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  <p:sldMasterId id="2147484574" r:id="rId2"/>
  </p:sldMasterIdLst>
  <p:notesMasterIdLst>
    <p:notesMasterId r:id="rId10"/>
  </p:notesMasterIdLst>
  <p:sldIdLst>
    <p:sldId id="256" r:id="rId3"/>
    <p:sldId id="320" r:id="rId4"/>
    <p:sldId id="321" r:id="rId5"/>
    <p:sldId id="319" r:id="rId6"/>
    <p:sldId id="317" r:id="rId7"/>
    <p:sldId id="313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3" autoAdjust="0"/>
    <p:restoredTop sz="92110" autoAdjust="0"/>
  </p:normalViewPr>
  <p:slideViewPr>
    <p:cSldViewPr>
      <p:cViewPr>
        <p:scale>
          <a:sx n="80" d="100"/>
          <a:sy n="80" d="100"/>
        </p:scale>
        <p:origin x="-55" y="-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7EDCA9-AA4B-4B01-8133-FB4B441274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56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7168A7-76E8-499D-AB1B-F3EE3F3440B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6F9ABF-0033-4B30-A223-FC068F60D0BB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89FD9C-D1E4-466F-8260-8C3E8234B507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E0F6538-E44F-4A07-A734-2ACD937BB8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6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1529-1BA9-4148-A4E4-2E4B19669D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3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1B07E-2614-4290-90E3-6A6F6719D0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96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2A376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3129589-5D3D-4D15-A1FE-311D1141F3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3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5C4F3-EB36-4E13-A3B4-2CEB23157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92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D2219094-19FA-4971-9459-8C8220E4D8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04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7AC44C74-896C-40B9-BD0C-4C662632CE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3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F1CD82-187D-4A0B-BEA3-C323C83196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72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E98227A-9F0C-44BF-9204-4CE8B0D02C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77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5A90-D13E-4F6A-AC50-1FAAE7BD15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5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07AFE2-2617-4041-BDAE-FAC2000EC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99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77334-0595-4367-8354-503AB99A85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91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048A0B49-71F8-47A3-B73F-A9FB5D122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54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F8AE1-EAF1-4C68-8E15-05B64195B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77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FB06-9891-4764-ACFE-2F20DC551D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EF7B10-03DB-4362-B3AC-74968805F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17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FC449E-DF19-412D-9DBE-E69C2A3BF3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42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9BB3F4-E767-4BFA-AD8E-0228B84E27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14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EE2C76-C45A-4016-B504-25F51950BC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80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C87ED-6952-4679-81E7-2D731FC3A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3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FD17F7-E3FE-46DF-99B8-DEF7FEB45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15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B1A14F5-B820-4541-B05E-52D3E37D1E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16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78E0BDAF-3420-44DC-BA87-9268154F05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88" r:id="rId2"/>
    <p:sldLayoutId id="2147484897" r:id="rId3"/>
    <p:sldLayoutId id="2147484898" r:id="rId4"/>
    <p:sldLayoutId id="2147484899" r:id="rId5"/>
    <p:sldLayoutId id="2147484900" r:id="rId6"/>
    <p:sldLayoutId id="2147484889" r:id="rId7"/>
    <p:sldLayoutId id="2147484901" r:id="rId8"/>
    <p:sldLayoutId id="2147484902" r:id="rId9"/>
    <p:sldLayoutId id="2147484890" r:id="rId10"/>
    <p:sldLayoutId id="21474848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F04514B8-5BC8-4F6D-9F1D-9491DE3A02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3" r:id="rId1"/>
    <p:sldLayoutId id="2147484892" r:id="rId2"/>
    <p:sldLayoutId id="2147484904" r:id="rId3"/>
    <p:sldLayoutId id="2147484905" r:id="rId4"/>
    <p:sldLayoutId id="2147484906" r:id="rId5"/>
    <p:sldLayoutId id="2147484907" r:id="rId6"/>
    <p:sldLayoutId id="2147484893" r:id="rId7"/>
    <p:sldLayoutId id="2147484908" r:id="rId8"/>
    <p:sldLayoutId id="2147484909" r:id="rId9"/>
    <p:sldLayoutId id="2147484894" r:id="rId10"/>
    <p:sldLayoutId id="21474848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lient_svcs/mktrk_inf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429000"/>
            <a:ext cx="7772400" cy="1382713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Update to RMS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alifornian FB" pitchFamily="18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May 5, 2015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61607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>RMGRR131 – Guidelines for Notification of Invoice Dispute –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MOTION TO TABLE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revision will align the Retail Market Guide with current market practices.   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Today, most CRs utilize the </a:t>
            </a:r>
            <a:r>
              <a:rPr lang="en-US" sz="2000" dirty="0" err="1" smtClean="0">
                <a:latin typeface="Comic Sans MS" panose="030F0702030302020204" pitchFamily="66" charset="0"/>
              </a:rPr>
              <a:t>MarkeTrak</a:t>
            </a:r>
            <a:r>
              <a:rPr lang="en-US" sz="2000" dirty="0" smtClean="0">
                <a:latin typeface="Comic Sans MS" panose="030F0702030302020204" pitchFamily="66" charset="0"/>
              </a:rPr>
              <a:t> tool to submit an 810 invoice dispute.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Usage &amp; Billing </a:t>
            </a:r>
            <a:r>
              <a:rPr lang="en-US" sz="1600" dirty="0" err="1" smtClean="0">
                <a:latin typeface="Comic Sans MS" panose="030F0702030302020204" pitchFamily="66" charset="0"/>
              </a:rPr>
              <a:t>SubType</a:t>
            </a:r>
            <a:endParaRPr lang="en-US" sz="16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Other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Retail Market Guide currently outlines a formal dispute process by sending an email to a designated TDSP address with a spreadsheet attachment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>RMGRR – Guidelines for Notification of Invoice Dispute </a:t>
            </a:r>
            <a:r>
              <a:rPr lang="en-US" dirty="0" smtClean="0">
                <a:latin typeface="Comic Sans MS" panose="030F0702030302020204" pitchFamily="66" charset="0"/>
              </a:rPr>
              <a:t>- continued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Benefits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Allows Market Participants the ability to manage, track, and acknowledge receipt of invoice disputes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More timely resolution of invoice disputes due to reporting and workflow management capabilities within the </a:t>
            </a:r>
            <a:r>
              <a:rPr lang="en-US" sz="1600" dirty="0" err="1">
                <a:latin typeface="Comic Sans MS" panose="030F0702030302020204" pitchFamily="66" charset="0"/>
              </a:rPr>
              <a:t>MarkeTrak</a:t>
            </a:r>
            <a:r>
              <a:rPr lang="en-US" sz="1600" dirty="0">
                <a:latin typeface="Comic Sans MS" panose="030F0702030302020204" pitchFamily="66" charset="0"/>
              </a:rPr>
              <a:t> tool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Allows Market Participants  to track resolution of invoice disputes to ensure adherence to Service Level Agreements (SLA)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Provides all Market Participants with full transparency into ‘State’ of invoice dispute (In Progress, Pending Complete, </a:t>
            </a:r>
            <a:r>
              <a:rPr lang="en-US" sz="1600" dirty="0" err="1">
                <a:latin typeface="Comic Sans MS" panose="030F0702030302020204" pitchFamily="66" charset="0"/>
              </a:rPr>
              <a:t>etc</a:t>
            </a:r>
            <a:r>
              <a:rPr lang="en-US" sz="1600" dirty="0">
                <a:latin typeface="Comic Sans MS" panose="030F0702030302020204" pitchFamily="66" charset="0"/>
              </a:rPr>
              <a:t>)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Continued discussions on clarifying language for timelines on </a:t>
            </a:r>
            <a:r>
              <a:rPr lang="en-US" sz="2000" dirty="0" err="1" smtClean="0">
                <a:latin typeface="Comic Sans MS" panose="030F0702030302020204" pitchFamily="66" charset="0"/>
              </a:rPr>
              <a:t>MarkeTrak</a:t>
            </a:r>
            <a:r>
              <a:rPr lang="en-US" sz="2000" dirty="0" smtClean="0">
                <a:latin typeface="Comic Sans MS" panose="030F0702030302020204" pitchFamily="66" charset="0"/>
              </a:rPr>
              <a:t> dispute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09675"/>
            <a:ext cx="8686800" cy="4797425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Roadshow - </a:t>
            </a:r>
            <a:r>
              <a:rPr lang="en-US" sz="24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REMINDER</a:t>
            </a:r>
            <a:endParaRPr lang="en-US" sz="2400" b="1" u="sng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Please register via ERCOT’s Learning Management System (LMS) if planning to attend in person </a:t>
            </a: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WebEx details are listed at ERCOT&gt; Services&gt; Training&gt;  Course Catalog </a:t>
            </a: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Registration via LMS is now accepted for all three training classes</a:t>
            </a:r>
          </a:p>
          <a:p>
            <a:pPr lvl="1">
              <a:defRPr/>
            </a:pPr>
            <a:r>
              <a:rPr lang="en-US" sz="1800" b="1" u="sng" dirty="0" smtClean="0">
                <a:latin typeface="Comic Sans MS" panose="030F0702030302020204" pitchFamily="66" charset="0"/>
              </a:rPr>
              <a:t>Austin</a:t>
            </a:r>
            <a:r>
              <a:rPr lang="en-US" sz="1800" b="1" dirty="0" smtClean="0">
                <a:latin typeface="Comic Sans MS" panose="030F0702030302020204" pitchFamily="66" charset="0"/>
              </a:rPr>
              <a:t>, </a:t>
            </a:r>
            <a:r>
              <a:rPr lang="en-US" sz="1800" dirty="0" smtClean="0">
                <a:latin typeface="Comic Sans MS" panose="030F0702030302020204" pitchFamily="66" charset="0"/>
              </a:rPr>
              <a:t>ERCOT Met Center, </a:t>
            </a:r>
            <a:r>
              <a:rPr lang="en-US" sz="1800" b="1" dirty="0" smtClean="0">
                <a:latin typeface="Comic Sans MS" panose="030F0702030302020204" pitchFamily="66" charset="0"/>
              </a:rPr>
              <a:t>Tammy Stewart – tstewart@ERCOT.com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lvl="2">
              <a:defRPr/>
            </a:pPr>
            <a:r>
              <a:rPr lang="en-US" sz="1800" dirty="0">
                <a:latin typeface="Comic Sans MS" panose="030F0702030302020204" pitchFamily="66" charset="0"/>
              </a:rPr>
              <a:t>Tuesday, May 12</a:t>
            </a:r>
            <a:r>
              <a:rPr lang="en-US" sz="1800" baseline="30000" dirty="0">
                <a:latin typeface="Comic Sans MS" panose="030F0702030302020204" pitchFamily="66" charset="0"/>
              </a:rPr>
              <a:t>th</a:t>
            </a:r>
            <a:r>
              <a:rPr lang="en-US" sz="1800" dirty="0">
                <a:latin typeface="Comic Sans MS" panose="030F0702030302020204" pitchFamily="66" charset="0"/>
              </a:rPr>
              <a:t> , 9:30 am – 4 </a:t>
            </a:r>
            <a:r>
              <a:rPr lang="en-US" sz="1800" dirty="0" smtClean="0">
                <a:latin typeface="Comic Sans MS" panose="030F0702030302020204" pitchFamily="66" charset="0"/>
              </a:rPr>
              <a:t>pm</a:t>
            </a:r>
          </a:p>
          <a:p>
            <a:pPr lvl="1">
              <a:defRPr/>
            </a:pPr>
            <a:r>
              <a:rPr lang="en-US" sz="1800" b="1" u="sng" dirty="0" smtClean="0">
                <a:latin typeface="Comic Sans MS" panose="030F0702030302020204" pitchFamily="66" charset="0"/>
              </a:rPr>
              <a:t>Houston</a:t>
            </a:r>
            <a:r>
              <a:rPr lang="en-US" sz="1800" b="1" dirty="0" smtClean="0">
                <a:latin typeface="Comic Sans MS" panose="030F0702030302020204" pitchFamily="66" charset="0"/>
              </a:rPr>
              <a:t>, </a:t>
            </a:r>
            <a:r>
              <a:rPr lang="en-US" sz="1800" dirty="0" err="1" smtClean="0">
                <a:latin typeface="Comic Sans MS" panose="030F0702030302020204" pitchFamily="66" charset="0"/>
              </a:rPr>
              <a:t>CenterPoint</a:t>
            </a:r>
            <a:r>
              <a:rPr lang="en-US" sz="1800" dirty="0" smtClean="0">
                <a:latin typeface="Comic Sans MS" panose="030F0702030302020204" pitchFamily="66" charset="0"/>
              </a:rPr>
              <a:t> Energy  </a:t>
            </a:r>
            <a:r>
              <a:rPr lang="en-US" sz="1800" dirty="0" err="1" smtClean="0">
                <a:latin typeface="Comic Sans MS" panose="030F0702030302020204" pitchFamily="66" charset="0"/>
              </a:rPr>
              <a:t>Conf</a:t>
            </a:r>
            <a:r>
              <a:rPr lang="en-US" sz="1800" dirty="0" smtClean="0">
                <a:latin typeface="Comic Sans MS" panose="030F0702030302020204" pitchFamily="66" charset="0"/>
              </a:rPr>
              <a:t> Room 1360, </a:t>
            </a:r>
            <a:r>
              <a:rPr lang="en-US" sz="1800" b="1" dirty="0" smtClean="0">
                <a:latin typeface="Comic Sans MS" panose="030F0702030302020204" pitchFamily="66" charset="0"/>
              </a:rPr>
              <a:t>Carolyn Reed – carolyn.reed@centerpointenergy.com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Friday, </a:t>
            </a:r>
            <a:r>
              <a:rPr lang="en-US" sz="1800" dirty="0">
                <a:latin typeface="Comic Sans MS" panose="030F0702030302020204" pitchFamily="66" charset="0"/>
              </a:rPr>
              <a:t>May </a:t>
            </a:r>
            <a:r>
              <a:rPr lang="en-US" sz="1800" dirty="0" smtClean="0">
                <a:latin typeface="Comic Sans MS" panose="030F0702030302020204" pitchFamily="66" charset="0"/>
              </a:rPr>
              <a:t>15</a:t>
            </a:r>
            <a:r>
              <a:rPr lang="en-US" sz="18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>
                <a:latin typeface="Comic Sans MS" panose="030F0702030302020204" pitchFamily="66" charset="0"/>
              </a:rPr>
              <a:t>, 9:30 am – 4 </a:t>
            </a:r>
            <a:r>
              <a:rPr lang="en-US" sz="1800" dirty="0" smtClean="0">
                <a:latin typeface="Comic Sans MS" panose="030F0702030302020204" pitchFamily="66" charset="0"/>
              </a:rPr>
              <a:t>pm</a:t>
            </a:r>
          </a:p>
          <a:p>
            <a:pPr lvl="1">
              <a:defRPr/>
            </a:pPr>
            <a:r>
              <a:rPr lang="en-US" sz="1800" b="1" u="sng" dirty="0" smtClean="0">
                <a:latin typeface="Comic Sans MS" panose="030F0702030302020204" pitchFamily="66" charset="0"/>
              </a:rPr>
              <a:t>Dallas</a:t>
            </a:r>
            <a:r>
              <a:rPr lang="en-US" sz="1800" b="1" dirty="0" smtClean="0">
                <a:latin typeface="Comic Sans MS" panose="030F0702030302020204" pitchFamily="66" charset="0"/>
              </a:rPr>
              <a:t>, </a:t>
            </a:r>
            <a:r>
              <a:rPr lang="en-US" sz="1800" dirty="0" err="1" smtClean="0">
                <a:latin typeface="Comic Sans MS" panose="030F0702030302020204" pitchFamily="66" charset="0"/>
              </a:rPr>
              <a:t>Oncor</a:t>
            </a:r>
            <a:r>
              <a:rPr lang="en-US" sz="1800" dirty="0" smtClean="0">
                <a:latin typeface="Comic Sans MS" panose="030F0702030302020204" pitchFamily="66" charset="0"/>
              </a:rPr>
              <a:t> , </a:t>
            </a:r>
            <a:r>
              <a:rPr lang="en-US" sz="1800" b="1" dirty="0" smtClean="0">
                <a:latin typeface="Comic Sans MS" panose="030F0702030302020204" pitchFamily="66" charset="0"/>
              </a:rPr>
              <a:t>Debbie McKeever – deborah.mckeever@oncor.com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Friday, June 12</a:t>
            </a:r>
            <a:r>
              <a:rPr lang="en-US" sz="18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1800" dirty="0" smtClean="0">
                <a:latin typeface="Comic Sans MS" panose="030F0702030302020204" pitchFamily="66" charset="0"/>
              </a:rPr>
              <a:t> , 9:30 am – 4 pm</a:t>
            </a:r>
          </a:p>
          <a:p>
            <a:pPr lvl="2">
              <a:defRPr/>
            </a:pPr>
            <a:endParaRPr lang="en-US" sz="1400" dirty="0">
              <a:latin typeface="Comic Sans MS" panose="030F0702030302020204" pitchFamily="66" charset="0"/>
            </a:endParaRPr>
          </a:p>
          <a:p>
            <a:pPr lvl="2">
              <a:defRPr/>
            </a:pPr>
            <a:endParaRPr lang="en-US" sz="14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4950" y="1447800"/>
            <a:ext cx="8686800" cy="4525963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Pre-survey </a:t>
            </a:r>
          </a:p>
          <a:p>
            <a:pPr marL="109537" indent="0" algn="ctr">
              <a:buFont typeface="Wingdings 3" pitchFamily="18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THANK YOU    THANK YOU   THANK YOU</a:t>
            </a:r>
          </a:p>
          <a:p>
            <a:pPr marL="109537" indent="0" algn="ctr"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For your feedback!!! </a:t>
            </a:r>
          </a:p>
          <a:p>
            <a:pPr marL="109537" indent="0" algn="ctr">
              <a:buFont typeface="Wingdings 3" pitchFamily="18" charset="2"/>
              <a:buNone/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 This information has been used in the development of the Inadvertent Training class as well as input for the new Retail Market Training Task Force. 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Agenda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General Overview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Inadvertent Process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CR </a:t>
            </a:r>
            <a:r>
              <a:rPr lang="en-US" sz="1600" dirty="0">
                <a:latin typeface="Comic Sans MS" panose="030F0702030302020204" pitchFamily="66" charset="0"/>
              </a:rPr>
              <a:t>perspective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latin typeface="Comic Sans MS" panose="030F0702030302020204" pitchFamily="66" charset="0"/>
              </a:rPr>
              <a:t>TDU perspective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Rescission Process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Customized Reports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Market Challenge</a:t>
            </a:r>
          </a:p>
          <a:p>
            <a:pPr marL="109537" indent="0" algn="ctr">
              <a:buFont typeface="Wingdings 3" pitchFamily="18" charset="2"/>
              <a:buNone/>
              <a:defRPr/>
            </a:pPr>
            <a:r>
              <a:rPr lang="en-US" sz="1800" b="1" i="1" dirty="0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http://www.ercot.com/services/client_svcs/mktrk_info/index.html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http://www.ercot.com/content/meetings/rms/keydocs/2014/0110/08.__RMS_MarkeTrak_Task_Force_20140104.ppt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http://www.ercot.com/content/meetings/rms/keydocs/2014/0603/07.__RMS_MarkeTrak_Task_Force_20140603.ppt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http://www.ercot.com/content/meetings/rms/keydocs/2014/1028/07.__RMS_MarkeTrak_Task_Force_20141028.ppt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http://www.ercot.com/content/meetings/rms/keydocs/2015/0106/09.__RMS_MarkeTrak_Task_Force_20150106.ppt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http://www.ercot.com/committees/board/tac/rms/marketraktf/index.html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http://www.ercot.com/content/committees/board/tac/rms/marketraktf/keydocs/2014/PR010_03_training_FINAL.ppt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http://www.ercot.com/content/wcm/training_courses/97/MarkeTrak_Detailed_Training_102014.ppt</a:t>
            </a:r>
            <a:endParaRPr lang="en-US" altLang="en-US" sz="125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en-US" altLang="en-US" sz="1200" dirty="0" smtClean="0">
              <a:latin typeface="Comic Sans MS" pitchFamily="66" charset="0"/>
            </a:endParaRPr>
          </a:p>
          <a:p>
            <a:pPr lvl="1" eaLnBrk="1" hangingPunct="1">
              <a:defRPr/>
            </a:pPr>
            <a:r>
              <a:rPr lang="en-US" altLang="en-US" sz="1400" dirty="0" smtClean="0">
                <a:latin typeface="Comic Sans MS" pitchFamily="66" charset="0"/>
              </a:rPr>
              <a:t>User Guide</a:t>
            </a:r>
          </a:p>
          <a:p>
            <a:pPr lvl="1" eaLnBrk="1" hangingPunct="1">
              <a:defRPr/>
            </a:pPr>
            <a:r>
              <a:rPr lang="en-US" altLang="en-US" sz="1400" dirty="0" smtClean="0">
                <a:latin typeface="Comic Sans MS" pitchFamily="66" charset="0"/>
              </a:rPr>
              <a:t>Bulk Insert Templates</a:t>
            </a:r>
          </a:p>
          <a:p>
            <a:pPr lvl="1" eaLnBrk="1" hangingPunct="1">
              <a:defRPr/>
            </a:pPr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Workflows</a:t>
            </a:r>
          </a:p>
          <a:p>
            <a:pPr lvl="1" eaLnBrk="1" hangingPunct="1">
              <a:defRPr/>
            </a:pPr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Tips and Tricks</a:t>
            </a:r>
          </a:p>
          <a:p>
            <a:pPr lvl="1" eaLnBrk="1" hangingPunct="1">
              <a:defRPr/>
            </a:pPr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API WSDL/XSD</a:t>
            </a:r>
          </a:p>
          <a:p>
            <a:pPr lvl="1" eaLnBrk="1" hangingPunct="1">
              <a:defRPr/>
            </a:pPr>
            <a:endParaRPr lang="en-US" altLang="en-US" sz="1400" dirty="0" smtClean="0">
              <a:latin typeface="Comic Sans MS" pitchFamily="66" charset="0"/>
            </a:endParaRPr>
          </a:p>
          <a:p>
            <a:pPr lvl="1" eaLnBrk="1" hangingPunct="1">
              <a:buFont typeface="Verdana" pitchFamily="34" charset="0"/>
              <a:buNone/>
              <a:defRPr/>
            </a:pPr>
            <a:r>
              <a:rPr lang="en-US" altLang="en-US" sz="1400" dirty="0" smtClean="0">
                <a:latin typeface="Comic Sans MS" pitchFamily="66" charset="0"/>
              </a:rPr>
              <a:t>Also direct link from </a:t>
            </a:r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tool</a:t>
            </a:r>
          </a:p>
          <a:p>
            <a:pPr lvl="1" eaLnBrk="1" hangingPunct="1">
              <a:defRPr/>
            </a:pPr>
            <a:endParaRPr lang="en-US" altLang="en-US" dirty="0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838" y="2897188"/>
            <a:ext cx="1838325" cy="1695450"/>
          </a:xfrm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Questions </a:t>
            </a:r>
          </a:p>
        </p:txBody>
      </p:sp>
      <p:sp>
        <p:nvSpPr>
          <p:cNvPr id="23556" name="TextBox 1"/>
          <p:cNvSpPr txBox="1">
            <a:spLocks noChangeArrowheads="1"/>
          </p:cNvSpPr>
          <p:nvPr/>
        </p:nvSpPr>
        <p:spPr bwMode="auto">
          <a:xfrm>
            <a:off x="2057400" y="1563688"/>
            <a:ext cx="518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mic Sans MS" pitchFamily="66" charset="0"/>
              </a:rPr>
              <a:t>Next (and last) Meeting Date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mic Sans MS" pitchFamily="66" charset="0"/>
              </a:rPr>
              <a:t>May 7</a:t>
            </a:r>
            <a:r>
              <a:rPr lang="en-US" altLang="en-US" sz="2400" b="1" baseline="30000">
                <a:latin typeface="Comic Sans MS" pitchFamily="66" charset="0"/>
              </a:rPr>
              <a:t>th</a:t>
            </a:r>
            <a:r>
              <a:rPr lang="en-US" altLang="en-US" sz="2400" b="1">
                <a:latin typeface="Comic Sans MS" pitchFamily="66" charset="0"/>
              </a:rPr>
              <a:t>, 2015, 10am – 3pm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mic Sans MS" pitchFamily="66" charset="0"/>
              </a:rPr>
              <a:t>ERCOT Met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36503</TotalTime>
  <Words>424</Words>
  <Application>Microsoft Office PowerPoint</Application>
  <PresentationFormat>On-screen Show (4:3)</PresentationFormat>
  <Paragraphs>71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Verdana</vt:lpstr>
      <vt:lpstr>Arial</vt:lpstr>
      <vt:lpstr>Lucida Sans Unicode</vt:lpstr>
      <vt:lpstr>Wingdings 3</vt:lpstr>
      <vt:lpstr>Wingdings 2</vt:lpstr>
      <vt:lpstr>Comic Sans MS</vt:lpstr>
      <vt:lpstr>Californian FB</vt:lpstr>
      <vt:lpstr>Wingdings</vt:lpstr>
      <vt:lpstr>Concourse</vt:lpstr>
      <vt:lpstr>1_Concourse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MarkeTrak  Documentation</vt:lpstr>
      <vt:lpstr>Questions 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MarkeTrak Task Force</dc:title>
  <dc:creator>00015621</dc:creator>
  <cp:lastModifiedBy>Reed, Carolyn E.</cp:lastModifiedBy>
  <cp:revision>625</cp:revision>
  <cp:lastPrinted>2015-02-24T17:09:08Z</cp:lastPrinted>
  <dcterms:created xsi:type="dcterms:W3CDTF">2007-08-07T19:55:41Z</dcterms:created>
  <dcterms:modified xsi:type="dcterms:W3CDTF">2015-05-04T15:40:17Z</dcterms:modified>
</cp:coreProperties>
</file>