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sldIdLst>
    <p:sldId id="256" r:id="rId2"/>
    <p:sldId id="260" r:id="rId3"/>
    <p:sldId id="258" r:id="rId4"/>
    <p:sldId id="261" r:id="rId5"/>
    <p:sldId id="262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teffan, Nick" initials="SN" lastIdx="1" clrIdx="0">
    <p:extLst>
      <p:ext uri="{19B8F6BF-5375-455C-9EA6-DF929625EA0E}">
        <p15:presenceInfo xmlns:p15="http://schemas.microsoft.com/office/powerpoint/2012/main" userId="S-1-5-21-639947351-343809578-3807592339-42285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4660"/>
  </p:normalViewPr>
  <p:slideViewPr>
    <p:cSldViewPr snapToGrid="0">
      <p:cViewPr varScale="1">
        <p:scale>
          <a:sx n="74" d="100"/>
          <a:sy n="74" d="100"/>
        </p:scale>
        <p:origin x="84" y="7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commentAuthors" Target="commentAuthor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\\ercot.com\users\nsteffan\_OPS_Analysis\Solar_RFP\Analysis\Day_Ahead_SixHour_030915_033015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Sheet2!$C$11</c:f>
              <c:strCache>
                <c:ptCount val="1"/>
                <c:pt idx="0">
                  <c:v>A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Sheet2!$B$12:$B$13</c:f>
              <c:strCache>
                <c:ptCount val="2"/>
                <c:pt idx="0">
                  <c:v>Day Ahead</c:v>
                </c:pt>
                <c:pt idx="1">
                  <c:v>Short Term Composite</c:v>
                </c:pt>
              </c:strCache>
            </c:strRef>
          </c:cat>
          <c:val>
            <c:numRef>
              <c:f>Sheet2!$C$12:$C$13</c:f>
              <c:numCache>
                <c:formatCode>0.00%</c:formatCode>
                <c:ptCount val="2"/>
                <c:pt idx="0">
                  <c:v>0.12871126776496683</c:v>
                </c:pt>
                <c:pt idx="1">
                  <c:v>0.12845272205382319</c:v>
                </c:pt>
              </c:numCache>
            </c:numRef>
          </c:val>
        </c:ser>
        <c:ser>
          <c:idx val="1"/>
          <c:order val="1"/>
          <c:tx>
            <c:strRef>
              <c:f>Sheet2!$D$11</c:f>
              <c:strCache>
                <c:ptCount val="1"/>
                <c:pt idx="0">
                  <c:v>B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Sheet2!$B$12:$B$13</c:f>
              <c:strCache>
                <c:ptCount val="2"/>
                <c:pt idx="0">
                  <c:v>Day Ahead</c:v>
                </c:pt>
                <c:pt idx="1">
                  <c:v>Short Term Composite</c:v>
                </c:pt>
              </c:strCache>
            </c:strRef>
          </c:cat>
          <c:val>
            <c:numRef>
              <c:f>Sheet2!$D$12:$D$13</c:f>
              <c:numCache>
                <c:formatCode>0.00%</c:formatCode>
                <c:ptCount val="2"/>
                <c:pt idx="0">
                  <c:v>0.10640753367070899</c:v>
                </c:pt>
                <c:pt idx="1">
                  <c:v>7.7448653748722979E-2</c:v>
                </c:pt>
              </c:numCache>
            </c:numRef>
          </c:val>
        </c:ser>
        <c:ser>
          <c:idx val="2"/>
          <c:order val="2"/>
          <c:tx>
            <c:strRef>
              <c:f>Sheet2!$E$11</c:f>
              <c:strCache>
                <c:ptCount val="1"/>
                <c:pt idx="0">
                  <c:v>C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Sheet2!$B$12:$B$13</c:f>
              <c:strCache>
                <c:ptCount val="2"/>
                <c:pt idx="0">
                  <c:v>Day Ahead</c:v>
                </c:pt>
                <c:pt idx="1">
                  <c:v>Short Term Composite</c:v>
                </c:pt>
              </c:strCache>
            </c:strRef>
          </c:cat>
          <c:val>
            <c:numRef>
              <c:f>Sheet2!$E$12:$E$13</c:f>
              <c:numCache>
                <c:formatCode>0.00%</c:formatCode>
                <c:ptCount val="2"/>
                <c:pt idx="0">
                  <c:v>0.11711391591999502</c:v>
                </c:pt>
                <c:pt idx="1">
                  <c:v>0.11110252839172936</c:v>
                </c:pt>
              </c:numCache>
            </c:numRef>
          </c:val>
        </c:ser>
        <c:ser>
          <c:idx val="3"/>
          <c:order val="3"/>
          <c:tx>
            <c:strRef>
              <c:f>Sheet2!$F$11</c:f>
              <c:strCache>
                <c:ptCount val="1"/>
                <c:pt idx="0">
                  <c:v>D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Sheet2!$B$12:$B$13</c:f>
              <c:strCache>
                <c:ptCount val="2"/>
                <c:pt idx="0">
                  <c:v>Day Ahead</c:v>
                </c:pt>
                <c:pt idx="1">
                  <c:v>Short Term Composite</c:v>
                </c:pt>
              </c:strCache>
            </c:strRef>
          </c:cat>
          <c:val>
            <c:numRef>
              <c:f>Sheet2!$F$12:$F$13</c:f>
              <c:numCache>
                <c:formatCode>0.00%</c:formatCode>
                <c:ptCount val="2"/>
                <c:pt idx="0">
                  <c:v>0.185024872342334</c:v>
                </c:pt>
                <c:pt idx="1">
                  <c:v>0.10642620522607824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8153304"/>
        <c:axId val="8156440"/>
      </c:barChart>
      <c:catAx>
        <c:axId val="815330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156440"/>
        <c:crosses val="autoZero"/>
        <c:auto val="1"/>
        <c:lblAlgn val="ctr"/>
        <c:lblOffset val="100"/>
        <c:noMultiLvlLbl val="0"/>
      </c:catAx>
      <c:valAx>
        <c:axId val="815644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15330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5400000">
            <a:off x="10089390" y="1792223"/>
            <a:ext cx="990599" cy="304799"/>
          </a:xfrm>
        </p:spPr>
        <p:txBody>
          <a:bodyPr anchor="t"/>
          <a:lstStyle>
            <a:lvl1pPr algn="l">
              <a:defRPr b="0" i="0">
                <a:solidFill>
                  <a:schemeClr val="bg1"/>
                </a:solidFill>
              </a:defRPr>
            </a:lvl1pPr>
          </a:lstStyle>
          <a:p>
            <a:fld id="{29D0ECB5-9D1A-4BD9-ABFB-D4470F1239A9}" type="datetimeFigureOut">
              <a:rPr lang="en-US" smtClean="0"/>
              <a:t>4/6/2015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5400000">
            <a:off x="8959592" y="3226820"/>
            <a:ext cx="3859795" cy="304801"/>
          </a:xfrm>
        </p:spPr>
        <p:txBody>
          <a:bodyPr/>
          <a:lstStyle>
            <a:lvl1pPr>
              <a:defRPr b="0" i="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1008" y="292608"/>
            <a:ext cx="838199" cy="767687"/>
          </a:xfrm>
        </p:spPr>
        <p:txBody>
          <a:bodyPr/>
          <a:lstStyle>
            <a:lvl1pPr>
              <a:defRPr sz="2800" b="0" i="0">
                <a:latin typeface="+mj-lt"/>
              </a:defRPr>
            </a:lvl1pPr>
          </a:lstStyle>
          <a:p>
            <a:fld id="{90460D40-79F6-42C3-8DB5-A18BD17FFB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21204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Freeform 5"/>
            <p:cNvSpPr/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966674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6" y="553666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D0ECB5-9D1A-4BD9-ABFB-D4470F1239A9}" type="datetimeFigureOut">
              <a:rPr lang="en-US" smtClean="0"/>
              <a:t>4/6/2015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460D40-79F6-42C3-8DB5-A18BD17FFB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73154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1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063416"/>
            <a:ext cx="8825659" cy="1379755"/>
          </a:xfrm>
        </p:spPr>
        <p:txBody>
          <a:bodyPr/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543300"/>
            <a:ext cx="8825659" cy="24765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D0ECB5-9D1A-4BD9-ABFB-D4470F1239A9}" type="datetimeFigureOut">
              <a:rPr lang="en-US" smtClean="0"/>
              <a:t>4/6/2015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460D40-79F6-42C3-8DB5-A18BD17FFB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325531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5" name="Rectangle 14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5"/>
            <p:cNvSpPr/>
            <p:nvPr/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24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6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3" name="TextBox 12"/>
          <p:cNvSpPr txBox="1"/>
          <p:nvPr/>
        </p:nvSpPr>
        <p:spPr>
          <a:xfrm>
            <a:off x="9719438" y="2631815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9600" dirty="0"/>
              <a:t>”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898295" y="591093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9600" dirty="0"/>
              <a:t>“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1878" y="980517"/>
            <a:ext cx="8453906" cy="2698249"/>
          </a:xfrm>
        </p:spPr>
        <p:txBody>
          <a:bodyPr/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945945" y="3678766"/>
            <a:ext cx="7725772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/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D0ECB5-9D1A-4BD9-ABFB-D4470F1239A9}" type="datetimeFigureOut">
              <a:rPr lang="en-US" smtClean="0"/>
              <a:t>4/6/2015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2" name="Rectangle 31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460D40-79F6-42C3-8DB5-A18BD17FFB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900745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 rot="21010068">
              <a:off x="8490951" y="4193583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1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370667"/>
            <a:ext cx="8825660" cy="1822514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5033068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D0ECB5-9D1A-4BD9-ABFB-D4470F1239A9}" type="datetimeFigureOut">
              <a:rPr lang="en-US" smtClean="0"/>
              <a:t>4/6/2015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460D40-79F6-42C3-8DB5-A18BD17FFB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676194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17299"/>
            <a:ext cx="312916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4" y="3193561"/>
            <a:ext cx="3129168" cy="283349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03502"/>
            <a:ext cx="314538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93561"/>
            <a:ext cx="3145380" cy="283349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6700" y="2617299"/>
            <a:ext cx="3161029" cy="576261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6700" y="3193561"/>
            <a:ext cx="3164719" cy="28334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22" name="Straight Connector 21"/>
          <p:cNvCxnSpPr/>
          <p:nvPr/>
        </p:nvCxnSpPr>
        <p:spPr>
          <a:xfrm>
            <a:off x="440397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1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777240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1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D0ECB5-9D1A-4BD9-ABFB-D4470F1239A9}" type="datetimeFigureOut">
              <a:rPr lang="en-US" smtClean="0"/>
              <a:t>4/6/2015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460D40-79F6-42C3-8DB5-A18BD17FFB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90250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2" y="4532845"/>
            <a:ext cx="30504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4552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54953" y="5109107"/>
            <a:ext cx="3050437" cy="91794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72537" y="4532846"/>
            <a:ext cx="3046766" cy="651156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748463" y="2603500"/>
            <a:ext cx="2691241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8865" y="5184002"/>
            <a:ext cx="3050438" cy="84305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83434" y="4532847"/>
            <a:ext cx="3050438" cy="65115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63031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83434" y="5184001"/>
            <a:ext cx="3050437" cy="843054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4388153" y="2603500"/>
            <a:ext cx="0" cy="3517594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801905" y="2603500"/>
            <a:ext cx="0" cy="34925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D0ECB5-9D1A-4BD9-ABFB-D4470F1239A9}" type="datetimeFigureOut">
              <a:rPr lang="en-US" smtClean="0"/>
              <a:t>4/6/2015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460D40-79F6-42C3-8DB5-A18BD17FFB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876771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973668"/>
            <a:ext cx="8825660" cy="70696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D0ECB5-9D1A-4BD9-ABFB-D4470F1239A9}" type="datetimeFigureOut">
              <a:rPr lang="en-US" smtClean="0"/>
              <a:t>4/6/2015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460D40-79F6-42C3-8DB5-A18BD17FFB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434186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 rot="5101749">
              <a:off x="6294738" y="457773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Rectangle 7"/>
            <p:cNvSpPr/>
            <p:nvPr/>
          </p:nvSpPr>
          <p:spPr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76756" y="1278468"/>
            <a:ext cx="1413933" cy="4748589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1278468"/>
            <a:ext cx="6247546" cy="474859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D0ECB5-9D1A-4BD9-ABFB-D4470F1239A9}" type="datetimeFigureOut">
              <a:rPr lang="en-US" smtClean="0"/>
              <a:t>4/6/2015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460D40-79F6-42C3-8DB5-A18BD17FFB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41192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D0ECB5-9D1A-4BD9-ABFB-D4470F1239A9}" type="datetimeFigureOut">
              <a:rPr lang="en-US" smtClean="0"/>
              <a:t>4/6/2015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460D40-79F6-42C3-8DB5-A18BD17FFB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797707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677645"/>
            <a:ext cx="4351023" cy="2283824"/>
          </a:xfrm>
        </p:spPr>
        <p:txBody>
          <a:bodyPr anchor="ctr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5558" y="2677644"/>
            <a:ext cx="3755379" cy="2283823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D0ECB5-9D1A-4BD9-ABFB-D4470F1239A9}" type="datetimeFigureOut">
              <a:rPr lang="en-US" smtClean="0"/>
              <a:t>4/6/2015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460D40-79F6-42C3-8DB5-A18BD17FFB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74637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4954" y="2603500"/>
            <a:ext cx="4825158" cy="3416301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12" y="2603500"/>
            <a:ext cx="4825159" cy="341630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D0ECB5-9D1A-4BD9-ABFB-D4470F1239A9}" type="datetimeFigureOut">
              <a:rPr lang="en-US" smtClean="0"/>
              <a:t>4/6/2015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460D40-79F6-42C3-8DB5-A18BD17FFB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50153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482515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4954" y="3179762"/>
            <a:ext cx="4825158" cy="2840039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8712" y="2603500"/>
            <a:ext cx="482515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8710" y="3179762"/>
            <a:ext cx="4825159" cy="2840039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D0ECB5-9D1A-4BD9-ABFB-D4470F1239A9}" type="datetimeFigureOut">
              <a:rPr lang="en-US" smtClean="0"/>
              <a:t>4/6/2015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460D40-79F6-42C3-8DB5-A18BD17FFB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04720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D0ECB5-9D1A-4BD9-ABFB-D4470F1239A9}" type="datetimeFigureOut">
              <a:rPr lang="en-US" smtClean="0"/>
              <a:t>4/6/2015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460D40-79F6-42C3-8DB5-A18BD17FFB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34630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D0ECB5-9D1A-4BD9-ABFB-D4470F1239A9}" type="datetimeFigureOut">
              <a:rPr lang="en-US" smtClean="0"/>
              <a:t>4/6/2015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460D40-79F6-42C3-8DB5-A18BD17FFB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96734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Rectangle 7"/>
            <p:cNvSpPr/>
            <p:nvPr/>
          </p:nvSpPr>
          <p:spPr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295400"/>
            <a:ext cx="2793159" cy="16002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81146" y="1447800"/>
            <a:ext cx="5190065" cy="4572000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5" y="2895600"/>
            <a:ext cx="2793158" cy="3129279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D0ECB5-9D1A-4BD9-ABFB-D4470F1239A9}" type="datetimeFigureOut">
              <a:rPr lang="en-US" smtClean="0"/>
              <a:t>4/6/2015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460D40-79F6-42C3-8DB5-A18BD17FFB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56571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Rectangle 7"/>
            <p:cNvSpPr/>
            <p:nvPr/>
          </p:nvSpPr>
          <p:spPr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16200000">
              <a:off x="32954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15922489">
              <a:off x="4203594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693332"/>
            <a:ext cx="3860260" cy="173566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47870" y="1143000"/>
            <a:ext cx="3227193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5" y="3657600"/>
            <a:ext cx="3859212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D0ECB5-9D1A-4BD9-ABFB-D4470F1239A9}" type="datetimeFigureOut">
              <a:rPr lang="en-US" smtClean="0"/>
              <a:t>4/6/2015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460D40-79F6-42C3-8DB5-A18BD17FFB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33455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64654"/>
            <a:chOff x="0" y="-2373"/>
            <a:chExt cx="12192000" cy="6867027"/>
          </a:xfrm>
        </p:grpSpPr>
        <p:sp>
          <p:nvSpPr>
            <p:cNvPr id="26" name="Rectangle 25"/>
            <p:cNvSpPr/>
            <p:nvPr/>
          </p:nvSpPr>
          <p:spPr>
            <a:xfrm>
              <a:off x="0" y="376445"/>
              <a:ext cx="12192000" cy="849595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20" name="Freeform 5"/>
            <p:cNvSpPr/>
            <p:nvPr/>
          </p:nvSpPr>
          <p:spPr bwMode="gray">
            <a:xfrm>
              <a:off x="459506" y="1513189"/>
              <a:ext cx="11277600" cy="4887116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1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4" y="458371"/>
            <a:ext cx="8761413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1672" y="1678193"/>
            <a:ext cx="9968657" cy="43416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0938" y="639406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fld id="{29D0ECB5-9D1A-4BD9-ABFB-D4470F1239A9}" type="datetimeFigureOut">
              <a:rPr lang="en-US" smtClean="0"/>
              <a:t>4/6/2015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28358" y="6391838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 b="1" i="0">
                <a:solidFill>
                  <a:schemeClr val="accent1"/>
                </a:solidFill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22" name="Rectangle 21"/>
          <p:cNvSpPr/>
          <p:nvPr/>
        </p:nvSpPr>
        <p:spPr>
          <a:xfrm>
            <a:off x="10352540" y="0"/>
            <a:ext cx="771072" cy="11590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  <a:latin typeface="+mn-lt"/>
              </a:defRPr>
            </a:lvl1pPr>
          </a:lstStyle>
          <a:p>
            <a:fld id="{90460D40-79F6-42C3-8DB5-A18BD17FFB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10754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  <p:sldLayoutId id="2147483816" r:id="rId12"/>
    <p:sldLayoutId id="2147483817" r:id="rId13"/>
    <p:sldLayoutId id="2147483818" r:id="rId14"/>
    <p:sldLayoutId id="2147483819" r:id="rId15"/>
    <p:sldLayoutId id="2147483820" r:id="rId16"/>
    <p:sldLayoutId id="2147483821" r:id="rId17"/>
  </p:sldLayoutIdLst>
  <p:timing>
    <p:tnLst>
      <p:par>
        <p:cTn id="1" dur="indefinite" restart="never" nodeType="tmRoot"/>
      </p:par>
    </p:tnLst>
  </p:timing>
  <p:txStyles>
    <p:titleStyle>
      <a:lvl1pPr algn="l" defTabSz="457200" rtl="0" eaLnBrk="1" latinLnBrk="0" hangingPunct="1">
        <a:spcBef>
          <a:spcPct val="0"/>
        </a:spcBef>
        <a:buNone/>
        <a:defRPr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Solar RFP Update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Nick Steffan, ERCOT</a:t>
            </a:r>
            <a:endParaRPr lang="en-US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9199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Solar RFP Quick Facts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b="1" dirty="0" smtClean="0"/>
              <a:t>Four vendors chosen to participate</a:t>
            </a:r>
          </a:p>
          <a:p>
            <a:pPr lvl="1"/>
            <a:r>
              <a:rPr lang="en-US" b="1" dirty="0" smtClean="0"/>
              <a:t>AWS </a:t>
            </a:r>
            <a:r>
              <a:rPr lang="en-US" b="1" dirty="0" err="1" smtClean="0"/>
              <a:t>Truepower</a:t>
            </a:r>
            <a:r>
              <a:rPr lang="en-US" b="1" dirty="0" smtClean="0"/>
              <a:t>, WEPROG, MDA International and DNVGL</a:t>
            </a:r>
          </a:p>
          <a:p>
            <a:r>
              <a:rPr lang="en-US" sz="2000" b="1" dirty="0" smtClean="0"/>
              <a:t>Currently mid-way through phase 1 of the RFP.</a:t>
            </a:r>
            <a:endParaRPr lang="en-US" sz="2000" b="1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6800" y="3059749"/>
            <a:ext cx="10058400" cy="32655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8647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MAEP for </a:t>
            </a:r>
            <a:r>
              <a:rPr lang="en-US" dirty="0" smtClean="0"/>
              <a:t>Each </a:t>
            </a:r>
            <a:r>
              <a:rPr lang="en-US" dirty="0"/>
              <a:t>S</a:t>
            </a:r>
            <a:r>
              <a:rPr lang="en-US" dirty="0" smtClean="0"/>
              <a:t>olar Vendor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39049660"/>
              </p:ext>
            </p:extLst>
          </p:nvPr>
        </p:nvGraphicFramePr>
        <p:xfrm>
          <a:off x="1066800" y="1609859"/>
          <a:ext cx="10058400" cy="50356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7675443" y="2034862"/>
            <a:ext cx="2240924" cy="646331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38100">
            <a:solidFill>
              <a:schemeClr val="accent5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5">
                    <a:lumMod val="50000"/>
                  </a:schemeClr>
                </a:solidFill>
              </a:rPr>
              <a:t>Tested from 3/9/15 to 3/30/15</a:t>
            </a:r>
            <a:endParaRPr lang="en-US" b="1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4908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 Chart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50232751"/>
              </p:ext>
            </p:extLst>
          </p:nvPr>
        </p:nvGraphicFramePr>
        <p:xfrm>
          <a:off x="1752601" y="2509760"/>
          <a:ext cx="8686798" cy="27432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904170"/>
                <a:gridCol w="1445657"/>
                <a:gridCol w="1445657"/>
                <a:gridCol w="1445657"/>
                <a:gridCol w="1445657"/>
              </a:tblGrid>
              <a:tr h="548640">
                <a:tc>
                  <a:txBody>
                    <a:bodyPr/>
                    <a:lstStyle/>
                    <a:p>
                      <a:pPr algn="l" fontAlgn="b"/>
                      <a:r>
                        <a:rPr lang="en-US" sz="2800" u="none" strike="noStrike" dirty="0">
                          <a:solidFill>
                            <a:schemeClr val="bg1"/>
                          </a:solidFill>
                          <a:effectLst/>
                        </a:rPr>
                        <a:t> </a:t>
                      </a:r>
                      <a:endParaRPr lang="en-US" sz="28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8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A</a:t>
                      </a:r>
                      <a:endParaRPr lang="en-US" sz="28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8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B</a:t>
                      </a:r>
                      <a:endParaRPr lang="en-US" sz="28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8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C</a:t>
                      </a:r>
                      <a:endParaRPr lang="en-US" sz="28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8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D</a:t>
                      </a:r>
                      <a:endParaRPr lang="en-US" sz="28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</a:tr>
              <a:tr h="54864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u="none" strike="noStrike" dirty="0">
                          <a:effectLst/>
                        </a:rPr>
                        <a:t>Day </a:t>
                      </a:r>
                      <a:r>
                        <a:rPr lang="en-US" sz="1600" b="1" u="none" strike="noStrike" dirty="0" smtClean="0">
                          <a:effectLst/>
                        </a:rPr>
                        <a:t>Ahead Rank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R="9525" marT="9525" marB="0" anchor="ctr">
                    <a:lnL w="28575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3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1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2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4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864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u="none" strike="noStrike" dirty="0">
                          <a:effectLst/>
                        </a:rPr>
                        <a:t>Short </a:t>
                      </a:r>
                      <a:r>
                        <a:rPr lang="en-US" sz="1600" b="1" u="none" strike="noStrike" dirty="0" smtClean="0">
                          <a:effectLst/>
                        </a:rPr>
                        <a:t>Term Rank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R="9525" marT="9525" marB="0" anchor="ctr">
                    <a:lnL w="28575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4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1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3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2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864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u="none" strike="noStrike" dirty="0">
                          <a:effectLst/>
                        </a:rPr>
                        <a:t>Percent Over First </a:t>
                      </a:r>
                      <a:r>
                        <a:rPr lang="en-US" sz="1600" b="1" u="none" strike="noStrike" dirty="0" smtClean="0">
                          <a:effectLst/>
                        </a:rPr>
                        <a:t>Place – Day Ahead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R="9525" marT="9525" marB="0" anchor="ctr">
                    <a:lnL w="28575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20.96%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 smtClean="0">
                          <a:effectLst/>
                        </a:rPr>
                        <a:t>--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10.06%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73.88%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864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u="none" strike="noStrike" dirty="0">
                          <a:effectLst/>
                        </a:rPr>
                        <a:t>Percent Over First </a:t>
                      </a:r>
                      <a:r>
                        <a:rPr lang="en-US" sz="1600" b="1" u="none" strike="noStrike" dirty="0" smtClean="0">
                          <a:effectLst/>
                        </a:rPr>
                        <a:t>Place </a:t>
                      </a:r>
                      <a:r>
                        <a:rPr lang="en-US" sz="1600" b="1" u="none" strike="noStrike" dirty="0" smtClean="0">
                          <a:effectLst/>
                        </a:rPr>
                        <a:t>– Short</a:t>
                      </a:r>
                      <a:r>
                        <a:rPr lang="en-US" sz="1600" b="1" u="none" strike="noStrike" baseline="0" dirty="0" smtClean="0">
                          <a:effectLst/>
                        </a:rPr>
                        <a:t> Term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R="9525" marT="9525" marB="0" anchor="ctr">
                    <a:lnL w="28575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63.10%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 smtClean="0">
                          <a:effectLst/>
                        </a:rPr>
                        <a:t>--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43.00%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37.77%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98101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56067" y="3075518"/>
            <a:ext cx="8761413" cy="706964"/>
          </a:xfrm>
        </p:spPr>
        <p:txBody>
          <a:bodyPr/>
          <a:lstStyle/>
          <a:p>
            <a:r>
              <a:rPr lang="en-US" dirty="0" smtClean="0">
                <a:solidFill>
                  <a:srgbClr val="002060"/>
                </a:solidFill>
              </a:rPr>
              <a:t>Questions?</a:t>
            </a:r>
            <a:endParaRPr lang="en-US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2325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 Boardroom">
  <a:themeElements>
    <a:clrScheme name="Custom 4">
      <a:dk1>
        <a:srgbClr val="292934"/>
      </a:dk1>
      <a:lt1>
        <a:srgbClr val="FFFFFF"/>
      </a:lt1>
      <a:dk2>
        <a:srgbClr val="001D58"/>
      </a:dk2>
      <a:lt2>
        <a:srgbClr val="F3F2DC"/>
      </a:lt2>
      <a:accent1>
        <a:srgbClr val="2A605B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Ion Boardroom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 Boardroom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2000"/>
                <a:hueMod val="96000"/>
                <a:satMod val="128000"/>
                <a:lumMod val="114000"/>
              </a:schemeClr>
            </a:gs>
            <a:gs pos="100000">
              <a:schemeClr val="phClr">
                <a:shade val="62000"/>
                <a:hueMod val="100000"/>
                <a:satMod val="13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2000"/>
                <a:hueMod val="108000"/>
                <a:satMod val="164000"/>
                <a:lumMod val="69000"/>
              </a:schemeClr>
              <a:schemeClr val="phClr">
                <a:tint val="96000"/>
                <a:hueMod val="90000"/>
                <a:satMod val="130000"/>
                <a:lumMod val="134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A3AB87EF-B655-4FFF-8D05-F333AD7F2789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2973</TotalTime>
  <Words>94</Words>
  <Application>Microsoft Office PowerPoint</Application>
  <PresentationFormat>Widescreen</PresentationFormat>
  <Paragraphs>35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Arial</vt:lpstr>
      <vt:lpstr>Calibri</vt:lpstr>
      <vt:lpstr>Century Gothic</vt:lpstr>
      <vt:lpstr>Wingdings 3</vt:lpstr>
      <vt:lpstr>Ion Boardroom</vt:lpstr>
      <vt:lpstr>Solar RFP Update</vt:lpstr>
      <vt:lpstr>Solar RFP Quick Facts</vt:lpstr>
      <vt:lpstr>MAEP for Each Solar Vendor</vt:lpstr>
      <vt:lpstr>Summary Chart</vt:lpstr>
      <vt:lpstr>Questions?</vt:lpstr>
    </vt:vector>
  </TitlesOfParts>
  <Company>The Electric Reliability Council of Texas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Solar RFP Update</dc:title>
  <dc:creator>Steffan, Nick</dc:creator>
  <cp:lastModifiedBy>Steffan, Nick</cp:lastModifiedBy>
  <cp:revision>11</cp:revision>
  <dcterms:created xsi:type="dcterms:W3CDTF">2015-04-06T19:25:19Z</dcterms:created>
  <dcterms:modified xsi:type="dcterms:W3CDTF">2015-04-08T20:59:04Z</dcterms:modified>
</cp:coreProperties>
</file>