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2" r:id="rId4"/>
    <p:sldId id="259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94" y="7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5551AF-8CD8-497C-8229-57D58853C0B0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F923BE-09A6-4E62-B431-38AFC7D8D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468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FBBC0-9245-474C-B37D-064721DFFE13}" type="datetime1">
              <a:rPr lang="en-US" smtClean="0"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07120-489E-4659-879D-7F899ECB4BCF}" type="datetime1">
              <a:rPr lang="en-US" smtClean="0"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73BA4-BFD7-4896-8907-F90EDAF1F1D0}" type="datetime1">
              <a:rPr lang="en-US" smtClean="0"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BEA7-7FEC-40F8-A83F-E1CC10056BDD}" type="datetime1">
              <a:rPr lang="en-US" smtClean="0"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627AD-E39A-4C04-864E-CA5AAD7E6430}" type="datetime1">
              <a:rPr lang="en-US" smtClean="0"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33BC-8F8D-4C99-97CC-7CCACE533E64}" type="datetime1">
              <a:rPr lang="en-US" smtClean="0"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1D107-C076-4E4D-A13C-29C352C06EB2}" type="datetime1">
              <a:rPr lang="en-US" smtClean="0"/>
              <a:t>5/4/2015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F772B-799F-40F5-8AB8-4C69E818E6C1}" type="datetime1">
              <a:rPr lang="en-US" smtClean="0"/>
              <a:t>5/4/2015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D3D18-79A2-4B56-B053-9EF7A43B2429}" type="datetime1">
              <a:rPr lang="en-US" smtClean="0"/>
              <a:t>5/4/2015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6322-14EF-4692-9406-8FA4AD7F423B}" type="datetime1">
              <a:rPr lang="en-US" smtClean="0"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12609-0BA2-4465-A012-A2BAB09C9B8F}" type="datetime1">
              <a:rPr lang="en-US" smtClean="0"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48270-03B1-4AF4-AEE3-D2A05B5322B3}" type="datetime1">
              <a:rPr lang="en-US" smtClean="0"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services/rq/credit/index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Market Credit Working Group update to the Wholesale Market Subcommittee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05/06/2015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429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MCWG update to WMS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Joint meeting of MCWG and CWG on </a:t>
            </a:r>
            <a:r>
              <a:rPr lang="en-US" dirty="0" smtClean="0"/>
              <a:t>Wedne</a:t>
            </a:r>
            <a:r>
              <a:rPr lang="en-US" dirty="0" smtClean="0"/>
              <a:t>sday</a:t>
            </a:r>
            <a:r>
              <a:rPr lang="en-US" dirty="0" smtClean="0"/>
              <a:t>, </a:t>
            </a:r>
            <a:r>
              <a:rPr lang="en-US" dirty="0" smtClean="0"/>
              <a:t>April 22</a:t>
            </a:r>
            <a:endParaRPr lang="en-US" dirty="0" smtClean="0"/>
          </a:p>
          <a:p>
            <a:r>
              <a:rPr lang="en-US" dirty="0"/>
              <a:t>5</a:t>
            </a:r>
            <a:r>
              <a:rPr lang="en-US" dirty="0" smtClean="0"/>
              <a:t> </a:t>
            </a:r>
            <a:r>
              <a:rPr lang="en-US" dirty="0" smtClean="0"/>
              <a:t>NPRRs reviewed for credit impacts by email vote</a:t>
            </a:r>
          </a:p>
          <a:p>
            <a:pPr lvl="1"/>
            <a:r>
              <a:rPr lang="en-US" dirty="0"/>
              <a:t>4</a:t>
            </a:r>
            <a:r>
              <a:rPr lang="en-US" dirty="0" smtClean="0"/>
              <a:t> </a:t>
            </a:r>
            <a:r>
              <a:rPr lang="en-US" dirty="0" smtClean="0"/>
              <a:t>NPRRs were operational and had no credit impact</a:t>
            </a:r>
          </a:p>
          <a:p>
            <a:pPr lvl="1"/>
            <a:r>
              <a:rPr lang="en-US" dirty="0" smtClean="0"/>
              <a:t>1 NPRR, </a:t>
            </a:r>
            <a:r>
              <a:rPr lang="en-US" dirty="0" smtClean="0"/>
              <a:t>NPRR690, improves transparency of credit standards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08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MCWG update to WMS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Capacity </a:t>
            </a:r>
            <a:r>
              <a:rPr lang="en-US" dirty="0"/>
              <a:t>forecast </a:t>
            </a:r>
            <a:r>
              <a:rPr lang="en-US" dirty="0" smtClean="0"/>
              <a:t>model update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Daily posting commenced week of February 24</a:t>
            </a:r>
            <a:r>
              <a:rPr lang="en-US" baseline="30000" dirty="0"/>
              <a:t>rd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hlinkClick r:id="rId2"/>
              </a:rPr>
              <a:t>http://www.ercot.com/services/rq/credit/index.html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Capacity Forecast Model was run for Operating Days March 3, 2015 through April 8, 2015 with P10, P50, and P90 </a:t>
            </a:r>
            <a:r>
              <a:rPr lang="en-US" dirty="0" err="1"/>
              <a:t>exceedance</a:t>
            </a:r>
            <a:r>
              <a:rPr lang="en-US" dirty="0"/>
              <a:t> confidence </a:t>
            </a:r>
            <a:r>
              <a:rPr lang="en-US" dirty="0" smtClean="0"/>
              <a:t>intervals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Mean </a:t>
            </a:r>
            <a:r>
              <a:rPr lang="en-US" dirty="0"/>
              <a:t>model error reduced as model run date gets close to Operating </a:t>
            </a:r>
            <a:r>
              <a:rPr lang="en-US" dirty="0" smtClean="0"/>
              <a:t>Date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As </a:t>
            </a:r>
            <a:r>
              <a:rPr lang="en-US" dirty="0" err="1"/>
              <a:t>Exceedance</a:t>
            </a:r>
            <a:r>
              <a:rPr lang="en-US" dirty="0"/>
              <a:t> Confidence Interval increases,</a:t>
            </a:r>
          </a:p>
          <a:p>
            <a:pPr lvl="2"/>
            <a:r>
              <a:rPr lang="en-US" sz="2800" dirty="0"/>
              <a:t>false positives increase</a:t>
            </a:r>
          </a:p>
          <a:p>
            <a:pPr lvl="2"/>
            <a:r>
              <a:rPr lang="en-US" sz="2800" dirty="0"/>
              <a:t>failure to predict (false negatives) </a:t>
            </a:r>
            <a:r>
              <a:rPr lang="en-US" sz="2800" dirty="0" smtClean="0"/>
              <a:t>decrease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What is the appropriate confidence interval to use?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66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MCWG update to WMS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Consolidation </a:t>
            </a:r>
            <a:r>
              <a:rPr lang="en-US" dirty="0"/>
              <a:t>of Other Binding Documents related to credit</a:t>
            </a:r>
          </a:p>
          <a:p>
            <a:pPr lvl="1"/>
            <a:r>
              <a:rPr lang="en-US" dirty="0"/>
              <a:t>Creditworthiness Standards (NPRR690 submitted)</a:t>
            </a:r>
          </a:p>
          <a:p>
            <a:pPr lvl="1"/>
            <a:r>
              <a:rPr lang="en-US" dirty="0"/>
              <a:t>Credit Application (NPRR pending)</a:t>
            </a:r>
          </a:p>
          <a:p>
            <a:pPr lvl="2"/>
            <a:r>
              <a:rPr lang="en-US" dirty="0"/>
              <a:t>ERCOT Credit and Legal will jointly draft NPRR</a:t>
            </a:r>
          </a:p>
          <a:p>
            <a:pPr lvl="1"/>
            <a:r>
              <a:rPr lang="en-US" dirty="0"/>
              <a:t>Procedures for Setting Nodal Day Ahead Market (DAM) Credit Requirement Parameters and Credit Formulas (NPRR671)</a:t>
            </a:r>
          </a:p>
          <a:p>
            <a:r>
              <a:rPr lang="en-US" dirty="0"/>
              <a:t>Draft NPRR formalizing prepay account procedures</a:t>
            </a:r>
          </a:p>
          <a:p>
            <a:pPr lvl="1"/>
            <a:r>
              <a:rPr lang="en-US" dirty="0" smtClean="0"/>
              <a:t>NPRR702 submitted, targeting </a:t>
            </a:r>
            <a:r>
              <a:rPr lang="en-US" dirty="0" smtClean="0"/>
              <a:t>May</a:t>
            </a:r>
            <a:r>
              <a:rPr lang="en-US" dirty="0" smtClean="0"/>
              <a:t> </a:t>
            </a:r>
            <a:r>
              <a:rPr lang="en-US" dirty="0" smtClean="0"/>
              <a:t>PRS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516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on NPRR638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NPRR638 is currently tabled at </a:t>
            </a:r>
            <a:r>
              <a:rPr lang="en-US" dirty="0" smtClean="0"/>
              <a:t>PRS</a:t>
            </a:r>
          </a:p>
          <a:p>
            <a:r>
              <a:rPr lang="en-US" dirty="0" smtClean="0"/>
              <a:t>MCWG/CWG endorsed compromise language on the MAF approval process</a:t>
            </a:r>
            <a:endParaRPr lang="en-US" dirty="0" smtClean="0"/>
          </a:p>
          <a:p>
            <a:r>
              <a:rPr lang="en-US" dirty="0" smtClean="0"/>
              <a:t>Technical issues under consideration</a:t>
            </a:r>
          </a:p>
          <a:p>
            <a:pPr lvl="1"/>
            <a:r>
              <a:rPr lang="en-US" dirty="0" smtClean="0"/>
              <a:t>ERCOT modeling of </a:t>
            </a:r>
            <a:r>
              <a:rPr lang="en-US" dirty="0" smtClean="0"/>
              <a:t>NPRR638 &amp; </a:t>
            </a:r>
            <a:r>
              <a:rPr lang="en-US" dirty="0" err="1" smtClean="0"/>
              <a:t>Lookback</a:t>
            </a:r>
            <a:r>
              <a:rPr lang="en-US" dirty="0" smtClean="0"/>
              <a:t> parameters</a:t>
            </a:r>
          </a:p>
          <a:p>
            <a:pPr lvl="2"/>
            <a:r>
              <a:rPr lang="en-US" dirty="0" smtClean="0"/>
              <a:t>ERCOT </a:t>
            </a:r>
            <a:r>
              <a:rPr lang="en-US" dirty="0" smtClean="0"/>
              <a:t>provided modeling results of NPRR638 given varying </a:t>
            </a:r>
            <a:r>
              <a:rPr lang="en-US" dirty="0" err="1" smtClean="0"/>
              <a:t>lookback</a:t>
            </a:r>
            <a:r>
              <a:rPr lang="en-US" dirty="0" smtClean="0"/>
              <a:t> parameter settings</a:t>
            </a:r>
          </a:p>
          <a:p>
            <a:pPr lvl="2"/>
            <a:r>
              <a:rPr lang="en-US" dirty="0" smtClean="0"/>
              <a:t>Extreme volatility of credit exposures observed </a:t>
            </a:r>
            <a:r>
              <a:rPr lang="en-US" dirty="0" err="1" smtClean="0"/>
              <a:t>DoD</a:t>
            </a:r>
            <a:endParaRPr lang="en-US" dirty="0" smtClean="0"/>
          </a:p>
          <a:p>
            <a:pPr lvl="2"/>
            <a:r>
              <a:rPr lang="en-US" dirty="0" smtClean="0"/>
              <a:t>Additional analysis requested</a:t>
            </a:r>
          </a:p>
          <a:p>
            <a:pPr lvl="2"/>
            <a:r>
              <a:rPr lang="en-US" dirty="0" smtClean="0"/>
              <a:t>CRIM met on 5/1/15 to consider further analysis</a:t>
            </a:r>
          </a:p>
          <a:p>
            <a:pPr lvl="2"/>
            <a:r>
              <a:rPr lang="en-US" dirty="0" smtClean="0"/>
              <a:t>It appears </a:t>
            </a:r>
            <a:r>
              <a:rPr lang="en-US" dirty="0" err="1" smtClean="0"/>
              <a:t>Lookback</a:t>
            </a:r>
            <a:r>
              <a:rPr lang="en-US" dirty="0" smtClean="0"/>
              <a:t> mechanism is root cause</a:t>
            </a:r>
          </a:p>
          <a:p>
            <a:pPr lvl="2"/>
            <a:r>
              <a:rPr lang="en-US" dirty="0" smtClean="0"/>
              <a:t>CRIM will meet again on 5/13/15 to evaluate averaging options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19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281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Market Credit Working Group update to the Wholesale Market Subcommittee</vt:lpstr>
      <vt:lpstr>MCWG update to WMS</vt:lpstr>
      <vt:lpstr>MCWG update to WMS</vt:lpstr>
      <vt:lpstr>MCWG update to WMS</vt:lpstr>
      <vt:lpstr>Update on NPRR638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 Credit Working Group update to the Wholesale Market Subcommittee</dc:title>
  <dc:creator>Barnes, Bill</dc:creator>
  <cp:lastModifiedBy>Bill Barnes (NRG)</cp:lastModifiedBy>
  <cp:revision>38</cp:revision>
  <dcterms:created xsi:type="dcterms:W3CDTF">2006-08-16T00:00:00Z</dcterms:created>
  <dcterms:modified xsi:type="dcterms:W3CDTF">2015-05-04T18:56:10Z</dcterms:modified>
</cp:coreProperties>
</file>