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61" r:id="rId3"/>
    <p:sldId id="257" r:id="rId4"/>
    <p:sldId id="258" r:id="rId5"/>
    <p:sldId id="259" r:id="rId6"/>
    <p:sldId id="260" r:id="rId7"/>
    <p:sldId id="262" r:id="rId8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61" autoAdjust="0"/>
    <p:restoredTop sz="94660"/>
  </p:normalViewPr>
  <p:slideViewPr>
    <p:cSldViewPr snapToGrid="0">
      <p:cViewPr varScale="1">
        <p:scale>
          <a:sx n="87" d="100"/>
          <a:sy n="87" d="100"/>
        </p:scale>
        <p:origin x="102" y="18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29488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9626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4352183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4673603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815442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7934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667398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32066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12122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853981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441368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2090E7A-5CBA-4BC1-8D1C-1AE614D7FE7E}" type="datetimeFigureOut">
              <a:rPr lang="en-US" smtClean="0"/>
              <a:t>5/4/2015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2E3269-54A4-492F-B63B-93413024114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6497878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en-US" dirty="0" smtClean="0"/>
              <a:t>Congestion Management Working Group:</a:t>
            </a:r>
            <a:br>
              <a:rPr lang="en-US" dirty="0" smtClean="0"/>
            </a:br>
            <a:r>
              <a:rPr lang="en-US" dirty="0" smtClean="0"/>
              <a:t>Update </a:t>
            </a:r>
            <a:r>
              <a:rPr lang="en-US" dirty="0" smtClean="0"/>
              <a:t>to WMS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lnSpcReduction="10000"/>
          </a:bodyPr>
          <a:lstStyle/>
          <a:p>
            <a:pPr algn="l"/>
            <a:endParaRPr lang="en-US" dirty="0" smtClean="0"/>
          </a:p>
          <a:p>
            <a:pPr algn="l"/>
            <a:endParaRPr lang="en-US" dirty="0"/>
          </a:p>
          <a:p>
            <a:pPr algn="l"/>
            <a:r>
              <a:rPr lang="en-US" dirty="0" smtClean="0"/>
              <a:t>Mark Soutter</a:t>
            </a:r>
          </a:p>
          <a:p>
            <a:pPr algn="l"/>
            <a:r>
              <a:rPr lang="en-US" dirty="0" smtClean="0"/>
              <a:t>May 6</a:t>
            </a:r>
            <a:r>
              <a:rPr lang="en-US" baseline="30000" dirty="0" smtClean="0"/>
              <a:t>th</a:t>
            </a:r>
            <a:r>
              <a:rPr lang="en-US" dirty="0" smtClean="0"/>
              <a:t>, 2015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920326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CMWG meeting of April 23</a:t>
            </a:r>
            <a:r>
              <a:rPr lang="en-US" baseline="30000" dirty="0" smtClean="0"/>
              <a:t>rd</a:t>
            </a:r>
            <a:r>
              <a:rPr lang="en-US" dirty="0" smtClean="0"/>
              <a:t>		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Load Zone Assignment Methodology</a:t>
            </a:r>
          </a:p>
          <a:p>
            <a:r>
              <a:rPr lang="en-US" dirty="0" smtClean="0"/>
              <a:t>Panhandle Export Limit</a:t>
            </a:r>
          </a:p>
          <a:p>
            <a:r>
              <a:rPr lang="en-US" dirty="0"/>
              <a:t>Notice of GTLs Related to New Generation Interconnection </a:t>
            </a:r>
            <a:endParaRPr lang="en-US" dirty="0" smtClean="0"/>
          </a:p>
          <a:p>
            <a:r>
              <a:rPr lang="en-US" dirty="0" smtClean="0"/>
              <a:t>Vice-Chair position </a:t>
            </a:r>
          </a:p>
          <a:p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387094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effectLst/>
              </a:rPr>
              <a:t>Load Zone Assignment Methodology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CMWG </a:t>
            </a:r>
            <a:r>
              <a:rPr lang="en-US" dirty="0" smtClean="0"/>
              <a:t>framed the issues between</a:t>
            </a:r>
            <a:r>
              <a:rPr lang="en-US" dirty="0" smtClean="0"/>
              <a:t> </a:t>
            </a:r>
            <a:r>
              <a:rPr lang="en-US" dirty="0" smtClean="0"/>
              <a:t>two possible extremes – one Load Zone or Nodal Load </a:t>
            </a:r>
            <a:r>
              <a:rPr lang="en-US" dirty="0" smtClean="0"/>
              <a:t>zones</a:t>
            </a:r>
          </a:p>
          <a:p>
            <a:r>
              <a:rPr lang="en-US" dirty="0"/>
              <a:t>Small tweaks around the edges were not seen to have </a:t>
            </a:r>
            <a:r>
              <a:rPr lang="en-US" dirty="0" smtClean="0"/>
              <a:t>value</a:t>
            </a:r>
            <a:endParaRPr lang="en-US" dirty="0" smtClean="0"/>
          </a:p>
          <a:p>
            <a:r>
              <a:rPr lang="en-US" dirty="0" smtClean="0"/>
              <a:t>Concerns were raised that the timing would present problems</a:t>
            </a:r>
          </a:p>
          <a:p>
            <a:pPr lvl="1"/>
            <a:r>
              <a:rPr lang="en-US" dirty="0" smtClean="0"/>
              <a:t>Three year durations would make the topology up to 6 years </a:t>
            </a:r>
            <a:r>
              <a:rPr lang="en-US" dirty="0" smtClean="0"/>
              <a:t>old at the end of the cycle</a:t>
            </a:r>
          </a:p>
          <a:p>
            <a:pPr lvl="1"/>
            <a:r>
              <a:rPr lang="en-US" dirty="0" smtClean="0"/>
              <a:t>This becomes even more problematic with more granular zones </a:t>
            </a:r>
            <a:endParaRPr lang="en-US" dirty="0" smtClean="0"/>
          </a:p>
          <a:p>
            <a:r>
              <a:rPr lang="en-US" dirty="0" smtClean="0"/>
              <a:t>Existing process assigns new busses on the boundaries between zones based on LMP</a:t>
            </a:r>
            <a:endParaRPr lang="en-US" dirty="0" smtClean="0"/>
          </a:p>
          <a:p>
            <a:pPr marL="0" indent="0">
              <a:buNone/>
            </a:pPr>
            <a:endParaRPr lang="en-US" dirty="0" smtClean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1263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Panhandle Export Limit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n-US" dirty="0" smtClean="0"/>
              <a:t>Bill Blevins </a:t>
            </a:r>
            <a:r>
              <a:rPr lang="en-US" dirty="0" smtClean="0"/>
              <a:t>from ERCOT Operations gave </a:t>
            </a:r>
            <a:r>
              <a:rPr lang="en-US" dirty="0" smtClean="0"/>
              <a:t>a presentation about operational considerations for managing the </a:t>
            </a:r>
            <a:r>
              <a:rPr lang="en-US" dirty="0" smtClean="0"/>
              <a:t>constraint</a:t>
            </a:r>
          </a:p>
          <a:p>
            <a:pPr lvl="1"/>
            <a:r>
              <a:rPr lang="en-US" dirty="0" smtClean="0"/>
              <a:t>Once wind capacity exceeds 2700 MW ERCOT will issue a notice and post the study </a:t>
            </a:r>
          </a:p>
          <a:p>
            <a:pPr lvl="1"/>
            <a:r>
              <a:rPr lang="en-US" dirty="0" smtClean="0"/>
              <a:t>ERCOT is looking to add a tool to analyze Short Circuit Ratio in Real-time and Day-ahead</a:t>
            </a:r>
            <a:endParaRPr lang="en-US" dirty="0" smtClean="0"/>
          </a:p>
          <a:p>
            <a:r>
              <a:rPr lang="en-US" dirty="0" smtClean="0"/>
              <a:t>Questions were raised </a:t>
            </a:r>
            <a:r>
              <a:rPr lang="en-US" dirty="0" smtClean="0"/>
              <a:t>whether is was possible to manage the</a:t>
            </a:r>
            <a:r>
              <a:rPr lang="en-US" dirty="0" smtClean="0"/>
              <a:t> </a:t>
            </a:r>
            <a:r>
              <a:rPr lang="en-US" dirty="0" smtClean="0"/>
              <a:t>constraint with an SPS</a:t>
            </a:r>
          </a:p>
          <a:p>
            <a:r>
              <a:rPr lang="en-US" dirty="0" smtClean="0"/>
              <a:t>Planning studies are underway to </a:t>
            </a:r>
            <a:r>
              <a:rPr lang="en-US" dirty="0" smtClean="0"/>
              <a:t>define the </a:t>
            </a:r>
            <a:r>
              <a:rPr lang="en-US" dirty="0" smtClean="0"/>
              <a:t>interface with results expected in the summer </a:t>
            </a:r>
          </a:p>
          <a:p>
            <a:pPr lvl="1"/>
            <a:r>
              <a:rPr lang="en-US" dirty="0" smtClean="0"/>
              <a:t>What is the most limiting contingency?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1421527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Notice of GTLs Related to New Generation Interconnection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ERCOT is preparing Draft PGRR/NOGRR to allow access to Interconnection </a:t>
            </a:r>
            <a:r>
              <a:rPr lang="en-US" dirty="0" smtClean="0"/>
              <a:t>Studies</a:t>
            </a:r>
            <a:endParaRPr lang="en-US" dirty="0"/>
          </a:p>
          <a:p>
            <a:r>
              <a:rPr lang="en-US" dirty="0" smtClean="0"/>
              <a:t>Lack of</a:t>
            </a:r>
            <a:r>
              <a:rPr lang="en-US" dirty="0" smtClean="0"/>
              <a:t> </a:t>
            </a:r>
            <a:r>
              <a:rPr lang="en-US" dirty="0" smtClean="0"/>
              <a:t>public access </a:t>
            </a:r>
            <a:r>
              <a:rPr lang="en-US" dirty="0"/>
              <a:t>to Stability Study causes issues where Stability Limits are known asymmetrically by the </a:t>
            </a:r>
            <a:r>
              <a:rPr lang="en-US" dirty="0" smtClean="0"/>
              <a:t>Interconnecting Entity</a:t>
            </a:r>
            <a:endParaRPr lang="en-US" dirty="0" smtClean="0"/>
          </a:p>
          <a:p>
            <a:r>
              <a:rPr lang="en-US" dirty="0"/>
              <a:t>ERCOT to </a:t>
            </a:r>
            <a:r>
              <a:rPr lang="en-US" dirty="0" smtClean="0"/>
              <a:t>will </a:t>
            </a:r>
            <a:r>
              <a:rPr lang="en-US" dirty="0"/>
              <a:t>be looking at when they can alert the market about future stability limits 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805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CMWG Vice Chair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The Vice Chair position is open.</a:t>
            </a:r>
          </a:p>
          <a:p>
            <a:r>
              <a:rPr lang="en-US" dirty="0" smtClean="0"/>
              <a:t>Any volunteers?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4589886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Next CMWG meeting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TBD</a:t>
            </a:r>
          </a:p>
          <a:p>
            <a:r>
              <a:rPr lang="en-US" dirty="0" smtClean="0"/>
              <a:t>Will include results of Long Term Auction Sequences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5457021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1700</TotalTime>
  <Words>276</Words>
  <Application>Microsoft Office PowerPoint</Application>
  <PresentationFormat>Widescreen</PresentationFormat>
  <Paragraphs>34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Congestion Management Working Group: Update to WMS</vt:lpstr>
      <vt:lpstr>CMWG meeting of April 23rd  </vt:lpstr>
      <vt:lpstr>Load Zone Assignment Methodology</vt:lpstr>
      <vt:lpstr>Panhandle Export Limit</vt:lpstr>
      <vt:lpstr>Notice of GTLs Related to New Generation Interconnection </vt:lpstr>
      <vt:lpstr>CMWG Vice Chair</vt:lpstr>
      <vt:lpstr>Next CMWG meeting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CMWG Update to WMS</dc:title>
  <dc:creator>Soutter, Mark</dc:creator>
  <cp:lastModifiedBy>Soutter, Mark</cp:lastModifiedBy>
  <cp:revision>15</cp:revision>
  <dcterms:created xsi:type="dcterms:W3CDTF">2015-04-30T20:30:46Z</dcterms:created>
  <dcterms:modified xsi:type="dcterms:W3CDTF">2015-05-04T23:53:42Z</dcterms:modified>
</cp:coreProperties>
</file>