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3" r:id="rId3"/>
    <p:sldId id="264" r:id="rId4"/>
    <p:sldId id="268" r:id="rId5"/>
    <p:sldId id="267" r:id="rId6"/>
    <p:sldId id="266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7" autoAdjust="0"/>
    <p:restoredTop sz="94660"/>
  </p:normalViewPr>
  <p:slideViewPr>
    <p:cSldViewPr snapToGrid="0">
      <p:cViewPr varScale="1">
        <p:scale>
          <a:sx n="57" d="100"/>
          <a:sy n="57" d="100"/>
        </p:scale>
        <p:origin x="48" y="4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274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250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46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268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294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230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435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5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645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F0FC4-EADD-4D6B-A9A4-D65E47FD781D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237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F0FC4-EADD-4D6B-A9A4-D65E47FD781D}" type="datetimeFigureOut">
              <a:rPr lang="en-US" smtClean="0"/>
              <a:t>5/1/2015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D2EBC-F77E-49D4-BCFC-C9C8DCB6BD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09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meetings/gatf/keydocs/2014/1210/XXXNPRR-01_Changes_to_PUN_Capacity_Reporting_Requirements_an.do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ontent/wcm/key_documents_lists/55030/DAM___RTM_Co_optimization_with_AS_Demand_Curves_v2.doc" TargetMode="External"/><Relationship Id="rId2" Type="http://schemas.openxmlformats.org/officeDocument/2006/relationships/hyperlink" Target="http://www.ercot.com/content/wcm/key_documents_lists/55030/SAWG_042915_RT_Co_Opt_AS_Demand_Curve___Concept_Paper_Version.ppt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rcot.com/content/wcm/key_documents_lists/55030/MIRTM_Inputs_SAWG_042915.pptx" TargetMode="External"/><Relationship Id="rId4" Type="http://schemas.openxmlformats.org/officeDocument/2006/relationships/hyperlink" Target="http://www.ercot.com/content/wcm/key_documents_lists/55030/SAWG_042915_MIRTM_Plan_For_Study_Process.pptx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SAWG Update to WMS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 6</a:t>
            </a:r>
            <a:r>
              <a:rPr lang="en-US" baseline="30000" dirty="0" smtClean="0"/>
              <a:t>th</a:t>
            </a:r>
            <a:r>
              <a:rPr lang="en-US" dirty="0" smtClean="0"/>
              <a:t>, 2015</a:t>
            </a:r>
          </a:p>
          <a:p>
            <a:endParaRPr lang="en-US" dirty="0" smtClean="0"/>
          </a:p>
          <a:p>
            <a:r>
              <a:rPr lang="en-US" dirty="0" smtClean="0"/>
              <a:t>Brandon Whittle</a:t>
            </a:r>
          </a:p>
        </p:txBody>
      </p:sp>
    </p:spTree>
    <p:extLst>
      <p:ext uri="{BB962C8B-B14F-4D97-AF65-F5344CB8AC3E}">
        <p14:creationId xmlns:p14="http://schemas.microsoft.com/office/powerpoint/2010/main" val="3836546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 Releases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12887"/>
          </a:xfrm>
        </p:spPr>
        <p:txBody>
          <a:bodyPr>
            <a:normAutofit/>
          </a:bodyPr>
          <a:lstStyle/>
          <a:p>
            <a:r>
              <a:rPr lang="en-US" dirty="0" smtClean="0"/>
              <a:t>SARA</a:t>
            </a:r>
          </a:p>
          <a:p>
            <a:pPr lvl="1"/>
            <a:r>
              <a:rPr lang="en-US" dirty="0" smtClean="0"/>
              <a:t>Summer Final (To </a:t>
            </a:r>
            <a:r>
              <a:rPr lang="en-US" dirty="0"/>
              <a:t>b</a:t>
            </a:r>
            <a:r>
              <a:rPr lang="en-US" dirty="0" smtClean="0"/>
              <a:t>e released May 4)</a:t>
            </a:r>
          </a:p>
          <a:p>
            <a:pPr lvl="1"/>
            <a:r>
              <a:rPr lang="en-US" dirty="0"/>
              <a:t>Fall Preliminary (To be released May 4)</a:t>
            </a:r>
          </a:p>
          <a:p>
            <a:pPr lvl="1"/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3575050"/>
            <a:ext cx="10515600" cy="1273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Housekeeping</a:t>
            </a:r>
          </a:p>
          <a:p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838200" y="4464050"/>
            <a:ext cx="10515600" cy="1512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SAWG exploder is in the works, I think?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667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CDR Input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99442"/>
          </a:xfrm>
        </p:spPr>
        <p:txBody>
          <a:bodyPr>
            <a:normAutofit/>
          </a:bodyPr>
          <a:lstStyle/>
          <a:p>
            <a:r>
              <a:rPr lang="en-US" dirty="0" smtClean="0"/>
              <a:t>PUN Capacity Forecasting – </a:t>
            </a:r>
            <a:r>
              <a:rPr lang="en-US" dirty="0" smtClean="0">
                <a:hlinkClick r:id="rId2"/>
              </a:rPr>
              <a:t>ERCOT drafted an NPRR</a:t>
            </a:r>
            <a:r>
              <a:rPr lang="en-US" dirty="0" smtClean="0"/>
              <a:t> and has been speaking with PUN representatives.  Considering using a top hours approach along with expectations.  Discussions will continue.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666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NPRR 675, </a:t>
            </a:r>
            <a:r>
              <a:rPr lang="en-US" dirty="0"/>
              <a:t>ERS Estimates in Calculating Planning Reserves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recommendation for WMS today</a:t>
            </a:r>
          </a:p>
          <a:p>
            <a:r>
              <a:rPr lang="en-US" dirty="0" smtClean="0"/>
              <a:t>Good discussion with ERCOT and Demand Side advocates</a:t>
            </a:r>
          </a:p>
          <a:p>
            <a:r>
              <a:rPr lang="en-US" dirty="0" smtClean="0"/>
              <a:t>Expect that ERCOT will present alternatives to both DSWG and SAWG which could come to WMS in June.</a:t>
            </a:r>
          </a:p>
        </p:txBody>
      </p:sp>
    </p:spTree>
    <p:extLst>
      <p:ext uri="{BB962C8B-B14F-4D97-AF65-F5344CB8AC3E}">
        <p14:creationId xmlns:p14="http://schemas.microsoft.com/office/powerpoint/2010/main" val="3566805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 Co-op &amp; MIRTM General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93" y="1464816"/>
            <a:ext cx="11425561" cy="5033638"/>
          </a:xfrm>
        </p:spPr>
        <p:txBody>
          <a:bodyPr numCol="2">
            <a:normAutofit/>
          </a:bodyPr>
          <a:lstStyle/>
          <a:p>
            <a:pPr marL="514350" indent="-514350">
              <a:buAutoNum type="arabicParenR"/>
            </a:pPr>
            <a:r>
              <a:rPr lang="en-US" strike="sngStrike" dirty="0" smtClean="0"/>
              <a:t>ERCOT </a:t>
            </a:r>
            <a:r>
              <a:rPr lang="en-US" strike="sngStrike" dirty="0"/>
              <a:t>provide Concept Paper </a:t>
            </a:r>
            <a:endParaRPr lang="en-US" strike="sngStrike" dirty="0" smtClean="0"/>
          </a:p>
          <a:p>
            <a:pPr marL="514350" indent="-514350">
              <a:buAutoNum type="arabicParenR"/>
            </a:pPr>
            <a:r>
              <a:rPr lang="en-US" strike="sngStrike" dirty="0" smtClean="0"/>
              <a:t>Get </a:t>
            </a:r>
            <a:r>
              <a:rPr lang="en-US" strike="sngStrike" dirty="0"/>
              <a:t>written comments on concept paper </a:t>
            </a:r>
            <a:endParaRPr lang="en-US" strike="sngStrike" dirty="0" smtClean="0"/>
          </a:p>
          <a:p>
            <a:pPr marL="514350" indent="-514350">
              <a:buAutoNum type="arabicParenR"/>
            </a:pPr>
            <a:r>
              <a:rPr lang="en-US" dirty="0" smtClean="0"/>
              <a:t>ERCOT </a:t>
            </a:r>
            <a:r>
              <a:rPr lang="en-US" dirty="0"/>
              <a:t>and MPs discuss the Concept Paper and comments </a:t>
            </a:r>
            <a:r>
              <a:rPr lang="en-US" dirty="0" smtClean="0"/>
              <a:t>received and </a:t>
            </a:r>
            <a:r>
              <a:rPr lang="en-US" dirty="0"/>
              <a:t>make policy cuts at </a:t>
            </a:r>
            <a:r>
              <a:rPr lang="en-US" dirty="0" smtClean="0"/>
              <a:t>focused </a:t>
            </a:r>
            <a:r>
              <a:rPr lang="en-US" dirty="0"/>
              <a:t>SAWG </a:t>
            </a:r>
            <a:r>
              <a:rPr lang="en-US" dirty="0" smtClean="0"/>
              <a:t>meetings</a:t>
            </a:r>
          </a:p>
          <a:p>
            <a:pPr marL="514350" indent="-514350">
              <a:buAutoNum type="arabicParenR"/>
            </a:pPr>
            <a:r>
              <a:rPr lang="en-US" dirty="0" smtClean="0"/>
              <a:t>Get </a:t>
            </a:r>
            <a:r>
              <a:rPr lang="en-US" dirty="0"/>
              <a:t>help from WMS and/or TAC on sticky policy </a:t>
            </a:r>
            <a:r>
              <a:rPr lang="en-US" dirty="0" smtClean="0"/>
              <a:t>cuts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smtClean="0"/>
              <a:t>ERCOT </a:t>
            </a:r>
            <a:r>
              <a:rPr lang="en-US" dirty="0"/>
              <a:t>write draft </a:t>
            </a:r>
            <a:r>
              <a:rPr lang="en-US" dirty="0" smtClean="0"/>
              <a:t>NPRRs</a:t>
            </a:r>
          </a:p>
          <a:p>
            <a:pPr marL="573088" lvl="2" indent="-61913">
              <a:buNone/>
            </a:pPr>
            <a:r>
              <a:rPr lang="en-US" dirty="0" smtClean="0"/>
              <a:t>a. RT Co-optimization</a:t>
            </a:r>
          </a:p>
          <a:p>
            <a:pPr marL="573088" lvl="2" indent="-61913">
              <a:buNone/>
            </a:pPr>
            <a:r>
              <a:rPr lang="en-US" dirty="0" smtClean="0"/>
              <a:t>b</a:t>
            </a:r>
            <a:r>
              <a:rPr lang="en-US" dirty="0"/>
              <a:t>. Multi-Interval SCED</a:t>
            </a:r>
          </a:p>
          <a:p>
            <a:pPr marL="115888" indent="-61913">
              <a:buNone/>
            </a:pPr>
            <a:r>
              <a:rPr lang="en-US" dirty="0" smtClean="0"/>
              <a:t>6) Market Participants provide comments on draft NPRRs</a:t>
            </a:r>
          </a:p>
          <a:p>
            <a:pPr marL="115888" indent="-61913">
              <a:buNone/>
            </a:pPr>
            <a:r>
              <a:rPr lang="en-US" dirty="0" smtClean="0"/>
              <a:t>7</a:t>
            </a:r>
            <a:r>
              <a:rPr lang="en-US" dirty="0"/>
              <a:t>) ERCOT and MPs discuss framework of Cost Benefit Analysis</a:t>
            </a:r>
          </a:p>
          <a:p>
            <a:pPr marL="115888" indent="-61913">
              <a:buNone/>
            </a:pPr>
            <a:r>
              <a:rPr lang="en-US" dirty="0" smtClean="0"/>
              <a:t>8</a:t>
            </a:r>
            <a:r>
              <a:rPr lang="en-US" dirty="0"/>
              <a:t>) ERCOT provide numbered NPRRs with preliminary Impact Analysis</a:t>
            </a:r>
          </a:p>
          <a:p>
            <a:pPr marL="115888" indent="-61913">
              <a:buNone/>
            </a:pPr>
            <a:r>
              <a:rPr lang="en-US" dirty="0" smtClean="0"/>
              <a:t>9</a:t>
            </a:r>
            <a:r>
              <a:rPr lang="en-US" dirty="0"/>
              <a:t>) Complete CBA</a:t>
            </a:r>
          </a:p>
        </p:txBody>
      </p:sp>
      <p:sp>
        <p:nvSpPr>
          <p:cNvPr id="4" name="Rectangle 3"/>
          <p:cNvSpPr/>
          <p:nvPr/>
        </p:nvSpPr>
        <p:spPr>
          <a:xfrm rot="20793567">
            <a:off x="8550865" y="369930"/>
            <a:ext cx="32918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No Change</a:t>
            </a:r>
            <a:endParaRPr lang="en-US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90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RT Co-Op &amp; Multi-Interval RTM</a:t>
            </a:r>
            <a:br>
              <a:rPr lang="en-US" dirty="0" smtClean="0"/>
            </a:br>
            <a:r>
              <a:rPr lang="en-US" dirty="0" smtClean="0"/>
              <a:t>NPRR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Issues list work as stalled, expect to finish issues list after working out the concept for creating demand curves for Ancillary Services. </a:t>
            </a:r>
          </a:p>
          <a:p>
            <a:r>
              <a:rPr lang="en-US" dirty="0" smtClean="0"/>
              <a:t>RT Co-op </a:t>
            </a:r>
          </a:p>
          <a:p>
            <a:pPr lvl="1"/>
            <a:r>
              <a:rPr lang="en-US" dirty="0" smtClean="0"/>
              <a:t>VOLL interaction issue is headed to WMS and could need PUCT rule changes.    Expect more soon.</a:t>
            </a:r>
          </a:p>
          <a:p>
            <a:pPr lvl="1"/>
            <a:r>
              <a:rPr lang="en-US" dirty="0" smtClean="0"/>
              <a:t>May meeting will continue to discuss </a:t>
            </a:r>
            <a:r>
              <a:rPr lang="en-US" dirty="0" smtClean="0">
                <a:hlinkClick r:id="rId2"/>
              </a:rPr>
              <a:t>creation of Demand Curves </a:t>
            </a:r>
            <a:r>
              <a:rPr lang="en-US" dirty="0" smtClean="0"/>
              <a:t>for Ancillary Services (</a:t>
            </a:r>
            <a:r>
              <a:rPr lang="en-US" dirty="0" smtClean="0">
                <a:hlinkClick r:id="rId3"/>
              </a:rPr>
              <a:t>Alternate concept here</a:t>
            </a:r>
            <a:r>
              <a:rPr lang="en-US" dirty="0" smtClean="0"/>
              <a:t>)</a:t>
            </a:r>
          </a:p>
          <a:p>
            <a:r>
              <a:rPr lang="en-US" dirty="0" smtClean="0"/>
              <a:t>MIRTM</a:t>
            </a:r>
          </a:p>
          <a:p>
            <a:pPr lvl="1"/>
            <a:r>
              <a:rPr lang="en-US" dirty="0" smtClean="0">
                <a:hlinkClick r:id="rId4"/>
              </a:rPr>
              <a:t>Readiness Study </a:t>
            </a:r>
            <a:r>
              <a:rPr lang="en-US" dirty="0" smtClean="0"/>
              <a:t>is under review at ERCOT, hope to have resources available in late Summer</a:t>
            </a:r>
          </a:p>
          <a:p>
            <a:pPr lvl="1"/>
            <a:r>
              <a:rPr lang="en-US" dirty="0" smtClean="0"/>
              <a:t>ERCOT shared </a:t>
            </a:r>
            <a:r>
              <a:rPr lang="en-US" dirty="0" smtClean="0">
                <a:hlinkClick r:id="rId5"/>
              </a:rPr>
              <a:t>results from Demand Response study </a:t>
            </a:r>
            <a:r>
              <a:rPr lang="en-US" dirty="0" smtClean="0"/>
              <a:t>and expects more analysis to be done for next DSWG and SAWG.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32446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 Meeting – May 27</a:t>
            </a:r>
            <a:r>
              <a:rPr lang="en-US" baseline="30000" dirty="0" smtClean="0"/>
              <a:t>th</a:t>
            </a:r>
            <a:r>
              <a:rPr lang="en-US" dirty="0" smtClean="0"/>
              <a:t>, 2015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Expected Agenda Items</a:t>
            </a:r>
          </a:p>
          <a:p>
            <a:r>
              <a:rPr lang="en-US" dirty="0" smtClean="0"/>
              <a:t>RT – Co-Op &amp; Multi Interval SCED</a:t>
            </a:r>
          </a:p>
          <a:p>
            <a:r>
              <a:rPr lang="en-US" dirty="0" smtClean="0"/>
              <a:t>New Short Term Load Forecast</a:t>
            </a:r>
          </a:p>
          <a:p>
            <a:r>
              <a:rPr lang="en-US" dirty="0" smtClean="0"/>
              <a:t>PUN Capacity Methodology</a:t>
            </a:r>
          </a:p>
          <a:p>
            <a:r>
              <a:rPr lang="en-US" dirty="0" smtClean="0"/>
              <a:t>NPRR675</a:t>
            </a:r>
          </a:p>
          <a:p>
            <a:r>
              <a:rPr lang="en-US" dirty="0" smtClean="0"/>
              <a:t>WMS Assignments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2213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3551</TotalTime>
  <Words>340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SAWG Update to WMS</vt:lpstr>
      <vt:lpstr>Report Releases</vt:lpstr>
      <vt:lpstr>CDR Input Review</vt:lpstr>
      <vt:lpstr>NPRR 675, ERS Estimates in Calculating Planning Reserves</vt:lpstr>
      <vt:lpstr>RT Co-op &amp; MIRTM General Plan</vt:lpstr>
      <vt:lpstr>RT Co-Op &amp; Multi-Interval RTM NPRR Development</vt:lpstr>
      <vt:lpstr>Next Meeting – May 27th, 2015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 Whittle</dc:creator>
  <cp:lastModifiedBy>Brandon Whittle</cp:lastModifiedBy>
  <cp:revision>44</cp:revision>
  <dcterms:created xsi:type="dcterms:W3CDTF">2014-06-25T14:47:16Z</dcterms:created>
  <dcterms:modified xsi:type="dcterms:W3CDTF">2015-05-01T19:16:01Z</dcterms:modified>
</cp:coreProperties>
</file>