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2" r:id="rId1"/>
    <p:sldMasterId id="2147484574" r:id="rId2"/>
  </p:sldMasterIdLst>
  <p:notesMasterIdLst>
    <p:notesMasterId r:id="rId10"/>
  </p:notesMasterIdLst>
  <p:sldIdLst>
    <p:sldId id="256" r:id="rId3"/>
    <p:sldId id="320" r:id="rId4"/>
    <p:sldId id="321" r:id="rId5"/>
    <p:sldId id="319" r:id="rId6"/>
    <p:sldId id="317" r:id="rId7"/>
    <p:sldId id="313" r:id="rId8"/>
    <p:sldId id="260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3" autoAdjust="0"/>
    <p:restoredTop sz="92110" autoAdjust="0"/>
  </p:normalViewPr>
  <p:slideViewPr>
    <p:cSldViewPr>
      <p:cViewPr>
        <p:scale>
          <a:sx n="80" d="100"/>
          <a:sy n="80" d="100"/>
        </p:scale>
        <p:origin x="-55" y="-5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84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B7EDCA9-AA4B-4B01-8133-FB4B441274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1564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E7168A7-76E8-499D-AB1B-F3EE3F3440BC}" type="slidenum">
              <a:rPr lang="en-US" altLang="en-US" smtClean="0"/>
              <a:pPr eaLnBrk="1" hangingPunct="1">
                <a:spcBef>
                  <a:spcPct val="0"/>
                </a:spcBef>
              </a:pPr>
              <a:t>1</a:t>
            </a:fld>
            <a:endParaRPr lang="en-US" alt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56F9ABF-0033-4B30-A223-FC068F60D0BB}" type="slidenum">
              <a:rPr lang="en-US" altLang="en-US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6</a:t>
            </a:fld>
            <a:endParaRPr lang="en-US" alt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C89FD9C-D1E4-466F-8260-8C3E8234B507}" type="slidenum">
              <a:rPr lang="en-US" altLang="en-US" smtClean="0"/>
              <a:pPr eaLnBrk="1" hangingPunct="1">
                <a:spcBef>
                  <a:spcPct val="0"/>
                </a:spcBef>
              </a:pPr>
              <a:t>7</a:t>
            </a:fld>
            <a:endParaRPr lang="en-US" altLang="en-US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5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6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1.jpe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 dirty="0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2147483647 h 528"/>
                <a:gd name="T6" fmla="*/ 2147483647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 dirty="0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FE0F6538-E44F-4A07-A734-2ACD937BB8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760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81529-1BA9-4148-A4E4-2E4B19669D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431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F1B07E-2614-4290-90E3-6A6F6719D0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41967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2147483647 h 528"/>
                <a:gd name="T6" fmla="*/ 2147483647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72A376">
                    <a:tint val="20000"/>
                  </a:srgb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93129589-5D3D-4D15-A1FE-311D1141F36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59329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5C4F3-EB36-4E13-A3B4-2CEB2315712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96929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D2219094-19FA-4971-9459-8C8220E4D8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31045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7AC44C74-896C-40B9-BD0C-4C662632CE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8381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2F1CD82-187D-4A0B-BEA3-C323C83196F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9724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4E98227A-9F0C-44BF-9204-4CE8B0D02CC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0777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565A90-D13E-4F6A-AC50-1FAAE7BD15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850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107AFE2-2617-4041-BDAE-FAC2000ECA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9991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E77334-0595-4367-8354-503AB99A856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4917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048A0B49-71F8-47A3-B73F-A9FB5D1224C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39544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F8AE1-EAF1-4C68-8E15-05B64195BC6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4778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DFB06-9891-4764-ACFE-2F20DC551D3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2932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3EF7B10-03DB-4362-B3AC-74968805FD4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4171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CFC449E-DF19-412D-9DBE-E69C2A3BF36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46426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A9BB3F4-E767-4BFA-AD8E-0228B84E27E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9141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8EE2C76-C45A-4016-B504-25F51950BC9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38802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C87ED-6952-4679-81E7-2D731FC3AF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9532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6FD17F7-E3FE-46DF-99B8-DEF7FEB45B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88157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5B1A14F5-B820-4541-B05E-52D3E37D1E6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1616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027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  <a:cs typeface="Arial" charset="0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  <a:cs typeface="Arial" charset="0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  <a:cs typeface="Arial" charset="0"/>
              </a:defRPr>
            </a:lvl1pPr>
            <a:extLst/>
          </a:lstStyle>
          <a:p>
            <a:pPr>
              <a:defRPr/>
            </a:pPr>
            <a:fld id="{78E0BDAF-3420-44DC-BA87-9268154F05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96" r:id="rId1"/>
    <p:sldLayoutId id="2147484888" r:id="rId2"/>
    <p:sldLayoutId id="2147484897" r:id="rId3"/>
    <p:sldLayoutId id="2147484898" r:id="rId4"/>
    <p:sldLayoutId id="2147484899" r:id="rId5"/>
    <p:sldLayoutId id="2147484900" r:id="rId6"/>
    <p:sldLayoutId id="2147484889" r:id="rId7"/>
    <p:sldLayoutId id="2147484901" r:id="rId8"/>
    <p:sldLayoutId id="2147484902" r:id="rId9"/>
    <p:sldLayoutId id="2147484890" r:id="rId10"/>
    <p:sldLayoutId id="214748489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51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prstClr val="black"/>
                </a:solidFill>
                <a:cs typeface="Arial" charset="0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prstClr val="black"/>
                </a:solidFill>
                <a:cs typeface="Arial" charset="0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prstClr val="black"/>
                </a:solidFill>
                <a:cs typeface="Arial" charset="0"/>
              </a:defRPr>
            </a:lvl1pPr>
            <a:extLst/>
          </a:lstStyle>
          <a:p>
            <a:pPr>
              <a:defRPr/>
            </a:pPr>
            <a:fld id="{F04514B8-5BC8-4F6D-9F1D-9491DE3A021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03" r:id="rId1"/>
    <p:sldLayoutId id="2147484892" r:id="rId2"/>
    <p:sldLayoutId id="2147484904" r:id="rId3"/>
    <p:sldLayoutId id="2147484905" r:id="rId4"/>
    <p:sldLayoutId id="2147484906" r:id="rId5"/>
    <p:sldLayoutId id="2147484907" r:id="rId6"/>
    <p:sldLayoutId id="2147484893" r:id="rId7"/>
    <p:sldLayoutId id="2147484908" r:id="rId8"/>
    <p:sldLayoutId id="2147484909" r:id="rId9"/>
    <p:sldLayoutId id="2147484894" r:id="rId10"/>
    <p:sldLayoutId id="214748489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client_svcs/mktrk_info/index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47700" y="3429000"/>
            <a:ext cx="7772400" cy="1382713"/>
          </a:xfrm>
        </p:spPr>
        <p:txBody>
          <a:bodyPr/>
          <a:lstStyle/>
          <a:p>
            <a:pPr marR="0" eaLnBrk="1" hangingPunct="1">
              <a:lnSpc>
                <a:spcPct val="60000"/>
              </a:lnSpc>
            </a:pPr>
            <a:endParaRPr lang="en-US" altLang="en-US" sz="2400" smtClean="0">
              <a:latin typeface="Comic Sans MS" pitchFamily="66" charset="0"/>
            </a:endParaRPr>
          </a:p>
          <a:p>
            <a:pPr marR="0" eaLnBrk="1" hangingPunct="1">
              <a:lnSpc>
                <a:spcPct val="60000"/>
              </a:lnSpc>
            </a:pPr>
            <a:r>
              <a:rPr lang="en-US" altLang="en-US" sz="2400" smtClean="0">
                <a:latin typeface="Californian FB" pitchFamily="18" charset="0"/>
              </a:rPr>
              <a:t>Update to RMS</a:t>
            </a:r>
          </a:p>
          <a:p>
            <a:pPr marR="0" eaLnBrk="1" hangingPunct="1">
              <a:lnSpc>
                <a:spcPct val="60000"/>
              </a:lnSpc>
            </a:pPr>
            <a:endParaRPr lang="en-US" altLang="en-US" sz="2400" smtClean="0">
              <a:latin typeface="Californian FB" pitchFamily="18" charset="0"/>
            </a:endParaRPr>
          </a:p>
          <a:p>
            <a:pPr marR="0" eaLnBrk="1" hangingPunct="1">
              <a:lnSpc>
                <a:spcPct val="60000"/>
              </a:lnSpc>
            </a:pPr>
            <a:r>
              <a:rPr lang="en-US" altLang="en-US" sz="2400" smtClean="0">
                <a:latin typeface="Californian FB" pitchFamily="18" charset="0"/>
              </a:rPr>
              <a:t>May 5, 2015</a:t>
            </a:r>
          </a:p>
          <a:p>
            <a:pPr marR="0" eaLnBrk="1" hangingPunct="1">
              <a:lnSpc>
                <a:spcPct val="60000"/>
              </a:lnSpc>
            </a:pPr>
            <a:endParaRPr lang="en-US" altLang="en-US" sz="2400" smtClean="0">
              <a:latin typeface="Comic Sans MS" pitchFamily="66" charset="0"/>
            </a:endParaRPr>
          </a:p>
          <a:p>
            <a:pPr marR="0" eaLnBrk="1" hangingPunct="1">
              <a:lnSpc>
                <a:spcPct val="60000"/>
              </a:lnSpc>
            </a:pPr>
            <a:endParaRPr lang="en-US" altLang="en-US" sz="2400" smtClean="0">
              <a:latin typeface="Comic Sans MS" pitchFamily="66" charset="0"/>
            </a:endParaRPr>
          </a:p>
          <a:p>
            <a:pPr marR="0" eaLnBrk="1" hangingPunct="1">
              <a:lnSpc>
                <a:spcPct val="60000"/>
              </a:lnSpc>
            </a:pPr>
            <a:endParaRPr lang="en-US" altLang="en-US" sz="2400" smtClean="0">
              <a:latin typeface="Comic Sans MS" pitchFamily="66" charset="0"/>
            </a:endParaRPr>
          </a:p>
          <a:p>
            <a:pPr marR="0" eaLnBrk="1" hangingPunct="1">
              <a:lnSpc>
                <a:spcPct val="60000"/>
              </a:lnSpc>
            </a:pPr>
            <a:endParaRPr lang="en-US" altLang="en-US" sz="2400" smtClean="0">
              <a:latin typeface="Comic Sans MS" pitchFamily="66" charset="0"/>
            </a:endParaRPr>
          </a:p>
          <a:p>
            <a:pPr marR="0" eaLnBrk="1" hangingPunct="1">
              <a:lnSpc>
                <a:spcPct val="60000"/>
              </a:lnSpc>
            </a:pPr>
            <a:endParaRPr lang="en-US" altLang="en-US" sz="2400" smtClean="0">
              <a:latin typeface="Comic Sans MS" pitchFamily="66" charset="0"/>
            </a:endParaRPr>
          </a:p>
          <a:p>
            <a:pPr marR="0" eaLnBrk="1" hangingPunct="1">
              <a:lnSpc>
                <a:spcPct val="60000"/>
              </a:lnSpc>
            </a:pPr>
            <a:r>
              <a:rPr lang="en-US" altLang="en-US" sz="2400" smtClean="0">
                <a:latin typeface="Comic Sans MS" pitchFamily="66" charset="0"/>
              </a:rPr>
              <a:t> </a:t>
            </a:r>
          </a:p>
        </p:txBody>
      </p:sp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762000" y="1600200"/>
            <a:ext cx="75438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chemeClr val="tx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chemeClr val="tx2"/>
              </a:solidFill>
            </a:endParaRPr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275" y="1616075"/>
            <a:ext cx="7883525" cy="103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537" indent="0">
              <a:buFont typeface="Wingdings 3" pitchFamily="18" charset="2"/>
              <a:buNone/>
              <a:defRPr/>
            </a:pPr>
            <a:r>
              <a:rPr lang="en-US" b="1" dirty="0" smtClean="0">
                <a:latin typeface="Comic Sans MS" panose="030F0702030302020204" pitchFamily="66" charset="0"/>
              </a:rPr>
              <a:t>RMGRR131 – Guidelines for Notification of Invoice Dispute – </a:t>
            </a:r>
            <a:r>
              <a:rPr lang="en-US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MOTION TO TABLE</a:t>
            </a:r>
            <a:endParaRPr lang="en-US" b="1" dirty="0" smtClean="0">
              <a:latin typeface="Comic Sans MS" panose="030F0702030302020204" pitchFamily="66" charset="0"/>
            </a:endParaRPr>
          </a:p>
          <a:p>
            <a:pPr marL="109537" indent="0">
              <a:buFont typeface="Wingdings 3" pitchFamily="18" charset="2"/>
              <a:buNone/>
              <a:defRPr/>
            </a:pPr>
            <a:endParaRPr lang="en-US" dirty="0" smtClean="0">
              <a:latin typeface="Comic Sans MS" panose="030F0702030302020204" pitchFamily="66" charset="0"/>
            </a:endParaRPr>
          </a:p>
          <a:p>
            <a:pPr>
              <a:defRPr/>
            </a:pPr>
            <a:r>
              <a:rPr lang="en-US" sz="2000" dirty="0" smtClean="0">
                <a:latin typeface="Comic Sans MS" panose="030F0702030302020204" pitchFamily="66" charset="0"/>
              </a:rPr>
              <a:t>The revision will align the Retail Market Guide with current market practices.   </a:t>
            </a:r>
          </a:p>
          <a:p>
            <a:pPr>
              <a:defRPr/>
            </a:pPr>
            <a:r>
              <a:rPr lang="en-US" sz="2000" dirty="0" smtClean="0">
                <a:latin typeface="Comic Sans MS" panose="030F0702030302020204" pitchFamily="66" charset="0"/>
              </a:rPr>
              <a:t>Today, most CRs utilize the </a:t>
            </a:r>
            <a:r>
              <a:rPr lang="en-US" sz="2000" dirty="0" err="1" smtClean="0">
                <a:latin typeface="Comic Sans MS" panose="030F0702030302020204" pitchFamily="66" charset="0"/>
              </a:rPr>
              <a:t>MarkeTrak</a:t>
            </a:r>
            <a:r>
              <a:rPr lang="en-US" sz="2000" dirty="0" smtClean="0">
                <a:latin typeface="Comic Sans MS" panose="030F0702030302020204" pitchFamily="66" charset="0"/>
              </a:rPr>
              <a:t> tool to submit an 810 invoice dispute.</a:t>
            </a:r>
          </a:p>
          <a:p>
            <a:pPr lvl="1">
              <a:defRPr/>
            </a:pPr>
            <a:r>
              <a:rPr lang="en-US" sz="1600" dirty="0" smtClean="0">
                <a:latin typeface="Comic Sans MS" panose="030F0702030302020204" pitchFamily="66" charset="0"/>
              </a:rPr>
              <a:t>Usage &amp; Billing </a:t>
            </a:r>
            <a:r>
              <a:rPr lang="en-US" sz="1600" dirty="0" err="1" smtClean="0">
                <a:latin typeface="Comic Sans MS" panose="030F0702030302020204" pitchFamily="66" charset="0"/>
              </a:rPr>
              <a:t>SubType</a:t>
            </a:r>
            <a:endParaRPr lang="en-US" sz="1600" dirty="0" smtClean="0">
              <a:latin typeface="Comic Sans MS" panose="030F0702030302020204" pitchFamily="66" charset="0"/>
            </a:endParaRPr>
          </a:p>
          <a:p>
            <a:pPr lvl="1">
              <a:defRPr/>
            </a:pPr>
            <a:r>
              <a:rPr lang="en-US" sz="1600" dirty="0" smtClean="0">
                <a:latin typeface="Comic Sans MS" panose="030F0702030302020204" pitchFamily="66" charset="0"/>
              </a:rPr>
              <a:t>Other</a:t>
            </a:r>
          </a:p>
          <a:p>
            <a:pPr>
              <a:defRPr/>
            </a:pPr>
            <a:r>
              <a:rPr lang="en-US" sz="2000" dirty="0" smtClean="0">
                <a:latin typeface="Comic Sans MS" panose="030F0702030302020204" pitchFamily="66" charset="0"/>
              </a:rPr>
              <a:t>The Retail Market Guide currently outlines a formal dispute process by sending an email to a designated TDSP address with a spreadsheet attachment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 sz="3600" dirty="0"/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7883525" cy="103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537" indent="0">
              <a:buFont typeface="Wingdings 3" pitchFamily="18" charset="2"/>
              <a:buNone/>
              <a:defRPr/>
            </a:pPr>
            <a:r>
              <a:rPr lang="en-US" b="1" dirty="0" smtClean="0">
                <a:latin typeface="Comic Sans MS" panose="030F0702030302020204" pitchFamily="66" charset="0"/>
              </a:rPr>
              <a:t>RMGRR – Guidelines for Notification of Invoice Dispute </a:t>
            </a:r>
            <a:r>
              <a:rPr lang="en-US" dirty="0" smtClean="0">
                <a:latin typeface="Comic Sans MS" panose="030F0702030302020204" pitchFamily="66" charset="0"/>
              </a:rPr>
              <a:t>- continued</a:t>
            </a:r>
          </a:p>
          <a:p>
            <a:pPr>
              <a:defRPr/>
            </a:pPr>
            <a:r>
              <a:rPr lang="en-US" sz="2000" dirty="0" smtClean="0">
                <a:latin typeface="Comic Sans MS" panose="030F0702030302020204" pitchFamily="66" charset="0"/>
              </a:rPr>
              <a:t>Benefits</a:t>
            </a:r>
          </a:p>
          <a:p>
            <a:pPr lvl="1">
              <a:defRPr/>
            </a:pPr>
            <a:r>
              <a:rPr lang="en-US" sz="1600" dirty="0">
                <a:latin typeface="Comic Sans MS" panose="030F0702030302020204" pitchFamily="66" charset="0"/>
              </a:rPr>
              <a:t>Allows Market Participants the ability to manage, track, and acknowledge receipt of invoice disputes</a:t>
            </a:r>
          </a:p>
          <a:p>
            <a:pPr lvl="1">
              <a:defRPr/>
            </a:pPr>
            <a:r>
              <a:rPr lang="en-US" sz="1600" dirty="0">
                <a:latin typeface="Comic Sans MS" panose="030F0702030302020204" pitchFamily="66" charset="0"/>
              </a:rPr>
              <a:t>More timely resolution of invoice disputes due to reporting and workflow management capabilities within the </a:t>
            </a:r>
            <a:r>
              <a:rPr lang="en-US" sz="1600" dirty="0" err="1">
                <a:latin typeface="Comic Sans MS" panose="030F0702030302020204" pitchFamily="66" charset="0"/>
              </a:rPr>
              <a:t>MarkeTrak</a:t>
            </a:r>
            <a:r>
              <a:rPr lang="en-US" sz="1600" dirty="0">
                <a:latin typeface="Comic Sans MS" panose="030F0702030302020204" pitchFamily="66" charset="0"/>
              </a:rPr>
              <a:t> tool</a:t>
            </a:r>
          </a:p>
          <a:p>
            <a:pPr lvl="1">
              <a:defRPr/>
            </a:pPr>
            <a:r>
              <a:rPr lang="en-US" sz="1600" dirty="0">
                <a:latin typeface="Comic Sans MS" panose="030F0702030302020204" pitchFamily="66" charset="0"/>
              </a:rPr>
              <a:t>Allows Market Participants  to track resolution of invoice disputes to ensure adherence to Service Level Agreements (SLA)</a:t>
            </a:r>
          </a:p>
          <a:p>
            <a:pPr lvl="1">
              <a:defRPr/>
            </a:pPr>
            <a:r>
              <a:rPr lang="en-US" sz="1600" dirty="0">
                <a:latin typeface="Comic Sans MS" panose="030F0702030302020204" pitchFamily="66" charset="0"/>
              </a:rPr>
              <a:t>Provides all Market Participants with full transparency into ‘State’ of invoice dispute (In Progress, Pending Complete, </a:t>
            </a:r>
            <a:r>
              <a:rPr lang="en-US" sz="1600" dirty="0" err="1">
                <a:latin typeface="Comic Sans MS" panose="030F0702030302020204" pitchFamily="66" charset="0"/>
              </a:rPr>
              <a:t>etc</a:t>
            </a:r>
            <a:r>
              <a:rPr lang="en-US" sz="1600" dirty="0">
                <a:latin typeface="Comic Sans MS" panose="030F0702030302020204" pitchFamily="66" charset="0"/>
              </a:rPr>
              <a:t>)</a:t>
            </a:r>
          </a:p>
          <a:p>
            <a:pPr>
              <a:defRPr/>
            </a:pPr>
            <a:r>
              <a:rPr lang="en-US" sz="2000" dirty="0" smtClean="0">
                <a:latin typeface="Comic Sans MS" panose="030F0702030302020204" pitchFamily="66" charset="0"/>
              </a:rPr>
              <a:t>Continued discussions on clarifying language for timelines on </a:t>
            </a:r>
            <a:r>
              <a:rPr lang="en-US" sz="2000" dirty="0" err="1" smtClean="0">
                <a:latin typeface="Comic Sans MS" panose="030F0702030302020204" pitchFamily="66" charset="0"/>
              </a:rPr>
              <a:t>MarkeTrak</a:t>
            </a:r>
            <a:r>
              <a:rPr lang="en-US" sz="2000" dirty="0" smtClean="0">
                <a:latin typeface="Comic Sans MS" panose="030F0702030302020204" pitchFamily="66" charset="0"/>
              </a:rPr>
              <a:t> dispute process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 sz="3600" dirty="0"/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7883525" cy="103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09675"/>
            <a:ext cx="8686800" cy="4797425"/>
          </a:xfrm>
        </p:spPr>
        <p:txBody>
          <a:bodyPr/>
          <a:lstStyle/>
          <a:p>
            <a:pPr marL="109537" indent="0">
              <a:buFont typeface="Wingdings 3" pitchFamily="18" charset="2"/>
              <a:buNone/>
              <a:defRPr/>
            </a:pPr>
            <a:r>
              <a:rPr lang="en-US" sz="2400" b="1" u="sng" dirty="0" smtClean="0">
                <a:latin typeface="Comic Sans MS" panose="030F0702030302020204" pitchFamily="66" charset="0"/>
              </a:rPr>
              <a:t>Inadvertent Gain (IAG) Training Roadshow - </a:t>
            </a:r>
            <a:r>
              <a:rPr lang="en-US" sz="2400" b="1" u="sng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REMINDER</a:t>
            </a:r>
            <a:endParaRPr lang="en-US" sz="2400" b="1" u="sng" dirty="0" smtClean="0">
              <a:latin typeface="Comic Sans MS" panose="030F0702030302020204" pitchFamily="66" charset="0"/>
            </a:endParaRPr>
          </a:p>
          <a:p>
            <a:pPr>
              <a:defRPr/>
            </a:pPr>
            <a:r>
              <a:rPr lang="en-US" sz="2000" b="1" dirty="0" smtClean="0">
                <a:latin typeface="Comic Sans MS" panose="030F0702030302020204" pitchFamily="66" charset="0"/>
              </a:rPr>
              <a:t>Please register via ERCOT’s Learning Management System (LMS) if planning to attend in person </a:t>
            </a:r>
          </a:p>
          <a:p>
            <a:pPr>
              <a:defRPr/>
            </a:pPr>
            <a:r>
              <a:rPr lang="en-US" sz="2000" b="1" dirty="0" smtClean="0">
                <a:latin typeface="Comic Sans MS" panose="030F0702030302020204" pitchFamily="66" charset="0"/>
              </a:rPr>
              <a:t>WebEx details are listed at ERCOT&gt; Services&gt; Training&gt;  Course Catalog </a:t>
            </a:r>
          </a:p>
          <a:p>
            <a:pPr>
              <a:defRPr/>
            </a:pPr>
            <a:r>
              <a:rPr lang="en-US" sz="2000" b="1" dirty="0" smtClean="0">
                <a:latin typeface="Comic Sans MS" panose="030F0702030302020204" pitchFamily="66" charset="0"/>
              </a:rPr>
              <a:t>Registration via LMS is now accepted for all three training classes</a:t>
            </a:r>
          </a:p>
          <a:p>
            <a:pPr lvl="1">
              <a:defRPr/>
            </a:pPr>
            <a:r>
              <a:rPr lang="en-US" sz="1800" b="1" u="sng" dirty="0" smtClean="0">
                <a:latin typeface="Comic Sans MS" panose="030F0702030302020204" pitchFamily="66" charset="0"/>
              </a:rPr>
              <a:t>Austin</a:t>
            </a:r>
            <a:r>
              <a:rPr lang="en-US" sz="1800" b="1" dirty="0" smtClean="0">
                <a:latin typeface="Comic Sans MS" panose="030F0702030302020204" pitchFamily="66" charset="0"/>
              </a:rPr>
              <a:t>, </a:t>
            </a:r>
            <a:r>
              <a:rPr lang="en-US" sz="1800" dirty="0" smtClean="0">
                <a:latin typeface="Comic Sans MS" panose="030F0702030302020204" pitchFamily="66" charset="0"/>
              </a:rPr>
              <a:t>ERCOT Met Center, </a:t>
            </a:r>
            <a:r>
              <a:rPr lang="en-US" sz="1800" b="1" dirty="0" smtClean="0">
                <a:latin typeface="Comic Sans MS" panose="030F0702030302020204" pitchFamily="66" charset="0"/>
              </a:rPr>
              <a:t>Tammy Stewart – tstewart@ERCOT.com</a:t>
            </a:r>
            <a:endParaRPr lang="en-US" sz="1800" dirty="0" smtClean="0">
              <a:latin typeface="Comic Sans MS" panose="030F0702030302020204" pitchFamily="66" charset="0"/>
            </a:endParaRPr>
          </a:p>
          <a:p>
            <a:pPr lvl="2">
              <a:defRPr/>
            </a:pPr>
            <a:r>
              <a:rPr lang="en-US" sz="1800" dirty="0">
                <a:latin typeface="Comic Sans MS" panose="030F0702030302020204" pitchFamily="66" charset="0"/>
              </a:rPr>
              <a:t>Tuesday, May 12</a:t>
            </a:r>
            <a:r>
              <a:rPr lang="en-US" sz="1800" baseline="30000" dirty="0">
                <a:latin typeface="Comic Sans MS" panose="030F0702030302020204" pitchFamily="66" charset="0"/>
              </a:rPr>
              <a:t>th</a:t>
            </a:r>
            <a:r>
              <a:rPr lang="en-US" sz="1800" dirty="0">
                <a:latin typeface="Comic Sans MS" panose="030F0702030302020204" pitchFamily="66" charset="0"/>
              </a:rPr>
              <a:t> , 9:30 am – 4 </a:t>
            </a:r>
            <a:r>
              <a:rPr lang="en-US" sz="1800" dirty="0" smtClean="0">
                <a:latin typeface="Comic Sans MS" panose="030F0702030302020204" pitchFamily="66" charset="0"/>
              </a:rPr>
              <a:t>pm</a:t>
            </a:r>
          </a:p>
          <a:p>
            <a:pPr lvl="1">
              <a:defRPr/>
            </a:pPr>
            <a:r>
              <a:rPr lang="en-US" sz="1800" b="1" u="sng" dirty="0" smtClean="0">
                <a:latin typeface="Comic Sans MS" panose="030F0702030302020204" pitchFamily="66" charset="0"/>
              </a:rPr>
              <a:t>Houston</a:t>
            </a:r>
            <a:r>
              <a:rPr lang="en-US" sz="1800" b="1" dirty="0" smtClean="0">
                <a:latin typeface="Comic Sans MS" panose="030F0702030302020204" pitchFamily="66" charset="0"/>
              </a:rPr>
              <a:t>, </a:t>
            </a:r>
            <a:r>
              <a:rPr lang="en-US" sz="1800" dirty="0" err="1" smtClean="0">
                <a:latin typeface="Comic Sans MS" panose="030F0702030302020204" pitchFamily="66" charset="0"/>
              </a:rPr>
              <a:t>CenterPoint</a:t>
            </a:r>
            <a:r>
              <a:rPr lang="en-US" sz="1800" dirty="0" smtClean="0">
                <a:latin typeface="Comic Sans MS" panose="030F0702030302020204" pitchFamily="66" charset="0"/>
              </a:rPr>
              <a:t> Energy  </a:t>
            </a:r>
            <a:r>
              <a:rPr lang="en-US" sz="1800" dirty="0" err="1" smtClean="0">
                <a:latin typeface="Comic Sans MS" panose="030F0702030302020204" pitchFamily="66" charset="0"/>
              </a:rPr>
              <a:t>Conf</a:t>
            </a:r>
            <a:r>
              <a:rPr lang="en-US" sz="1800" dirty="0" smtClean="0">
                <a:latin typeface="Comic Sans MS" panose="030F0702030302020204" pitchFamily="66" charset="0"/>
              </a:rPr>
              <a:t> Room 1360, </a:t>
            </a:r>
            <a:r>
              <a:rPr lang="en-US" sz="1800" b="1" dirty="0" smtClean="0">
                <a:latin typeface="Comic Sans MS" panose="030F0702030302020204" pitchFamily="66" charset="0"/>
              </a:rPr>
              <a:t>Carolyn Reed – carolyn.reed@centerpointenergy.com</a:t>
            </a:r>
            <a:endParaRPr lang="en-US" sz="1800" dirty="0" smtClean="0">
              <a:latin typeface="Comic Sans MS" panose="030F0702030302020204" pitchFamily="66" charset="0"/>
            </a:endParaRPr>
          </a:p>
          <a:p>
            <a:pPr lvl="2">
              <a:defRPr/>
            </a:pPr>
            <a:r>
              <a:rPr lang="en-US" sz="1800" dirty="0" smtClean="0">
                <a:latin typeface="Comic Sans MS" panose="030F0702030302020204" pitchFamily="66" charset="0"/>
              </a:rPr>
              <a:t>Friday, </a:t>
            </a:r>
            <a:r>
              <a:rPr lang="en-US" sz="1800" dirty="0">
                <a:latin typeface="Comic Sans MS" panose="030F0702030302020204" pitchFamily="66" charset="0"/>
              </a:rPr>
              <a:t>May </a:t>
            </a:r>
            <a:r>
              <a:rPr lang="en-US" sz="1800" dirty="0" smtClean="0">
                <a:latin typeface="Comic Sans MS" panose="030F0702030302020204" pitchFamily="66" charset="0"/>
              </a:rPr>
              <a:t>15</a:t>
            </a:r>
            <a:r>
              <a:rPr lang="en-US" sz="1800" baseline="30000" dirty="0" smtClean="0">
                <a:latin typeface="Comic Sans MS" panose="030F0702030302020204" pitchFamily="66" charset="0"/>
              </a:rPr>
              <a:t>th</a:t>
            </a:r>
            <a:r>
              <a:rPr lang="en-US" sz="1800" dirty="0" smtClean="0">
                <a:latin typeface="Comic Sans MS" panose="030F0702030302020204" pitchFamily="66" charset="0"/>
              </a:rPr>
              <a:t> </a:t>
            </a:r>
            <a:r>
              <a:rPr lang="en-US" sz="1800" dirty="0">
                <a:latin typeface="Comic Sans MS" panose="030F0702030302020204" pitchFamily="66" charset="0"/>
              </a:rPr>
              <a:t>, 9:30 am – 4 </a:t>
            </a:r>
            <a:r>
              <a:rPr lang="en-US" sz="1800" dirty="0" smtClean="0">
                <a:latin typeface="Comic Sans MS" panose="030F0702030302020204" pitchFamily="66" charset="0"/>
              </a:rPr>
              <a:t>pm</a:t>
            </a:r>
          </a:p>
          <a:p>
            <a:pPr lvl="1">
              <a:defRPr/>
            </a:pPr>
            <a:r>
              <a:rPr lang="en-US" sz="1800" b="1" u="sng" dirty="0" smtClean="0">
                <a:latin typeface="Comic Sans MS" panose="030F0702030302020204" pitchFamily="66" charset="0"/>
              </a:rPr>
              <a:t>Dallas</a:t>
            </a:r>
            <a:r>
              <a:rPr lang="en-US" sz="1800" b="1" dirty="0" smtClean="0">
                <a:latin typeface="Comic Sans MS" panose="030F0702030302020204" pitchFamily="66" charset="0"/>
              </a:rPr>
              <a:t>, </a:t>
            </a:r>
            <a:r>
              <a:rPr lang="en-US" sz="1800" dirty="0" err="1" smtClean="0">
                <a:latin typeface="Comic Sans MS" panose="030F0702030302020204" pitchFamily="66" charset="0"/>
              </a:rPr>
              <a:t>Oncor</a:t>
            </a:r>
            <a:r>
              <a:rPr lang="en-US" sz="1800" dirty="0" smtClean="0">
                <a:latin typeface="Comic Sans MS" panose="030F0702030302020204" pitchFamily="66" charset="0"/>
              </a:rPr>
              <a:t> , </a:t>
            </a:r>
            <a:r>
              <a:rPr lang="en-US" sz="1800" b="1" dirty="0" smtClean="0">
                <a:latin typeface="Comic Sans MS" panose="030F0702030302020204" pitchFamily="66" charset="0"/>
              </a:rPr>
              <a:t>Debbie McKeever – deborah.mckeever@oncor.com</a:t>
            </a:r>
          </a:p>
          <a:p>
            <a:pPr lvl="2">
              <a:defRPr/>
            </a:pPr>
            <a:r>
              <a:rPr lang="en-US" sz="1800" dirty="0" smtClean="0">
                <a:latin typeface="Comic Sans MS" panose="030F0702030302020204" pitchFamily="66" charset="0"/>
              </a:rPr>
              <a:t>Friday, June 12</a:t>
            </a:r>
            <a:r>
              <a:rPr lang="en-US" sz="1800" baseline="30000" dirty="0" smtClean="0">
                <a:latin typeface="Comic Sans MS" panose="030F0702030302020204" pitchFamily="66" charset="0"/>
              </a:rPr>
              <a:t>th</a:t>
            </a:r>
            <a:r>
              <a:rPr lang="en-US" sz="1800" dirty="0" smtClean="0">
                <a:latin typeface="Comic Sans MS" panose="030F0702030302020204" pitchFamily="66" charset="0"/>
              </a:rPr>
              <a:t> , 9:30 am – 4 pm</a:t>
            </a:r>
          </a:p>
          <a:p>
            <a:pPr lvl="2">
              <a:defRPr/>
            </a:pPr>
            <a:endParaRPr lang="en-US" sz="1400" dirty="0">
              <a:latin typeface="Comic Sans MS" panose="030F0702030302020204" pitchFamily="66" charset="0"/>
            </a:endParaRPr>
          </a:p>
          <a:p>
            <a:pPr lvl="2">
              <a:defRPr/>
            </a:pPr>
            <a:endParaRPr lang="en-US" sz="1400" dirty="0" smtClean="0">
              <a:latin typeface="Comic Sans MS" panose="030F0702030302020204" pitchFamily="66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3038"/>
            <a:ext cx="7883525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4950" y="1447800"/>
            <a:ext cx="8686800" cy="4525963"/>
          </a:xfrm>
        </p:spPr>
        <p:txBody>
          <a:bodyPr/>
          <a:lstStyle/>
          <a:p>
            <a:pPr marL="109537" indent="0">
              <a:buFont typeface="Wingdings 3" pitchFamily="18" charset="2"/>
              <a:buNone/>
              <a:defRPr/>
            </a:pPr>
            <a:r>
              <a:rPr lang="en-US" sz="2400" b="1" u="sng" dirty="0" smtClean="0">
                <a:latin typeface="Comic Sans MS" panose="030F0702030302020204" pitchFamily="66" charset="0"/>
              </a:rPr>
              <a:t>Inadvertent Gain (IAG) Training Pre-survey </a:t>
            </a:r>
          </a:p>
          <a:p>
            <a:pPr marL="109537" indent="0" algn="ctr">
              <a:buFont typeface="Wingdings 3" pitchFamily="18" charset="2"/>
              <a:buNone/>
              <a:defRPr/>
            </a:pPr>
            <a:r>
              <a:rPr lang="en-US" sz="2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THANK YOU    THANK YOU   THANK YOU</a:t>
            </a:r>
          </a:p>
          <a:p>
            <a:pPr marL="109537" indent="0" algn="ctr">
              <a:buFont typeface="Wingdings 3" pitchFamily="18" charset="2"/>
              <a:buNone/>
              <a:defRPr/>
            </a:pPr>
            <a:r>
              <a:rPr lang="en-US" sz="2000" dirty="0" smtClean="0">
                <a:latin typeface="Comic Sans MS" panose="030F0702030302020204" pitchFamily="66" charset="0"/>
              </a:rPr>
              <a:t>For your feedback!!! </a:t>
            </a:r>
          </a:p>
          <a:p>
            <a:pPr marL="109537" indent="0" algn="ctr">
              <a:buFont typeface="Wingdings 3" pitchFamily="18" charset="2"/>
              <a:buNone/>
              <a:defRPr/>
            </a:pPr>
            <a:r>
              <a:rPr lang="en-US" sz="1800" dirty="0" smtClean="0">
                <a:latin typeface="Comic Sans MS" panose="030F0702030302020204" pitchFamily="66" charset="0"/>
              </a:rPr>
              <a:t> This information has been used in the development of the Inadvertent Training class as well as input for the new Retail Market Training Task Force. </a:t>
            </a:r>
          </a:p>
          <a:p>
            <a:pPr marL="109537" indent="0">
              <a:buFont typeface="Wingdings 3" pitchFamily="18" charset="2"/>
              <a:buNone/>
              <a:defRPr/>
            </a:pPr>
            <a:r>
              <a:rPr lang="en-US" sz="2400" b="1" u="sng" dirty="0" smtClean="0">
                <a:latin typeface="Comic Sans MS" panose="030F0702030302020204" pitchFamily="66" charset="0"/>
              </a:rPr>
              <a:t>Inadvertent Gain (IAG) Training Agenda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sz="2000" dirty="0" smtClean="0">
                <a:latin typeface="Comic Sans MS" panose="030F0702030302020204" pitchFamily="66" charset="0"/>
              </a:rPr>
              <a:t>General Overview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sz="2000" dirty="0" smtClean="0">
                <a:latin typeface="Comic Sans MS" panose="030F0702030302020204" pitchFamily="66" charset="0"/>
              </a:rPr>
              <a:t>Inadvertent Process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1600" dirty="0" smtClean="0">
                <a:latin typeface="Comic Sans MS" panose="030F0702030302020204" pitchFamily="66" charset="0"/>
              </a:rPr>
              <a:t>CR </a:t>
            </a:r>
            <a:r>
              <a:rPr lang="en-US" sz="1600" dirty="0">
                <a:latin typeface="Comic Sans MS" panose="030F0702030302020204" pitchFamily="66" charset="0"/>
              </a:rPr>
              <a:t>perspective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1600" dirty="0">
                <a:latin typeface="Comic Sans MS" panose="030F0702030302020204" pitchFamily="66" charset="0"/>
              </a:rPr>
              <a:t>TDU perspective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sz="2000" dirty="0" smtClean="0">
                <a:latin typeface="Comic Sans MS" panose="030F0702030302020204" pitchFamily="66" charset="0"/>
              </a:rPr>
              <a:t>Rescission Process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sz="2000" dirty="0" smtClean="0">
                <a:latin typeface="Comic Sans MS" panose="030F0702030302020204" pitchFamily="66" charset="0"/>
              </a:rPr>
              <a:t>Customized Reports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sz="2000" dirty="0" smtClean="0">
                <a:latin typeface="Comic Sans MS" panose="030F0702030302020204" pitchFamily="66" charset="0"/>
              </a:rPr>
              <a:t>Market Challenge</a:t>
            </a:r>
          </a:p>
          <a:p>
            <a:pPr marL="109537" indent="0" algn="ctr">
              <a:buFont typeface="Wingdings 3" pitchFamily="18" charset="2"/>
              <a:buNone/>
              <a:defRPr/>
            </a:pPr>
            <a:r>
              <a:rPr lang="en-US" sz="1800" b="1" i="1" dirty="0" smtClean="0"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3038"/>
            <a:ext cx="7883525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403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1250" dirty="0" smtClean="0">
                <a:solidFill>
                  <a:srgbClr val="0000FF"/>
                </a:solidFill>
                <a:latin typeface="Comic Sans MS" pitchFamily="66" charset="0"/>
                <a:hlinkClick r:id="rId3"/>
              </a:rPr>
              <a:t>http://www.ercot.com/services/client_svcs/mktrk_info/index.html</a:t>
            </a:r>
          </a:p>
          <a:p>
            <a:pPr eaLnBrk="1" hangingPunct="1">
              <a:defRPr/>
            </a:pPr>
            <a:r>
              <a:rPr lang="en-US" altLang="en-US" sz="1250" dirty="0" smtClean="0">
                <a:solidFill>
                  <a:srgbClr val="0000FF"/>
                </a:solidFill>
                <a:latin typeface="Comic Sans MS" pitchFamily="66" charset="0"/>
                <a:hlinkClick r:id="rId3"/>
              </a:rPr>
              <a:t>http://www.ercot.com/content/meetings/rms/keydocs/2014/0110/08.__RMS_MarkeTrak_Task_Force_20140104.ppt</a:t>
            </a:r>
          </a:p>
          <a:p>
            <a:pPr eaLnBrk="1" hangingPunct="1">
              <a:defRPr/>
            </a:pPr>
            <a:r>
              <a:rPr lang="en-US" altLang="en-US" sz="1250" dirty="0" smtClean="0">
                <a:solidFill>
                  <a:srgbClr val="0000FF"/>
                </a:solidFill>
                <a:latin typeface="Comic Sans MS" pitchFamily="66" charset="0"/>
                <a:hlinkClick r:id="rId3"/>
              </a:rPr>
              <a:t>http://www.ercot.com/content/meetings/rms/keydocs/2014/0603/07.__RMS_MarkeTrak_Task_Force_20140603.ppt</a:t>
            </a:r>
          </a:p>
          <a:p>
            <a:pPr eaLnBrk="1" hangingPunct="1">
              <a:defRPr/>
            </a:pPr>
            <a:r>
              <a:rPr lang="en-US" altLang="en-US" sz="1250" dirty="0" smtClean="0">
                <a:solidFill>
                  <a:srgbClr val="0000FF"/>
                </a:solidFill>
                <a:latin typeface="Comic Sans MS" pitchFamily="66" charset="0"/>
                <a:hlinkClick r:id="rId3"/>
              </a:rPr>
              <a:t>http://www.ercot.com/content/meetings/rms/keydocs/2014/1028/07.__RMS_MarkeTrak_Task_Force_20141028.ppt</a:t>
            </a:r>
          </a:p>
          <a:p>
            <a:pPr eaLnBrk="1" hangingPunct="1">
              <a:defRPr/>
            </a:pPr>
            <a:r>
              <a:rPr lang="en-US" altLang="en-US" sz="1250" dirty="0" smtClean="0">
                <a:solidFill>
                  <a:srgbClr val="0000FF"/>
                </a:solidFill>
                <a:latin typeface="Comic Sans MS" pitchFamily="66" charset="0"/>
                <a:hlinkClick r:id="rId3"/>
              </a:rPr>
              <a:t>http://www.ercot.com/content/meetings/rms/keydocs/2015/0106/09.__RMS_MarkeTrak_Task_Force_20150106.ppt</a:t>
            </a:r>
          </a:p>
          <a:p>
            <a:pPr eaLnBrk="1" hangingPunct="1">
              <a:defRPr/>
            </a:pPr>
            <a:r>
              <a:rPr lang="en-US" altLang="en-US" sz="1250" dirty="0" smtClean="0">
                <a:solidFill>
                  <a:srgbClr val="0000FF"/>
                </a:solidFill>
                <a:latin typeface="Comic Sans MS" pitchFamily="66" charset="0"/>
                <a:hlinkClick r:id="rId3"/>
              </a:rPr>
              <a:t>http://www.ercot.com/committees/board/tac/rms/marketraktf/index.html</a:t>
            </a:r>
          </a:p>
          <a:p>
            <a:pPr eaLnBrk="1" hangingPunct="1">
              <a:defRPr/>
            </a:pPr>
            <a:r>
              <a:rPr lang="en-US" altLang="en-US" sz="1250" dirty="0" smtClean="0">
                <a:solidFill>
                  <a:srgbClr val="0000FF"/>
                </a:solidFill>
                <a:latin typeface="Comic Sans MS" pitchFamily="66" charset="0"/>
                <a:hlinkClick r:id="rId3"/>
              </a:rPr>
              <a:t>http://www.ercot.com/content/committees/board/tac/rms/marketraktf/keydocs/2014/PR010_03_training_FINAL.ppt</a:t>
            </a:r>
          </a:p>
          <a:p>
            <a:pPr eaLnBrk="1" hangingPunct="1">
              <a:defRPr/>
            </a:pPr>
            <a:r>
              <a:rPr lang="en-US" altLang="en-US" sz="1250" dirty="0" smtClean="0">
                <a:solidFill>
                  <a:srgbClr val="0000FF"/>
                </a:solidFill>
                <a:latin typeface="Comic Sans MS" pitchFamily="66" charset="0"/>
                <a:hlinkClick r:id="rId3"/>
              </a:rPr>
              <a:t>http://www.ercot.com/content/wcm/training_courses/97/MarkeTrak_Detailed_Training_102014.ppt</a:t>
            </a:r>
            <a:endParaRPr lang="en-US" altLang="en-US" sz="1250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eaLnBrk="1" hangingPunct="1">
              <a:defRPr/>
            </a:pPr>
            <a:endParaRPr lang="en-US" altLang="en-US" sz="1200" dirty="0" smtClean="0">
              <a:latin typeface="Comic Sans MS" pitchFamily="66" charset="0"/>
            </a:endParaRPr>
          </a:p>
          <a:p>
            <a:pPr lvl="1" eaLnBrk="1" hangingPunct="1">
              <a:defRPr/>
            </a:pPr>
            <a:r>
              <a:rPr lang="en-US" altLang="en-US" sz="1400" dirty="0" smtClean="0">
                <a:latin typeface="Comic Sans MS" pitchFamily="66" charset="0"/>
              </a:rPr>
              <a:t>User Guide</a:t>
            </a:r>
          </a:p>
          <a:p>
            <a:pPr lvl="1" eaLnBrk="1" hangingPunct="1">
              <a:defRPr/>
            </a:pPr>
            <a:r>
              <a:rPr lang="en-US" altLang="en-US" sz="1400" dirty="0" smtClean="0">
                <a:latin typeface="Comic Sans MS" pitchFamily="66" charset="0"/>
              </a:rPr>
              <a:t>Bulk Insert Templates</a:t>
            </a:r>
          </a:p>
          <a:p>
            <a:pPr lvl="1" eaLnBrk="1" hangingPunct="1">
              <a:defRPr/>
            </a:pPr>
            <a:r>
              <a:rPr lang="en-US" altLang="en-US" sz="1400" dirty="0" err="1" smtClean="0">
                <a:latin typeface="Comic Sans MS" pitchFamily="66" charset="0"/>
              </a:rPr>
              <a:t>MarkeTrak</a:t>
            </a:r>
            <a:r>
              <a:rPr lang="en-US" altLang="en-US" sz="1400" dirty="0" smtClean="0">
                <a:latin typeface="Comic Sans MS" pitchFamily="66" charset="0"/>
              </a:rPr>
              <a:t> Workflows</a:t>
            </a:r>
          </a:p>
          <a:p>
            <a:pPr lvl="1" eaLnBrk="1" hangingPunct="1">
              <a:defRPr/>
            </a:pPr>
            <a:r>
              <a:rPr lang="en-US" altLang="en-US" sz="1400" dirty="0" err="1" smtClean="0">
                <a:latin typeface="Comic Sans MS" pitchFamily="66" charset="0"/>
              </a:rPr>
              <a:t>MarkeTrak</a:t>
            </a:r>
            <a:r>
              <a:rPr lang="en-US" altLang="en-US" sz="1400" dirty="0" smtClean="0">
                <a:latin typeface="Comic Sans MS" pitchFamily="66" charset="0"/>
              </a:rPr>
              <a:t> Tips and Tricks</a:t>
            </a:r>
          </a:p>
          <a:p>
            <a:pPr lvl="1" eaLnBrk="1" hangingPunct="1">
              <a:defRPr/>
            </a:pPr>
            <a:r>
              <a:rPr lang="en-US" altLang="en-US" sz="1400" dirty="0" err="1" smtClean="0">
                <a:latin typeface="Comic Sans MS" pitchFamily="66" charset="0"/>
              </a:rPr>
              <a:t>MarkeTrak</a:t>
            </a:r>
            <a:r>
              <a:rPr lang="en-US" altLang="en-US" sz="1400" dirty="0" smtClean="0">
                <a:latin typeface="Comic Sans MS" pitchFamily="66" charset="0"/>
              </a:rPr>
              <a:t> API WSDL/XSD</a:t>
            </a:r>
          </a:p>
          <a:p>
            <a:pPr lvl="1" eaLnBrk="1" hangingPunct="1">
              <a:defRPr/>
            </a:pPr>
            <a:endParaRPr lang="en-US" altLang="en-US" sz="1400" dirty="0" smtClean="0">
              <a:latin typeface="Comic Sans MS" pitchFamily="66" charset="0"/>
            </a:endParaRPr>
          </a:p>
          <a:p>
            <a:pPr lvl="1" eaLnBrk="1" hangingPunct="1">
              <a:buFont typeface="Verdana" pitchFamily="34" charset="0"/>
              <a:buNone/>
              <a:defRPr/>
            </a:pPr>
            <a:r>
              <a:rPr lang="en-US" altLang="en-US" sz="1400" dirty="0" smtClean="0">
                <a:latin typeface="Comic Sans MS" pitchFamily="66" charset="0"/>
              </a:rPr>
              <a:t>Also direct link from </a:t>
            </a:r>
            <a:r>
              <a:rPr lang="en-US" altLang="en-US" sz="1400" dirty="0" err="1" smtClean="0">
                <a:latin typeface="Comic Sans MS" pitchFamily="66" charset="0"/>
              </a:rPr>
              <a:t>MarkeTrak</a:t>
            </a:r>
            <a:r>
              <a:rPr lang="en-US" altLang="en-US" sz="1400" dirty="0" smtClean="0">
                <a:latin typeface="Comic Sans MS" pitchFamily="66" charset="0"/>
              </a:rPr>
              <a:t> tool</a:t>
            </a:r>
          </a:p>
          <a:p>
            <a:pPr lvl="1" eaLnBrk="1" hangingPunct="1">
              <a:defRPr/>
            </a:pPr>
            <a:endParaRPr lang="en-US" altLang="en-US" dirty="0" smtClean="0">
              <a:latin typeface="Comic Sans MS" pitchFamily="66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Comic Sans MS" panose="030F0702030302020204" pitchFamily="66" charset="0"/>
              </a:rPr>
              <a:t>MarkeTrak  Documentation</a:t>
            </a:r>
            <a:endParaRPr lang="en-US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 descr="MCj04042630000[1]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652838" y="2897188"/>
            <a:ext cx="1838325" cy="1695450"/>
          </a:xfrm>
        </p:spPr>
      </p:pic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Comic Sans MS" panose="030F0702030302020204" pitchFamily="66" charset="0"/>
              </a:rPr>
              <a:t>Questions </a:t>
            </a:r>
          </a:p>
        </p:txBody>
      </p:sp>
      <p:sp>
        <p:nvSpPr>
          <p:cNvPr id="23556" name="TextBox 1"/>
          <p:cNvSpPr txBox="1">
            <a:spLocks noChangeArrowheads="1"/>
          </p:cNvSpPr>
          <p:nvPr/>
        </p:nvSpPr>
        <p:spPr bwMode="auto">
          <a:xfrm>
            <a:off x="2057400" y="1563688"/>
            <a:ext cx="5181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latin typeface="Comic Sans MS" pitchFamily="66" charset="0"/>
              </a:rPr>
              <a:t>Next (and last) Meeting Date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latin typeface="Comic Sans MS" pitchFamily="66" charset="0"/>
              </a:rPr>
              <a:t>May 7</a:t>
            </a:r>
            <a:r>
              <a:rPr lang="en-US" altLang="en-US" sz="2400" b="1" baseline="30000">
                <a:latin typeface="Comic Sans MS" pitchFamily="66" charset="0"/>
              </a:rPr>
              <a:t>th</a:t>
            </a:r>
            <a:r>
              <a:rPr lang="en-US" altLang="en-US" sz="2400" b="1">
                <a:latin typeface="Comic Sans MS" pitchFamily="66" charset="0"/>
              </a:rPr>
              <a:t>, 2015, 10am – 3pm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latin typeface="Comic Sans MS" pitchFamily="66" charset="0"/>
              </a:rPr>
              <a:t>ERCOT Met Center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oncourse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oundry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2.xml><?xml version="1.0" encoding="utf-8"?>
<a:themeOverride xmlns:a="http://schemas.openxmlformats.org/drawingml/2006/main">
  <a:clrScheme name="Foundry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3.xml><?xml version="1.0" encoding="utf-8"?>
<a:themeOverride xmlns:a="http://schemas.openxmlformats.org/drawingml/2006/main">
  <a:clrScheme name="Foundry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4.xml><?xml version="1.0" encoding="utf-8"?>
<a:themeOverride xmlns:a="http://schemas.openxmlformats.org/drawingml/2006/main">
  <a:clrScheme name="Foundry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5.xml><?xml version="1.0" encoding="utf-8"?>
<a:themeOverride xmlns:a="http://schemas.openxmlformats.org/drawingml/2006/main">
  <a:clrScheme name="Foundry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6.xml><?xml version="1.0" encoding="utf-8"?>
<a:themeOverride xmlns:a="http://schemas.openxmlformats.org/drawingml/2006/main">
  <a:clrScheme name="Foundry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7.xml><?xml version="1.0" encoding="utf-8"?>
<a:themeOverride xmlns:a="http://schemas.openxmlformats.org/drawingml/2006/main">
  <a:clrScheme name="Foundry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8.xml><?xml version="1.0" encoding="utf-8"?>
<a:themeOverride xmlns:a="http://schemas.openxmlformats.org/drawingml/2006/main">
  <a:clrScheme name="Foundry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36503</TotalTime>
  <Words>424</Words>
  <Application>Microsoft Office PowerPoint</Application>
  <PresentationFormat>On-screen Show (4:3)</PresentationFormat>
  <Paragraphs>71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7" baseType="lpstr">
      <vt:lpstr>Verdana</vt:lpstr>
      <vt:lpstr>Arial</vt:lpstr>
      <vt:lpstr>Lucida Sans Unicode</vt:lpstr>
      <vt:lpstr>Wingdings 3</vt:lpstr>
      <vt:lpstr>Wingdings 2</vt:lpstr>
      <vt:lpstr>Comic Sans MS</vt:lpstr>
      <vt:lpstr>Californian FB</vt:lpstr>
      <vt:lpstr>Wingdings</vt:lpstr>
      <vt:lpstr>Concourse</vt:lpstr>
      <vt:lpstr>1_Concourse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MarkeTrak  Documentation</vt:lpstr>
      <vt:lpstr>Questions </vt:lpstr>
    </vt:vector>
  </TitlesOfParts>
  <Company>CenterPoint Energy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MarkeTrak Task Force</dc:title>
  <dc:creator>00015621</dc:creator>
  <cp:lastModifiedBy>Reed, Carolyn E.</cp:lastModifiedBy>
  <cp:revision>625</cp:revision>
  <cp:lastPrinted>2015-02-24T17:09:08Z</cp:lastPrinted>
  <dcterms:created xsi:type="dcterms:W3CDTF">2007-08-07T19:55:41Z</dcterms:created>
  <dcterms:modified xsi:type="dcterms:W3CDTF">2015-05-04T15:40:17Z</dcterms:modified>
</cp:coreProperties>
</file>