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  <p:sldMasterId id="2147483651" r:id="rId5"/>
    <p:sldMasterId id="2147483769" r:id="rId6"/>
  </p:sldMasterIdLst>
  <p:notesMasterIdLst>
    <p:notesMasterId r:id="rId13"/>
  </p:notesMasterIdLst>
  <p:sldIdLst>
    <p:sldId id="256" r:id="rId7"/>
    <p:sldId id="265" r:id="rId8"/>
    <p:sldId id="267" r:id="rId9"/>
    <p:sldId id="268" r:id="rId10"/>
    <p:sldId id="269" r:id="rId11"/>
    <p:sldId id="271" r:id="rId1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00CC99"/>
    <a:srgbClr val="00FFCC"/>
    <a:srgbClr val="FFFF66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03" autoAdjust="0"/>
    <p:restoredTop sz="95952" autoAdjust="0"/>
  </p:normalViewPr>
  <p:slideViewPr>
    <p:cSldViewPr>
      <p:cViewPr varScale="1">
        <p:scale>
          <a:sx n="103" d="100"/>
          <a:sy n="103" d="100"/>
        </p:scale>
        <p:origin x="12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8" d="100"/>
          <a:sy n="78" d="100"/>
        </p:scale>
        <p:origin x="-196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96F1092D-60FB-43BB-A946-DA65AD4B3D4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777721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Arial" panose="020B0604020202020204" pitchFamily="34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53F2D76-A669-4A2A-9356-F545B0250E67}" type="slidenum">
              <a:rPr lang="en-US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105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2895600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086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C04E3F-7A1E-4A85-B39B-E7EBF3C33714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B02368-8659-4CD7-9BEC-AC7A854A682F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</p:spTree>
    <p:extLst>
      <p:ext uri="{BB962C8B-B14F-4D97-AF65-F5344CB8AC3E}">
        <p14:creationId xmlns:p14="http://schemas.microsoft.com/office/powerpoint/2010/main" val="253254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8986A1-6D53-4D29-900B-EE1407AA2CE5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697757-4D5C-4221-8171-42244FA716C0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</p:spTree>
    <p:extLst>
      <p:ext uri="{BB962C8B-B14F-4D97-AF65-F5344CB8AC3E}">
        <p14:creationId xmlns:p14="http://schemas.microsoft.com/office/powerpoint/2010/main" val="40973501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2895600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338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76E853-8A57-4C9C-8BB0-4F76AC66267F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</p:spTree>
    <p:extLst>
      <p:ext uri="{BB962C8B-B14F-4D97-AF65-F5344CB8AC3E}">
        <p14:creationId xmlns:p14="http://schemas.microsoft.com/office/powerpoint/2010/main" val="4537859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503222-B683-4260-8A05-47C80D15CC8A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</p:spTree>
    <p:extLst>
      <p:ext uri="{BB962C8B-B14F-4D97-AF65-F5344CB8AC3E}">
        <p14:creationId xmlns:p14="http://schemas.microsoft.com/office/powerpoint/2010/main" val="19393564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97ABF8-CE1E-4AE8-80FE-712E3D74E0E5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</p:spTree>
    <p:extLst>
      <p:ext uri="{BB962C8B-B14F-4D97-AF65-F5344CB8AC3E}">
        <p14:creationId xmlns:p14="http://schemas.microsoft.com/office/powerpoint/2010/main" val="38527585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E939C7-6750-4268-813D-9C62A685C025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</p:spTree>
    <p:extLst>
      <p:ext uri="{BB962C8B-B14F-4D97-AF65-F5344CB8AC3E}">
        <p14:creationId xmlns:p14="http://schemas.microsoft.com/office/powerpoint/2010/main" val="22477120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DCEA53-E9D9-4268-B8E8-4EE017F9E9DF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</p:spTree>
    <p:extLst>
      <p:ext uri="{BB962C8B-B14F-4D97-AF65-F5344CB8AC3E}">
        <p14:creationId xmlns:p14="http://schemas.microsoft.com/office/powerpoint/2010/main" val="25084179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084802-D90E-4F9A-9B5C-48B4103BCAC0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</p:spTree>
    <p:extLst>
      <p:ext uri="{BB962C8B-B14F-4D97-AF65-F5344CB8AC3E}">
        <p14:creationId xmlns:p14="http://schemas.microsoft.com/office/powerpoint/2010/main" val="26593488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00D4B7-4EBD-4690-B4E0-A43A703EEA49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</p:spTree>
    <p:extLst>
      <p:ext uri="{BB962C8B-B14F-4D97-AF65-F5344CB8AC3E}">
        <p14:creationId xmlns:p14="http://schemas.microsoft.com/office/powerpoint/2010/main" val="720660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A13B41-0095-46CC-B0BA-253224027491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A984AE-CB9A-44FD-83DE-166EB5492EF4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</p:spTree>
    <p:extLst>
      <p:ext uri="{BB962C8B-B14F-4D97-AF65-F5344CB8AC3E}">
        <p14:creationId xmlns:p14="http://schemas.microsoft.com/office/powerpoint/2010/main" val="29193244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151CAD-9EC9-481A-9604-941A96FB6B6B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</p:spTree>
    <p:extLst>
      <p:ext uri="{BB962C8B-B14F-4D97-AF65-F5344CB8AC3E}">
        <p14:creationId xmlns:p14="http://schemas.microsoft.com/office/powerpoint/2010/main" val="38301993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E64740-A395-4429-866C-9B26EA6A5FDA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</p:spTree>
    <p:extLst>
      <p:ext uri="{BB962C8B-B14F-4D97-AF65-F5344CB8AC3E}">
        <p14:creationId xmlns:p14="http://schemas.microsoft.com/office/powerpoint/2010/main" val="37702823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C381B3-FB2C-4055-A187-B5F320F39437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</p:spTree>
    <p:extLst>
      <p:ext uri="{BB962C8B-B14F-4D97-AF65-F5344CB8AC3E}">
        <p14:creationId xmlns:p14="http://schemas.microsoft.com/office/powerpoint/2010/main" val="28149695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7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5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731941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Arial"/>
              </a:defRPr>
            </a:lvl1pPr>
          </a:lstStyle>
          <a:p>
            <a:pPr>
              <a:defRPr/>
            </a:pPr>
            <a:r>
              <a:rPr lang="en-US" dirty="0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3173087090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5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Arial"/>
              </a:defRPr>
            </a:lvl1pPr>
          </a:lstStyle>
          <a:p>
            <a:pPr>
              <a:defRPr/>
            </a:pPr>
            <a:r>
              <a:rPr lang="en-US" dirty="0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2443382622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6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6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5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Arial"/>
              </a:defRPr>
            </a:lvl1pPr>
          </a:lstStyle>
          <a:p>
            <a:pPr>
              <a:defRPr/>
            </a:pPr>
            <a:r>
              <a:rPr lang="en-US" dirty="0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1658303913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5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Arial"/>
              </a:defRPr>
            </a:lvl1pPr>
          </a:lstStyle>
          <a:p>
            <a:pPr>
              <a:defRPr/>
            </a:pPr>
            <a:r>
              <a:rPr lang="en-US" dirty="0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3519393580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Arial"/>
              </a:defRPr>
            </a:lvl1pPr>
          </a:lstStyle>
          <a:p>
            <a:pPr>
              <a:defRPr/>
            </a:pPr>
            <a:r>
              <a:rPr lang="en-US" dirty="0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2648477948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fld id="{1FECF4CF-D76D-411F-B20B-C965827579E3}" type="slidenum">
              <a:rPr lang="en-US" altLang="en-US" sz="1200">
                <a:solidFill>
                  <a:srgbClr val="000000"/>
                </a:solidFill>
              </a:rPr>
              <a:pPr algn="r" eaLnBrk="1" hangingPunct="1"/>
              <a:t>‹#›</a:t>
            </a:fld>
            <a:endParaRPr lang="en-US" altLang="en-US" sz="1200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371476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371476"/>
            <a:ext cx="5111751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26365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Arial"/>
              </a:defRPr>
            </a:lvl1pPr>
          </a:lstStyle>
          <a:p>
            <a:pPr>
              <a:defRPr/>
            </a:pPr>
            <a:r>
              <a:rPr lang="en-US" dirty="0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125819217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3136CB-3E80-4026-AE92-761F25E0D7E2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B3A9D4-757C-4DC3-92DD-801FB51EB2B0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</p:spTree>
    <p:extLst>
      <p:ext uri="{BB962C8B-B14F-4D97-AF65-F5344CB8AC3E}">
        <p14:creationId xmlns:p14="http://schemas.microsoft.com/office/powerpoint/2010/main" val="1930021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F2C867-9BF8-4AE5-9846-4DB37FD02718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E55A9E-6454-4222-9584-6D5E408CD91C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</p:spTree>
    <p:extLst>
      <p:ext uri="{BB962C8B-B14F-4D97-AF65-F5344CB8AC3E}">
        <p14:creationId xmlns:p14="http://schemas.microsoft.com/office/powerpoint/2010/main" val="437053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69DCD5-3C2F-4806-8E46-8B1CFA3D1106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B6A16E-042B-4617-8B3A-A284CAA801F8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</p:spTree>
    <p:extLst>
      <p:ext uri="{BB962C8B-B14F-4D97-AF65-F5344CB8AC3E}">
        <p14:creationId xmlns:p14="http://schemas.microsoft.com/office/powerpoint/2010/main" val="880440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3E69F9-D569-4781-8248-BB0659737C30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4C2C35-2CFF-4756-ACC6-6952580D8069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</p:spTree>
    <p:extLst>
      <p:ext uri="{BB962C8B-B14F-4D97-AF65-F5344CB8AC3E}">
        <p14:creationId xmlns:p14="http://schemas.microsoft.com/office/powerpoint/2010/main" val="4221728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B99E65-EB28-47CE-934A-FD9F8847E99D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5676E5-6837-4914-A87F-B0C4AC3E672C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</p:spTree>
    <p:extLst>
      <p:ext uri="{BB962C8B-B14F-4D97-AF65-F5344CB8AC3E}">
        <p14:creationId xmlns:p14="http://schemas.microsoft.com/office/powerpoint/2010/main" val="2810880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9706CC-5642-4FCE-AE8D-1F5DEB1E3BEB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1A5381-1E0A-46EC-B618-62386CDDD4C1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</p:spTree>
    <p:extLst>
      <p:ext uri="{BB962C8B-B14F-4D97-AF65-F5344CB8AC3E}">
        <p14:creationId xmlns:p14="http://schemas.microsoft.com/office/powerpoint/2010/main" val="252026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E3FAD0-40E7-4678-870B-0D9C875CA607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B5F6D4-D262-4D90-AC8C-9392F50EA80D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</p:spTree>
    <p:extLst>
      <p:ext uri="{BB962C8B-B14F-4D97-AF65-F5344CB8AC3E}">
        <p14:creationId xmlns:p14="http://schemas.microsoft.com/office/powerpoint/2010/main" val="1655483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26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5679BD6-86E0-4859-9DE5-B5EA7F420157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pic>
        <p:nvPicPr>
          <p:cNvPr id="1029" name="Picture 5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2484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CCE9609-AC88-4FAD-846D-B83E317E4372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0600" y="64008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56" r:id="rId1"/>
    <p:sldLayoutId id="2147484736" r:id="rId2"/>
    <p:sldLayoutId id="2147484737" r:id="rId3"/>
    <p:sldLayoutId id="2147484738" r:id="rId4"/>
    <p:sldLayoutId id="2147484739" r:id="rId5"/>
    <p:sldLayoutId id="2147484740" r:id="rId6"/>
    <p:sldLayoutId id="2147484741" r:id="rId7"/>
    <p:sldLayoutId id="2147484742" r:id="rId8"/>
    <p:sldLayoutId id="2147484743" r:id="rId9"/>
    <p:sldLayoutId id="2147484744" r:id="rId10"/>
    <p:sldLayoutId id="2147484745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5EDB4EC-BEC8-4921-9693-4774395B3911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pic>
        <p:nvPicPr>
          <p:cNvPr id="2053" name="Picture 5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57" r:id="rId1"/>
    <p:sldLayoutId id="2147484746" r:id="rId2"/>
    <p:sldLayoutId id="2147484747" r:id="rId3"/>
    <p:sldLayoutId id="2147484748" r:id="rId4"/>
    <p:sldLayoutId id="2147484749" r:id="rId5"/>
    <p:sldLayoutId id="2147484750" r:id="rId6"/>
    <p:sldLayoutId id="2147484751" r:id="rId7"/>
    <p:sldLayoutId id="2147484752" r:id="rId8"/>
    <p:sldLayoutId id="2147484753" r:id="rId9"/>
    <p:sldLayoutId id="2147484754" r:id="rId10"/>
    <p:sldLayoutId id="2147484755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3" name="Picture 12"/>
          <p:cNvPicPr>
            <a:picLocks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pic>
        <p:nvPicPr>
          <p:cNvPr id="3078" name="Picture 8" descr="ERCOT cmyk-01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6024563"/>
            <a:ext cx="817563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274637"/>
          </a:xfrm>
          <a:prstGeom prst="rect">
            <a:avLst/>
          </a:prstGeom>
        </p:spPr>
        <p:txBody>
          <a:bodyPr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fld id="{92569286-65EC-48FC-B738-B647E9356975}" type="slidenum">
              <a:rPr lang="en-US" altLang="en-US" sz="1000" smtClean="0">
                <a:solidFill>
                  <a:srgbClr val="000000"/>
                </a:solidFill>
              </a:rPr>
              <a:pPr algn="r" eaLnBrk="1" hangingPunct="1"/>
              <a:t>‹#›</a:t>
            </a:fld>
            <a:endParaRPr lang="en-US" altLang="en-US" sz="1000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58" r:id="rId1"/>
    <p:sldLayoutId id="2147484759" r:id="rId2"/>
    <p:sldLayoutId id="2147484760" r:id="rId3"/>
    <p:sldLayoutId id="2147484761" r:id="rId4"/>
    <p:sldLayoutId id="2147484762" r:id="rId5"/>
    <p:sldLayoutId id="2147484763" r:id="rId6"/>
    <p:sldLayoutId id="2147484764" r:id="rId7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sdn.microsoft.com/en-us/library/dn640687.aspx" TargetMode="Externa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8" descr="ERCOT cmyk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4" y="914400"/>
            <a:ext cx="2835276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Box 9"/>
          <p:cNvSpPr txBox="1">
            <a:spLocks noChangeArrowheads="1"/>
          </p:cNvSpPr>
          <p:nvPr/>
        </p:nvSpPr>
        <p:spPr bwMode="auto">
          <a:xfrm>
            <a:off x="717550" y="2643188"/>
            <a:ext cx="7543800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000000"/>
                </a:solidFill>
              </a:rPr>
              <a:t>Browser Compatibility Assessment (BoCA)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000000"/>
                </a:solidFill>
              </a:rPr>
              <a:t>RMS Presentation</a:t>
            </a:r>
            <a:br>
              <a:rPr lang="en-US" altLang="en-US" sz="2400" dirty="0">
                <a:solidFill>
                  <a:srgbClr val="000000"/>
                </a:solidFill>
              </a:rPr>
            </a:br>
            <a:r>
              <a:rPr lang="en-US" altLang="en-US" sz="1800" dirty="0">
                <a:solidFill>
                  <a:srgbClr val="000000"/>
                </a:solidFill>
              </a:rPr>
              <a:t>05/05/2015</a:t>
            </a:r>
            <a:endParaRPr lang="en-US" altLang="en-US" sz="1200" dirty="0">
              <a:solidFill>
                <a:srgbClr val="00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889000" y="2438400"/>
            <a:ext cx="734695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742950" y="5181600"/>
            <a:ext cx="571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David Forfia</a:t>
            </a:r>
          </a:p>
          <a:p>
            <a:r>
              <a:rPr lang="en-US" dirty="0" smtClean="0"/>
              <a:t>Director, Enterprise Architecture &amp; IT Transformation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3505200" y="0"/>
            <a:ext cx="5364163" cy="641350"/>
          </a:xfrm>
        </p:spPr>
        <p:txBody>
          <a:bodyPr/>
          <a:lstStyle/>
          <a:p>
            <a:pPr algn="r" eaLnBrk="1" hangingPunct="1"/>
            <a:r>
              <a:rPr lang="en-US" altLang="en-US" sz="1800" dirty="0" smtClean="0"/>
              <a:t>Browser Compatibility Assessment (BoCA)</a:t>
            </a:r>
            <a:br>
              <a:rPr lang="en-US" altLang="en-US" sz="1800" dirty="0" smtClean="0"/>
            </a:br>
            <a:r>
              <a:rPr lang="en-US" altLang="en-US" sz="1800" dirty="0" smtClean="0"/>
              <a:t>Project</a:t>
            </a:r>
          </a:p>
        </p:txBody>
      </p:sp>
      <p:sp>
        <p:nvSpPr>
          <p:cNvPr id="5" name="Rectangle 4"/>
          <p:cNvSpPr/>
          <p:nvPr/>
        </p:nvSpPr>
        <p:spPr>
          <a:xfrm>
            <a:off x="609600" y="1066800"/>
            <a:ext cx="7924800" cy="3124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sz="2000" dirty="0"/>
              <a:t>ERCOT </a:t>
            </a:r>
            <a:r>
              <a:rPr lang="en-US" sz="2000" dirty="0" smtClean="0"/>
              <a:t>completed an </a:t>
            </a:r>
            <a:r>
              <a:rPr lang="en-US" sz="2000" dirty="0"/>
              <a:t>assessment of market-facing browser-based </a:t>
            </a:r>
            <a:r>
              <a:rPr lang="en-US" sz="2000" dirty="0" smtClean="0"/>
              <a:t>applications using Internet Explorer in both native and compatibility mode. 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US" sz="2000" dirty="0" smtClean="0"/>
              <a:t>Windows 7 &amp; 8 Clients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US" sz="2000" dirty="0" smtClean="0"/>
              <a:t>Internet Explorer 9 through 11</a:t>
            </a:r>
            <a:endParaRPr lang="en-US" sz="2000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0" y="2190750"/>
            <a:ext cx="1896172" cy="100965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2057400"/>
            <a:ext cx="1301183" cy="1295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000" y="4239418"/>
            <a:ext cx="1306286" cy="914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4572000"/>
            <a:ext cx="1829355" cy="6810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2789" y="4419600"/>
            <a:ext cx="1422967" cy="879652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3505200" y="0"/>
            <a:ext cx="5364163" cy="641350"/>
          </a:xfrm>
        </p:spPr>
        <p:txBody>
          <a:bodyPr/>
          <a:lstStyle/>
          <a:p>
            <a:pPr algn="r" eaLnBrk="1" hangingPunct="1"/>
            <a:r>
              <a:rPr lang="en-US" altLang="en-US" sz="1800" dirty="0" smtClean="0"/>
              <a:t>Browser Compatibility Assessment (BoCA)</a:t>
            </a:r>
            <a:br>
              <a:rPr lang="en-US" altLang="en-US" sz="1800" dirty="0" smtClean="0"/>
            </a:br>
            <a:r>
              <a:rPr lang="en-US" altLang="en-US" sz="1800" dirty="0" smtClean="0"/>
              <a:t>Results Summary</a:t>
            </a:r>
          </a:p>
        </p:txBody>
      </p:sp>
      <p:sp>
        <p:nvSpPr>
          <p:cNvPr id="5" name="Rectangle 4"/>
          <p:cNvSpPr/>
          <p:nvPr/>
        </p:nvSpPr>
        <p:spPr>
          <a:xfrm>
            <a:off x="601851" y="762000"/>
            <a:ext cx="7924800" cy="3124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 smtClean="0"/>
              <a:t>The Good News: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M</a:t>
            </a:r>
            <a:r>
              <a:rPr lang="en-US" sz="2000" dirty="0" smtClean="0"/>
              <a:t>ost </a:t>
            </a:r>
            <a:r>
              <a:rPr lang="en-US" sz="2000" dirty="0"/>
              <a:t>market-facing applications work unmodified in Windows 7 IE11 in Compatibility Mode. 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 smtClean="0"/>
              <a:t>The Bad News:</a:t>
            </a: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Three market-facing applications </a:t>
            </a:r>
            <a:r>
              <a:rPr lang="en-US" sz="2000" dirty="0" smtClean="0"/>
              <a:t>do not work in either compatibility or native mode:</a:t>
            </a:r>
          </a:p>
          <a:p>
            <a:pPr marL="742950" lvl="2" indent="-28575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 smtClean="0"/>
              <a:t>NMMS Model On Demand 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US" sz="2000" dirty="0" smtClean="0"/>
              <a:t>Congestion Revenue Rights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US" sz="2000" dirty="0" smtClean="0"/>
              <a:t>MarkeTrak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2241097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3505200" y="0"/>
            <a:ext cx="5364163" cy="641350"/>
          </a:xfrm>
        </p:spPr>
        <p:txBody>
          <a:bodyPr/>
          <a:lstStyle/>
          <a:p>
            <a:pPr algn="r" eaLnBrk="1" hangingPunct="1"/>
            <a:r>
              <a:rPr lang="en-US" altLang="en-US" sz="1800" dirty="0" smtClean="0"/>
              <a:t>Browser Compatibility Assessment (BoCA)</a:t>
            </a:r>
            <a:br>
              <a:rPr lang="en-US" altLang="en-US" sz="1800" dirty="0" smtClean="0"/>
            </a:br>
            <a:r>
              <a:rPr lang="en-US" altLang="en-US" sz="1800" dirty="0" smtClean="0"/>
              <a:t>Next Steps</a:t>
            </a:r>
          </a:p>
        </p:txBody>
      </p:sp>
      <p:sp>
        <p:nvSpPr>
          <p:cNvPr id="5" name="Rectangle 4"/>
          <p:cNvSpPr/>
          <p:nvPr/>
        </p:nvSpPr>
        <p:spPr>
          <a:xfrm>
            <a:off x="609600" y="1066800"/>
            <a:ext cx="7924800" cy="3124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381000" y="755650"/>
            <a:ext cx="7924800" cy="3511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 smtClean="0"/>
              <a:t>Extending the project to test using Internet Explorer 11 in “Enterprise Mode” by the end of May.</a:t>
            </a:r>
            <a:br>
              <a:rPr lang="en-US" sz="2000" dirty="0" smtClean="0"/>
            </a:br>
            <a:endParaRPr lang="en-US" sz="2000" dirty="0" smtClean="0"/>
          </a:p>
          <a:p>
            <a:pPr lvl="1"/>
            <a:r>
              <a:rPr lang="en-US" sz="2000" dirty="0"/>
              <a:t>What is Enterprise Mode?</a:t>
            </a:r>
          </a:p>
          <a:p>
            <a:pPr lvl="2">
              <a:spcBef>
                <a:spcPts val="600"/>
              </a:spcBef>
            </a:pPr>
            <a:r>
              <a:rPr lang="en-US" sz="1600" i="1" dirty="0"/>
              <a:t>Enterprise Mode, a compatibility mode that runs on Internet Explorer 11 on Windows 8.1 Update and Windows 7 devices, lets websites render using a modified browser configuration that’s designed to emulate Internet Explorer 8, avoiding the common compatibility problems associated with web apps written and tested on older versions of Internet Explorer</a:t>
            </a:r>
            <a:r>
              <a:rPr lang="en-US" sz="1600" i="1" dirty="0" smtClean="0"/>
              <a:t>.</a:t>
            </a:r>
            <a:endParaRPr lang="en-US" sz="2000" dirty="0"/>
          </a:p>
          <a:p>
            <a:pPr marL="914400" lvl="1" indent="-914400">
              <a:defRPr/>
            </a:pPr>
            <a:r>
              <a:rPr lang="en-US" sz="2000" dirty="0">
                <a:hlinkClick r:id="rId2"/>
              </a:rPr>
              <a:t/>
            </a:r>
            <a:br>
              <a:rPr lang="en-US" sz="2000" dirty="0">
                <a:hlinkClick r:id="rId2"/>
              </a:rPr>
            </a:br>
            <a:r>
              <a:rPr lang="en-US" sz="1600" i="1" dirty="0" smtClean="0">
                <a:hlinkClick r:id="rId2"/>
              </a:rPr>
              <a:t>http://msdn.microsoft.com/en-us/library/dn640687.aspx</a:t>
            </a:r>
            <a:endParaRPr lang="en-US" sz="2000" i="1" dirty="0" smtClean="0"/>
          </a:p>
          <a:p>
            <a:pPr marL="0" lvl="1">
              <a:defRPr/>
            </a:pPr>
            <a:endParaRPr lang="en-US" sz="2000" i="1" dirty="0"/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en-US" sz="2000" dirty="0" smtClean="0"/>
              <a:t>If the results are positive, a configuration guide update with the correct IE 11 configuration will be posted.</a:t>
            </a:r>
            <a:endParaRPr lang="en-US" sz="2000" dirty="0"/>
          </a:p>
          <a:p>
            <a:pPr marL="0" lvl="1">
              <a:defRPr/>
            </a:pPr>
            <a:endParaRPr lang="en-US" sz="2000" i="1" dirty="0" smtClean="0"/>
          </a:p>
          <a:p>
            <a:pPr marL="0" lvl="1">
              <a:defRPr/>
            </a:pPr>
            <a:endParaRPr lang="en-US" sz="2000" i="1" dirty="0" smtClean="0"/>
          </a:p>
          <a:p>
            <a:pPr marL="0" lvl="1">
              <a:defRPr/>
            </a:pPr>
            <a:endParaRPr lang="en-US" sz="2000" i="1" dirty="0"/>
          </a:p>
          <a:p>
            <a:pPr marL="457200" lvl="2">
              <a:defRPr/>
            </a:pPr>
            <a:endParaRPr lang="en-US" sz="2000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229650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3505200" y="0"/>
            <a:ext cx="5364163" cy="641350"/>
          </a:xfrm>
        </p:spPr>
        <p:txBody>
          <a:bodyPr/>
          <a:lstStyle/>
          <a:p>
            <a:pPr algn="r" eaLnBrk="1" hangingPunct="1"/>
            <a:r>
              <a:rPr lang="en-US" altLang="en-US" sz="1800" dirty="0" smtClean="0"/>
              <a:t>Browser Compatibility Assessment (BoCA)</a:t>
            </a:r>
            <a:br>
              <a:rPr lang="en-US" altLang="en-US" sz="1800" dirty="0" smtClean="0"/>
            </a:br>
            <a:r>
              <a:rPr lang="en-US" altLang="en-US" sz="1800" dirty="0" smtClean="0"/>
              <a:t>Future Support</a:t>
            </a:r>
          </a:p>
        </p:txBody>
      </p:sp>
      <p:sp>
        <p:nvSpPr>
          <p:cNvPr id="5" name="Rectangle 4"/>
          <p:cNvSpPr/>
          <p:nvPr/>
        </p:nvSpPr>
        <p:spPr>
          <a:xfrm>
            <a:off x="609600" y="1066800"/>
            <a:ext cx="7924800" cy="3124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762000" y="1219200"/>
            <a:ext cx="7924800" cy="3124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pPr>
              <a:defRPr/>
            </a:pP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pPr marL="0" lvl="1">
              <a:defRPr/>
            </a:pPr>
            <a:endParaRPr lang="en-US" sz="2000" i="1" dirty="0" smtClean="0"/>
          </a:p>
          <a:p>
            <a:pPr marL="0" lvl="1">
              <a:defRPr/>
            </a:pPr>
            <a:endParaRPr lang="en-US" sz="2000" i="1" dirty="0" smtClean="0"/>
          </a:p>
          <a:p>
            <a:pPr marL="0" lvl="1">
              <a:defRPr/>
            </a:pPr>
            <a:endParaRPr lang="en-US" sz="2000" i="1" dirty="0"/>
          </a:p>
          <a:p>
            <a:pPr marL="457200" lvl="2">
              <a:defRPr/>
            </a:pPr>
            <a:endParaRPr lang="en-US" sz="2000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431800" y="1466850"/>
            <a:ext cx="7924800" cy="3124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US" sz="2000" dirty="0"/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endParaRPr lang="en-US" sz="2000" dirty="0" smtClean="0"/>
          </a:p>
          <a:p>
            <a:pPr marL="0" lvl="1">
              <a:defRPr/>
            </a:pPr>
            <a:endParaRPr lang="en-US" sz="2000" i="1" dirty="0" smtClean="0"/>
          </a:p>
          <a:p>
            <a:pPr marL="0" lvl="1">
              <a:defRPr/>
            </a:pPr>
            <a:endParaRPr lang="en-US" sz="2000" i="1" dirty="0"/>
          </a:p>
          <a:p>
            <a:pPr marL="457200" lvl="2">
              <a:defRPr/>
            </a:pPr>
            <a:endParaRPr lang="en-US" sz="2000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533400" y="781050"/>
            <a:ext cx="7924800" cy="3124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lvl="1">
              <a:defRPr/>
            </a:pPr>
            <a:endParaRPr lang="en-US" sz="2000" i="1" dirty="0"/>
          </a:p>
          <a:p>
            <a:pPr marL="0" lvl="1">
              <a:defRPr/>
            </a:pPr>
            <a:r>
              <a:rPr lang="en-US" sz="2000" u="sng" dirty="0" smtClean="0"/>
              <a:t>When will ERCOT’s Internet Explorer 8 support end?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pPr marL="457200" lvl="2">
              <a:defRPr/>
            </a:pPr>
            <a:r>
              <a:rPr lang="en-US" dirty="0" smtClean="0"/>
              <a:t>Most ERCOT applications will operate in native or compatibility mode on Internet Explorer versions 8 through 11.  </a:t>
            </a:r>
          </a:p>
          <a:p>
            <a:pPr marL="457200" lvl="2">
              <a:defRPr/>
            </a:pPr>
            <a:endParaRPr lang="en-US" dirty="0"/>
          </a:p>
          <a:p>
            <a:pPr marL="457200" lvl="2">
              <a:defRPr/>
            </a:pPr>
            <a:r>
              <a:rPr lang="en-US" dirty="0" smtClean="0"/>
              <a:t>If “Enterprise Mode” testing is successful, those applications will only be supported on Internet Explorer 8 and 11.</a:t>
            </a:r>
          </a:p>
          <a:p>
            <a:pPr marL="457200" lvl="2">
              <a:defRPr/>
            </a:pPr>
            <a:endParaRPr lang="en-US" dirty="0"/>
          </a:p>
          <a:p>
            <a:pPr marL="457200" lvl="2">
              <a:defRPr/>
            </a:pPr>
            <a:r>
              <a:rPr lang="en-US" dirty="0" smtClean="0"/>
              <a:t>ERCOT will work with the market to set the end of support date for Internet Explorer 8.</a:t>
            </a:r>
          </a:p>
          <a:p>
            <a:pPr marL="457200" lvl="2">
              <a:defRPr/>
            </a:pPr>
            <a:endParaRPr lang="en-US" dirty="0"/>
          </a:p>
          <a:p>
            <a:pPr marL="0" lvl="1">
              <a:defRPr/>
            </a:pPr>
            <a:r>
              <a:rPr lang="en-US" sz="2000" i="1" u="sng" dirty="0"/>
              <a:t>W</a:t>
            </a:r>
            <a:r>
              <a:rPr lang="en-US" sz="2000" i="1" u="sng" dirty="0" smtClean="0"/>
              <a:t>ill </a:t>
            </a:r>
            <a:r>
              <a:rPr lang="en-US" sz="2000" i="1" u="sng" dirty="0"/>
              <a:t>ERCOT support more </a:t>
            </a:r>
            <a:r>
              <a:rPr lang="en-US" sz="2000" i="1" u="sng" dirty="0" smtClean="0"/>
              <a:t>browsers</a:t>
            </a:r>
            <a:r>
              <a:rPr lang="en-US" sz="2000" i="1" u="sng" dirty="0"/>
              <a:t>?</a:t>
            </a:r>
            <a:br>
              <a:rPr lang="en-US" sz="2000" i="1" u="sng" dirty="0"/>
            </a:br>
            <a:endParaRPr lang="en-US" sz="2000" i="1" u="sng" dirty="0"/>
          </a:p>
          <a:p>
            <a:pPr marL="457200" lvl="2">
              <a:defRPr/>
            </a:pPr>
            <a:r>
              <a:rPr lang="en-US" dirty="0"/>
              <a:t>Support for multiple browsers or allowing browser independence will require redesigning the user interfaces for all applications and a capital project to implement that functionality.</a:t>
            </a:r>
          </a:p>
          <a:p>
            <a:pPr marL="457200" lvl="2">
              <a:defRPr/>
            </a:pPr>
            <a:endParaRPr lang="en-US" dirty="0"/>
          </a:p>
          <a:p>
            <a:pPr marL="0" lvl="1">
              <a:defRPr/>
            </a:pPr>
            <a:endParaRPr lang="en-US" sz="2000" i="1" dirty="0" smtClean="0"/>
          </a:p>
          <a:p>
            <a:pPr marL="0" lvl="1">
              <a:defRPr/>
            </a:pPr>
            <a:endParaRPr lang="en-US" sz="2000" i="1" dirty="0" smtClean="0"/>
          </a:p>
          <a:p>
            <a:pPr marL="0" lvl="1">
              <a:defRPr/>
            </a:pPr>
            <a:endParaRPr lang="en-US" sz="2000" i="1" dirty="0"/>
          </a:p>
          <a:p>
            <a:pPr marL="457200" lvl="2">
              <a:defRPr/>
            </a:pPr>
            <a:endParaRPr lang="en-US" sz="2000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1267781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" y="1066800"/>
            <a:ext cx="7924800" cy="3124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762000" y="1219200"/>
            <a:ext cx="7924800" cy="3124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pPr>
              <a:defRPr/>
            </a:pP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pPr marL="0" lvl="1">
              <a:defRPr/>
            </a:pPr>
            <a:endParaRPr lang="en-US" sz="2000" i="1" dirty="0" smtClean="0"/>
          </a:p>
          <a:p>
            <a:pPr marL="0" lvl="1">
              <a:defRPr/>
            </a:pPr>
            <a:endParaRPr lang="en-US" sz="2000" i="1" dirty="0" smtClean="0"/>
          </a:p>
          <a:p>
            <a:pPr marL="0" lvl="1">
              <a:defRPr/>
            </a:pPr>
            <a:endParaRPr lang="en-US" sz="2000" i="1" dirty="0"/>
          </a:p>
          <a:p>
            <a:pPr marL="457200" lvl="2">
              <a:defRPr/>
            </a:pPr>
            <a:endParaRPr lang="en-US" sz="2000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431800" y="1466850"/>
            <a:ext cx="7924800" cy="3124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US" sz="2000" dirty="0"/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endParaRPr lang="en-US" sz="2000" dirty="0" smtClean="0"/>
          </a:p>
          <a:p>
            <a:pPr marL="0" lvl="1">
              <a:defRPr/>
            </a:pPr>
            <a:endParaRPr lang="en-US" sz="2000" i="1" dirty="0" smtClean="0"/>
          </a:p>
          <a:p>
            <a:pPr marL="0" lvl="1">
              <a:defRPr/>
            </a:pPr>
            <a:endParaRPr lang="en-US" sz="2000" i="1" dirty="0"/>
          </a:p>
          <a:p>
            <a:pPr marL="457200" lvl="2">
              <a:defRPr/>
            </a:pPr>
            <a:endParaRPr lang="en-US" sz="2000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3124200"/>
            <a:ext cx="8229600" cy="4572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Questions ?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3505200" y="0"/>
            <a:ext cx="53641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altLang="en-US" sz="1800" dirty="0" smtClean="0"/>
              <a:t/>
            </a:r>
            <a:br>
              <a:rPr lang="en-US" altLang="en-US" sz="1800" dirty="0" smtClean="0"/>
            </a:br>
            <a:endParaRPr lang="en-US" alt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45425123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D14618D6780774791D017DAC828F598" ma:contentTypeVersion="0" ma:contentTypeDescription="Create a new document." ma:contentTypeScope="" ma:versionID="a47518442d83222d886eb34abc6091ce">
  <xsd:schema xmlns:xsd="http://www.w3.org/2001/XMLSchema" xmlns:xs="http://www.w3.org/2001/XMLSchema" xmlns:p="http://schemas.microsoft.com/office/2006/metadata/properties" xmlns:ns2="db64cb27-6b28-4b9c-8349-fb9d75ca0197" targetNamespace="http://schemas.microsoft.com/office/2006/metadata/properties" ma:root="true" ma:fieldsID="b2f8406de87a5eaf44622ee0612966ff" ns2:_="">
    <xsd:import namespace="db64cb27-6b28-4b9c-8349-fb9d75ca0197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64cb27-6b28-4b9c-8349-fb9d75ca0197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format="Dropdown" ma:internalName="Information_x0020_Classification" ma:readOnly="false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db64cb27-6b28-4b9c-8349-fb9d75ca0197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0192CF9E-C6E2-4B96-BF56-C0456A4287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64cb27-6b28-4b9c-8349-fb9d75ca01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A94D8C4-FE55-4DD2-A3F5-783A0E78D44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F64BC21-D92F-4F0F-95EA-0186314ABDA4}">
  <ds:schemaRefs>
    <ds:schemaRef ds:uri="http://www.w3.org/XML/1998/namespace"/>
    <ds:schemaRef ds:uri="http://purl.org/dc/dcmitype/"/>
    <ds:schemaRef ds:uri="http://purl.org/dc/elements/1.1/"/>
    <ds:schemaRef ds:uri="db64cb27-6b28-4b9c-8349-fb9d75ca0197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large project update template</Template>
  <TotalTime>2110</TotalTime>
  <Words>143</Words>
  <Application>Microsoft Office PowerPoint</Application>
  <PresentationFormat>On-screen Show (4:3)</PresentationFormat>
  <Paragraphs>129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Custom Design</vt:lpstr>
      <vt:lpstr>1_Custom Design</vt:lpstr>
      <vt:lpstr>Office Theme</vt:lpstr>
      <vt:lpstr>PowerPoint Presentation</vt:lpstr>
      <vt:lpstr>Browser Compatibility Assessment (BoCA) Project</vt:lpstr>
      <vt:lpstr>Browser Compatibility Assessment (BoCA) Results Summary</vt:lpstr>
      <vt:lpstr>Browser Compatibility Assessment (BoCA) Next Steps</vt:lpstr>
      <vt:lpstr>Browser Compatibility Assessment (BoCA) Future Support</vt:lpstr>
      <vt:lpstr>PowerPoint Presentation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Tollgate and SRT slides</dc:title>
  <dc:creator>dmoldenhour</dc:creator>
  <cp:lastModifiedBy>Forfia, David</cp:lastModifiedBy>
  <cp:revision>217</cp:revision>
  <cp:lastPrinted>2015-04-22T16:42:50Z</cp:lastPrinted>
  <dcterms:created xsi:type="dcterms:W3CDTF">2007-03-26T20:17:36Z</dcterms:created>
  <dcterms:modified xsi:type="dcterms:W3CDTF">2015-05-01T20:50:49Z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GUID">
    <vt:lpwstr>{20070423-2051-04AE-92AF-CDDFA9751F5E}</vt:lpwstr>
  </property>
  <property fmtid="{D5CDD505-2E9C-101B-9397-08002B2CF9AE}" pid="3" name="Owner">
    <vt:lpwstr>1002</vt:lpwstr>
  </property>
  <property fmtid="{D5CDD505-2E9C-101B-9397-08002B2CF9AE}" pid="4" name="Approval Date">
    <vt:lpwstr>2007-10-02T00:00:00Z</vt:lpwstr>
  </property>
  <property fmtid="{D5CDD505-2E9C-101B-9397-08002B2CF9AE}" pid="5" name="Status">
    <vt:lpwstr>Final</vt:lpwstr>
  </property>
  <property fmtid="{D5CDD505-2E9C-101B-9397-08002B2CF9AE}" pid="6" name="ContentType">
    <vt:lpwstr>Document</vt:lpwstr>
  </property>
  <property fmtid="{D5CDD505-2E9C-101B-9397-08002B2CF9AE}" pid="7" name="Year">
    <vt:lpwstr>2009</vt:lpwstr>
  </property>
  <property fmtid="{D5CDD505-2E9C-101B-9397-08002B2CF9AE}" pid="8" name="IconOverlay">
    <vt:lpwstr/>
  </property>
</Properties>
</file>