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</p:sldMasterIdLst>
  <p:notesMasterIdLst>
    <p:notesMasterId r:id="rId25"/>
  </p:notesMasterIdLst>
  <p:handoutMasterIdLst>
    <p:handoutMasterId r:id="rId26"/>
  </p:handoutMasterIdLst>
  <p:sldIdLst>
    <p:sldId id="258" r:id="rId5"/>
    <p:sldId id="298" r:id="rId6"/>
    <p:sldId id="352" r:id="rId7"/>
    <p:sldId id="292" r:id="rId8"/>
    <p:sldId id="377" r:id="rId9"/>
    <p:sldId id="378" r:id="rId10"/>
    <p:sldId id="336" r:id="rId11"/>
    <p:sldId id="299" r:id="rId12"/>
    <p:sldId id="327" r:id="rId13"/>
    <p:sldId id="328" r:id="rId14"/>
    <p:sldId id="337" r:id="rId15"/>
    <p:sldId id="361" r:id="rId16"/>
    <p:sldId id="338" r:id="rId17"/>
    <p:sldId id="329" r:id="rId18"/>
    <p:sldId id="339" r:id="rId19"/>
    <p:sldId id="373" r:id="rId20"/>
    <p:sldId id="376" r:id="rId21"/>
    <p:sldId id="345" r:id="rId22"/>
    <p:sldId id="355" r:id="rId23"/>
    <p:sldId id="322" r:id="rId2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te Horne" initials="" lastIdx="1" clrIdx="0"/>
  <p:cmAuthor id="1" name="shuang" initials="s" lastIdx="1" clrIdx="1"/>
  <p:cmAuthor id="2" name="ssharma" initials="s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FF66"/>
    <a:srgbClr val="FF9999"/>
    <a:srgbClr val="FF5050"/>
    <a:srgbClr val="FF3300"/>
    <a:srgbClr val="40949A"/>
    <a:srgbClr val="0000CC"/>
    <a:srgbClr val="5469A2"/>
    <a:srgbClr val="294171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8" autoAdjust="0"/>
    <p:restoredTop sz="94660"/>
  </p:normalViewPr>
  <p:slideViewPr>
    <p:cSldViewPr>
      <p:cViewPr varScale="1">
        <p:scale>
          <a:sx n="104" d="100"/>
          <a:sy n="104" d="100"/>
        </p:scale>
        <p:origin x="222" y="96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8CC4943-94A6-4602-A96A-8B70931E189E}" type="datetimeFigureOut">
              <a:rPr lang="en-US" smtClean="0"/>
              <a:pPr/>
              <a:t>4/27/2015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14E59AF-A8B7-43FB-845E-8352E4A055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8814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6B0B5AD-B77E-4652-B893-BACBC4A29D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9103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 smtClean="0"/>
              <a:t>Regulation Deployed comparison (June to August)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0B5AD-B77E-4652-B893-BACBC4A29D7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1064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0B5AD-B77E-4652-B893-BACBC4A29D7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0988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0B5AD-B77E-4652-B893-BACBC4A29D7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715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0B5AD-B77E-4652-B893-BACBC4A29D7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150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20" name="Picture 12" descr="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04801"/>
            <a:ext cx="1295400" cy="519113"/>
          </a:xfrm>
          <a:prstGeom prst="rect">
            <a:avLst/>
          </a:prstGeom>
          <a:noFill/>
        </p:spPr>
      </p:pic>
      <p:sp>
        <p:nvSpPr>
          <p:cNvPr id="43021" name="Rectangle 13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22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49" y="3581400"/>
            <a:ext cx="6343651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1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3018" name="Rectangle 10"/>
          <p:cNvSpPr>
            <a:spLocks noGrp="1" noChangeArrowheads="1"/>
          </p:cNvSpPr>
          <p:nvPr>
            <p:ph type="dt" sz="half" idx="2"/>
          </p:nvPr>
        </p:nvSpPr>
        <p:spPr>
          <a:xfrm>
            <a:off x="2333626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fld id="{CF90E6B4-10CD-43CE-B266-24B22C6E8846}" type="datetime1">
              <a:rPr lang="en-US" smtClean="0"/>
              <a:pPr/>
              <a:t>4/27/2015</a:t>
            </a:fld>
            <a:endParaRPr lang="en-US" dirty="0"/>
          </a:p>
        </p:txBody>
      </p:sp>
      <p:sp>
        <p:nvSpPr>
          <p:cNvPr id="4302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2333626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F4C9F89-4210-4216-BC7E-DCCB0E5B3BD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623170B4-DEEF-4640-BB25-6CDD11DB2D05}" type="datetime1">
              <a:rPr lang="en-US" smtClean="0"/>
              <a:pPr/>
              <a:t>4/27/2015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1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1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FAD3478-3B91-450E-AEE6-FCDE5046EBE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D5967CA9-563F-40AF-9533-FA7C097A0273}" type="datetime1">
              <a:rPr lang="en-US" smtClean="0"/>
              <a:pPr/>
              <a:t>4/27/2015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7B29BCA-C519-4C44-9DF9-E95BD6ACE90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DABD9B23-51EB-48A3-8FFA-913A3AD24C7B}" type="datetime1">
              <a:rPr lang="en-US" smtClean="0"/>
              <a:pPr/>
              <a:t>4/27/2015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4ED63AB-26FA-4990-A1F8-E4B538D5FBC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837D6602-19E3-4047-A41F-FEEB7F23EBF6}" type="datetime1">
              <a:rPr lang="en-US" smtClean="0"/>
              <a:pPr/>
              <a:t>4/27/2015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DB75BAC-74D7-43DA-9DE7-3912ED22B40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D3EC2989-1AFA-4AE1-A6E7-E0832A648A60}" type="datetime1">
              <a:rPr lang="en-US" smtClean="0"/>
              <a:pPr/>
              <a:t>4/27/2015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25608B3-4772-4E0A-9B7E-6E0BF32434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8B8BCFAB-DD0B-48BE-ACD5-BFE5ED623C0D}" type="datetime1">
              <a:rPr lang="en-US" smtClean="0"/>
              <a:pPr/>
              <a:t>4/27/2015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E92ACA2-ED51-4819-9A16-7BC6DF80AB4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E1193AA-8405-413D-857E-C8A92BC53E02}" type="datetime1">
              <a:rPr lang="en-US" smtClean="0"/>
              <a:pPr/>
              <a:t>4/27/2015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6C6070E-DC0E-426B-B622-BBDC6281C19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C24021DB-50E7-4758-8E10-E79F66A247D5}" type="datetime1">
              <a:rPr lang="en-US" smtClean="0"/>
              <a:pPr/>
              <a:t>4/27/2015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3446821-B5EB-4594-8AAF-A20BC93E5EF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DA193508-7030-4BAA-94E3-18D267144733}" type="datetime1">
              <a:rPr lang="en-US" smtClean="0"/>
              <a:pPr/>
              <a:t>4/27/2015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0E69ACA-22C8-44EA-99D1-53011021F91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10510ED-5863-4BDB-AB66-2873FF8C6773}" type="datetime1">
              <a:rPr lang="en-US" smtClean="0"/>
              <a:pPr/>
              <a:t>4/27/2015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094002C-46FD-4674-B962-EC5DC691EFA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1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3560" name="Picture 8" descr="logo_C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3501" y="6289676"/>
            <a:ext cx="854075" cy="479425"/>
          </a:xfrm>
          <a:prstGeom prst="rect">
            <a:avLst/>
          </a:prstGeom>
          <a:noFill/>
        </p:spPr>
      </p:pic>
      <p:sp>
        <p:nvSpPr>
          <p:cNvPr id="23561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1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 dirty="0" smtClean="0"/>
              <a:t>1/7/2014</a:t>
            </a:r>
            <a:endParaRPr lang="en-US" dirty="0"/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/>
            <a:fld id="{53C0C9EA-5512-47C8-9374-8DB3A85AFB87}" type="slidenum">
              <a:rPr lang="en-US" sz="1200"/>
              <a:pPr algn="ctr"/>
              <a:t>‹#›</a:t>
            </a:fld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/>
  <p:txStyles>
    <p:titleStyle>
      <a:lvl1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8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838200" y="1981200"/>
            <a:ext cx="7924800" cy="1371600"/>
          </a:xfrm>
        </p:spPr>
        <p:txBody>
          <a:bodyPr/>
          <a:lstStyle/>
          <a:p>
            <a:pPr algn="ctr"/>
            <a:r>
              <a:rPr lang="en-US" sz="3600" dirty="0" smtClean="0"/>
              <a:t>Regulation Bias Analysis Post SCR-773</a:t>
            </a:r>
            <a:br>
              <a:rPr lang="en-US" sz="3600" dirty="0" smtClean="0"/>
            </a:br>
            <a:r>
              <a:rPr lang="en-US" sz="3600" dirty="0" smtClean="0"/>
              <a:t>March 2015</a:t>
            </a:r>
            <a:endParaRPr lang="en-US" sz="36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4800600" y="6324600"/>
            <a:ext cx="4343400" cy="381000"/>
          </a:xfrm>
        </p:spPr>
        <p:txBody>
          <a:bodyPr/>
          <a:lstStyle/>
          <a:p>
            <a:r>
              <a:rPr lang="en-US" dirty="0" smtClean="0"/>
              <a:t>For the purpose of discussion only</a:t>
            </a: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295400" y="3886200"/>
            <a:ext cx="7467600" cy="1066800"/>
          </a:xfrm>
        </p:spPr>
        <p:txBody>
          <a:bodyPr/>
          <a:lstStyle/>
          <a:p>
            <a:endParaRPr lang="en-US" sz="3200" dirty="0" smtClean="0"/>
          </a:p>
          <a:p>
            <a:r>
              <a:rPr lang="en-US" sz="3200" dirty="0" smtClean="0"/>
              <a:t>PDCWG Meeting 4/29/2015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685800"/>
          </a:xfrm>
        </p:spPr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b="1" u="sng" dirty="0" smtClean="0"/>
              <a:t>Hourly</a:t>
            </a:r>
            <a:r>
              <a:rPr lang="en-US" dirty="0" smtClean="0"/>
              <a:t> Regulation-Down Deployed Monthly comparison - Chart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4/27/2015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6013" y="908085"/>
            <a:ext cx="7071973" cy="5041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70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219200"/>
            <a:ext cx="7086600" cy="24384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Total Regulation Deployed Comparisons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D53C43-E3C5-4437-95F1-3B03FAE96680}" type="datetime1">
              <a:rPr lang="en-US" smtClean="0"/>
              <a:pPr/>
              <a:t>4/27/2015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81000" y="3962400"/>
            <a:ext cx="86106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en-US" sz="2400" u="sng" kern="0" dirty="0" smtClean="0">
                <a:solidFill>
                  <a:schemeClr val="tx1"/>
                </a:solidFill>
              </a:rPr>
              <a:t>Metric 2 </a:t>
            </a:r>
          </a:p>
          <a:p>
            <a:r>
              <a:rPr lang="en-US" sz="2400" i="1" kern="0" dirty="0" smtClean="0">
                <a:solidFill>
                  <a:schemeClr val="tx1"/>
                </a:solidFill>
              </a:rPr>
              <a:t>Set </a:t>
            </a:r>
            <a:r>
              <a:rPr lang="en-US" sz="2400" i="1" kern="0" dirty="0">
                <a:solidFill>
                  <a:schemeClr val="tx1"/>
                </a:solidFill>
              </a:rPr>
              <a:t>target of </a:t>
            </a:r>
            <a:r>
              <a:rPr lang="en-US" sz="2400" i="1" u="sng" kern="0" dirty="0">
                <a:solidFill>
                  <a:schemeClr val="tx1"/>
                </a:solidFill>
              </a:rPr>
              <a:t>50 MW </a:t>
            </a:r>
            <a:r>
              <a:rPr lang="en-US" sz="2400" i="1" kern="0" dirty="0">
                <a:solidFill>
                  <a:schemeClr val="tx1"/>
                </a:solidFill>
              </a:rPr>
              <a:t>for total regulation deployed by hour for peak hours (HE 14 to HE 18)</a:t>
            </a:r>
          </a:p>
        </p:txBody>
      </p:sp>
    </p:spTree>
    <p:extLst>
      <p:ext uri="{BB962C8B-B14F-4D97-AF65-F5344CB8AC3E}">
        <p14:creationId xmlns:p14="http://schemas.microsoft.com/office/powerpoint/2010/main" val="237696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sz="1800" b="1" u="sng" dirty="0" smtClean="0"/>
              <a:t>Hourly</a:t>
            </a:r>
            <a:r>
              <a:rPr lang="en-US" sz="1800" dirty="0" smtClean="0"/>
              <a:t> Total-Regulation Deployed Monthly comparison - Chart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/>
          <a:p>
            <a:fld id="{EE1193AA-8405-413D-857E-C8A92BC53E02}" type="datetime1">
              <a:rPr lang="en-US" smtClean="0"/>
              <a:pPr/>
              <a:t>4/27/2015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013" y="908085"/>
            <a:ext cx="7071973" cy="5041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990600"/>
            <a:ext cx="7086600" cy="24384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15-Minute intervals where both Reg-Up/Down were deployed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D53C43-E3C5-4437-95F1-3B03FAE96680}" type="datetime1">
              <a:rPr lang="en-US" smtClean="0"/>
              <a:pPr/>
              <a:t>4/27/2015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228600" y="4267200"/>
            <a:ext cx="86868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en-US" sz="2400" u="sng" kern="0" dirty="0" smtClean="0">
                <a:solidFill>
                  <a:schemeClr val="tx1"/>
                </a:solidFill>
              </a:rPr>
              <a:t>Metric 3 </a:t>
            </a:r>
          </a:p>
          <a:p>
            <a:pPr algn="just"/>
            <a:r>
              <a:rPr lang="en-US" sz="2400" b="0" i="1" kern="0" dirty="0">
                <a:solidFill>
                  <a:schemeClr val="tx1"/>
                </a:solidFill>
              </a:rPr>
              <a:t>Set target of 85% for the number of  intervals where regulation deployment  was both up and down (zero crossing) for peak hours (HE 14 to HE 18)</a:t>
            </a:r>
          </a:p>
        </p:txBody>
      </p:sp>
    </p:spTree>
    <p:extLst>
      <p:ext uri="{BB962C8B-B14F-4D97-AF65-F5344CB8AC3E}">
        <p14:creationId xmlns:p14="http://schemas.microsoft.com/office/powerpoint/2010/main" val="202304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Regulation Deployed </a:t>
            </a:r>
            <a:r>
              <a:rPr lang="en-US" sz="1800" b="1" dirty="0" smtClean="0"/>
              <a:t>15-Minute Interval Comparison</a:t>
            </a:r>
            <a:r>
              <a:rPr lang="en-US" sz="1800" dirty="0" smtClean="0"/>
              <a:t> – by hours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4/27/2015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886453"/>
            <a:ext cx="7315200" cy="5085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04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990600"/>
            <a:ext cx="7086600" cy="24384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Regulation Exhaustion Rate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D53C43-E3C5-4437-95F1-3B03FAE96680}" type="datetime1">
              <a:rPr lang="en-US" smtClean="0"/>
              <a:pPr/>
              <a:t>4/27/2015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504825" y="4114800"/>
            <a:ext cx="81534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en-US" sz="2400" u="sng" kern="0" dirty="0" smtClean="0">
                <a:solidFill>
                  <a:schemeClr val="tx1"/>
                </a:solidFill>
              </a:rPr>
              <a:t>Metric 4 </a:t>
            </a:r>
          </a:p>
          <a:p>
            <a:pPr algn="just"/>
            <a:r>
              <a:rPr lang="en-US" sz="2400" b="0" i="1" kern="0" dirty="0">
                <a:solidFill>
                  <a:schemeClr val="tx1"/>
                </a:solidFill>
              </a:rPr>
              <a:t>Track the Regulation exhaustion rate for all hours (not to exceed &lt;1.2% )</a:t>
            </a:r>
          </a:p>
        </p:txBody>
      </p:sp>
    </p:spTree>
    <p:extLst>
      <p:ext uri="{BB962C8B-B14F-4D97-AF65-F5344CB8AC3E}">
        <p14:creationId xmlns:p14="http://schemas.microsoft.com/office/powerpoint/2010/main" val="335930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600" y="908085"/>
            <a:ext cx="7376799" cy="504182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Regulation-Up Exhaustion Rate</a:t>
            </a:r>
            <a:r>
              <a:rPr lang="en-US" sz="1800" dirty="0"/>
              <a:t> – by hours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4/27/2015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0200" y="1295400"/>
            <a:ext cx="3572213" cy="799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51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600" y="908085"/>
            <a:ext cx="7376799" cy="504182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Regulation-Down </a:t>
            </a:r>
            <a:r>
              <a:rPr lang="en-US" dirty="0"/>
              <a:t>Exhaustion Rate</a:t>
            </a:r>
            <a:r>
              <a:rPr lang="en-US" sz="1800" dirty="0"/>
              <a:t> – by hours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4/27/2015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0200" y="1295400"/>
            <a:ext cx="3572213" cy="799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04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838200"/>
            <a:ext cx="7086600" cy="25146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Stats on Reg-Up Bias for consecutive 5-min intervals 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D53C43-E3C5-4437-95F1-3B03FAE96680}" type="datetime1">
              <a:rPr lang="en-US" smtClean="0"/>
              <a:pPr/>
              <a:t>4/27/2015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04800" y="3810000"/>
            <a:ext cx="85344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en-US" sz="2400" u="sng" kern="0" dirty="0" smtClean="0">
                <a:solidFill>
                  <a:schemeClr val="tx1"/>
                </a:solidFill>
              </a:rPr>
              <a:t>Metric 5 </a:t>
            </a:r>
          </a:p>
          <a:p>
            <a:pPr algn="just"/>
            <a:r>
              <a:rPr lang="en-US" sz="2400" b="0" i="1" kern="0" dirty="0">
                <a:solidFill>
                  <a:schemeClr val="tx1"/>
                </a:solidFill>
              </a:rPr>
              <a:t>Using a 50MW filter, target 15 occurrences or less per month for regulation bias of six or more consecutive 5 minute intervals for peak hours (HE 14 to HE </a:t>
            </a:r>
            <a:r>
              <a:rPr lang="en-US" sz="2400" b="0" i="1" kern="0" dirty="0" smtClean="0">
                <a:solidFill>
                  <a:schemeClr val="tx1"/>
                </a:solidFill>
              </a:rPr>
              <a:t>18*). </a:t>
            </a:r>
            <a:endParaRPr lang="en-US" sz="2400" b="0" i="1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26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685800"/>
          </a:xfrm>
        </p:spPr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Reg-Up Bias for six Consecutive 5 min intervals (50 MW filter)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4/27/2015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338" y="880651"/>
            <a:ext cx="7157324" cy="509669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1973" y="1219200"/>
            <a:ext cx="4169700" cy="1053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09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0"/>
            <a:ext cx="7848599" cy="685800"/>
          </a:xfrm>
        </p:spPr>
        <p:txBody>
          <a:bodyPr/>
          <a:lstStyle/>
          <a:p>
            <a:pPr algn="ctr"/>
            <a:r>
              <a:rPr lang="en-US" sz="4000" b="0" dirty="0" smtClean="0">
                <a:latin typeface="Arial Rounded MT Bold" pitchFamily="34" charset="0"/>
              </a:rPr>
              <a:t>Discussion Points</a:t>
            </a:r>
            <a:endParaRPr lang="en-US" sz="3600" b="0" dirty="0">
              <a:latin typeface="Arial Rounded MT Bold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762000"/>
            <a:ext cx="7848599" cy="5410200"/>
          </a:xfrm>
        </p:spPr>
        <p:txBody>
          <a:bodyPr/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0" dirty="0" smtClean="0"/>
              <a:t>Current GTBD Parameters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0" dirty="0" smtClean="0"/>
              <a:t>Metric to measure Regulation bias and performanc</a:t>
            </a:r>
            <a:r>
              <a:rPr lang="en-US" sz="2000" b="0" dirty="0"/>
              <a:t>e</a:t>
            </a:r>
            <a:endParaRPr lang="en-US" sz="2000" b="0" dirty="0" smtClean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0" dirty="0" smtClean="0"/>
              <a:t>Regulation Deployed comparison </a:t>
            </a:r>
            <a:r>
              <a:rPr lang="en-US" sz="2000" b="0" dirty="0" smtClean="0"/>
              <a:t>(January </a:t>
            </a:r>
            <a:r>
              <a:rPr lang="en-US" sz="2000" b="0" dirty="0" smtClean="0"/>
              <a:t>to </a:t>
            </a:r>
            <a:r>
              <a:rPr lang="en-US" sz="2000" b="0" dirty="0" smtClean="0"/>
              <a:t>March) </a:t>
            </a:r>
            <a:endParaRPr lang="en-US" sz="2000" b="0" dirty="0" smtClean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0" dirty="0" smtClean="0"/>
              <a:t>Total Regulation (net) Deployed comparison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0" dirty="0" smtClean="0"/>
              <a:t>Regulation Deployed 15-minute interval comparison by each hour for 2013, 2014 and 2015 months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0" dirty="0" smtClean="0"/>
              <a:t>Regulation Exhaustion Rate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0" dirty="0" smtClean="0"/>
              <a:t>Regulation bias for consecutive 5-min interval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0" dirty="0" smtClean="0"/>
              <a:t>Summary </a:t>
            </a:r>
          </a:p>
          <a:p>
            <a:pPr>
              <a:lnSpc>
                <a:spcPct val="150000"/>
              </a:lnSpc>
            </a:pPr>
            <a:endParaRPr lang="en-US" sz="2400" b="0" dirty="0" smtClean="0"/>
          </a:p>
          <a:p>
            <a:pPr marL="342900" indent="-342900"/>
            <a:endParaRPr lang="en-US" dirty="0" smtClean="0"/>
          </a:p>
          <a:p>
            <a:pPr marL="342900" indent="-342900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A837DD0A-1EFF-476E-8C62-7E635B0091FD}" type="datetime1">
              <a:rPr lang="en-US" smtClean="0"/>
              <a:pPr/>
              <a:t>4/27/2015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791200" y="6457950"/>
            <a:ext cx="2971800" cy="457200"/>
          </a:xfrm>
        </p:spPr>
        <p:txBody>
          <a:bodyPr/>
          <a:lstStyle/>
          <a:p>
            <a:r>
              <a:rPr lang="en-US" dirty="0" smtClean="0"/>
              <a:t>For the purpose of discussion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84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667000"/>
            <a:ext cx="5410199" cy="1143000"/>
          </a:xfrm>
        </p:spPr>
        <p:txBody>
          <a:bodyPr/>
          <a:lstStyle/>
          <a:p>
            <a:r>
              <a:rPr lang="en-US" sz="5400" dirty="0" smtClean="0">
                <a:solidFill>
                  <a:schemeClr val="tx1"/>
                </a:solidFill>
              </a:rPr>
              <a:t>Questions?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D53C43-E3C5-4437-95F1-3B03FAE96680}" type="datetime1">
              <a:rPr lang="en-US" smtClean="0"/>
              <a:pPr/>
              <a:t>4/27/2015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82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 algn="ctr">
              <a:lnSpc>
                <a:spcPct val="150000"/>
              </a:lnSpc>
            </a:pPr>
            <a:r>
              <a:rPr lang="en-US" sz="2400" dirty="0"/>
              <a:t>Metric to measure </a:t>
            </a:r>
            <a:r>
              <a:rPr lang="en-US" sz="2400" dirty="0" smtClean="0"/>
              <a:t>SCR-773 performance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05800" cy="4724400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sz="2400" b="0" dirty="0" smtClean="0"/>
              <a:t>Trend and monitor the regulation deployed by hour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400" b="0" dirty="0" smtClean="0"/>
              <a:t>Set target of 50 MW for total regulation deployed by hour for peak hours (HE 14 to HE 18)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400" b="0" dirty="0" smtClean="0"/>
              <a:t>Set target of 85% for the number of  intervals where regulation deployment  was both up and down (zero crossing</a:t>
            </a:r>
            <a:r>
              <a:rPr lang="en-US" sz="2400" b="0" dirty="0"/>
              <a:t>) for peak hours (HE 14 to HE 18</a:t>
            </a:r>
            <a:r>
              <a:rPr lang="en-US" sz="2400" b="0" dirty="0" smtClean="0"/>
              <a:t>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400" b="0" dirty="0" smtClean="0"/>
              <a:t>Track the Regulation exhaustion rate for all hours (not </a:t>
            </a:r>
            <a:r>
              <a:rPr lang="en-US" sz="2400" b="0" dirty="0"/>
              <a:t>to exceed &lt;1.2% </a:t>
            </a:r>
            <a:r>
              <a:rPr lang="en-US" sz="2400" b="0" dirty="0" smtClean="0"/>
              <a:t>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400" b="0" dirty="0" smtClean="0"/>
              <a:t>Using a 50MW filter, target 15 occurrences or less per month for regulation bias of six or more consecutive 5 minute </a:t>
            </a:r>
            <a:r>
              <a:rPr lang="en-US" sz="2400" b="0" dirty="0"/>
              <a:t>intervals for peak hours (HE 14 to HE 18</a:t>
            </a:r>
            <a:r>
              <a:rPr lang="en-US" sz="2400" b="0" dirty="0" smtClean="0"/>
              <a:t>). </a:t>
            </a:r>
            <a:endParaRPr lang="en-US" sz="2400" b="0" dirty="0"/>
          </a:p>
          <a:p>
            <a:pPr marL="514350" indent="-514350" algn="just">
              <a:buFont typeface="+mj-lt"/>
              <a:buAutoNum type="arabicPeriod"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1427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Current GTBD Parameters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4/27/2015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714" y="1781381"/>
            <a:ext cx="7028571" cy="329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22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295400"/>
            <a:ext cx="6477000" cy="24384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Total Regulation Deployed Comparison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D53C43-E3C5-4437-95F1-3B03FAE96680}" type="datetime1">
              <a:rPr lang="en-US" smtClean="0"/>
              <a:pPr/>
              <a:t>4/27/2015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04800" y="3962400"/>
            <a:ext cx="86868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2400" i="1" kern="0" dirty="0" smtClean="0">
                <a:solidFill>
                  <a:schemeClr val="tx1"/>
                </a:solidFill>
              </a:rPr>
              <a:t>Total regulation deployed for the last three months (February, January, December)</a:t>
            </a:r>
            <a:endParaRPr lang="en-US" sz="2400" i="1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52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sz="1800" b="1" u="sng" dirty="0" smtClean="0"/>
              <a:t>Hourly</a:t>
            </a:r>
            <a:r>
              <a:rPr lang="en-US" sz="1800" dirty="0" smtClean="0"/>
              <a:t> Total-Regulation Deployed Monthly Comparison (Last 3 Mo.)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/>
          <a:p>
            <a:fld id="{EE1193AA-8405-413D-857E-C8A92BC53E02}" type="datetime1">
              <a:rPr lang="en-US" smtClean="0"/>
              <a:pPr/>
              <a:t>4/27/2015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7241" y="908085"/>
            <a:ext cx="7169517" cy="5041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13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295400"/>
            <a:ext cx="6477000" cy="24384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Regulation Deployed Comparisons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D53C43-E3C5-4437-95F1-3B03FAE96680}" type="datetime1">
              <a:rPr lang="en-US" smtClean="0"/>
              <a:pPr/>
              <a:t>4/27/2015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04800" y="3962400"/>
            <a:ext cx="86868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en-US" sz="2400" u="sng" kern="0" dirty="0" smtClean="0">
                <a:solidFill>
                  <a:schemeClr val="tx1"/>
                </a:solidFill>
              </a:rPr>
              <a:t>Metric 1 </a:t>
            </a:r>
          </a:p>
          <a:p>
            <a:pPr algn="ctr"/>
            <a:endParaRPr lang="en-US" sz="2400" u="sng" kern="0" dirty="0" smtClean="0">
              <a:solidFill>
                <a:schemeClr val="tx1"/>
              </a:solidFill>
            </a:endParaRPr>
          </a:p>
          <a:p>
            <a:r>
              <a:rPr lang="en-US" sz="2400" i="1" kern="0" dirty="0">
                <a:solidFill>
                  <a:schemeClr val="tx1"/>
                </a:solidFill>
              </a:rPr>
              <a:t>Trend and monitor the regulation deployed by hour</a:t>
            </a:r>
          </a:p>
        </p:txBody>
      </p:sp>
    </p:spTree>
    <p:extLst>
      <p:ext uri="{BB962C8B-B14F-4D97-AF65-F5344CB8AC3E}">
        <p14:creationId xmlns:p14="http://schemas.microsoft.com/office/powerpoint/2010/main" val="4133381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Regulation Deployed comparison - Table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4/27/2015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4925" y="865335"/>
            <a:ext cx="5034150" cy="5127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42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6013" y="908085"/>
            <a:ext cx="7071973" cy="504182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b="1" u="sng" dirty="0" smtClean="0"/>
              <a:t>Hourly</a:t>
            </a:r>
            <a:r>
              <a:rPr lang="en-US" dirty="0" smtClean="0"/>
              <a:t> Regulation-Up Deployed Monthly comparison - Chart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4/27/2015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572000" y="2569730"/>
            <a:ext cx="2438400" cy="1468870"/>
          </a:xfrm>
          <a:prstGeom prst="ellipse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657600" y="2008891"/>
            <a:ext cx="1371599" cy="338554"/>
          </a:xfrm>
          <a:prstGeom prst="rect">
            <a:avLst/>
          </a:prstGeom>
          <a:solidFill>
            <a:srgbClr val="FFFF00"/>
          </a:solidFill>
          <a:ln w="28575">
            <a:solidFill>
              <a:srgbClr val="FF99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Peak Hours</a:t>
            </a:r>
            <a:endParaRPr lang="en-US" sz="1600" dirty="0"/>
          </a:p>
        </p:txBody>
      </p:sp>
      <p:cxnSp>
        <p:nvCxnSpPr>
          <p:cNvPr id="9" name="Straight Arrow Connector 8"/>
          <p:cNvCxnSpPr>
            <a:stCxn id="6" idx="2"/>
            <a:endCxn id="5" idx="1"/>
          </p:cNvCxnSpPr>
          <p:nvPr/>
        </p:nvCxnSpPr>
        <p:spPr>
          <a:xfrm>
            <a:off x="4343400" y="2347445"/>
            <a:ext cx="585695" cy="437396"/>
          </a:xfrm>
          <a:prstGeom prst="straightConnector1">
            <a:avLst/>
          </a:prstGeom>
          <a:ln w="285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2667000" y="3048000"/>
            <a:ext cx="1066800" cy="1115434"/>
          </a:xfrm>
          <a:prstGeom prst="ellipse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95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825E013-A11A-4E41-BBD9-78105CDE0F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40C7200-C73F-43F6-840C-0C0A497B4F59}">
  <ds:schemaRefs>
    <ds:schemaRef ds:uri="http://purl.org/dc/terms/"/>
    <ds:schemaRef ds:uri="http://purl.org/dc/elements/1.1/"/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8AB91161-3323-48F3-8EC8-C98D5648DBD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27478</TotalTime>
  <Words>487</Words>
  <Application>Microsoft Office PowerPoint</Application>
  <PresentationFormat>On-screen Show (4:3)</PresentationFormat>
  <Paragraphs>91</Paragraphs>
  <Slides>20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Arial Black</vt:lpstr>
      <vt:lpstr>Arial Rounded MT Bold</vt:lpstr>
      <vt:lpstr>Custom Design</vt:lpstr>
      <vt:lpstr>Regulation Bias Analysis Post SCR-773 March 2015</vt:lpstr>
      <vt:lpstr>Discussion Points</vt:lpstr>
      <vt:lpstr>Metric to measure SCR-773 performance </vt:lpstr>
      <vt:lpstr> Current GTBD Parameters </vt:lpstr>
      <vt:lpstr>Total Regulation Deployed Comparison</vt:lpstr>
      <vt:lpstr> Hourly Total-Regulation Deployed Monthly Comparison (Last 3 Mo.) </vt:lpstr>
      <vt:lpstr>Regulation Deployed Comparisons</vt:lpstr>
      <vt:lpstr> Regulation Deployed comparison - Table </vt:lpstr>
      <vt:lpstr> Hourly Regulation-Up Deployed Monthly comparison - Chart </vt:lpstr>
      <vt:lpstr> Hourly Regulation-Down Deployed Monthly comparison - Chart </vt:lpstr>
      <vt:lpstr>Total Regulation Deployed Comparisons</vt:lpstr>
      <vt:lpstr> Hourly Total-Regulation Deployed Monthly comparison - Chart </vt:lpstr>
      <vt:lpstr>15-Minute intervals where both Reg-Up/Down were deployed</vt:lpstr>
      <vt:lpstr> Regulation Deployed 15-Minute Interval Comparison – by hours </vt:lpstr>
      <vt:lpstr>Regulation Exhaustion Rate</vt:lpstr>
      <vt:lpstr> Regulation-Up Exhaustion Rate – by hours </vt:lpstr>
      <vt:lpstr> Regulation-Down Exhaustion Rate – by hours </vt:lpstr>
      <vt:lpstr>Stats on Reg-Up Bias for consecutive 5-min intervals </vt:lpstr>
      <vt:lpstr> Reg-Up Bias for six Consecutive 5 min intervals (50 MW filter) 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Sharma, Sandip</dc:creator>
  <cp:lastModifiedBy>Giarratano, Alex</cp:lastModifiedBy>
  <cp:revision>364</cp:revision>
  <cp:lastPrinted>2013-09-25T22:30:28Z</cp:lastPrinted>
  <dcterms:created xsi:type="dcterms:W3CDTF">2005-04-21T14:28:35Z</dcterms:created>
  <dcterms:modified xsi:type="dcterms:W3CDTF">2015-04-27T18:33:45Z</dcterms:modified>
</cp:coreProperties>
</file>