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70" r:id="rId2"/>
    <p:sldId id="375" r:id="rId3"/>
    <p:sldId id="371" r:id="rId4"/>
    <p:sldId id="372" r:id="rId5"/>
    <p:sldId id="373" r:id="rId6"/>
    <p:sldId id="376" r:id="rId7"/>
    <p:sldId id="378" r:id="rId8"/>
    <p:sldId id="377" r:id="rId9"/>
    <p:sldId id="374" r:id="rId10"/>
    <p:sldId id="379" r:id="rId11"/>
    <p:sldId id="380" r:id="rId12"/>
    <p:sldId id="3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1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May 5, 2015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</a:rPr>
              <a:t>Co-Chairs</a:t>
            </a:r>
            <a:r>
              <a:rPr lang="en-US" sz="1600" dirty="0" smtClean="0">
                <a:latin typeface="Calibri" panose="020F0502020204030204" pitchFamily="34" charset="0"/>
              </a:rPr>
              <a:t>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ERCOT’s Training Plans – cont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0" dirty="0" smtClean="0">
                <a:latin typeface="Calibri" panose="020F0502020204030204" pitchFamily="34" charset="0"/>
              </a:rPr>
              <a:t>Ted </a:t>
            </a:r>
            <a:r>
              <a:rPr lang="en-US" sz="2400" b="0" dirty="0" err="1" smtClean="0">
                <a:latin typeface="Calibri" panose="020F0502020204030204" pitchFamily="34" charset="0"/>
              </a:rPr>
              <a:t>Hailu</a:t>
            </a:r>
            <a:r>
              <a:rPr lang="en-US" sz="2400" b="0" dirty="0" smtClean="0">
                <a:latin typeface="Calibri" panose="020F0502020204030204" pitchFamily="34" charset="0"/>
              </a:rPr>
              <a:t> and Bill </a:t>
            </a:r>
            <a:r>
              <a:rPr lang="en-US" sz="2400" b="0" dirty="0" err="1" smtClean="0">
                <a:latin typeface="Calibri" panose="020F0502020204030204" pitchFamily="34" charset="0"/>
              </a:rPr>
              <a:t>Kettlewell</a:t>
            </a:r>
            <a:r>
              <a:rPr lang="en-US" sz="2400" b="0" dirty="0" smtClean="0">
                <a:latin typeface="Calibri" panose="020F0502020204030204" pitchFamily="34" charset="0"/>
              </a:rPr>
              <a:t> discussed ERCOT’s plan for support of RMTTF and provided an update on ERCOT Training activities in progress - continued: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Web-based version of Retail 101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Development stages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Next meeting: ERCOT and RMTTF will “trade notes” on materials prepared to determine topics to be included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web-based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Development stages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err="1" smtClean="0">
                <a:latin typeface="Calibri" panose="020F0502020204030204" pitchFamily="34" charset="0"/>
              </a:rPr>
              <a:t>MarkeTrak</a:t>
            </a:r>
            <a:r>
              <a:rPr lang="en-US" sz="2400" b="0" dirty="0" smtClean="0">
                <a:latin typeface="Calibri" panose="020F0502020204030204" pitchFamily="34" charset="0"/>
              </a:rPr>
              <a:t> User’s Guide is serving as framework for the training </a:t>
            </a:r>
            <a:endParaRPr lang="en-US" sz="2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838200" y="5067300"/>
            <a:ext cx="7239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RMTTF &amp; ERCOT will be reviewing </a:t>
            </a:r>
            <a:r>
              <a:rPr lang="en-US" sz="2800" b="1" i="1" dirty="0" smtClean="0">
                <a:latin typeface="Calibri" panose="020F0502020204030204" pitchFamily="34" charset="0"/>
              </a:rPr>
              <a:t>Retail Market 101 </a:t>
            </a:r>
            <a:r>
              <a:rPr lang="en-US" sz="2800" b="1" dirty="0" smtClean="0">
                <a:latin typeface="Calibri" panose="020F0502020204030204" pitchFamily="34" charset="0"/>
              </a:rPr>
              <a:t>Training topics and material 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133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Wednesday</a:t>
            </a:r>
            <a:r>
              <a:rPr lang="en-US" sz="2800" b="0" dirty="0">
                <a:latin typeface="Calibri" panose="020F0502020204030204" pitchFamily="34" charset="0"/>
              </a:rPr>
              <a:t>, </a:t>
            </a:r>
            <a:r>
              <a:rPr lang="en-US" sz="2800" b="0" dirty="0" smtClean="0">
                <a:latin typeface="Calibri" panose="020F0502020204030204" pitchFamily="34" charset="0"/>
              </a:rPr>
              <a:t>May </a:t>
            </a:r>
            <a:r>
              <a:rPr lang="en-US" sz="2800" b="0" dirty="0" smtClean="0">
                <a:latin typeface="Calibri" panose="020F0502020204030204" pitchFamily="34" charset="0"/>
              </a:rPr>
              <a:t>20, </a:t>
            </a:r>
            <a:r>
              <a:rPr lang="en-US" sz="2800" b="0" dirty="0" smtClean="0">
                <a:latin typeface="Calibri" panose="020F0502020204030204" pitchFamily="34" charset="0"/>
              </a:rPr>
              <a:t>2015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9:30 to Noon</a:t>
            </a:r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ERCOT Met Center, Room 168</a:t>
            </a:r>
            <a:endParaRPr lang="en-US" sz="2800" b="0" dirty="0">
              <a:latin typeface="Calibri" panose="020F0502020204030204" pitchFamily="34" charset="0"/>
            </a:endParaRPr>
          </a:p>
          <a:p>
            <a:pPr marL="0" indent="0" algn="ctr" eaLnBrk="1" hangingPunct="1">
              <a:buFontTx/>
              <a:buNone/>
            </a:pPr>
            <a:endParaRPr lang="en-US" b="0" dirty="0" smtClean="0">
              <a:latin typeface="Arial Black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12192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Date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9624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85800"/>
          </a:xfrm>
        </p:spPr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Background 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Calibri" panose="020F0502020204030204" pitchFamily="34" charset="0"/>
              </a:rPr>
              <a:t>In 2014, retail market participants identified the need to establish additional retail market training</a:t>
            </a:r>
          </a:p>
          <a:p>
            <a:r>
              <a:rPr lang="en-US" sz="2800" b="0" dirty="0" smtClean="0">
                <a:latin typeface="Calibri" panose="020F0502020204030204" pitchFamily="34" charset="0"/>
              </a:rPr>
              <a:t>RMS, with the approval of TAC, created the Retail Market Training Task Force (RMTTF) </a:t>
            </a:r>
          </a:p>
          <a:p>
            <a:r>
              <a:rPr lang="en-US" sz="2800" b="0" dirty="0" smtClean="0">
                <a:latin typeface="Calibri" panose="020F0502020204030204" pitchFamily="34" charset="0"/>
              </a:rPr>
              <a:t>RMTTF, in collaboration with ERCOT, TDSPs, and </a:t>
            </a:r>
            <a:r>
              <a:rPr lang="en-US" sz="2800" b="0" dirty="0" smtClean="0">
                <a:latin typeface="Calibri" panose="020F0502020204030204" pitchFamily="34" charset="0"/>
              </a:rPr>
              <a:t>REPs, </a:t>
            </a:r>
            <a:r>
              <a:rPr lang="en-US" sz="2800" b="0" dirty="0" smtClean="0">
                <a:latin typeface="Calibri" panose="020F0502020204030204" pitchFamily="34" charset="0"/>
              </a:rPr>
              <a:t>will facilitate the training needs for the retail segment</a:t>
            </a:r>
          </a:p>
          <a:p>
            <a:r>
              <a:rPr lang="en-US" sz="2800" b="0" dirty="0" smtClean="0">
                <a:latin typeface="Calibri" panose="020F0502020204030204" pitchFamily="34" charset="0"/>
              </a:rPr>
              <a:t>RMTTF will continue indefinitely until the time RMS approves to sunset the task force</a:t>
            </a:r>
          </a:p>
          <a:p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2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Inaugural Meeting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0" dirty="0" smtClean="0">
                <a:latin typeface="Calibri" panose="020F0502020204030204" pitchFamily="34" charset="0"/>
              </a:rPr>
              <a:t>The RMTTF held their inaugural meeting on April 15, </a:t>
            </a:r>
            <a:r>
              <a:rPr lang="en-US" sz="3200" b="0" dirty="0" smtClean="0">
                <a:latin typeface="Calibri" panose="020F0502020204030204" pitchFamily="34" charset="0"/>
              </a:rPr>
              <a:t>2015 </a:t>
            </a:r>
            <a:r>
              <a:rPr lang="en-US" sz="3200" b="0" dirty="0" smtClean="0">
                <a:latin typeface="Calibri" panose="020F0502020204030204" pitchFamily="34" charset="0"/>
              </a:rPr>
              <a:t>(26 market participants) with the following agenda items:</a:t>
            </a:r>
            <a:endParaRPr lang="en-US" sz="2400" b="0" dirty="0" smtClean="0"/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Calibri" panose="020F0502020204030204" pitchFamily="34" charset="0"/>
              </a:rPr>
              <a:t>Develop Draft Scope Statement – RMS Vote</a:t>
            </a:r>
            <a:r>
              <a:rPr lang="en-US" sz="2800" b="0" dirty="0" smtClean="0">
                <a:latin typeface="Calibri" panose="020F0502020204030204" pitchFamily="34" charset="0"/>
              </a:rPr>
              <a:t>!</a:t>
            </a:r>
            <a:endParaRPr lang="en-US" sz="2800" b="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Calibri" panose="020F0502020204030204" pitchFamily="34" charset="0"/>
              </a:rPr>
              <a:t>Develop List of training opportunities  and </a:t>
            </a:r>
            <a:r>
              <a:rPr lang="en-US" sz="2800" b="0" dirty="0" smtClean="0">
                <a:latin typeface="Calibri" panose="020F0502020204030204" pitchFamily="34" charset="0"/>
              </a:rPr>
              <a:t>discuss possibilities </a:t>
            </a:r>
            <a:r>
              <a:rPr lang="en-US" sz="2800" b="0" dirty="0">
                <a:latin typeface="Calibri" panose="020F0502020204030204" pitchFamily="34" charset="0"/>
              </a:rPr>
              <a:t>for </a:t>
            </a:r>
            <a:r>
              <a:rPr lang="en-US" sz="2800" b="0" dirty="0" smtClean="0">
                <a:latin typeface="Calibri" panose="020F0502020204030204" pitchFamily="34" charset="0"/>
              </a:rPr>
              <a:t>classroom </a:t>
            </a:r>
            <a:r>
              <a:rPr lang="en-US" sz="2800" b="0" dirty="0">
                <a:latin typeface="Calibri" panose="020F0502020204030204" pitchFamily="34" charset="0"/>
              </a:rPr>
              <a:t>sessions </a:t>
            </a:r>
            <a:r>
              <a:rPr lang="en-US" sz="2800" b="0" dirty="0" smtClean="0">
                <a:latin typeface="Calibri" panose="020F0502020204030204" pitchFamily="34" charset="0"/>
              </a:rPr>
              <a:t>and/or </a:t>
            </a:r>
            <a:r>
              <a:rPr lang="en-US" sz="2800" b="0" dirty="0">
                <a:latin typeface="Calibri" panose="020F0502020204030204" pitchFamily="34" charset="0"/>
              </a:rPr>
              <a:t>online </a:t>
            </a:r>
            <a:r>
              <a:rPr lang="en-US" sz="2800" b="0" dirty="0" smtClean="0">
                <a:latin typeface="Calibri" panose="020F0502020204030204" pitchFamily="34" charset="0"/>
              </a:rPr>
              <a:t>training</a:t>
            </a:r>
            <a:endParaRPr lang="en-US" sz="2800" b="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Calibri" panose="020F0502020204030204" pitchFamily="34" charset="0"/>
              </a:rPr>
              <a:t>Update from ERCOT on their training plans</a:t>
            </a:r>
          </a:p>
          <a:p>
            <a:pPr>
              <a:lnSpc>
                <a:spcPct val="150000"/>
              </a:lnSpc>
            </a:pP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Draft Scope Statement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RMS Vote!</a:t>
            </a: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The RMTTF proposes the following draft scope statement:</a:t>
            </a:r>
          </a:p>
          <a:p>
            <a:pPr marL="0" indent="0"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200" i="1" dirty="0">
                <a:latin typeface="Calibri" panose="020F0502020204030204" pitchFamily="34" charset="0"/>
              </a:rPr>
              <a:t>The Retail Market Training Task Force, reporting to RMS, is responsible for coordinating the development and maintenance of Retail Market training materials for ERCOT Market Participants.</a:t>
            </a:r>
          </a:p>
          <a:p>
            <a:pPr marL="0" indent="0">
              <a:buNone/>
            </a:pPr>
            <a:endParaRPr lang="en-US" sz="3200" i="1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Training Opportunities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The team reviewed a list of past and future training initiatives to discuss the needs of the retail market segment.</a:t>
            </a:r>
          </a:p>
          <a:p>
            <a:pPr>
              <a:buBlip>
                <a:blip r:embed="rId2"/>
              </a:buBlip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RMTTF </a:t>
            </a:r>
            <a:r>
              <a:rPr lang="en-US" sz="2800" b="0" dirty="0">
                <a:latin typeface="Calibri" panose="020F0502020204030204" pitchFamily="34" charset="0"/>
              </a:rPr>
              <a:t>invites all </a:t>
            </a:r>
            <a:r>
              <a:rPr lang="en-US" sz="2800" b="0" dirty="0" smtClean="0">
                <a:latin typeface="Calibri" panose="020F0502020204030204" pitchFamily="34" charset="0"/>
              </a:rPr>
              <a:t>Market Participants </a:t>
            </a:r>
            <a:r>
              <a:rPr lang="en-US" sz="2800" b="0" dirty="0">
                <a:latin typeface="Calibri" panose="020F0502020204030204" pitchFamily="34" charset="0"/>
              </a:rPr>
              <a:t>for their feedback on the list of suggested topics shown on the following </a:t>
            </a:r>
            <a:r>
              <a:rPr lang="en-US" sz="2800" b="0" dirty="0" smtClean="0">
                <a:latin typeface="Calibri" panose="020F0502020204030204" pitchFamily="34" charset="0"/>
              </a:rPr>
              <a:t>slides.</a:t>
            </a: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The </a:t>
            </a:r>
            <a:r>
              <a:rPr lang="en-US" sz="2800" b="0" dirty="0" smtClean="0">
                <a:latin typeface="Calibri" panose="020F0502020204030204" pitchFamily="34" charset="0"/>
              </a:rPr>
              <a:t>team also prioritized where initial efforts should be placed to meet the needs of the retail market segment.</a:t>
            </a:r>
          </a:p>
          <a:p>
            <a:pPr marL="0" indent="0"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Training Opportunities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Priority One</a:t>
            </a:r>
            <a:r>
              <a:rPr lang="en-US" sz="2800" b="0" dirty="0" smtClean="0">
                <a:latin typeface="Calibri" panose="020F0502020204030204" pitchFamily="34" charset="0"/>
              </a:rPr>
              <a:t>: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Retail Market 101 Training (New and Improved Edition)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Reviewed training materials from ERCOT’s Retail Market 101 dated 4/25/2013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Determine what </a:t>
            </a:r>
            <a:r>
              <a:rPr lang="en-US" sz="2800" dirty="0" smtClean="0">
                <a:latin typeface="Calibri" panose="020F0502020204030204" pitchFamily="34" charset="0"/>
              </a:rPr>
              <a:t>is </a:t>
            </a:r>
            <a:r>
              <a:rPr lang="en-US" sz="2800" dirty="0" smtClean="0">
                <a:latin typeface="Calibri" panose="020F0502020204030204" pitchFamily="34" charset="0"/>
              </a:rPr>
              <a:t>valuable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Determine what </a:t>
            </a:r>
            <a:r>
              <a:rPr lang="en-US" sz="2800" dirty="0" smtClean="0">
                <a:latin typeface="Calibri" panose="020F0502020204030204" pitchFamily="34" charset="0"/>
              </a:rPr>
              <a:t>topics are desired to be </a:t>
            </a:r>
            <a:r>
              <a:rPr lang="en-US" sz="2800" dirty="0" smtClean="0">
                <a:latin typeface="Calibri" panose="020F0502020204030204" pitchFamily="34" charset="0"/>
              </a:rPr>
              <a:t>covered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Create a generalized list of subject matter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Leverage Retail Market Training decks used for the OPUC/PUC Staff training</a:t>
            </a:r>
          </a:p>
          <a:p>
            <a:pPr lvl="1"/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Other Training </a:t>
            </a:r>
            <a:r>
              <a:rPr lang="en-US" sz="3200" b="1" dirty="0">
                <a:latin typeface="Calibri" panose="020F0502020204030204" pitchFamily="34" charset="0"/>
              </a:rPr>
              <a:t>Opportunities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</a:rPr>
              <a:t>Texas SET Transactions Training 101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</a:rPr>
              <a:t>Texas SET Future Release(s)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	</a:t>
            </a:r>
            <a:r>
              <a:rPr lang="en-US" sz="2800" b="0" dirty="0" smtClean="0">
                <a:latin typeface="Calibri" panose="020F0502020204030204" pitchFamily="34" charset="0"/>
              </a:rPr>
              <a:t>Standard Documentation/Template</a:t>
            </a: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	Objectives </a:t>
            </a:r>
            <a:r>
              <a:rPr lang="en-US" sz="2800" b="0" dirty="0">
                <a:latin typeface="Calibri" panose="020F0502020204030204" pitchFamily="34" charset="0"/>
              </a:rPr>
              <a:t>– </a:t>
            </a:r>
            <a:r>
              <a:rPr lang="en-US" sz="2800" b="0" dirty="0" smtClean="0">
                <a:latin typeface="Calibri" panose="020F0502020204030204" pitchFamily="34" charset="0"/>
              </a:rPr>
              <a:t>What </a:t>
            </a:r>
            <a:r>
              <a:rPr lang="en-US" sz="2800" b="0" dirty="0">
                <a:latin typeface="Calibri" panose="020F0502020204030204" pitchFamily="34" charset="0"/>
              </a:rPr>
              <a:t>processes will change?  </a:t>
            </a: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0" dirty="0">
                <a:latin typeface="Calibri" panose="020F0502020204030204" pitchFamily="34" charset="0"/>
              </a:rPr>
              <a:t>	</a:t>
            </a:r>
            <a:r>
              <a:rPr lang="en-US" sz="2800" b="0" dirty="0" smtClean="0">
                <a:latin typeface="Calibri" panose="020F0502020204030204" pitchFamily="34" charset="0"/>
              </a:rPr>
              <a:t>		 What will </a:t>
            </a:r>
            <a:r>
              <a:rPr lang="en-US" sz="2800" b="0" dirty="0">
                <a:latin typeface="Calibri" panose="020F0502020204030204" pitchFamily="34" charset="0"/>
              </a:rPr>
              <a:t>be impacted?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Calibri" panose="020F0502020204030204" pitchFamily="34" charset="0"/>
              </a:rPr>
              <a:t>MarkeTrak</a:t>
            </a:r>
            <a:r>
              <a:rPr lang="en-US" sz="2800" dirty="0">
                <a:latin typeface="Calibri" panose="020F0502020204030204" pitchFamily="34" charset="0"/>
              </a:rPr>
              <a:t> 101 Training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</a:rPr>
              <a:t>Inadvertent Gain Training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Calibri" panose="020F0502020204030204" pitchFamily="34" charset="0"/>
              </a:rPr>
              <a:t>MarkeTrak</a:t>
            </a:r>
            <a:r>
              <a:rPr lang="en-US" sz="2800" dirty="0">
                <a:latin typeface="Calibri" panose="020F0502020204030204" pitchFamily="34" charset="0"/>
              </a:rPr>
              <a:t> Future System Enhancements </a:t>
            </a:r>
          </a:p>
          <a:p>
            <a:pPr marL="0" indent="0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	</a:t>
            </a:r>
            <a:r>
              <a:rPr lang="en-US" sz="2800" b="0" dirty="0" smtClean="0">
                <a:latin typeface="Calibri" panose="020F0502020204030204" pitchFamily="34" charset="0"/>
              </a:rPr>
              <a:t>Standard </a:t>
            </a:r>
            <a:r>
              <a:rPr lang="en-US" sz="2800" b="0" dirty="0">
                <a:latin typeface="Calibri" panose="020F0502020204030204" pitchFamily="34" charset="0"/>
              </a:rPr>
              <a:t>Documentation/Template</a:t>
            </a: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	Objectives</a:t>
            </a:r>
            <a:endParaRPr lang="en-US" sz="2800" b="0" dirty="0"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 Other Training </a:t>
            </a:r>
            <a:r>
              <a:rPr lang="en-US" sz="3200" b="1" dirty="0">
                <a:latin typeface="Calibri" panose="020F0502020204030204" pitchFamily="34" charset="0"/>
              </a:rPr>
              <a:t>Opportunities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 panose="020F0502020204030204" pitchFamily="34" charset="0"/>
              </a:rPr>
              <a:t>Smart </a:t>
            </a:r>
            <a:r>
              <a:rPr lang="en-US" sz="2400" dirty="0">
                <a:latin typeface="Calibri" panose="020F0502020204030204" pitchFamily="34" charset="0"/>
              </a:rPr>
              <a:t>Meter Texas 101 Training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</a:rPr>
              <a:t>Smart Meter Texas 3rd Party Access and System Enhancements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</a:t>
            </a:r>
            <a:r>
              <a:rPr lang="en-US" sz="2400" b="0" dirty="0">
                <a:latin typeface="Calibri" panose="020F0502020204030204" pitchFamily="34" charset="0"/>
              </a:rPr>
              <a:t>Standard Documentation/Template</a:t>
            </a:r>
          </a:p>
          <a:p>
            <a:pPr marL="0" indent="0">
              <a:buNone/>
            </a:pPr>
            <a:r>
              <a:rPr lang="en-US" sz="2400" b="0" dirty="0">
                <a:latin typeface="Calibri" panose="020F0502020204030204" pitchFamily="34" charset="0"/>
              </a:rPr>
              <a:t>	Objectives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</a:rPr>
              <a:t>Current Market Processes	</a:t>
            </a:r>
            <a:r>
              <a:rPr lang="en-US" sz="2400" b="0" dirty="0" smtClean="0">
                <a:latin typeface="Calibri" panose="020F0502020204030204" pitchFamily="34" charset="0"/>
              </a:rPr>
              <a:t>such as</a:t>
            </a:r>
            <a:endParaRPr lang="en-US" sz="2400" dirty="0">
              <a:latin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	Switch </a:t>
            </a:r>
            <a:r>
              <a:rPr lang="en-US" sz="2400" dirty="0">
                <a:latin typeface="Calibri" panose="020F0502020204030204" pitchFamily="34" charset="0"/>
              </a:rPr>
              <a:t>Holds- Payment and </a:t>
            </a:r>
            <a:r>
              <a:rPr lang="en-US" sz="2400" dirty="0" smtClean="0">
                <a:latin typeface="Calibri" panose="020F0502020204030204" pitchFamily="34" charset="0"/>
              </a:rPr>
              <a:t>Tampering 	Disconnect/Reconnect </a:t>
            </a:r>
            <a:r>
              <a:rPr lang="en-US" sz="2400" dirty="0">
                <a:latin typeface="Calibri" panose="020F0502020204030204" pitchFamily="34" charset="0"/>
              </a:rPr>
              <a:t>for </a:t>
            </a:r>
            <a:r>
              <a:rPr lang="en-US" sz="2400" dirty="0" smtClean="0">
                <a:latin typeface="Calibri" panose="020F0502020204030204" pitchFamily="34" charset="0"/>
              </a:rPr>
              <a:t>non-payment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	</a:t>
            </a:r>
            <a:r>
              <a:rPr lang="en-US" sz="2400" dirty="0" smtClean="0">
                <a:latin typeface="Calibri" panose="020F0502020204030204" pitchFamily="34" charset="0"/>
              </a:rPr>
              <a:t>Tariff </a:t>
            </a:r>
            <a:r>
              <a:rPr lang="en-US" sz="2400" dirty="0">
                <a:latin typeface="Calibri" panose="020F0502020204030204" pitchFamily="34" charset="0"/>
              </a:rPr>
              <a:t>changes, etc.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</a:rPr>
              <a:t>Retail Market Flight Testing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</a:rPr>
              <a:t>New Market Processes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</a:t>
            </a:r>
            <a:r>
              <a:rPr lang="en-US" sz="2400" b="0" dirty="0">
                <a:latin typeface="Calibri" panose="020F0502020204030204" pitchFamily="34" charset="0"/>
              </a:rPr>
              <a:t>Standard Documentation/Template</a:t>
            </a:r>
          </a:p>
          <a:p>
            <a:pPr marL="0" indent="0">
              <a:buNone/>
            </a:pPr>
            <a:r>
              <a:rPr lang="en-US" sz="2400" b="0" dirty="0">
                <a:latin typeface="Calibri" panose="020F0502020204030204" pitchFamily="34" charset="0"/>
              </a:rPr>
              <a:t>	Objectives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1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ERCOT’s Training Plans 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0" dirty="0" smtClean="0">
                <a:latin typeface="Calibri" panose="020F0502020204030204" pitchFamily="34" charset="0"/>
              </a:rPr>
              <a:t>Ted </a:t>
            </a:r>
            <a:r>
              <a:rPr lang="en-US" sz="2400" b="0" dirty="0" err="1" smtClean="0">
                <a:latin typeface="Calibri" panose="020F0502020204030204" pitchFamily="34" charset="0"/>
              </a:rPr>
              <a:t>Hailu</a:t>
            </a:r>
            <a:r>
              <a:rPr lang="en-US" sz="2400" b="0" dirty="0" smtClean="0">
                <a:latin typeface="Calibri" panose="020F0502020204030204" pitchFamily="34" charset="0"/>
              </a:rPr>
              <a:t> and Bill </a:t>
            </a:r>
            <a:r>
              <a:rPr lang="en-US" sz="2400" b="0" dirty="0" err="1" smtClean="0">
                <a:latin typeface="Calibri" panose="020F0502020204030204" pitchFamily="34" charset="0"/>
              </a:rPr>
              <a:t>Kettlewell</a:t>
            </a:r>
            <a:r>
              <a:rPr lang="en-US" sz="2400" b="0" dirty="0" smtClean="0">
                <a:latin typeface="Calibri" panose="020F0502020204030204" pitchFamily="34" charset="0"/>
              </a:rPr>
              <a:t> discussed ERCOT’s plan for support of RMTTF and provided an update on ERCOT Training activities in progress: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>
                <a:latin typeface="Calibri" panose="020F0502020204030204" pitchFamily="34" charset="0"/>
              </a:rPr>
              <a:t>Collaborative efforts with RMS and RMTTF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>
                <a:latin typeface="Calibri" panose="020F0502020204030204" pitchFamily="34" charset="0"/>
              </a:rPr>
              <a:t>Supporting on-line training for selective training opportunities where appropriate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>
                <a:latin typeface="Calibri" panose="020F0502020204030204" pitchFamily="34" charset="0"/>
              </a:rPr>
              <a:t>Supporting classroom training, including leading efforts, when possible and appropriate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>
                <a:latin typeface="Calibri" panose="020F0502020204030204" pitchFamily="34" charset="0"/>
              </a:rPr>
              <a:t>Learning Management System support for registration of training sessions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>
                <a:latin typeface="Calibri" panose="020F0502020204030204" pitchFamily="34" charset="0"/>
              </a:rPr>
              <a:t>Providing market notices and postings for training opportunities</a:t>
            </a: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</TotalTime>
  <Words>611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Custom Design</vt:lpstr>
      <vt:lpstr>ERCOT  Retail Market Training Task Force</vt:lpstr>
      <vt:lpstr>Background </vt:lpstr>
      <vt:lpstr>Inaugural Meeting</vt:lpstr>
      <vt:lpstr>Draft Scope Statement</vt:lpstr>
      <vt:lpstr>Training Opportunities</vt:lpstr>
      <vt:lpstr>Training Opportunities</vt:lpstr>
      <vt:lpstr>Other Training Opportunities</vt:lpstr>
      <vt:lpstr> Other Training Opportunities</vt:lpstr>
      <vt:lpstr>ERCOT’s Training Plans </vt:lpstr>
      <vt:lpstr>ERCOT’s Training Plans – cont. </vt:lpstr>
      <vt:lpstr>Next Meeting 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139</cp:revision>
  <dcterms:created xsi:type="dcterms:W3CDTF">2005-04-21T14:28:35Z</dcterms:created>
  <dcterms:modified xsi:type="dcterms:W3CDTF">2015-04-27T22:07:34Z</dcterms:modified>
</cp:coreProperties>
</file>