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95" r:id="rId6"/>
  </p:sldMasterIdLst>
  <p:notesMasterIdLst>
    <p:notesMasterId r:id="rId24"/>
  </p:notesMasterIdLst>
  <p:handoutMasterIdLst>
    <p:handoutMasterId r:id="rId25"/>
  </p:handoutMasterIdLst>
  <p:sldIdLst>
    <p:sldId id="437" r:id="rId7"/>
    <p:sldId id="438" r:id="rId8"/>
    <p:sldId id="452" r:id="rId9"/>
    <p:sldId id="451" r:id="rId10"/>
    <p:sldId id="450" r:id="rId11"/>
    <p:sldId id="447" r:id="rId12"/>
    <p:sldId id="448" r:id="rId13"/>
    <p:sldId id="441" r:id="rId14"/>
    <p:sldId id="442" r:id="rId15"/>
    <p:sldId id="443" r:id="rId16"/>
    <p:sldId id="444" r:id="rId17"/>
    <p:sldId id="445" r:id="rId18"/>
    <p:sldId id="446" r:id="rId19"/>
    <p:sldId id="449" r:id="rId20"/>
    <p:sldId id="366" r:id="rId21"/>
    <p:sldId id="439" r:id="rId22"/>
    <p:sldId id="440" r:id="rId23"/>
  </p:sldIdLst>
  <p:sldSz cx="9144000" cy="6858000" type="screen4x3"/>
  <p:notesSz cx="7010400" cy="9236075"/>
  <p:custDataLst>
    <p:tags r:id="rId2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4289" autoAdjust="0"/>
  </p:normalViewPr>
  <p:slideViewPr>
    <p:cSldViewPr snapToGrid="0" snapToObjects="1">
      <p:cViewPr varScale="1">
        <p:scale>
          <a:sx n="104" d="100"/>
          <a:sy n="104" d="100"/>
        </p:scale>
        <p:origin x="-168" y="-9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1908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9CA3BE-7C50-4B7D-85B1-361B1919A293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DAB454-4155-4450-9445-00A4EB635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0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50EAC5-C117-443C-8905-16179836CB99}" type="datetimeFigureOut">
              <a:rPr lang="en-US"/>
              <a:pPr>
                <a:defRPr/>
              </a:pPr>
              <a:t>4/27/2015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67943A-98E8-4A11-9370-CC245C3A5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20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4665-9394-47B3-A1A2-BE9503AFF6A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#5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881FE-2149-448C-B4D6-E878ACBC950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AD4720-9AE6-41A1-8320-3819C4436E3A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C837CE4-4577-4C26-B3CA-1C078E08B589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60384F-6273-4132-A0DD-9B9C6D271AF0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41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 txBox="1">
            <a:spLocks/>
          </p:cNvSpPr>
          <p:nvPr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31331E0-4F61-4B66-BF33-B8752BB870B9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AC30B2-3CC2-426B-86CA-D35C9AF344AF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7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/>
          <p:cNvSpPr txBox="1">
            <a:spLocks/>
          </p:cNvSpPr>
          <p:nvPr/>
        </p:nvSpPr>
        <p:spPr>
          <a:xfrm>
            <a:off x="6705600" y="6202363"/>
            <a:ext cx="2133600" cy="1825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8655DB-D75E-4517-8099-F42DA8C69B13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11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347C82-8444-476E-A888-3ACC3765492C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4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5B3C96-124F-4D36-935E-EF917C299B02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888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3429000" y="651192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cap="all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337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65000"/>
                </a:schemeClr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>
                  <a:lumMod val="8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1219200" y="6492875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429000" y="651192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5948308-4CDA-4F4B-9932-23BE53C9004A}" type="slidenum">
              <a:rPr lang="en-US" sz="1000" b="1" cap="all">
                <a:solidFill>
                  <a:prstClr val="black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cap="all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7" name="Picture 13" descr="ERCOT_Logo_2c_no_bckgr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9"/>
          <a:stretch>
            <a:fillRect/>
          </a:stretch>
        </p:blipFill>
        <p:spPr bwMode="auto">
          <a:xfrm>
            <a:off x="152400" y="6432550"/>
            <a:ext cx="838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rgbClr val="40949A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248400" y="6492875"/>
            <a:ext cx="2514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cap="all"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95400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 cap="all"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207EA7-C5C2-4B87-81DB-9E0B75A1005E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551639F-6445-46FE-A005-32C01D6CAE71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51EE6A-D0AC-4CE3-93CC-1424B364173E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6705600" y="6202363"/>
            <a:ext cx="2133600" cy="1825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24BF8D0-7B87-4239-AC81-58370CF3E386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6479FF-5C81-4368-8576-4034D2008D40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BB4FD3-700D-44E3-AC93-7EF74EDEEBE6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9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5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90D258-8B94-4FED-AF47-3FBB3D010B55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1030" name="Picture 8" descr="ERCOT cmyk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5850" y="6010275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ERCOT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56" r:id="rId1"/>
    <p:sldLayoutId id="2147493657" r:id="rId2"/>
    <p:sldLayoutId id="2147493658" r:id="rId3"/>
    <p:sldLayoutId id="2147493659" r:id="rId4"/>
    <p:sldLayoutId id="2147493660" r:id="rId5"/>
    <p:sldLayoutId id="2147493661" r:id="rId6"/>
    <p:sldLayoutId id="214749366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908239-1FE8-4F49-A3B8-A0F733FD20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64" r:id="rId1"/>
    <p:sldLayoutId id="214749366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3078" name="Picture 8" descr="ERCOT cmyk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5850" y="6010275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+mn-lt"/>
                <a:cs typeface="+mn-cs"/>
              </a:rPr>
              <a:t>ERCOT PUBLIC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+mn-lt"/>
                <a:cs typeface="+mn-cs"/>
              </a:rPr>
              <a:t>8/1/2013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66" r:id="rId1"/>
    <p:sldLayoutId id="2147493667" r:id="rId2"/>
    <p:sldLayoutId id="2147493668" r:id="rId3"/>
    <p:sldLayoutId id="2147493669" r:id="rId4"/>
    <p:sldLayoutId id="2147493670" r:id="rId5"/>
    <p:sldLayoutId id="2147493671" r:id="rId6"/>
    <p:sldLayoutId id="2147493672" r:id="rId7"/>
    <p:sldLayoutId id="2147493673" r:id="rId8"/>
    <p:sldLayoutId id="214749367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3"/>
          <p:cNvGrpSpPr>
            <a:grpSpLocks/>
          </p:cNvGrpSpPr>
          <p:nvPr/>
        </p:nvGrpSpPr>
        <p:grpSpPr bwMode="auto">
          <a:xfrm>
            <a:off x="603250" y="1498600"/>
            <a:ext cx="8009808" cy="3738762"/>
            <a:chOff x="603250" y="546100"/>
            <a:chExt cx="7727950" cy="3739215"/>
          </a:xfrm>
        </p:grpSpPr>
        <p:pic>
          <p:nvPicPr>
            <p:cNvPr id="35843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618"/>
              <a:ext cx="7543800" cy="21546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2400" b="1" i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AS Demand Curves for</a:t>
              </a:r>
            </a:p>
            <a:p>
              <a:pPr algn="ctr">
                <a:defRPr/>
              </a:pPr>
              <a:r>
                <a:rPr lang="en-US" sz="2400" b="1" i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Real-Time  </a:t>
              </a:r>
              <a:r>
                <a:rPr lang="en-US" sz="2400" b="1" i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Co-optimization of Energy &amp; Ancillary Services</a:t>
              </a:r>
            </a:p>
            <a:p>
              <a:pPr>
                <a:defRPr/>
              </a:pPr>
              <a:endParaRPr lang="en-US" sz="2000" i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>
                <a:defRPr/>
              </a:pPr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772"/>
              <a:ext cx="6286500" cy="12702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2" y="641350"/>
            <a:ext cx="7650919" cy="572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8107" y="2304770"/>
            <a:ext cx="2385753" cy="8303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7-10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6272" y="6085751"/>
            <a:ext cx="1133503" cy="660862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Regulation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634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(HE7)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18338" y="6085751"/>
            <a:ext cx="1695796" cy="77308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Responsive Reserve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2702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(HE7)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12" y="5445906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589639" y="5550030"/>
            <a:ext cx="180953" cy="484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9" y="933450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97" y="1190852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9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55" y="751115"/>
            <a:ext cx="7402425" cy="54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231">
            <a:off x="5601475" y="5563534"/>
            <a:ext cx="304799" cy="8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301625" y="6202671"/>
            <a:ext cx="1653741" cy="597135"/>
          </a:xfrm>
          <a:prstGeom prst="rect">
            <a:avLst/>
          </a:prstGeom>
          <a:gradFill>
            <a:gsLst>
              <a:gs pos="1000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Non-Spin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03371" y="2498776"/>
            <a:ext cx="2385753" cy="77403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7-10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1" y="1023257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86" y="1258888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4" y="755102"/>
            <a:ext cx="7635711" cy="561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9121" y="2300393"/>
            <a:ext cx="2385753" cy="8020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11-14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6272" y="6085751"/>
            <a:ext cx="1133503" cy="660862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Regulation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557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(HE11)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18338" y="6085751"/>
            <a:ext cx="1695796" cy="77308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Responsive Reserve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2538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(HE11)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12" y="5445906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589639" y="5550030"/>
            <a:ext cx="180953" cy="484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5" y="1006928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15" y="1220894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6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9" y="783771"/>
            <a:ext cx="7274378" cy="535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231">
            <a:off x="5611824" y="5662571"/>
            <a:ext cx="304799" cy="72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301625" y="6277319"/>
            <a:ext cx="1653741" cy="597135"/>
          </a:xfrm>
          <a:prstGeom prst="rect">
            <a:avLst/>
          </a:prstGeom>
          <a:gradFill>
            <a:gsLst>
              <a:gs pos="1000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Non-Spin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7042" y="2265126"/>
            <a:ext cx="2385753" cy="8117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11-14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4" y="1039585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32" y="1201956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41350"/>
            <a:ext cx="7971905" cy="518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7341" y="1912789"/>
            <a:ext cx="2385753" cy="9078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15-18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2916" y="5336771"/>
            <a:ext cx="180953" cy="484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12916" y="5833425"/>
            <a:ext cx="1133503" cy="660862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Regulation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474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(HE17)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41" y="5175350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05941" y="5777314"/>
            <a:ext cx="1695796" cy="77308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Responsive Reserve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2300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(HE17)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7341" y="796471"/>
            <a:ext cx="245745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Max price on the Demand Curve</a:t>
            </a:r>
          </a:p>
          <a:p>
            <a:r>
              <a:rPr lang="en-US" sz="1200" dirty="0"/>
              <a:t>= VOLL – SWOC</a:t>
            </a:r>
          </a:p>
          <a:p>
            <a:r>
              <a:rPr lang="en-US" sz="1200" dirty="0" smtClean="0"/>
              <a:t>=$9,000 - $3,000 </a:t>
            </a:r>
          </a:p>
          <a:p>
            <a:r>
              <a:rPr lang="en-US" sz="1200" dirty="0" smtClean="0"/>
              <a:t>= $6,000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98169" y="927099"/>
            <a:ext cx="740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$6,000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898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1" y="701344"/>
            <a:ext cx="7388679" cy="547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231">
            <a:off x="5026428" y="5563534"/>
            <a:ext cx="304799" cy="8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178828" y="6260865"/>
            <a:ext cx="1653741" cy="597135"/>
          </a:xfrm>
          <a:prstGeom prst="rect">
            <a:avLst/>
          </a:prstGeom>
          <a:gradFill>
            <a:gsLst>
              <a:gs pos="1000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Non-Spin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9691" y="2382529"/>
            <a:ext cx="2385753" cy="75414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15-18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2" y="1031422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92" y="1136424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4" y="801357"/>
            <a:ext cx="8019561" cy="522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0571" y="2403390"/>
            <a:ext cx="2385753" cy="9246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19-22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6274" y="5907807"/>
            <a:ext cx="1133503" cy="660862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Regulation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561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(HE20)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90057" y="5878357"/>
            <a:ext cx="1695796" cy="77308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Responsive Reserve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2300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(HE20)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97" y="5266793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493840" y="5340269"/>
            <a:ext cx="0" cy="484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0" y="1055912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47" y="1199839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6" y="726621"/>
            <a:ext cx="7370319" cy="543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6234">
            <a:off x="5026428" y="5563534"/>
            <a:ext cx="304799" cy="8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301625" y="6202671"/>
            <a:ext cx="1653741" cy="597135"/>
          </a:xfrm>
          <a:prstGeom prst="rect">
            <a:avLst/>
          </a:prstGeom>
          <a:gradFill>
            <a:gsLst>
              <a:gs pos="1000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Non-Spin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58816" y="2403441"/>
            <a:ext cx="2385753" cy="86830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19-22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998764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81" y="1272495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Constructing AS Demand Curves – Concept paper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508" y="782426"/>
            <a:ext cx="8095456" cy="4801314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dirty="0" smtClean="0"/>
              <a:t>From the ORDC for Spinning Reserves: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Regulation Up Service (</a:t>
            </a:r>
            <a:r>
              <a:rPr lang="en-US" dirty="0" err="1" smtClean="0"/>
              <a:t>RegUp</a:t>
            </a:r>
            <a:r>
              <a:rPr lang="en-US" dirty="0" smtClean="0"/>
              <a:t>) Demand Curve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Carve out </a:t>
            </a:r>
            <a:r>
              <a:rPr lang="en-US" dirty="0" err="1" smtClean="0"/>
              <a:t>RegUp</a:t>
            </a:r>
            <a:r>
              <a:rPr lang="en-US" dirty="0" smtClean="0"/>
              <a:t> Demand Curve from the first part of ORDC for Spinning Reserves 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The width of the carve out is the required MW for </a:t>
            </a:r>
            <a:r>
              <a:rPr lang="en-US" dirty="0" err="1" smtClean="0"/>
              <a:t>RegUp</a:t>
            </a:r>
            <a:endParaRPr lang="en-US" dirty="0"/>
          </a:p>
          <a:p>
            <a:pPr lvl="2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Regulation Down Service (</a:t>
            </a:r>
            <a:r>
              <a:rPr lang="en-US" dirty="0" err="1" smtClean="0"/>
              <a:t>RegDn</a:t>
            </a:r>
            <a:r>
              <a:rPr lang="en-US" dirty="0" smtClean="0"/>
              <a:t>) Demand Curve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err="1" smtClean="0"/>
              <a:t>RegDn</a:t>
            </a:r>
            <a:r>
              <a:rPr lang="en-US" dirty="0" smtClean="0"/>
              <a:t> Demand Curve is the same as the </a:t>
            </a:r>
            <a:r>
              <a:rPr lang="en-US" dirty="0" err="1" smtClean="0"/>
              <a:t>RegUp</a:t>
            </a:r>
            <a:r>
              <a:rPr lang="en-US" dirty="0" smtClean="0"/>
              <a:t> Demand Curve in terms of price but the MW width of the </a:t>
            </a:r>
            <a:r>
              <a:rPr lang="en-US" dirty="0" err="1" smtClean="0"/>
              <a:t>RegDn</a:t>
            </a:r>
            <a:r>
              <a:rPr lang="en-US" dirty="0" smtClean="0"/>
              <a:t> Demand Curve is equal to the </a:t>
            </a:r>
            <a:r>
              <a:rPr lang="en-US" dirty="0" err="1" smtClean="0"/>
              <a:t>RegDn</a:t>
            </a:r>
            <a:r>
              <a:rPr lang="en-US" dirty="0" smtClean="0"/>
              <a:t> MW requirement</a:t>
            </a:r>
            <a:endParaRPr lang="en-US" dirty="0" smtClean="0"/>
          </a:p>
          <a:p>
            <a:pPr lvl="2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Responsive Reserve Service (RRS) Demand Curve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Carve </a:t>
            </a:r>
            <a:r>
              <a:rPr lang="en-US" dirty="0"/>
              <a:t>out RRS Demand </a:t>
            </a:r>
            <a:r>
              <a:rPr lang="en-US" dirty="0" smtClean="0"/>
              <a:t>Curve from </a:t>
            </a:r>
            <a:r>
              <a:rPr lang="en-US" dirty="0" smtClean="0"/>
              <a:t>the remaining part of ORDC for Spinning Reserves after removing the </a:t>
            </a:r>
            <a:r>
              <a:rPr lang="en-US" dirty="0" err="1" smtClean="0"/>
              <a:t>RegUp</a:t>
            </a:r>
            <a:r>
              <a:rPr lang="en-US" dirty="0" smtClean="0"/>
              <a:t> requirement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The width of the carve out is the required MW for RRS</a:t>
            </a:r>
          </a:p>
          <a:p>
            <a:endParaRPr lang="en-US" dirty="0" smtClean="0"/>
          </a:p>
          <a:p>
            <a:r>
              <a:rPr lang="en-US" dirty="0" smtClean="0"/>
              <a:t>From the ORDC for the combined Spinning and Non-Spinning Reserves: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Non-Spin Service (Non-Spin) Demand Curve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Carve out Non-Spin Demand Curve </a:t>
            </a:r>
            <a:r>
              <a:rPr lang="en-US" dirty="0" smtClean="0"/>
              <a:t>from the ORDC for the combined Spinning and Non-Spinning Reserves starting from the MW point equal to the sum of the </a:t>
            </a:r>
            <a:r>
              <a:rPr lang="en-US" dirty="0" err="1" smtClean="0"/>
              <a:t>RegUp</a:t>
            </a:r>
            <a:r>
              <a:rPr lang="en-US" dirty="0" smtClean="0"/>
              <a:t> and RRS MW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Constructing AS Demand Curves – Other Ideas 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508" y="782426"/>
            <a:ext cx="8095456" cy="48013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Another approach would be to modify the carve out of the individual AS demand curves from the ORDC, but allow the carve outs of the ORDC to OVERLAP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352544" y="5495544"/>
            <a:ext cx="3639312" cy="640080"/>
            <a:chOff x="4352544" y="5495544"/>
            <a:chExt cx="3639312" cy="640080"/>
          </a:xfrm>
          <a:solidFill>
            <a:schemeClr val="accent4">
              <a:lumMod val="40000"/>
              <a:lumOff val="60000"/>
              <a:alpha val="50000"/>
            </a:schemeClr>
          </a:solidFill>
        </p:grpSpPr>
        <p:sp>
          <p:nvSpPr>
            <p:cNvPr id="39" name="Freeform 38"/>
            <p:cNvSpPr/>
            <p:nvPr/>
          </p:nvSpPr>
          <p:spPr>
            <a:xfrm>
              <a:off x="4352544" y="5495544"/>
              <a:ext cx="1691640" cy="640080"/>
            </a:xfrm>
            <a:custGeom>
              <a:avLst/>
              <a:gdLst>
                <a:gd name="connsiteX0" fmla="*/ 0 w 1691640"/>
                <a:gd name="connsiteY0" fmla="*/ 640080 h 640080"/>
                <a:gd name="connsiteX1" fmla="*/ 0 w 1691640"/>
                <a:gd name="connsiteY1" fmla="*/ 0 h 640080"/>
                <a:gd name="connsiteX2" fmla="*/ 1691640 w 1691640"/>
                <a:gd name="connsiteY2" fmla="*/ 630936 h 640080"/>
                <a:gd name="connsiteX3" fmla="*/ 0 w 1691640"/>
                <a:gd name="connsiteY3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1640" h="640080">
                  <a:moveTo>
                    <a:pt x="0" y="640080"/>
                  </a:moveTo>
                  <a:lnTo>
                    <a:pt x="0" y="0"/>
                  </a:lnTo>
                  <a:lnTo>
                    <a:pt x="1691640" y="630936"/>
                  </a:lnTo>
                  <a:lnTo>
                    <a:pt x="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608576" y="5568696"/>
              <a:ext cx="2633472" cy="557784"/>
            </a:xfrm>
            <a:custGeom>
              <a:avLst/>
              <a:gdLst>
                <a:gd name="connsiteX0" fmla="*/ 0 w 2633472"/>
                <a:gd name="connsiteY0" fmla="*/ 0 h 557784"/>
                <a:gd name="connsiteX1" fmla="*/ 2633472 w 2633472"/>
                <a:gd name="connsiteY1" fmla="*/ 557784 h 557784"/>
                <a:gd name="connsiteX2" fmla="*/ 146304 w 2633472"/>
                <a:gd name="connsiteY2" fmla="*/ 557784 h 557784"/>
                <a:gd name="connsiteX3" fmla="*/ 0 w 2633472"/>
                <a:gd name="connsiteY3" fmla="*/ 0 h 55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3472" h="557784">
                  <a:moveTo>
                    <a:pt x="0" y="0"/>
                  </a:moveTo>
                  <a:lnTo>
                    <a:pt x="2633472" y="557784"/>
                  </a:lnTo>
                  <a:lnTo>
                    <a:pt x="146304" y="5577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349240" y="5705856"/>
              <a:ext cx="2642616" cy="429768"/>
            </a:xfrm>
            <a:custGeom>
              <a:avLst/>
              <a:gdLst>
                <a:gd name="connsiteX0" fmla="*/ 0 w 2642616"/>
                <a:gd name="connsiteY0" fmla="*/ 0 h 429768"/>
                <a:gd name="connsiteX1" fmla="*/ 2642616 w 2642616"/>
                <a:gd name="connsiteY1" fmla="*/ 338328 h 429768"/>
                <a:gd name="connsiteX2" fmla="*/ 2642616 w 2642616"/>
                <a:gd name="connsiteY2" fmla="*/ 429768 h 429768"/>
                <a:gd name="connsiteX3" fmla="*/ 109728 w 2642616"/>
                <a:gd name="connsiteY3" fmla="*/ 429768 h 429768"/>
                <a:gd name="connsiteX4" fmla="*/ 0 w 2642616"/>
                <a:gd name="connsiteY4" fmla="*/ 0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2616" h="429768">
                  <a:moveTo>
                    <a:pt x="0" y="0"/>
                  </a:moveTo>
                  <a:lnTo>
                    <a:pt x="2642616" y="338328"/>
                  </a:lnTo>
                  <a:lnTo>
                    <a:pt x="2642616" y="429768"/>
                  </a:lnTo>
                  <a:lnTo>
                    <a:pt x="109728" y="4297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70632" y="768096"/>
            <a:ext cx="1472184" cy="2459736"/>
            <a:chOff x="2423160" y="1051560"/>
            <a:chExt cx="1472184" cy="2459736"/>
          </a:xfrm>
          <a:solidFill>
            <a:schemeClr val="tx2">
              <a:lumMod val="25000"/>
              <a:lumOff val="75000"/>
              <a:alpha val="56000"/>
            </a:schemeClr>
          </a:solidFill>
        </p:grpSpPr>
        <p:sp>
          <p:nvSpPr>
            <p:cNvPr id="23" name="Freeform 22"/>
            <p:cNvSpPr/>
            <p:nvPr/>
          </p:nvSpPr>
          <p:spPr>
            <a:xfrm>
              <a:off x="3575304" y="2642616"/>
              <a:ext cx="320040" cy="868680"/>
            </a:xfrm>
            <a:custGeom>
              <a:avLst/>
              <a:gdLst>
                <a:gd name="connsiteX0" fmla="*/ 320040 w 320040"/>
                <a:gd name="connsiteY0" fmla="*/ 868680 h 868680"/>
                <a:gd name="connsiteX1" fmla="*/ 320040 w 320040"/>
                <a:gd name="connsiteY1" fmla="*/ 219456 h 868680"/>
                <a:gd name="connsiteX2" fmla="*/ 0 w 320040"/>
                <a:gd name="connsiteY2" fmla="*/ 0 h 868680"/>
                <a:gd name="connsiteX3" fmla="*/ 320040 w 320040"/>
                <a:gd name="connsiteY3" fmla="*/ 86868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040" h="868680">
                  <a:moveTo>
                    <a:pt x="320040" y="868680"/>
                  </a:moveTo>
                  <a:lnTo>
                    <a:pt x="320040" y="219456"/>
                  </a:lnTo>
                  <a:lnTo>
                    <a:pt x="0" y="0"/>
                  </a:lnTo>
                  <a:lnTo>
                    <a:pt x="320040" y="8686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38144" y="2267712"/>
              <a:ext cx="448056" cy="1243584"/>
            </a:xfrm>
            <a:custGeom>
              <a:avLst/>
              <a:gdLst>
                <a:gd name="connsiteX0" fmla="*/ 9144 w 448056"/>
                <a:gd name="connsiteY0" fmla="*/ 0 h 1243584"/>
                <a:gd name="connsiteX1" fmla="*/ 448056 w 448056"/>
                <a:gd name="connsiteY1" fmla="*/ 1243584 h 1243584"/>
                <a:gd name="connsiteX2" fmla="*/ 0 w 448056"/>
                <a:gd name="connsiteY2" fmla="*/ 1243584 h 1243584"/>
                <a:gd name="connsiteX3" fmla="*/ 9144 w 448056"/>
                <a:gd name="connsiteY3" fmla="*/ 0 h 124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056" h="1243584">
                  <a:moveTo>
                    <a:pt x="9144" y="0"/>
                  </a:moveTo>
                  <a:lnTo>
                    <a:pt x="448056" y="1243584"/>
                  </a:lnTo>
                  <a:lnTo>
                    <a:pt x="0" y="1243584"/>
                  </a:lnTo>
                  <a:lnTo>
                    <a:pt x="914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23160" y="1051560"/>
              <a:ext cx="1014984" cy="245973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Constructing AS Demand Curves – Concept paper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170432" y="641350"/>
            <a:ext cx="27432" cy="2586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97864" y="3227832"/>
            <a:ext cx="7059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0432" y="768096"/>
            <a:ext cx="2606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0"/>
          </p:cNvCxnSpPr>
          <p:nvPr/>
        </p:nvCxnSpPr>
        <p:spPr>
          <a:xfrm>
            <a:off x="3776472" y="768096"/>
            <a:ext cx="9144" cy="1207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785616" y="1975104"/>
            <a:ext cx="4087368" cy="1207008"/>
          </a:xfrm>
          <a:custGeom>
            <a:avLst/>
            <a:gdLst>
              <a:gd name="connsiteX0" fmla="*/ 0 w 4087368"/>
              <a:gd name="connsiteY0" fmla="*/ 0 h 1207008"/>
              <a:gd name="connsiteX1" fmla="*/ 374904 w 4087368"/>
              <a:gd name="connsiteY1" fmla="*/ 566928 h 1207008"/>
              <a:gd name="connsiteX2" fmla="*/ 1490472 w 4087368"/>
              <a:gd name="connsiteY2" fmla="*/ 877824 h 1207008"/>
              <a:gd name="connsiteX3" fmla="*/ 4087368 w 4087368"/>
              <a:gd name="connsiteY3" fmla="*/ 1207008 h 120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368" h="1207008">
                <a:moveTo>
                  <a:pt x="0" y="0"/>
                </a:moveTo>
                <a:cubicBezTo>
                  <a:pt x="63246" y="210312"/>
                  <a:pt x="126492" y="420624"/>
                  <a:pt x="374904" y="566928"/>
                </a:cubicBezTo>
                <a:cubicBezTo>
                  <a:pt x="623316" y="713232"/>
                  <a:pt x="871728" y="771144"/>
                  <a:pt x="1490472" y="877824"/>
                </a:cubicBezTo>
                <a:cubicBezTo>
                  <a:pt x="2109216" y="984504"/>
                  <a:pt x="3098292" y="1095756"/>
                  <a:pt x="4087368" y="120700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79576" y="768096"/>
            <a:ext cx="1591056" cy="2459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184148" y="3361944"/>
            <a:ext cx="36576" cy="2761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220724" y="6123432"/>
            <a:ext cx="7059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93292" y="3663696"/>
            <a:ext cx="2606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33" idx="0"/>
          </p:cNvCxnSpPr>
          <p:nvPr/>
        </p:nvCxnSpPr>
        <p:spPr>
          <a:xfrm>
            <a:off x="3799332" y="3663696"/>
            <a:ext cx="9144" cy="1207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3808476" y="4870704"/>
            <a:ext cx="4722876" cy="1207008"/>
          </a:xfrm>
          <a:custGeom>
            <a:avLst/>
            <a:gdLst>
              <a:gd name="connsiteX0" fmla="*/ 0 w 4087368"/>
              <a:gd name="connsiteY0" fmla="*/ 0 h 1207008"/>
              <a:gd name="connsiteX1" fmla="*/ 374904 w 4087368"/>
              <a:gd name="connsiteY1" fmla="*/ 566928 h 1207008"/>
              <a:gd name="connsiteX2" fmla="*/ 1490472 w 4087368"/>
              <a:gd name="connsiteY2" fmla="*/ 877824 h 1207008"/>
              <a:gd name="connsiteX3" fmla="*/ 4087368 w 4087368"/>
              <a:gd name="connsiteY3" fmla="*/ 1207008 h 120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368" h="1207008">
                <a:moveTo>
                  <a:pt x="0" y="0"/>
                </a:moveTo>
                <a:cubicBezTo>
                  <a:pt x="63246" y="210312"/>
                  <a:pt x="126492" y="420624"/>
                  <a:pt x="374904" y="566928"/>
                </a:cubicBezTo>
                <a:cubicBezTo>
                  <a:pt x="623316" y="713232"/>
                  <a:pt x="871728" y="771144"/>
                  <a:pt x="1490472" y="877824"/>
                </a:cubicBezTo>
                <a:cubicBezTo>
                  <a:pt x="2109216" y="984504"/>
                  <a:pt x="3098292" y="1095756"/>
                  <a:pt x="4087368" y="120700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300676" y="1211993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ORDC – Spinning Reserves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22776" y="3776569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ORDC – Combined Spinning &amp; Non-Spinning </a:t>
            </a:r>
          </a:p>
          <a:p>
            <a:r>
              <a:rPr lang="en-US" dirty="0" smtClean="0"/>
              <a:t>Reserves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46" idx="2"/>
          </p:cNvCxnSpPr>
          <p:nvPr/>
        </p:nvCxnSpPr>
        <p:spPr>
          <a:xfrm flipH="1">
            <a:off x="4750308" y="1581325"/>
            <a:ext cx="1078992" cy="1212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</p:cNvCxnSpPr>
          <p:nvPr/>
        </p:nvCxnSpPr>
        <p:spPr>
          <a:xfrm flipH="1">
            <a:off x="4009644" y="4422900"/>
            <a:ext cx="2333025" cy="858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87906" y="5736581"/>
            <a:ext cx="247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Non-Spin Demand Curve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8279892" y="322783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167527" y="570451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7963" y="75742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$/MW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08436" y="347903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$/MW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220724" y="1126755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RegUp</a:t>
            </a:r>
            <a:endParaRPr lang="en-US" sz="1600" dirty="0" smtClean="0"/>
          </a:p>
          <a:p>
            <a:r>
              <a:rPr lang="en-US" sz="1600" dirty="0" smtClean="0"/>
              <a:t>Demand Curve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780401" y="2501104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RRS</a:t>
            </a:r>
          </a:p>
          <a:p>
            <a:r>
              <a:rPr lang="en-US" sz="1600" dirty="0" smtClean="0"/>
              <a:t>Demand Curve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04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41" y="782426"/>
            <a:ext cx="825097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Attached are 12 separate proposed demand curves based on the following: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Summer 2015 ORDC curves for spinning and non spinning reserves based </a:t>
            </a:r>
          </a:p>
          <a:p>
            <a:r>
              <a:rPr lang="en-US" dirty="0"/>
              <a:t> </a:t>
            </a:r>
            <a:r>
              <a:rPr lang="en-US" dirty="0" smtClean="0"/>
              <a:t>     on the mean and standard deviation (mu and sigma).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Overlay the estimated Regulation and Responsive Reserve quantities to </a:t>
            </a:r>
          </a:p>
          <a:p>
            <a:r>
              <a:rPr lang="en-US" dirty="0"/>
              <a:t> </a:t>
            </a:r>
            <a:r>
              <a:rPr lang="en-US" dirty="0" smtClean="0"/>
              <a:t>     the spinning reserve ORDC.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All remaining reserves considered Non-Spinning.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Examples use a SWOC of 3,000 $/</a:t>
            </a:r>
            <a:r>
              <a:rPr lang="en-US" dirty="0" err="1" smtClean="0"/>
              <a:t>MWh</a:t>
            </a:r>
            <a:r>
              <a:rPr lang="en-US" dirty="0" smtClean="0"/>
              <a:t>, VOLL 9,000 $</a:t>
            </a:r>
            <a:r>
              <a:rPr lang="en-US" dirty="0" err="1" smtClean="0"/>
              <a:t>MWh</a:t>
            </a:r>
            <a:r>
              <a:rPr lang="en-US" dirty="0" smtClean="0"/>
              <a:t>, with a </a:t>
            </a:r>
          </a:p>
          <a:p>
            <a:r>
              <a:rPr lang="en-US" dirty="0" smtClean="0"/>
              <a:t>      maximum demand curve price of 6,000 $/</a:t>
            </a:r>
            <a:r>
              <a:rPr lang="en-US" dirty="0" err="1" smtClean="0"/>
              <a:t>MWh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6" y="727368"/>
            <a:ext cx="7734676" cy="568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4436" y="2271304"/>
            <a:ext cx="2385753" cy="10924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23-24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and 1-2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71113" y="6141862"/>
            <a:ext cx="1133503" cy="660862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Regulation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755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(HE23)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82014" y="6203548"/>
            <a:ext cx="1695796" cy="77308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Responsive Reserve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2702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(HE23)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86" y="5568457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636774" y="5625446"/>
            <a:ext cx="180953" cy="484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982436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26" y="1134836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6" y="725130"/>
            <a:ext cx="7380515" cy="546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231">
            <a:off x="5611824" y="5638079"/>
            <a:ext cx="304799" cy="72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301625" y="6258758"/>
            <a:ext cx="1653741" cy="597135"/>
          </a:xfrm>
          <a:prstGeom prst="rect">
            <a:avLst/>
          </a:prstGeom>
          <a:gradFill>
            <a:gsLst>
              <a:gs pos="1000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Non-Spin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85014" y="2347556"/>
            <a:ext cx="2385753" cy="10924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Hour Block 23-24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and 1-2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0" y="982434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04" y="1256165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9" y="732286"/>
            <a:ext cx="7927944" cy="541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3421" y="2346180"/>
            <a:ext cx="2385753" cy="8869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3-6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6274" y="5907807"/>
            <a:ext cx="1133503" cy="660862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Regulation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412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(HE6)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42457" y="6028793"/>
            <a:ext cx="1695796" cy="77308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Responsive Reserve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2702 MW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(HE6)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74" y="5359940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556281" y="5405428"/>
            <a:ext cx="0" cy="484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7" y="990600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15" y="1216107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2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66" y="741737"/>
            <a:ext cx="7453992" cy="551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 AS Demand Curve for 2015 Summer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231">
            <a:off x="5601475" y="5563534"/>
            <a:ext cx="304799" cy="8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301625" y="6202671"/>
            <a:ext cx="1653741" cy="597135"/>
          </a:xfrm>
          <a:prstGeom prst="rect">
            <a:avLst/>
          </a:prstGeom>
          <a:gradFill>
            <a:gsLst>
              <a:gs pos="1000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Non-Spin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93178" y="2423725"/>
            <a:ext cx="2385753" cy="8494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Summer 2015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Hour Block 3-6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2" y="1047750"/>
            <a:ext cx="738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72" y="1258888"/>
            <a:ext cx="24685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62&quot;/&gt;&lt;/object&gt;&lt;object type=&quot;3&quot; unique_id=&quot;10005&quot;&gt;&lt;property id=&quot;20148&quot; value=&quot;5&quot;/&gt;&lt;property id=&quot;20300&quot; value=&quot;Slide 2 - &amp;quot;Agenda for Today’s Workshop&amp;quot;&quot;/&gt;&lt;property id=&quot;20307&quot; value=&quot;391&quot;/&gt;&lt;/object&gt;&lt;object type=&quot;3&quot; unique_id=&quot;10006&quot;&gt;&lt;property id=&quot;20148&quot; value=&quot;5&quot;/&gt;&lt;property id=&quot;20300&quot; value=&quot;Slide 3&quot;/&gt;&lt;property id=&quot;20307&quot; value=&quot;390&quot;/&gt;&lt;/object&gt;&lt;object type=&quot;3&quot; unique_id=&quot;10007&quot;&gt;&lt;property id=&quot;20148&quot; value=&quot;5&quot;/&gt;&lt;property id=&quot;20300&quot; value=&quot;Slide 4 - &amp;quot;Why “Ancillary” Services&amp;quot;&quot;/&gt;&lt;property id=&quot;20307&quot; value=&quot;363&quot;/&gt;&lt;/object&gt;&lt;object type=&quot;3&quot; unique_id=&quot;10008&quot;&gt;&lt;property id=&quot;20148&quot; value=&quot;5&quot;/&gt;&lt;property id=&quot;20300&quot; value=&quot;Slide 5 - &amp;quot;Frequency Control&amp;quot;&quot;/&gt;&lt;property id=&quot;20307&quot; value=&quot;364&quot;/&gt;&lt;/object&gt;&lt;object type=&quot;3&quot; unique_id=&quot;10009&quot;&gt;&lt;property id=&quot;20148&quot; value=&quot;5&quot;/&gt;&lt;property id=&quot;20300&quot; value=&quot;Slide 6 - &amp;quot;Why is a change in the AS framework being proposed?&amp;quot;&quot;/&gt;&lt;property id=&quot;20307&quot; value=&quot;365&quot;/&gt;&lt;/object&gt;&lt;object type=&quot;3&quot; unique_id=&quot;10010&quot;&gt;&lt;property id=&quot;20148&quot; value=&quot;5&quot;/&gt;&lt;property id=&quot;20300&quot; value=&quot;Slide 7 - &amp;quot;Drivers for new AS framework&amp;quot;&quot;/&gt;&lt;property id=&quot;20307&quot; value=&quot;366&quot;/&gt;&lt;/object&gt;&lt;object type=&quot;3&quot; unique_id=&quot;10011&quot;&gt;&lt;property id=&quot;20148&quot; value=&quot;5&quot;/&gt;&lt;property id=&quot;20300&quot; value=&quot;Slide 8 - &amp;quot;Goal&amp;quot;&quot;/&gt;&lt;property id=&quot;20307&quot; value=&quot;367&quot;/&gt;&lt;/object&gt;&lt;object type=&quot;3&quot; unique_id=&quot;10012&quot;&gt;&lt;property id=&quot;20148&quot; value=&quot;5&quot;/&gt;&lt;property id=&quot;20300&quot; value=&quot;Slide 9 - &amp;quot;Scope&amp;quot;&quot;/&gt;&lt;property id=&quot;20307&quot; value=&quot;368&quot;/&gt;&lt;/object&gt;&lt;object type=&quot;3&quot; unique_id=&quot;10013&quot;&gt;&lt;property id=&quot;20148&quot; value=&quot;5&quot;/&gt;&lt;property id=&quot;20300&quot; value=&quot;Slide 10 - &amp;quot;ERCOT Proposal&amp;quot;&quot;/&gt;&lt;property id=&quot;20307&quot; value=&quot;369&quot;/&gt;&lt;/object&gt;&lt;object type=&quot;3&quot; unique_id=&quot;10014&quot;&gt;&lt;property id=&quot;20148&quot; value=&quot;5&quot;/&gt;&lt;property id=&quot;20300&quot; value=&quot;Slide 11 - &amp;quot;Synchronous InertiaL Response(SIR)  service&amp;quot;&quot;/&gt;&lt;property id=&quot;20307&quot; value=&quot;348&quot;/&gt;&lt;/object&gt;&lt;object type=&quot;3&quot; unique_id=&quot;10015&quot;&gt;&lt;property id=&quot;20148&quot; value=&quot;5&quot;/&gt;&lt;property id=&quot;20300&quot; value=&quot;Slide 12 - &amp;quot;Synchronous Inertial Response (SIR) Service, Purpose&amp;quot;&quot;/&gt;&lt;property id=&quot;20307&quot; value=&quot;328&quot;/&gt;&lt;/object&gt;&lt;object type=&quot;3&quot; unique_id=&quot;10016&quot;&gt;&lt;property id=&quot;20148&quot; value=&quot;5&quot;/&gt;&lt;property id=&quot;20300&quot; value=&quot;Slide 13 - &amp;quot;Synchronous Inertial Response Service, Need&amp;quot;&quot;/&gt;&lt;property id=&quot;20307&quot; value=&quot;329&quot;/&gt;&lt;/object&gt;&lt;object type=&quot;3&quot; unique_id=&quot;10017&quot;&gt;&lt;property id=&quot;20148&quot; value=&quot;5&quot;/&gt;&lt;property id=&quot;20300&quot; value=&quot;Slide 14 - &amp;quot;Synchronous Inertial Response Service, Need&amp;quot;&quot;/&gt;&lt;property id=&quot;20307&quot; value=&quot;330&quot;/&gt;&lt;/object&gt;&lt;object type=&quot;3&quot; unique_id=&quot;10018&quot;&gt;&lt;property id=&quot;20148&quot; value=&quot;5&quot;/&gt;&lt;property id=&quot;20300&quot; value=&quot;Slide 15 - &amp;quot;SIR, Qualification and Resource Limit&amp;quot;&quot;/&gt;&lt;property id=&quot;20307&quot; value=&quot;331&quot;/&gt;&lt;/object&gt;&lt;object type=&quot;3&quot; unique_id=&quot;10019&quot;&gt;&lt;property id=&quot;20148&quot; value=&quot;5&quot;/&gt;&lt;property id=&quot;20300&quot; value=&quot;Slide 16 - &amp;quot;SIR, Deployment / Performance&amp;quot;&quot;/&gt;&lt;property id=&quot;20307&quot; value=&quot;332&quot;/&gt;&lt;/object&gt;&lt;object type=&quot;3&quot; unique_id=&quot;10020&quot;&gt;&lt;property id=&quot;20148&quot; value=&quot;5&quot;/&gt;&lt;property id=&quot;20300&quot; value=&quot;Slide 17 - &amp;quot;SIR, Future work&amp;quot;&quot;/&gt;&lt;property id=&quot;20307&quot; value=&quot;335&quot;/&gt;&lt;/object&gt;&lt;object type=&quot;3&quot; unique_id=&quot;10021&quot;&gt;&lt;property id=&quot;20148&quot; value=&quot;5&quot;/&gt;&lt;property id=&quot;20300&quot; value=&quot;Slide 18 - &amp;quot;Fast frequency response (ffr) service&amp;quot;&quot;/&gt;&lt;property id=&quot;20307&quot; value=&quot;349&quot;/&gt;&lt;/object&gt;&lt;object type=&quot;3&quot; unique_id=&quot;10022&quot;&gt;&lt;property id=&quot;20148&quot; value=&quot;5&quot;/&gt;&lt;property id=&quot;20300&quot; value=&quot;Slide 19 - &amp;quot;Fast Frequency Response (FFR) Service&amp;quot;&quot;/&gt;&lt;property id=&quot;20307&quot; value=&quot;371&quot;/&gt;&lt;/object&gt;&lt;object type=&quot;3&quot; unique_id=&quot;10023&quot;&gt;&lt;property id=&quot;20148&quot; value=&quot;5&quot;/&gt;&lt;property id=&quot;20300&quot; value=&quot;Slide 20 - &amp;quot;Fast Frequency Response (FFR) Service&amp;quot;&quot;/&gt;&lt;property id=&quot;20307&quot; value=&quot;373&quot;/&gt;&lt;/object&gt;&lt;object type=&quot;3&quot; unique_id=&quot;10024&quot;&gt;&lt;property id=&quot;20148&quot; value=&quot;5&quot;/&gt;&lt;property id=&quot;20300&quot; value=&quot;Slide 21 - &amp;quot;Primary frequency response (Pfr) service&amp;quot;&quot;/&gt;&lt;property id=&quot;20307&quot; value=&quot;350&quot;/&gt;&lt;/object&gt;&lt;object type=&quot;3&quot; unique_id=&quot;10025&quot;&gt;&lt;property id=&quot;20148&quot; value=&quot;5&quot;/&gt;&lt;property id=&quot;20300&quot; value=&quot;Slide 22 - &amp;quot;Definition of PFR Service&amp;quot;&quot;/&gt;&lt;property id=&quot;20307&quot; value=&quot;347&quot;/&gt;&lt;/object&gt;&lt;object type=&quot;3&quot; unique_id=&quot;10026&quot;&gt;&lt;property id=&quot;20148&quot; value=&quot;5&quot;/&gt;&lt;property id=&quot;20300&quot; value=&quot;Slide 23 - &amp;quot;Primary Frequency Response (PFR) Service- Need&amp;quot;&quot;/&gt;&lt;property id=&quot;20307&quot; value=&quot;342&quot;/&gt;&lt;/object&gt;&lt;object type=&quot;3&quot; unique_id=&quot;10027&quot;&gt;&lt;property id=&quot;20148&quot; value=&quot;5&quot;/&gt;&lt;property id=&quot;20300&quot; value=&quot;Slide 24 - &amp;quot;Primary Frequency Response (PFR) Service&amp;quot;&quot;/&gt;&lt;property id=&quot;20307&quot; value=&quot;345&quot;/&gt;&lt;/object&gt;&lt;object type=&quot;3&quot; unique_id=&quot;10028&quot;&gt;&lt;property id=&quot;20148&quot; value=&quot;5&quot;/&gt;&lt;property id=&quot;20300&quot; value=&quot;Slide 25 - &amp;quot;Qualification and Resource Limit on PFR&amp;quot;&quot;/&gt;&lt;property id=&quot;20307&quot; value=&quot;354&quot;/&gt;&lt;/object&gt;&lt;object type=&quot;3&quot; unique_id=&quot;10029&quot;&gt;&lt;property id=&quot;20148&quot; value=&quot;5&quot;/&gt;&lt;property id=&quot;20300&quot; value=&quot;Slide 26 - &amp;quot;Determination of the Amount of FFR and PFR Reserves&amp;quot;&quot;/&gt;&lt;property id=&quot;20307&quot; value=&quot;343&quot;/&gt;&lt;/object&gt;&lt;object type=&quot;3&quot; unique_id=&quot;10030&quot;&gt;&lt;property id=&quot;20148&quot; value=&quot;5&quot;/&gt;&lt;property id=&quot;20300&quot; value=&quot;Slide 27 - &amp;quot;Determination of the Amount of FFR and PFR Reserves&amp;quot;&quot;/&gt;&lt;property id=&quot;20307&quot; value=&quot;353&quot;/&gt;&lt;/object&gt;&lt;object type=&quot;3&quot; unique_id=&quot;10031&quot;&gt;&lt;property id=&quot;20148&quot; value=&quot;5&quot;/&gt;&lt;property id=&quot;20300&quot; value=&quot;Slide 28 - &amp;quot;Regulating Reserve (rr) service&amp;quot;&quot;/&gt;&lt;property id=&quot;20307&quot; value=&quot;351&quot;/&gt;&lt;/object&gt;&lt;object type=&quot;3&quot; unique_id=&quot;10032&quot;&gt;&lt;property id=&quot;20148&quot; value=&quot;5&quot;/&gt;&lt;property id=&quot;20300&quot; value=&quot;Slide 29 - &amp;quot;Regulating Reserve (RR) Service – Up &amp;amp; Down&amp;quot;&quot;/&gt;&lt;property id=&quot;20307&quot; value=&quot;344&quot;/&gt;&lt;/object&gt;&lt;object type=&quot;3&quot; unique_id=&quot;10033&quot;&gt;&lt;property id=&quot;20148&quot; value=&quot;5&quot;/&gt;&lt;property id=&quot;20300&quot; value=&quot;Slide 30 - &amp;quot;Regulating Reserve (RR) Service – Up &amp;amp; Down&amp;quot;&quot;/&gt;&lt;property id=&quot;20307&quot; value=&quot;370&quot;/&gt;&lt;/object&gt;&lt;object type=&quot;3&quot; unique_id=&quot;10034&quot;&gt;&lt;property id=&quot;20148&quot; value=&quot;5&quot;/&gt;&lt;property id=&quot;20300&quot; value=&quot;Slide 31 - &amp;quot;Contingency reserve (cr) service&amp;quot;&quot;/&gt;&lt;property id=&quot;20307&quot; value=&quot;352&quot;/&gt;&lt;/object&gt;&lt;object type=&quot;3&quot; unique_id=&quot;10035&quot;&gt;&lt;property id=&quot;20148&quot; value=&quot;5&quot;/&gt;&lt;property id=&quot;20300&quot; value=&quot;Slide 32 - &amp;quot;Contingency Reserve (CR) Service – Need &amp;amp; Purpose&amp;quot;&quot;/&gt;&lt;property id=&quot;20307&quot; value=&quot;356&quot;/&gt;&lt;/object&gt;&lt;object type=&quot;3&quot; unique_id=&quot;10036&quot;&gt;&lt;property id=&quot;20148&quot; value=&quot;5&quot;/&gt;&lt;property id=&quot;20300&quot; value=&quot;Slide 33 - &amp;quot;Contingency Reserve&amp;quot;&quot;/&gt;&lt;property id=&quot;20307&quot; value=&quot;337&quot;/&gt;&lt;/object&gt;&lt;object type=&quot;3&quot; unique_id=&quot;10037&quot;&gt;&lt;property id=&quot;20148&quot; value=&quot;5&quot;/&gt;&lt;property id=&quot;20300&quot; value=&quot;Slide 34&quot;/&gt;&lt;property id=&quot;20307&quot; value=&quot;374&quot;/&gt;&lt;/object&gt;&lt;object type=&quot;3&quot; unique_id=&quot;10038&quot;&gt;&lt;property id=&quot;20148&quot; value=&quot;5&quot;/&gt;&lt;property id=&quot;20300&quot; value=&quot;Slide 35 - &amp;quot;Market Topics&amp;quot;&quot;/&gt;&lt;property id=&quot;20307&quot; value=&quot;376&quot;/&gt;&lt;/object&gt;&lt;object type=&quot;3&quot; unique_id=&quot;10039&quot;&gt;&lt;property id=&quot;20148&quot; value=&quot;5&quot;/&gt;&lt;property id=&quot;20300&quot; value=&quot;Slide 36 - &amp;quot;Procurement&amp;quot;&quot;/&gt;&lt;property id=&quot;20307&quot; value=&quot;378&quot;/&gt;&lt;/object&gt;&lt;object type=&quot;3&quot; unique_id=&quot;10040&quot;&gt;&lt;property id=&quot;20148&quot; value=&quot;5&quot;/&gt;&lt;property id=&quot;20300&quot; value=&quot;Slide 37 - &amp;quot;Fast Frequency Response (FFR), Primary Frequency Response (PFR) &amp;amp; Contingency Reserve (CR) - Procurement&amp;quot;&quot;/&gt;&lt;property id=&quot;20307&quot; value=&quot;382&quot;/&gt;&lt;/object&gt;&lt;object type=&quot;3&quot; unique_id=&quot;10041&quot;&gt;&lt;property id=&quot;20148&quot; value=&quot;5&quot;/&gt;&lt;property id=&quot;20300&quot; value=&quot;Slide 38 - &amp;quot;Regulation Reserve Up &amp;amp; Down (RR) - Procurement&amp;quot;&quot;/&gt;&lt;property id=&quot;20307&quot; value=&quot;383&quot;/&gt;&lt;/object&gt;&lt;object type=&quot;3&quot; unique_id=&quot;10042&quot;&gt;&lt;property id=&quot;20148&quot; value=&quot;5&quot;/&gt;&lt;property id=&quot;20300&quot; value=&quot;Slide 39 - &amp;quot;Synchronous Inertial Response (SIR) - Procurement&amp;quot;&quot;/&gt;&lt;property id=&quot;20307&quot; value=&quot;385&quot;/&gt;&lt;/object&gt;&lt;object type=&quot;3&quot; unique_id=&quot;10043&quot;&gt;&lt;property id=&quot;20148&quot; value=&quot;5&quot;/&gt;&lt;property id=&quot;20300&quot; value=&quot;Slide 40 - &amp;quot;Market Transition and Implementation Considerations&amp;quot;&quot;/&gt;&lt;property id=&quot;20307&quot; value=&quot;387&quot;/&gt;&lt;/object&gt;&lt;object type=&quot;3&quot; unique_id=&quot;10044&quot;&gt;&lt;property id=&quot;20148&quot; value=&quot;5&quot;/&gt;&lt;property id=&quot;20300&quot; value=&quot;Slide 41 - &amp;quot;Market Transition and Implementation Considerations&amp;quot;&quot;/&gt;&lt;property id=&quot;20307&quot; value=&quot;388&quot;/&gt;&lt;/object&gt;&lt;object type=&quot;3&quot; unique_id=&quot;10045&quot;&gt;&lt;property id=&quot;20148&quot; value=&quot;5&quot;/&gt;&lt;property id=&quot;20300&quot; value=&quot;Slide 42 - &amp;quot;Market Transition and Implementation Considerations&amp;quot;&quot;/&gt;&lt;property id=&quot;20307&quot; value=&quot;389&quot;/&gt;&lt;/object&gt;&lt;object type=&quot;3&quot; unique_id=&quot;10046&quot;&gt;&lt;property id=&quot;20148&quot; value=&quot;5&quot;/&gt;&lt;property id=&quot;20300&quot; value=&quot;Slide 43 - &amp;quot;Market Topics for Future Discussions&amp;quot;&quot;/&gt;&lt;property id=&quot;20307&quot; value=&quot;393&quot;/&gt;&lt;/object&gt;&lt;object type=&quot;3&quot; unique_id=&quot;10047&quot;&gt;&lt;property id=&quot;20148&quot; value=&quot;5&quot;/&gt;&lt;property id=&quot;20300&quot; value=&quot;Slide 44 - &amp;quot;Discuss and Summarize Today’s Highlights&amp;quot;&quot;/&gt;&lt;property id=&quot;20307&quot; value=&quot;392&quot;/&gt;&lt;/object&gt;&lt;object type=&quot;3&quot; unique_id=&quot;10048&quot;&gt;&lt;property id=&quot;20148&quot; value=&quot;5&quot;/&gt;&lt;property id=&quot;20300&quot; value=&quot;Slide 45 - &amp;quot;Appendix&amp;quot;&quot;/&gt;&lt;property id=&quot;20307&quot; value=&quot;358&quot;/&gt;&lt;/object&gt;&lt;object type=&quot;3&quot; unique_id=&quot;10049&quot;&gt;&lt;property id=&quot;20148&quot; value=&quot;5&quot;/&gt;&lt;property id=&quot;20300&quot; value=&quot;Slide 46 - &amp;quot;Synthetic IR&amp;quot;&quot;/&gt;&lt;property id=&quot;20307&quot; value=&quot;359&quot;/&gt;&lt;/object&gt;&lt;object type=&quot;3&quot; unique_id=&quot;10050&quot;&gt;&lt;property id=&quot;20148&quot; value=&quot;5&quot;/&gt;&lt;property id=&quot;20300&quot; value=&quot;Slide 47 - &amp;quot;Synthetic IR, example from Hydro-Quebec&amp;quot;&quot;/&gt;&lt;property id=&quot;20307&quot; value=&quot;3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49AF9F-8566-4ED3-8964-3F12F147C60A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c34af464-7aa1-4edd-9be4-83dffc1cb92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12640</TotalTime>
  <Words>661</Words>
  <Application>Microsoft Office PowerPoint</Application>
  <PresentationFormat>On-screen Show (4:3)</PresentationFormat>
  <Paragraphs>178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Custom Design</vt:lpstr>
      <vt:lpstr>3_Office Theme</vt:lpstr>
      <vt:lpstr>PowerPoint Presentation</vt:lpstr>
      <vt:lpstr>Constructing AS Demand Curves – Concept paper</vt:lpstr>
      <vt:lpstr>Constructing AS Demand Curves – Other Ideas ?</vt:lpstr>
      <vt:lpstr>Constructing AS Demand Curves – Concept paper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  <vt:lpstr>Example AS Demand Curve for 2015 Summer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Moorty, Sai</cp:lastModifiedBy>
  <cp:revision>502</cp:revision>
  <cp:lastPrinted>2014-03-01T00:46:40Z</cp:lastPrinted>
  <dcterms:created xsi:type="dcterms:W3CDTF">2010-04-12T23:12:02Z</dcterms:created>
  <dcterms:modified xsi:type="dcterms:W3CDTF">2015-04-27T17:44:09Z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