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5" r:id="rId6"/>
  </p:sldMasterIdLst>
  <p:notesMasterIdLst>
    <p:notesMasterId r:id="rId11"/>
  </p:notesMasterIdLst>
  <p:handoutMasterIdLst>
    <p:handoutMasterId r:id="rId12"/>
  </p:handoutMasterIdLst>
  <p:sldIdLst>
    <p:sldId id="437" r:id="rId7"/>
    <p:sldId id="438" r:id="rId8"/>
    <p:sldId id="453" r:id="rId9"/>
    <p:sldId id="454" r:id="rId10"/>
  </p:sldIdLst>
  <p:sldSz cx="9144000" cy="6858000" type="screen4x3"/>
  <p:notesSz cx="7010400" cy="9236075"/>
  <p:custDataLst>
    <p:tags r:id="rId13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4289" autoAdjust="0"/>
  </p:normalViewPr>
  <p:slideViewPr>
    <p:cSldViewPr snapToGrid="0" snapToObjects="1">
      <p:cViewPr varScale="1">
        <p:scale>
          <a:sx n="64" d="100"/>
          <a:sy n="64" d="100"/>
        </p:scale>
        <p:origin x="-816" y="-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9CA3BE-7C50-4B7D-85B1-361B1919A293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DAB454-4155-4450-9445-00A4EB6354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04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50EAC5-C117-443C-8905-16179836CB99}" type="datetimeFigureOut">
              <a:rPr lang="en-US"/>
              <a:pPr>
                <a:defRPr/>
              </a:pPr>
              <a:t>4/27/2015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67943A-98E8-4A11-9370-CC245C3A5C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614665-9394-47B3-A1A2-BE9503AFF6A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4AD4720-9AE6-41A1-8320-3819C4436E3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C837CE4-4577-4C26-B3CA-1C078E08B589}" type="slidenum">
              <a:rPr 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5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D60384F-6273-4132-A0DD-9B9C6D271AF0}" type="slidenum">
              <a:rPr 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641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31331E0-4F61-4B66-BF33-B8752BB870B9}" type="slidenum">
              <a:rPr 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477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7AC30B2-3CC2-426B-86CA-D35C9AF344AF}" type="slidenum">
              <a:rPr 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71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88655DB-D75E-4517-8099-F42DA8C69B13}" type="slidenum">
              <a:rPr 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11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D347C82-8444-476E-A888-3ACC3765492C}" type="slidenum">
              <a:rPr 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45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85B3C96-124F-4D36-935E-EF917C299B02}" type="slidenum">
              <a:rPr 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6888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3429000" y="65119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cap="all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337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95000"/>
                </a:schemeClr>
              </a:gs>
              <a:gs pos="0">
                <a:schemeClr val="bg1">
                  <a:lumMod val="6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8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1219200" y="649287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3429000" y="65119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75948308-4CDA-4F4B-9932-23BE53C9004A}" type="slidenum">
              <a:rPr lang="en-US" sz="1000" b="1" cap="all">
                <a:solidFill>
                  <a:prstClr val="black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cap="all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7" name="Picture 13" descr="ERCOT_Logo_2c_no_bckgrnd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39"/>
          <a:stretch>
            <a:fillRect/>
          </a:stretch>
        </p:blipFill>
        <p:spPr bwMode="auto">
          <a:xfrm>
            <a:off x="152400" y="6432550"/>
            <a:ext cx="8382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>
                <a:solidFill>
                  <a:srgbClr val="40949A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6248400" y="6492875"/>
            <a:ext cx="2514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cap="all" dirty="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295400" y="6492875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b="1" cap="all" dirty="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2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7207EA7-C5C2-4B87-81DB-9E0B75A1005E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6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551639F-6445-46FE-A005-32C01D6CAE7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551EE6A-D0AC-4CE3-93CC-1424B364173E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4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24BF8D0-7B87-4239-AC81-58370CF3E38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6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56479FF-5C81-4368-8576-4034D2008D40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DBB4FD3-700D-44E3-AC93-7EF74EDEEBE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9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5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390D258-8B94-4FED-AF47-3FBB3D010B55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5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b="1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ERCOT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56" r:id="rId1"/>
    <p:sldLayoutId id="2147493657" r:id="rId2"/>
    <p:sldLayoutId id="2147493658" r:id="rId3"/>
    <p:sldLayoutId id="2147493659" r:id="rId4"/>
    <p:sldLayoutId id="2147493660" r:id="rId5"/>
    <p:sldLayoutId id="2147493661" r:id="rId6"/>
    <p:sldLayoutId id="2147493662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908239-1FE8-4F49-A3B8-A0F733FD20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64" r:id="rId1"/>
    <p:sldLayoutId id="214749366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3078" name="Picture 8" descr="ERCOT cmyk-01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+mn-lt"/>
                <a:cs typeface="+mn-cs"/>
              </a:rPr>
              <a:t>8/1/2013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66" r:id="rId1"/>
    <p:sldLayoutId id="2147493667" r:id="rId2"/>
    <p:sldLayoutId id="2147493668" r:id="rId3"/>
    <p:sldLayoutId id="2147493669" r:id="rId4"/>
    <p:sldLayoutId id="2147493670" r:id="rId5"/>
    <p:sldLayoutId id="2147493671" r:id="rId6"/>
    <p:sldLayoutId id="2147493672" r:id="rId7"/>
    <p:sldLayoutId id="2147493673" r:id="rId8"/>
    <p:sldLayoutId id="2147493674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13"/>
          <p:cNvGrpSpPr>
            <a:grpSpLocks/>
          </p:cNvGrpSpPr>
          <p:nvPr/>
        </p:nvGrpSpPr>
        <p:grpSpPr bwMode="auto">
          <a:xfrm>
            <a:off x="603250" y="1498600"/>
            <a:ext cx="8009808" cy="3369430"/>
            <a:chOff x="603250" y="546100"/>
            <a:chExt cx="7727950" cy="3369839"/>
          </a:xfrm>
        </p:grpSpPr>
        <p:pic>
          <p:nvPicPr>
            <p:cNvPr id="3584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618"/>
              <a:ext cx="7543800" cy="17853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en-US" sz="2400" b="1" i="1" dirty="0" smtClean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  <a:p>
              <a:pPr algn="ctr">
                <a:defRPr/>
              </a:pPr>
              <a:r>
                <a:rPr lang="en-US" sz="2400" b="1" i="1" dirty="0" smtClean="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Multi-Interval Real-Time Market</a:t>
              </a:r>
            </a:p>
            <a:p>
              <a:pPr algn="ctr">
                <a:defRPr/>
              </a:pPr>
              <a:r>
                <a:rPr lang="en-US" sz="2400" b="1" i="1" dirty="0" smtClean="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Plan for Proposed </a:t>
              </a:r>
              <a:r>
                <a:rPr lang="en-US" sz="2400" b="1" i="1" smtClean="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Study Process</a:t>
              </a:r>
              <a:endParaRPr lang="en-US" sz="2400" b="1" i="1" dirty="0" smtClean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  <a:p>
              <a:pPr>
                <a:defRPr/>
              </a:pPr>
              <a:endParaRPr lang="en-US" sz="2000" i="1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  <a:p>
              <a:pPr>
                <a:defRPr/>
              </a:pPr>
              <a:endParaRPr lang="en-US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72"/>
              <a:ext cx="6286500" cy="12702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MIRTM – Plan for Proposed Study Process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0508" y="782426"/>
            <a:ext cx="8095456" cy="480131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Stakeholders requested ERCOT to </a:t>
            </a:r>
            <a:r>
              <a:rPr lang="en-US" dirty="0" smtClean="0"/>
              <a:t>conduct studies to assess the proposed MIRTM with regard to the following: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Forecast accuracy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Commitment accuracy i.e. compare magnitude of make-whole payments for unnecessary commitment of Demand Resources versus benefit of correct commitment of Demand Resources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The plan to accomplish this has the following components:</a:t>
            </a:r>
          </a:p>
          <a:p>
            <a:endParaRPr lang="en-US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New model/algorithm for short term load forecasting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Prototype MIRTM tool based on software changes to current Indicative Pricing Tool that will allow capability to commit Demand Resources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Demand Resource bids used in study compiled from survey results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ERCOT staff conducting studies, analyzing results and compiling reports to be presented to stakeholders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MIRTM – Plan for Proposed Study Process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0508" y="782426"/>
            <a:ext cx="8095456" cy="48013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600" dirty="0" smtClean="0"/>
          </a:p>
          <a:p>
            <a:pPr marL="342900" indent="-342900">
              <a:buFont typeface="+mj-lt"/>
              <a:buAutoNum type="alphaLcParenR"/>
            </a:pPr>
            <a:r>
              <a:rPr lang="en-US" sz="1600" dirty="0" smtClean="0"/>
              <a:t>New model/algorithm for short term load forecasting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 smtClean="0"/>
              <a:t>New model/algorithm moved into production environment for 8 weather zones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 smtClean="0"/>
              <a:t>Begin tuning the models to optimize performance over the next 4-6 weeks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 smtClean="0"/>
              <a:t>Report accuracy of the new models versus current Short Term Load Forecast (ERCOT wide basis) – after models tuned</a:t>
            </a:r>
          </a:p>
          <a:p>
            <a:pPr marL="342900" indent="-342900">
              <a:buFont typeface="+mj-lt"/>
              <a:buAutoNum type="alphaLcParenR"/>
            </a:pPr>
            <a:endParaRPr lang="en-US" sz="1600" dirty="0" smtClean="0"/>
          </a:p>
          <a:p>
            <a:pPr marL="342900" indent="-342900">
              <a:buFont typeface="+mj-lt"/>
              <a:buAutoNum type="alphaLcParenR"/>
            </a:pPr>
            <a:r>
              <a:rPr lang="en-US" sz="1600" dirty="0" smtClean="0"/>
              <a:t>Software changes to current Indicative Pricing Tool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 smtClean="0"/>
              <a:t>Set Study Period to be 30 minutes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 smtClean="0"/>
              <a:t>Use telemetered ramp rates for entire study period (30 minutes)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 smtClean="0"/>
              <a:t>Add functionality to enable commitment of Demand Resources based on bids that contain</a:t>
            </a:r>
          </a:p>
          <a:p>
            <a:pPr marL="1314450" lvl="2" indent="-400050">
              <a:buFont typeface="+mj-lt"/>
              <a:buAutoNum type="arabicPeriod"/>
            </a:pPr>
            <a:r>
              <a:rPr lang="en-US" sz="1600" dirty="0" smtClean="0"/>
              <a:t>Single Part Offer/Bid – no startup or minimum energy costs modeled</a:t>
            </a:r>
          </a:p>
          <a:p>
            <a:pPr marL="1314450" lvl="2" indent="-400050">
              <a:buFont typeface="+mj-lt"/>
              <a:buAutoNum type="arabicPeriod"/>
            </a:pPr>
            <a:r>
              <a:rPr lang="en-US" sz="1600" dirty="0" smtClean="0"/>
              <a:t>Ramp Period or Notification time</a:t>
            </a:r>
          </a:p>
          <a:p>
            <a:pPr marL="1314450" lvl="2" indent="-400050">
              <a:buFont typeface="+mj-lt"/>
              <a:buAutoNum type="arabicPeriod"/>
            </a:pPr>
            <a:r>
              <a:rPr lang="en-US" sz="1600" dirty="0" smtClean="0"/>
              <a:t>Minimum Curtailment time</a:t>
            </a:r>
          </a:p>
          <a:p>
            <a:pPr marL="1314450" lvl="2" indent="-400050">
              <a:buFont typeface="+mj-lt"/>
              <a:buAutoNum type="arabicPeriod"/>
            </a:pPr>
            <a:r>
              <a:rPr lang="en-US" sz="1600" dirty="0" smtClean="0"/>
              <a:t>Maximum Curtailment  time</a:t>
            </a:r>
          </a:p>
          <a:p>
            <a:pPr marL="1314450" lvl="2" indent="-400050">
              <a:buFont typeface="+mj-lt"/>
              <a:buAutoNum type="arabicPeriod"/>
            </a:pPr>
            <a:r>
              <a:rPr lang="en-US" sz="1600" dirty="0" smtClean="0"/>
              <a:t>Return to service time</a:t>
            </a:r>
          </a:p>
          <a:p>
            <a:pPr marL="400050" indent="-400050">
              <a:buFont typeface="+mj-lt"/>
              <a:buAutoNum type="alphaLcParenR"/>
            </a:pPr>
            <a:endParaRPr lang="en-US" sz="1600" dirty="0"/>
          </a:p>
          <a:p>
            <a:pPr marL="800100" lvl="1" indent="-342900">
              <a:buFont typeface="+mj-lt"/>
              <a:buAutoNum type="alphaLcParenR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5617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MIRTM – Plan for Proposed Study Process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0508" y="782426"/>
            <a:ext cx="8095456" cy="48013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pPr marL="400050" indent="-400050">
              <a:buFont typeface="+mj-lt"/>
              <a:buAutoNum type="alphaLcParenR"/>
            </a:pPr>
            <a:endParaRPr lang="en-US" dirty="0"/>
          </a:p>
          <a:p>
            <a:pPr marL="400050" indent="-400050">
              <a:buFont typeface="+mj-lt"/>
              <a:buAutoNum type="alphaLcParenR" startAt="3"/>
            </a:pPr>
            <a:r>
              <a:rPr lang="en-US" dirty="0" smtClean="0"/>
              <a:t>Demand Resource bids from survey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 smtClean="0"/>
              <a:t>ERCOT has received numerous examples of Demand Resource bids</a:t>
            </a:r>
          </a:p>
          <a:p>
            <a:pPr marL="857250" lvl="1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alphaLcParenR" startAt="3"/>
            </a:pPr>
            <a:r>
              <a:rPr lang="en-US" dirty="0" smtClean="0"/>
              <a:t>ERCOT staff conducting studies, analyzing results and compiling reports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 smtClean="0"/>
              <a:t>Periodically review recent history of Real-Time prices and select periods of interest</a:t>
            </a:r>
          </a:p>
          <a:p>
            <a:pPr marL="1314450" lvl="2" indent="-400050">
              <a:buFont typeface="+mj-lt"/>
              <a:buAutoNum type="alphaLcParenR"/>
            </a:pPr>
            <a:r>
              <a:rPr lang="en-US" dirty="0" smtClean="0"/>
              <a:t>e.g. operating near the knee or the steep part of the aggregated EOC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 smtClean="0"/>
              <a:t>Retrieve Production Indicative Pricing Tool </a:t>
            </a:r>
            <a:r>
              <a:rPr lang="en-US" dirty="0" err="1" smtClean="0"/>
              <a:t>savecases</a:t>
            </a:r>
            <a:r>
              <a:rPr lang="en-US" dirty="0" smtClean="0"/>
              <a:t> for the period of interest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 smtClean="0"/>
              <a:t>Run the prototype MIRTM tool in offline environment using the Indicative Pricing Tool </a:t>
            </a:r>
            <a:r>
              <a:rPr lang="en-US" dirty="0" err="1" smtClean="0"/>
              <a:t>savecases</a:t>
            </a:r>
            <a:endParaRPr lang="en-US" dirty="0" smtClean="0"/>
          </a:p>
          <a:p>
            <a:pPr marL="1314450" lvl="2" indent="-400050">
              <a:buFont typeface="+mj-lt"/>
              <a:buAutoNum type="alphaLcParenR"/>
            </a:pPr>
            <a:r>
              <a:rPr lang="en-US" dirty="0" smtClean="0"/>
              <a:t>In the </a:t>
            </a:r>
            <a:r>
              <a:rPr lang="en-US" dirty="0" err="1" smtClean="0"/>
              <a:t>savecase</a:t>
            </a:r>
            <a:r>
              <a:rPr lang="en-US" dirty="0" smtClean="0"/>
              <a:t>, swap out Short Term Load Forecast with the output from the new model</a:t>
            </a:r>
          </a:p>
          <a:p>
            <a:pPr marL="1314450" lvl="2" indent="-400050">
              <a:buFont typeface="+mj-lt"/>
              <a:buAutoNum type="alphaLcParenR"/>
            </a:pPr>
            <a:r>
              <a:rPr lang="en-US" dirty="0" smtClean="0"/>
              <a:t>Include Demand Resource bids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dirty="0" smtClean="0"/>
              <a:t>Evaluate/analyze results and determine cost/benefit</a:t>
            </a:r>
          </a:p>
          <a:p>
            <a:pPr marL="800100" lvl="1" indent="-342900">
              <a:buFont typeface="+mj-lt"/>
              <a:buAutoNum type="romanL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65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62&quot;/&gt;&lt;/object&gt;&lt;object type=&quot;3&quot; unique_id=&quot;10005&quot;&gt;&lt;property id=&quot;20148&quot; value=&quot;5&quot;/&gt;&lt;property id=&quot;20300&quot; value=&quot;Slide 2 - &amp;quot;Agenda for Today’s Workshop&amp;quot;&quot;/&gt;&lt;property id=&quot;20307&quot; value=&quot;391&quot;/&gt;&lt;/object&gt;&lt;object type=&quot;3&quot; unique_id=&quot;10006&quot;&gt;&lt;property id=&quot;20148&quot; value=&quot;5&quot;/&gt;&lt;property id=&quot;20300&quot; value=&quot;Slide 3&quot;/&gt;&lt;property id=&quot;20307&quot; value=&quot;390&quot;/&gt;&lt;/object&gt;&lt;object type=&quot;3&quot; unique_id=&quot;10007&quot;&gt;&lt;property id=&quot;20148&quot; value=&quot;5&quot;/&gt;&lt;property id=&quot;20300&quot; value=&quot;Slide 4 - &amp;quot;Why “Ancillary” Services&amp;quot;&quot;/&gt;&lt;property id=&quot;20307&quot; value=&quot;363&quot;/&gt;&lt;/object&gt;&lt;object type=&quot;3&quot; unique_id=&quot;10008&quot;&gt;&lt;property id=&quot;20148&quot; value=&quot;5&quot;/&gt;&lt;property id=&quot;20300&quot; value=&quot;Slide 5 - &amp;quot;Frequency Control&amp;quot;&quot;/&gt;&lt;property id=&quot;20307&quot; value=&quot;364&quot;/&gt;&lt;/object&gt;&lt;object type=&quot;3&quot; unique_id=&quot;10009&quot;&gt;&lt;property id=&quot;20148&quot; value=&quot;5&quot;/&gt;&lt;property id=&quot;20300&quot; value=&quot;Slide 6 - &amp;quot;Why is a change in the AS framework being proposed?&amp;quot;&quot;/&gt;&lt;property id=&quot;20307&quot; value=&quot;365&quot;/&gt;&lt;/object&gt;&lt;object type=&quot;3&quot; unique_id=&quot;10010&quot;&gt;&lt;property id=&quot;20148&quot; value=&quot;5&quot;/&gt;&lt;property id=&quot;20300&quot; value=&quot;Slide 7 - &amp;quot;Drivers for new AS framework&amp;quot;&quot;/&gt;&lt;property id=&quot;20307&quot; value=&quot;366&quot;/&gt;&lt;/object&gt;&lt;object type=&quot;3&quot; unique_id=&quot;10011&quot;&gt;&lt;property id=&quot;20148&quot; value=&quot;5&quot;/&gt;&lt;property id=&quot;20300&quot; value=&quot;Slide 8 - &amp;quot;Goal&amp;quot;&quot;/&gt;&lt;property id=&quot;20307&quot; value=&quot;367&quot;/&gt;&lt;/object&gt;&lt;object type=&quot;3&quot; unique_id=&quot;10012&quot;&gt;&lt;property id=&quot;20148&quot; value=&quot;5&quot;/&gt;&lt;property id=&quot;20300&quot; value=&quot;Slide 9 - &amp;quot;Scope&amp;quot;&quot;/&gt;&lt;property id=&quot;20307&quot; value=&quot;368&quot;/&gt;&lt;/object&gt;&lt;object type=&quot;3&quot; unique_id=&quot;10013&quot;&gt;&lt;property id=&quot;20148&quot; value=&quot;5&quot;/&gt;&lt;property id=&quot;20300&quot; value=&quot;Slide 10 - &amp;quot;ERCOT Proposal&amp;quot;&quot;/&gt;&lt;property id=&quot;20307&quot; value=&quot;369&quot;/&gt;&lt;/object&gt;&lt;object type=&quot;3&quot; unique_id=&quot;10014&quot;&gt;&lt;property id=&quot;20148&quot; value=&quot;5&quot;/&gt;&lt;property id=&quot;20300&quot; value=&quot;Slide 11 - &amp;quot;Synchronous InertiaL Response(SIR)  service&amp;quot;&quot;/&gt;&lt;property id=&quot;20307&quot; value=&quot;348&quot;/&gt;&lt;/object&gt;&lt;object type=&quot;3&quot; unique_id=&quot;10015&quot;&gt;&lt;property id=&quot;20148&quot; value=&quot;5&quot;/&gt;&lt;property id=&quot;20300&quot; value=&quot;Slide 12 - &amp;quot;Synchronous Inertial Response (SIR) Service, Purpose&amp;quot;&quot;/&gt;&lt;property id=&quot;20307&quot; value=&quot;328&quot;/&gt;&lt;/object&gt;&lt;object type=&quot;3&quot; unique_id=&quot;10016&quot;&gt;&lt;property id=&quot;20148&quot; value=&quot;5&quot;/&gt;&lt;property id=&quot;20300&quot; value=&quot;Slide 13 - &amp;quot;Synchronous Inertial Response Service, Need&amp;quot;&quot;/&gt;&lt;property id=&quot;20307&quot; value=&quot;329&quot;/&gt;&lt;/object&gt;&lt;object type=&quot;3&quot; unique_id=&quot;10017&quot;&gt;&lt;property id=&quot;20148&quot; value=&quot;5&quot;/&gt;&lt;property id=&quot;20300&quot; value=&quot;Slide 14 - &amp;quot;Synchronous Inertial Response Service, Need&amp;quot;&quot;/&gt;&lt;property id=&quot;20307&quot; value=&quot;330&quot;/&gt;&lt;/object&gt;&lt;object type=&quot;3&quot; unique_id=&quot;10018&quot;&gt;&lt;property id=&quot;20148&quot; value=&quot;5&quot;/&gt;&lt;property id=&quot;20300&quot; value=&quot;Slide 15 - &amp;quot;SIR, Qualification and Resource Limit&amp;quot;&quot;/&gt;&lt;property id=&quot;20307&quot; value=&quot;331&quot;/&gt;&lt;/object&gt;&lt;object type=&quot;3&quot; unique_id=&quot;10019&quot;&gt;&lt;property id=&quot;20148&quot; value=&quot;5&quot;/&gt;&lt;property id=&quot;20300&quot; value=&quot;Slide 16 - &amp;quot;SIR, Deployment / Performance&amp;quot;&quot;/&gt;&lt;property id=&quot;20307&quot; value=&quot;332&quot;/&gt;&lt;/object&gt;&lt;object type=&quot;3&quot; unique_id=&quot;10020&quot;&gt;&lt;property id=&quot;20148&quot; value=&quot;5&quot;/&gt;&lt;property id=&quot;20300&quot; value=&quot;Slide 17 - &amp;quot;SIR, Future work&amp;quot;&quot;/&gt;&lt;property id=&quot;20307&quot; value=&quot;335&quot;/&gt;&lt;/object&gt;&lt;object type=&quot;3&quot; unique_id=&quot;10021&quot;&gt;&lt;property id=&quot;20148&quot; value=&quot;5&quot;/&gt;&lt;property id=&quot;20300&quot; value=&quot;Slide 18 - &amp;quot;Fast frequency response (ffr) service&amp;quot;&quot;/&gt;&lt;property id=&quot;20307&quot; value=&quot;349&quot;/&gt;&lt;/object&gt;&lt;object type=&quot;3&quot; unique_id=&quot;10022&quot;&gt;&lt;property id=&quot;20148&quot; value=&quot;5&quot;/&gt;&lt;property id=&quot;20300&quot; value=&quot;Slide 19 - &amp;quot;Fast Frequency Response (FFR) Service&amp;quot;&quot;/&gt;&lt;property id=&quot;20307&quot; value=&quot;371&quot;/&gt;&lt;/object&gt;&lt;object type=&quot;3&quot; unique_id=&quot;10023&quot;&gt;&lt;property id=&quot;20148&quot; value=&quot;5&quot;/&gt;&lt;property id=&quot;20300&quot; value=&quot;Slide 20 - &amp;quot;Fast Frequency Response (FFR) Service&amp;quot;&quot;/&gt;&lt;property id=&quot;20307&quot; value=&quot;373&quot;/&gt;&lt;/object&gt;&lt;object type=&quot;3&quot; unique_id=&quot;10024&quot;&gt;&lt;property id=&quot;20148&quot; value=&quot;5&quot;/&gt;&lt;property id=&quot;20300&quot; value=&quot;Slide 21 - &amp;quot;Primary frequency response (Pfr) service&amp;quot;&quot;/&gt;&lt;property id=&quot;20307&quot; value=&quot;350&quot;/&gt;&lt;/object&gt;&lt;object type=&quot;3&quot; unique_id=&quot;10025&quot;&gt;&lt;property id=&quot;20148&quot; value=&quot;5&quot;/&gt;&lt;property id=&quot;20300&quot; value=&quot;Slide 22 - &amp;quot;Definition of PFR Service&amp;quot;&quot;/&gt;&lt;property id=&quot;20307&quot; value=&quot;347&quot;/&gt;&lt;/object&gt;&lt;object type=&quot;3&quot; unique_id=&quot;10026&quot;&gt;&lt;property id=&quot;20148&quot; value=&quot;5&quot;/&gt;&lt;property id=&quot;20300&quot; value=&quot;Slide 23 - &amp;quot;Primary Frequency Response (PFR) Service- Need&amp;quot;&quot;/&gt;&lt;property id=&quot;20307&quot; value=&quot;342&quot;/&gt;&lt;/object&gt;&lt;object type=&quot;3&quot; unique_id=&quot;10027&quot;&gt;&lt;property id=&quot;20148&quot; value=&quot;5&quot;/&gt;&lt;property id=&quot;20300&quot; value=&quot;Slide 24 - &amp;quot;Primary Frequency Response (PFR) Service&amp;quot;&quot;/&gt;&lt;property id=&quot;20307&quot; value=&quot;345&quot;/&gt;&lt;/object&gt;&lt;object type=&quot;3&quot; unique_id=&quot;10028&quot;&gt;&lt;property id=&quot;20148&quot; value=&quot;5&quot;/&gt;&lt;property id=&quot;20300&quot; value=&quot;Slide 25 - &amp;quot;Qualification and Resource Limit on PFR&amp;quot;&quot;/&gt;&lt;property id=&quot;20307&quot; value=&quot;354&quot;/&gt;&lt;/object&gt;&lt;object type=&quot;3&quot; unique_id=&quot;10029&quot;&gt;&lt;property id=&quot;20148&quot; value=&quot;5&quot;/&gt;&lt;property id=&quot;20300&quot; value=&quot;Slide 26 - &amp;quot;Determination of the Amount of FFR and PFR Reserves&amp;quot;&quot;/&gt;&lt;property id=&quot;20307&quot; value=&quot;343&quot;/&gt;&lt;/object&gt;&lt;object type=&quot;3&quot; unique_id=&quot;10030&quot;&gt;&lt;property id=&quot;20148&quot; value=&quot;5&quot;/&gt;&lt;property id=&quot;20300&quot; value=&quot;Slide 27 - &amp;quot;Determination of the Amount of FFR and PFR Reserves&amp;quot;&quot;/&gt;&lt;property id=&quot;20307&quot; value=&quot;353&quot;/&gt;&lt;/object&gt;&lt;object type=&quot;3&quot; unique_id=&quot;10031&quot;&gt;&lt;property id=&quot;20148&quot; value=&quot;5&quot;/&gt;&lt;property id=&quot;20300&quot; value=&quot;Slide 28 - &amp;quot;Regulating Reserve (rr) service&amp;quot;&quot;/&gt;&lt;property id=&quot;20307&quot; value=&quot;351&quot;/&gt;&lt;/object&gt;&lt;object type=&quot;3&quot; unique_id=&quot;10032&quot;&gt;&lt;property id=&quot;20148&quot; value=&quot;5&quot;/&gt;&lt;property id=&quot;20300&quot; value=&quot;Slide 29 - &amp;quot;Regulating Reserve (RR) Service – Up &amp;amp; Down&amp;quot;&quot;/&gt;&lt;property id=&quot;20307&quot; value=&quot;344&quot;/&gt;&lt;/object&gt;&lt;object type=&quot;3&quot; unique_id=&quot;10033&quot;&gt;&lt;property id=&quot;20148&quot; value=&quot;5&quot;/&gt;&lt;property id=&quot;20300&quot; value=&quot;Slide 30 - &amp;quot;Regulating Reserve (RR) Service – Up &amp;amp; Down&amp;quot;&quot;/&gt;&lt;property id=&quot;20307&quot; value=&quot;370&quot;/&gt;&lt;/object&gt;&lt;object type=&quot;3&quot; unique_id=&quot;10034&quot;&gt;&lt;property id=&quot;20148&quot; value=&quot;5&quot;/&gt;&lt;property id=&quot;20300&quot; value=&quot;Slide 31 - &amp;quot;Contingency reserve (cr) service&amp;quot;&quot;/&gt;&lt;property id=&quot;20307&quot; value=&quot;352&quot;/&gt;&lt;/object&gt;&lt;object type=&quot;3&quot; unique_id=&quot;10035&quot;&gt;&lt;property id=&quot;20148&quot; value=&quot;5&quot;/&gt;&lt;property id=&quot;20300&quot; value=&quot;Slide 32 - &amp;quot;Contingency Reserve (CR) Service – Need &amp;amp; Purpose&amp;quot;&quot;/&gt;&lt;property id=&quot;20307&quot; value=&quot;356&quot;/&gt;&lt;/object&gt;&lt;object type=&quot;3&quot; unique_id=&quot;10036&quot;&gt;&lt;property id=&quot;20148&quot; value=&quot;5&quot;/&gt;&lt;property id=&quot;20300&quot; value=&quot;Slide 33 - &amp;quot;Contingency Reserve&amp;quot;&quot;/&gt;&lt;property id=&quot;20307&quot; value=&quot;337&quot;/&gt;&lt;/object&gt;&lt;object type=&quot;3&quot; unique_id=&quot;10037&quot;&gt;&lt;property id=&quot;20148&quot; value=&quot;5&quot;/&gt;&lt;property id=&quot;20300&quot; value=&quot;Slide 34&quot;/&gt;&lt;property id=&quot;20307&quot; value=&quot;374&quot;/&gt;&lt;/object&gt;&lt;object type=&quot;3&quot; unique_id=&quot;10038&quot;&gt;&lt;property id=&quot;20148&quot; value=&quot;5&quot;/&gt;&lt;property id=&quot;20300&quot; value=&quot;Slide 35 - &amp;quot;Market Topics&amp;quot;&quot;/&gt;&lt;property id=&quot;20307&quot; value=&quot;376&quot;/&gt;&lt;/object&gt;&lt;object type=&quot;3&quot; unique_id=&quot;10039&quot;&gt;&lt;property id=&quot;20148&quot; value=&quot;5&quot;/&gt;&lt;property id=&quot;20300&quot; value=&quot;Slide 36 - &amp;quot;Procurement&amp;quot;&quot;/&gt;&lt;property id=&quot;20307&quot; value=&quot;378&quot;/&gt;&lt;/object&gt;&lt;object type=&quot;3&quot; unique_id=&quot;10040&quot;&gt;&lt;property id=&quot;20148&quot; value=&quot;5&quot;/&gt;&lt;property id=&quot;20300&quot; value=&quot;Slide 37 - &amp;quot;Fast Frequency Response (FFR), Primary Frequency Response (PFR) &amp;amp; Contingency Reserve (CR) - Procurement&amp;quot;&quot;/&gt;&lt;property id=&quot;20307&quot; value=&quot;382&quot;/&gt;&lt;/object&gt;&lt;object type=&quot;3&quot; unique_id=&quot;10041&quot;&gt;&lt;property id=&quot;20148&quot; value=&quot;5&quot;/&gt;&lt;property id=&quot;20300&quot; value=&quot;Slide 38 - &amp;quot;Regulation Reserve Up &amp;amp; Down (RR) - Procurement&amp;quot;&quot;/&gt;&lt;property id=&quot;20307&quot; value=&quot;383&quot;/&gt;&lt;/object&gt;&lt;object type=&quot;3&quot; unique_id=&quot;10042&quot;&gt;&lt;property id=&quot;20148&quot; value=&quot;5&quot;/&gt;&lt;property id=&quot;20300&quot; value=&quot;Slide 39 - &amp;quot;Synchronous Inertial Response (SIR) - Procurement&amp;quot;&quot;/&gt;&lt;property id=&quot;20307&quot; value=&quot;385&quot;/&gt;&lt;/object&gt;&lt;object type=&quot;3&quot; unique_id=&quot;10043&quot;&gt;&lt;property id=&quot;20148&quot; value=&quot;5&quot;/&gt;&lt;property id=&quot;20300&quot; value=&quot;Slide 40 - &amp;quot;Market Transition and Implementation Considerations&amp;quot;&quot;/&gt;&lt;property id=&quot;20307&quot; value=&quot;387&quot;/&gt;&lt;/object&gt;&lt;object type=&quot;3&quot; unique_id=&quot;10044&quot;&gt;&lt;property id=&quot;20148&quot; value=&quot;5&quot;/&gt;&lt;property id=&quot;20300&quot; value=&quot;Slide 41 - &amp;quot;Market Transition and Implementation Considerations&amp;quot;&quot;/&gt;&lt;property id=&quot;20307&quot; value=&quot;388&quot;/&gt;&lt;/object&gt;&lt;object type=&quot;3&quot; unique_id=&quot;10045&quot;&gt;&lt;property id=&quot;20148&quot; value=&quot;5&quot;/&gt;&lt;property id=&quot;20300&quot; value=&quot;Slide 42 - &amp;quot;Market Transition and Implementation Considerations&amp;quot;&quot;/&gt;&lt;property id=&quot;20307&quot; value=&quot;389&quot;/&gt;&lt;/object&gt;&lt;object type=&quot;3&quot; unique_id=&quot;10046&quot;&gt;&lt;property id=&quot;20148&quot; value=&quot;5&quot;/&gt;&lt;property id=&quot;20300&quot; value=&quot;Slide 43 - &amp;quot;Market Topics for Future Discussions&amp;quot;&quot;/&gt;&lt;property id=&quot;20307&quot; value=&quot;393&quot;/&gt;&lt;/object&gt;&lt;object type=&quot;3&quot; unique_id=&quot;10047&quot;&gt;&lt;property id=&quot;20148&quot; value=&quot;5&quot;/&gt;&lt;property id=&quot;20300&quot; value=&quot;Slide 44 - &amp;quot;Discuss and Summarize Today’s Highlights&amp;quot;&quot;/&gt;&lt;property id=&quot;20307&quot; value=&quot;392&quot;/&gt;&lt;/object&gt;&lt;object type=&quot;3&quot; unique_id=&quot;10048&quot;&gt;&lt;property id=&quot;20148&quot; value=&quot;5&quot;/&gt;&lt;property id=&quot;20300&quot; value=&quot;Slide 45 - &amp;quot;Appendix&amp;quot;&quot;/&gt;&lt;property id=&quot;20307&quot; value=&quot;358&quot;/&gt;&lt;/object&gt;&lt;object type=&quot;3&quot; unique_id=&quot;10049&quot;&gt;&lt;property id=&quot;20148&quot; value=&quot;5&quot;/&gt;&lt;property id=&quot;20300&quot; value=&quot;Slide 46 - &amp;quot;Synthetic IR&amp;quot;&quot;/&gt;&lt;property id=&quot;20307&quot; value=&quot;359&quot;/&gt;&lt;/object&gt;&lt;object type=&quot;3&quot; unique_id=&quot;10050&quot;&gt;&lt;property id=&quot;20148&quot; value=&quot;5&quot;/&gt;&lt;property id=&quot;20300&quot; value=&quot;Slide 47 - &amp;quot;Synthetic IR, example from Hydro-Quebec&amp;quot;&quot;/&gt;&lt;property id=&quot;20307&quot; value=&quot;3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49AF9F-8566-4ED3-8964-3F12F147C60A}">
  <ds:schemaRefs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12762</TotalTime>
  <Words>362</Words>
  <Application>Microsoft Office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Custom Design</vt:lpstr>
      <vt:lpstr>3_Office Theme</vt:lpstr>
      <vt:lpstr>PowerPoint Presentation</vt:lpstr>
      <vt:lpstr>MIRTM – Plan for Proposed Study Process</vt:lpstr>
      <vt:lpstr>MIRTM – Plan for Proposed Study Process</vt:lpstr>
      <vt:lpstr>MIRTM – Plan for Proposed Study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Moorty, Sai</cp:lastModifiedBy>
  <cp:revision>511</cp:revision>
  <cp:lastPrinted>2014-03-01T00:46:40Z</cp:lastPrinted>
  <dcterms:created xsi:type="dcterms:W3CDTF">2010-04-12T23:12:02Z</dcterms:created>
  <dcterms:modified xsi:type="dcterms:W3CDTF">2015-04-27T21:26:05Z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