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40" r:id="rId3"/>
    <p:sldId id="348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257" r:id="rId12"/>
    <p:sldId id="316" r:id="rId13"/>
    <p:sldId id="350" r:id="rId14"/>
    <p:sldId id="267" r:id="rId15"/>
    <p:sldId id="294" r:id="rId16"/>
    <p:sldId id="289" r:id="rId17"/>
    <p:sldId id="325" r:id="rId18"/>
    <p:sldId id="326" r:id="rId19"/>
    <p:sldId id="295" r:id="rId20"/>
    <p:sldId id="269" r:id="rId21"/>
    <p:sldId id="327" r:id="rId22"/>
    <p:sldId id="317" r:id="rId23"/>
    <p:sldId id="351" r:id="rId24"/>
    <p:sldId id="320" r:id="rId25"/>
    <p:sldId id="319" r:id="rId26"/>
    <p:sldId id="347" r:id="rId27"/>
    <p:sldId id="321" r:id="rId28"/>
    <p:sldId id="322" r:id="rId29"/>
    <p:sldId id="323" r:id="rId30"/>
    <p:sldId id="324" r:id="rId31"/>
    <p:sldId id="328" r:id="rId32"/>
    <p:sldId id="329" r:id="rId33"/>
    <p:sldId id="330" r:id="rId34"/>
    <p:sldId id="331" r:id="rId35"/>
    <p:sldId id="339" r:id="rId36"/>
    <p:sldId id="264" r:id="rId37"/>
    <p:sldId id="342" r:id="rId38"/>
    <p:sldId id="341" r:id="rId39"/>
    <p:sldId id="343" r:id="rId40"/>
    <p:sldId id="344" r:id="rId41"/>
    <p:sldId id="345" r:id="rId4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sher, Warren" initials="wp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3F4"/>
    <a:srgbClr val="4F81BD"/>
    <a:srgbClr val="F3F9FA"/>
    <a:srgbClr val="F1F3F4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319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Reliability Improvements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700" baseline="0" dirty="0"/>
                      <a:t>North Central
39%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700" baseline="0" dirty="0"/>
                      <a:t>Coast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871217748724805"/>
                  <c:y val="-2.1056292329389348E-4"/>
                </c:manualLayout>
              </c:layout>
              <c:tx>
                <c:rich>
                  <a:bodyPr/>
                  <a:lstStyle/>
                  <a:p>
                    <a:r>
                      <a:rPr lang="en-US" sz="1700" baseline="0" dirty="0"/>
                      <a:t>South Central
13%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700" baseline="0" dirty="0"/>
                      <a:t>Rest
37%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North Central</c:v>
                </c:pt>
                <c:pt idx="1">
                  <c:v>Coast</c:v>
                </c:pt>
                <c:pt idx="2">
                  <c:v>South Central</c:v>
                </c:pt>
                <c:pt idx="3">
                  <c:v>Rest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46</c:v>
                </c:pt>
                <c:pt idx="1">
                  <c:v>13</c:v>
                </c:pt>
                <c:pt idx="2">
                  <c:v>15</c:v>
                </c:pt>
                <c:pt idx="3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 RTP - Reliability Improvements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North Central</c:v>
                </c:pt>
                <c:pt idx="1">
                  <c:v>Coast</c:v>
                </c:pt>
                <c:pt idx="2">
                  <c:v>South Central</c:v>
                </c:pt>
                <c:pt idx="3">
                  <c:v>Rest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</c:v>
                </c:pt>
                <c:pt idx="1">
                  <c:v>13</c:v>
                </c:pt>
                <c:pt idx="2">
                  <c:v>15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651CA-2B49-4016-8DD9-3DD5CD728B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E8619D-F8BD-4E49-BAFF-8C600B7E4FE6}">
      <dgm:prSet phldrT="[Text]" custT="1"/>
      <dgm:spPr>
        <a:solidFill>
          <a:srgbClr val="4F81BD"/>
        </a:solidFill>
      </dgm:spPr>
      <dgm:t>
        <a:bodyPr/>
        <a:lstStyle/>
        <a:p>
          <a:r>
            <a:rPr lang="en-US" sz="3200" baseline="0" dirty="0" smtClean="0"/>
            <a:t>ERCOT System Planning</a:t>
          </a:r>
          <a:endParaRPr lang="en-US" sz="3200" baseline="0" dirty="0"/>
        </a:p>
      </dgm:t>
    </dgm:pt>
    <dgm:pt modelId="{233EC39F-5EBA-4D5F-993E-C4FA6E11AA25}" type="parTrans" cxnId="{C32D4A7E-3A1B-4DB5-BBF9-A5CBD0C4B860}">
      <dgm:prSet/>
      <dgm:spPr/>
      <dgm:t>
        <a:bodyPr/>
        <a:lstStyle/>
        <a:p>
          <a:endParaRPr lang="en-US"/>
        </a:p>
      </dgm:t>
    </dgm:pt>
    <dgm:pt modelId="{977329A6-E3B8-4CD1-AEFF-9F1442D20D06}" type="sibTrans" cxnId="{C32D4A7E-3A1B-4DB5-BBF9-A5CBD0C4B860}">
      <dgm:prSet/>
      <dgm:spPr/>
      <dgm:t>
        <a:bodyPr/>
        <a:lstStyle/>
        <a:p>
          <a:endParaRPr lang="en-US"/>
        </a:p>
      </dgm:t>
    </dgm:pt>
    <dgm:pt modelId="{2D5F4DF6-C803-4BF6-B1A6-3DA3F0917A32}">
      <dgm:prSet phldrT="[Text]" custT="1"/>
      <dgm:spPr>
        <a:solidFill>
          <a:srgbClr val="4F81BD"/>
        </a:solidFill>
      </dgm:spPr>
      <dgm:t>
        <a:bodyPr/>
        <a:lstStyle/>
        <a:p>
          <a:r>
            <a:rPr lang="en-US" sz="2600" baseline="0" dirty="0" smtClean="0"/>
            <a:t>Transmission Planning</a:t>
          </a:r>
        </a:p>
        <a:p>
          <a:r>
            <a:rPr lang="en-US" sz="1400" baseline="0" dirty="0" smtClean="0"/>
            <a:t>RTP</a:t>
          </a:r>
        </a:p>
        <a:p>
          <a:r>
            <a:rPr lang="en-US" sz="1400" baseline="0" dirty="0" smtClean="0"/>
            <a:t>LTSA</a:t>
          </a:r>
        </a:p>
        <a:p>
          <a:r>
            <a:rPr lang="en-US" sz="1400" baseline="0" dirty="0" smtClean="0"/>
            <a:t>RPG Reviews</a:t>
          </a:r>
        </a:p>
        <a:p>
          <a:r>
            <a:rPr lang="en-US" sz="1400" baseline="0" dirty="0" smtClean="0"/>
            <a:t>GINR Studies</a:t>
          </a:r>
        </a:p>
        <a:p>
          <a:r>
            <a:rPr lang="en-US" sz="1400" baseline="0" dirty="0" smtClean="0"/>
            <a:t>RMR Studies</a:t>
          </a:r>
        </a:p>
        <a:p>
          <a:r>
            <a:rPr lang="en-US" sz="1400" baseline="0" dirty="0" smtClean="0"/>
            <a:t>Dynamic Studies</a:t>
          </a:r>
        </a:p>
      </dgm:t>
    </dgm:pt>
    <dgm:pt modelId="{0E881051-0688-4C9D-8D08-7E1586F56D83}" type="parTrans" cxnId="{835EECB5-9C0E-4119-A48C-BE13D9B1C08E}">
      <dgm:prSet/>
      <dgm:spPr>
        <a:ln>
          <a:solidFill>
            <a:srgbClr val="4F81BD"/>
          </a:solidFill>
        </a:ln>
      </dgm:spPr>
      <dgm:t>
        <a:bodyPr/>
        <a:lstStyle/>
        <a:p>
          <a:endParaRPr lang="en-US"/>
        </a:p>
      </dgm:t>
    </dgm:pt>
    <dgm:pt modelId="{C81A0C58-C029-4C74-B9C3-E23C1091A843}" type="sibTrans" cxnId="{835EECB5-9C0E-4119-A48C-BE13D9B1C08E}">
      <dgm:prSet/>
      <dgm:spPr/>
      <dgm:t>
        <a:bodyPr/>
        <a:lstStyle/>
        <a:p>
          <a:endParaRPr lang="en-US"/>
        </a:p>
      </dgm:t>
    </dgm:pt>
    <dgm:pt modelId="{F238B756-8E74-4098-96D9-DF515EB85624}">
      <dgm:prSet phldrT="[Text]" custT="1"/>
      <dgm:spPr>
        <a:solidFill>
          <a:srgbClr val="4F81BD"/>
        </a:solidFill>
      </dgm:spPr>
      <dgm:t>
        <a:bodyPr/>
        <a:lstStyle/>
        <a:p>
          <a:r>
            <a:rPr lang="en-US" sz="2600" baseline="0" dirty="0" smtClean="0"/>
            <a:t>Resource Adequacy</a:t>
          </a:r>
        </a:p>
        <a:p>
          <a:r>
            <a:rPr lang="en-US" sz="1400" baseline="0" dirty="0" smtClean="0"/>
            <a:t>CDR Study</a:t>
          </a:r>
        </a:p>
        <a:p>
          <a:r>
            <a:rPr lang="en-US" sz="1400" baseline="0" dirty="0" smtClean="0"/>
            <a:t>SARA Study</a:t>
          </a:r>
        </a:p>
        <a:p>
          <a:r>
            <a:rPr lang="en-US" sz="1400" baseline="0" dirty="0" smtClean="0"/>
            <a:t>Loss of Load Study</a:t>
          </a:r>
        </a:p>
        <a:p>
          <a:r>
            <a:rPr lang="en-US" sz="1400" baseline="0" dirty="0" smtClean="0"/>
            <a:t>Drought Model</a:t>
          </a:r>
        </a:p>
        <a:p>
          <a:r>
            <a:rPr lang="en-US" sz="1400" baseline="0" dirty="0" smtClean="0"/>
            <a:t>Generation Availability</a:t>
          </a:r>
        </a:p>
        <a:p>
          <a:r>
            <a:rPr lang="en-US" sz="1400" baseline="0" dirty="0" smtClean="0"/>
            <a:t>Risk Analysis</a:t>
          </a:r>
          <a:endParaRPr lang="en-US" sz="1400" baseline="0" dirty="0"/>
        </a:p>
      </dgm:t>
    </dgm:pt>
    <dgm:pt modelId="{145FEA20-B1B1-4F51-82A0-D81E03847E95}" type="parTrans" cxnId="{535370E2-F952-4F74-8FEE-F87F29D14D94}">
      <dgm:prSet/>
      <dgm:spPr>
        <a:ln>
          <a:solidFill>
            <a:srgbClr val="4F81BD"/>
          </a:solidFill>
        </a:ln>
      </dgm:spPr>
      <dgm:t>
        <a:bodyPr/>
        <a:lstStyle/>
        <a:p>
          <a:endParaRPr lang="en-US"/>
        </a:p>
      </dgm:t>
    </dgm:pt>
    <dgm:pt modelId="{38449F7D-AC89-46C6-9EE9-C997827CE30A}" type="sibTrans" cxnId="{535370E2-F952-4F74-8FEE-F87F29D14D94}">
      <dgm:prSet/>
      <dgm:spPr/>
      <dgm:t>
        <a:bodyPr/>
        <a:lstStyle/>
        <a:p>
          <a:endParaRPr lang="en-US"/>
        </a:p>
      </dgm:t>
    </dgm:pt>
    <dgm:pt modelId="{50D8FE5F-56E2-4C88-8AE9-F9DF193CA6DB}">
      <dgm:prSet phldrT="[Text]" custT="1"/>
      <dgm:spPr>
        <a:solidFill>
          <a:srgbClr val="4F81BD"/>
        </a:solidFill>
      </dgm:spPr>
      <dgm:t>
        <a:bodyPr/>
        <a:lstStyle/>
        <a:p>
          <a:r>
            <a:rPr lang="en-US" sz="2600" baseline="0" dirty="0" smtClean="0"/>
            <a:t>Load Forecasting</a:t>
          </a:r>
        </a:p>
        <a:p>
          <a:r>
            <a:rPr lang="en-US" sz="1400" baseline="0" dirty="0" smtClean="0"/>
            <a:t>Near-term Forecasting</a:t>
          </a:r>
        </a:p>
        <a:p>
          <a:r>
            <a:rPr lang="en-US" sz="1400" baseline="0" dirty="0" smtClean="0"/>
            <a:t>Long-term Forecasting</a:t>
          </a:r>
        </a:p>
        <a:p>
          <a:r>
            <a:rPr lang="en-US" sz="1400" baseline="0" dirty="0" smtClean="0"/>
            <a:t>Meteorology</a:t>
          </a:r>
        </a:p>
        <a:p>
          <a:r>
            <a:rPr lang="en-US" sz="1400" baseline="0" dirty="0" smtClean="0"/>
            <a:t>Load Profiling</a:t>
          </a:r>
        </a:p>
        <a:p>
          <a:endParaRPr lang="en-US" sz="1600" baseline="0" dirty="0"/>
        </a:p>
      </dgm:t>
    </dgm:pt>
    <dgm:pt modelId="{28598A9E-A7CB-413B-B9CE-20438C35EA08}" type="parTrans" cxnId="{71DA24A1-B04D-4342-89D1-BA94430D86C1}">
      <dgm:prSet/>
      <dgm:spPr>
        <a:ln>
          <a:solidFill>
            <a:srgbClr val="4F81BD"/>
          </a:solidFill>
        </a:ln>
      </dgm:spPr>
      <dgm:t>
        <a:bodyPr/>
        <a:lstStyle/>
        <a:p>
          <a:endParaRPr lang="en-US"/>
        </a:p>
      </dgm:t>
    </dgm:pt>
    <dgm:pt modelId="{BA8625CA-E819-4ABB-9B33-73E5E9C17C31}" type="sibTrans" cxnId="{71DA24A1-B04D-4342-89D1-BA94430D86C1}">
      <dgm:prSet/>
      <dgm:spPr/>
      <dgm:t>
        <a:bodyPr/>
        <a:lstStyle/>
        <a:p>
          <a:endParaRPr lang="en-US"/>
        </a:p>
      </dgm:t>
    </dgm:pt>
    <dgm:pt modelId="{3BBA27F8-0C17-442A-B9F5-40B38DC83F04}" type="pres">
      <dgm:prSet presAssocID="{1FA651CA-2B49-4016-8DD9-3DD5CD728B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1D0E12-6340-44D7-913F-74F3728308C7}" type="pres">
      <dgm:prSet presAssocID="{50E8619D-F8BD-4E49-BAFF-8C600B7E4FE6}" presName="hierRoot1" presStyleCnt="0">
        <dgm:presLayoutVars>
          <dgm:hierBranch val="init"/>
        </dgm:presLayoutVars>
      </dgm:prSet>
      <dgm:spPr/>
    </dgm:pt>
    <dgm:pt modelId="{8CD97FB1-B396-43FB-B5D6-1260A263D7E5}" type="pres">
      <dgm:prSet presAssocID="{50E8619D-F8BD-4E49-BAFF-8C600B7E4FE6}" presName="rootComposite1" presStyleCnt="0"/>
      <dgm:spPr/>
    </dgm:pt>
    <dgm:pt modelId="{5EB46114-BE77-4A14-A2A9-01B532FD74A8}" type="pres">
      <dgm:prSet presAssocID="{50E8619D-F8BD-4E49-BAFF-8C600B7E4FE6}" presName="rootText1" presStyleLbl="node0" presStyleIdx="0" presStyleCnt="1" custScaleY="118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C2AECC-8AE2-4243-97AB-C5C30630B4FB}" type="pres">
      <dgm:prSet presAssocID="{50E8619D-F8BD-4E49-BAFF-8C600B7E4FE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0F3DAEC-3ACD-461A-85F1-184AE52E1C00}" type="pres">
      <dgm:prSet presAssocID="{50E8619D-F8BD-4E49-BAFF-8C600B7E4FE6}" presName="hierChild2" presStyleCnt="0"/>
      <dgm:spPr/>
    </dgm:pt>
    <dgm:pt modelId="{CA844E88-3E64-48FE-A085-DC6A6F2EDF2F}" type="pres">
      <dgm:prSet presAssocID="{0E881051-0688-4C9D-8D08-7E1586F56D8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D440BC7-8041-43BE-9BF3-BF7A5521154D}" type="pres">
      <dgm:prSet presAssocID="{2D5F4DF6-C803-4BF6-B1A6-3DA3F0917A32}" presName="hierRoot2" presStyleCnt="0">
        <dgm:presLayoutVars>
          <dgm:hierBranch val="init"/>
        </dgm:presLayoutVars>
      </dgm:prSet>
      <dgm:spPr/>
    </dgm:pt>
    <dgm:pt modelId="{4990289B-F6CB-4712-931F-F3E701B8BB9C}" type="pres">
      <dgm:prSet presAssocID="{2D5F4DF6-C803-4BF6-B1A6-3DA3F0917A32}" presName="rootComposite" presStyleCnt="0"/>
      <dgm:spPr/>
    </dgm:pt>
    <dgm:pt modelId="{38B1F9CC-AF2C-49AA-86FD-A8903CF3DC13}" type="pres">
      <dgm:prSet presAssocID="{2D5F4DF6-C803-4BF6-B1A6-3DA3F0917A32}" presName="rootText" presStyleLbl="node2" presStyleIdx="0" presStyleCnt="3" custScaleY="244199" custLinFactNeighborX="-23" custLinFactNeighborY="24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CD9155-6FF9-4166-93AA-AD8FA8E2D156}" type="pres">
      <dgm:prSet presAssocID="{2D5F4DF6-C803-4BF6-B1A6-3DA3F0917A32}" presName="rootConnector" presStyleLbl="node2" presStyleIdx="0" presStyleCnt="3"/>
      <dgm:spPr/>
      <dgm:t>
        <a:bodyPr/>
        <a:lstStyle/>
        <a:p>
          <a:endParaRPr lang="en-US"/>
        </a:p>
      </dgm:t>
    </dgm:pt>
    <dgm:pt modelId="{12BFE45D-21B2-47FE-A824-461A97F341D8}" type="pres">
      <dgm:prSet presAssocID="{2D5F4DF6-C803-4BF6-B1A6-3DA3F0917A32}" presName="hierChild4" presStyleCnt="0"/>
      <dgm:spPr/>
    </dgm:pt>
    <dgm:pt modelId="{BA150BD1-EB76-4994-9C28-F150A5A1E926}" type="pres">
      <dgm:prSet presAssocID="{2D5F4DF6-C803-4BF6-B1A6-3DA3F0917A32}" presName="hierChild5" presStyleCnt="0"/>
      <dgm:spPr/>
    </dgm:pt>
    <dgm:pt modelId="{541C115D-D7A4-4F55-A359-33E8A85C4FB0}" type="pres">
      <dgm:prSet presAssocID="{145FEA20-B1B1-4F51-82A0-D81E03847E9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DA1BC59-72A6-4BD3-8353-46E7BB01F5BE}" type="pres">
      <dgm:prSet presAssocID="{F238B756-8E74-4098-96D9-DF515EB85624}" presName="hierRoot2" presStyleCnt="0">
        <dgm:presLayoutVars>
          <dgm:hierBranch val="init"/>
        </dgm:presLayoutVars>
      </dgm:prSet>
      <dgm:spPr/>
    </dgm:pt>
    <dgm:pt modelId="{E60BF29C-5736-45F9-B43C-E88B86C5A9E0}" type="pres">
      <dgm:prSet presAssocID="{F238B756-8E74-4098-96D9-DF515EB85624}" presName="rootComposite" presStyleCnt="0"/>
      <dgm:spPr/>
    </dgm:pt>
    <dgm:pt modelId="{B680A4F1-7A7F-4EFE-A35E-165BB7B56D53}" type="pres">
      <dgm:prSet presAssocID="{F238B756-8E74-4098-96D9-DF515EB85624}" presName="rootText" presStyleLbl="node2" presStyleIdx="1" presStyleCnt="3" custScaleX="101347" custScaleY="256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1EF75F-A5D6-49CA-BA68-63484CB893DA}" type="pres">
      <dgm:prSet presAssocID="{F238B756-8E74-4098-96D9-DF515EB85624}" presName="rootConnector" presStyleLbl="node2" presStyleIdx="1" presStyleCnt="3"/>
      <dgm:spPr/>
      <dgm:t>
        <a:bodyPr/>
        <a:lstStyle/>
        <a:p>
          <a:endParaRPr lang="en-US"/>
        </a:p>
      </dgm:t>
    </dgm:pt>
    <dgm:pt modelId="{978CC1CD-CF77-429D-B111-1931FD842B1F}" type="pres">
      <dgm:prSet presAssocID="{F238B756-8E74-4098-96D9-DF515EB85624}" presName="hierChild4" presStyleCnt="0"/>
      <dgm:spPr/>
    </dgm:pt>
    <dgm:pt modelId="{D2C41AE7-3FC5-4467-8711-CC3D7A4395DD}" type="pres">
      <dgm:prSet presAssocID="{F238B756-8E74-4098-96D9-DF515EB85624}" presName="hierChild5" presStyleCnt="0"/>
      <dgm:spPr/>
    </dgm:pt>
    <dgm:pt modelId="{CD4C00B7-C69F-4444-BFBE-E512B0D8F604}" type="pres">
      <dgm:prSet presAssocID="{28598A9E-A7CB-413B-B9CE-20438C35EA0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4FAF8CC-FFFD-43BD-A55B-BA3FD55F504D}" type="pres">
      <dgm:prSet presAssocID="{50D8FE5F-56E2-4C88-8AE9-F9DF193CA6DB}" presName="hierRoot2" presStyleCnt="0">
        <dgm:presLayoutVars>
          <dgm:hierBranch val="init"/>
        </dgm:presLayoutVars>
      </dgm:prSet>
      <dgm:spPr/>
    </dgm:pt>
    <dgm:pt modelId="{8DDF2181-EA50-472F-ADF2-2AAF60201B1B}" type="pres">
      <dgm:prSet presAssocID="{50D8FE5F-56E2-4C88-8AE9-F9DF193CA6DB}" presName="rootComposite" presStyleCnt="0"/>
      <dgm:spPr/>
    </dgm:pt>
    <dgm:pt modelId="{087D0A8F-9702-477F-BEB1-D9311DCAB334}" type="pres">
      <dgm:prSet presAssocID="{50D8FE5F-56E2-4C88-8AE9-F9DF193CA6DB}" presName="rootText" presStyleLbl="node2" presStyleIdx="2" presStyleCnt="3" custScaleY="191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17DB0-393F-49E0-AE73-140990BBEF43}" type="pres">
      <dgm:prSet presAssocID="{50D8FE5F-56E2-4C88-8AE9-F9DF193CA6DB}" presName="rootConnector" presStyleLbl="node2" presStyleIdx="2" presStyleCnt="3"/>
      <dgm:spPr/>
      <dgm:t>
        <a:bodyPr/>
        <a:lstStyle/>
        <a:p>
          <a:endParaRPr lang="en-US"/>
        </a:p>
      </dgm:t>
    </dgm:pt>
    <dgm:pt modelId="{3D175D02-D025-4A05-B4E6-4CA838822451}" type="pres">
      <dgm:prSet presAssocID="{50D8FE5F-56E2-4C88-8AE9-F9DF193CA6DB}" presName="hierChild4" presStyleCnt="0"/>
      <dgm:spPr/>
    </dgm:pt>
    <dgm:pt modelId="{68918D7C-2BBF-4FF1-BB23-3119E1910CD2}" type="pres">
      <dgm:prSet presAssocID="{50D8FE5F-56E2-4C88-8AE9-F9DF193CA6DB}" presName="hierChild5" presStyleCnt="0"/>
      <dgm:spPr/>
    </dgm:pt>
    <dgm:pt modelId="{4C668DF3-ABCE-4BC1-91A7-B4D1882D2D20}" type="pres">
      <dgm:prSet presAssocID="{50E8619D-F8BD-4E49-BAFF-8C600B7E4FE6}" presName="hierChild3" presStyleCnt="0"/>
      <dgm:spPr/>
    </dgm:pt>
  </dgm:ptLst>
  <dgm:cxnLst>
    <dgm:cxn modelId="{E497321F-7AB0-4F57-91FD-CA56CAA08CAB}" type="presOf" srcId="{50D8FE5F-56E2-4C88-8AE9-F9DF193CA6DB}" destId="{5F817DB0-393F-49E0-AE73-140990BBEF43}" srcOrd="1" destOrd="0" presId="urn:microsoft.com/office/officeart/2005/8/layout/orgChart1"/>
    <dgm:cxn modelId="{A758624D-8C96-441C-B24D-9CF587F25C17}" type="presOf" srcId="{2D5F4DF6-C803-4BF6-B1A6-3DA3F0917A32}" destId="{38B1F9CC-AF2C-49AA-86FD-A8903CF3DC13}" srcOrd="0" destOrd="0" presId="urn:microsoft.com/office/officeart/2005/8/layout/orgChart1"/>
    <dgm:cxn modelId="{DFA57667-40E1-42C3-8B76-10C28AAEBB62}" type="presOf" srcId="{0E881051-0688-4C9D-8D08-7E1586F56D83}" destId="{CA844E88-3E64-48FE-A085-DC6A6F2EDF2F}" srcOrd="0" destOrd="0" presId="urn:microsoft.com/office/officeart/2005/8/layout/orgChart1"/>
    <dgm:cxn modelId="{5B639BDC-34A7-443F-8DBE-90765B12C894}" type="presOf" srcId="{145FEA20-B1B1-4F51-82A0-D81E03847E95}" destId="{541C115D-D7A4-4F55-A359-33E8A85C4FB0}" srcOrd="0" destOrd="0" presId="urn:microsoft.com/office/officeart/2005/8/layout/orgChart1"/>
    <dgm:cxn modelId="{535370E2-F952-4F74-8FEE-F87F29D14D94}" srcId="{50E8619D-F8BD-4E49-BAFF-8C600B7E4FE6}" destId="{F238B756-8E74-4098-96D9-DF515EB85624}" srcOrd="1" destOrd="0" parTransId="{145FEA20-B1B1-4F51-82A0-D81E03847E95}" sibTransId="{38449F7D-AC89-46C6-9EE9-C997827CE30A}"/>
    <dgm:cxn modelId="{835EECB5-9C0E-4119-A48C-BE13D9B1C08E}" srcId="{50E8619D-F8BD-4E49-BAFF-8C600B7E4FE6}" destId="{2D5F4DF6-C803-4BF6-B1A6-3DA3F0917A32}" srcOrd="0" destOrd="0" parTransId="{0E881051-0688-4C9D-8D08-7E1586F56D83}" sibTransId="{C81A0C58-C029-4C74-B9C3-E23C1091A843}"/>
    <dgm:cxn modelId="{C32D4A7E-3A1B-4DB5-BBF9-A5CBD0C4B860}" srcId="{1FA651CA-2B49-4016-8DD9-3DD5CD728BAF}" destId="{50E8619D-F8BD-4E49-BAFF-8C600B7E4FE6}" srcOrd="0" destOrd="0" parTransId="{233EC39F-5EBA-4D5F-993E-C4FA6E11AA25}" sibTransId="{977329A6-E3B8-4CD1-AEFF-9F1442D20D06}"/>
    <dgm:cxn modelId="{AA9AF237-73C6-4C61-B9CE-1FA547BEA7E7}" type="presOf" srcId="{F238B756-8E74-4098-96D9-DF515EB85624}" destId="{B680A4F1-7A7F-4EFE-A35E-165BB7B56D53}" srcOrd="0" destOrd="0" presId="urn:microsoft.com/office/officeart/2005/8/layout/orgChart1"/>
    <dgm:cxn modelId="{E6298BC5-0E0A-4DFF-96AB-225599FB8C72}" type="presOf" srcId="{28598A9E-A7CB-413B-B9CE-20438C35EA08}" destId="{CD4C00B7-C69F-4444-BFBE-E512B0D8F604}" srcOrd="0" destOrd="0" presId="urn:microsoft.com/office/officeart/2005/8/layout/orgChart1"/>
    <dgm:cxn modelId="{FD653736-5A43-4D37-8FCF-2F066923DB23}" type="presOf" srcId="{50D8FE5F-56E2-4C88-8AE9-F9DF193CA6DB}" destId="{087D0A8F-9702-477F-BEB1-D9311DCAB334}" srcOrd="0" destOrd="0" presId="urn:microsoft.com/office/officeart/2005/8/layout/orgChart1"/>
    <dgm:cxn modelId="{52EEFE30-D5E2-4C3A-8191-A6C59B280B37}" type="presOf" srcId="{F238B756-8E74-4098-96D9-DF515EB85624}" destId="{1B1EF75F-A5D6-49CA-BA68-63484CB893DA}" srcOrd="1" destOrd="0" presId="urn:microsoft.com/office/officeart/2005/8/layout/orgChart1"/>
    <dgm:cxn modelId="{1FEFCD91-E831-497D-9072-3A498AD5F0A6}" type="presOf" srcId="{50E8619D-F8BD-4E49-BAFF-8C600B7E4FE6}" destId="{5EB46114-BE77-4A14-A2A9-01B532FD74A8}" srcOrd="0" destOrd="0" presId="urn:microsoft.com/office/officeart/2005/8/layout/orgChart1"/>
    <dgm:cxn modelId="{71DA24A1-B04D-4342-89D1-BA94430D86C1}" srcId="{50E8619D-F8BD-4E49-BAFF-8C600B7E4FE6}" destId="{50D8FE5F-56E2-4C88-8AE9-F9DF193CA6DB}" srcOrd="2" destOrd="0" parTransId="{28598A9E-A7CB-413B-B9CE-20438C35EA08}" sibTransId="{BA8625CA-E819-4ABB-9B33-73E5E9C17C31}"/>
    <dgm:cxn modelId="{60F575AC-E3FB-4C6D-AE68-F781CE27AF4C}" type="presOf" srcId="{1FA651CA-2B49-4016-8DD9-3DD5CD728BAF}" destId="{3BBA27F8-0C17-442A-B9F5-40B38DC83F04}" srcOrd="0" destOrd="0" presId="urn:microsoft.com/office/officeart/2005/8/layout/orgChart1"/>
    <dgm:cxn modelId="{742375BA-7229-4E0B-9E50-B070C44DFEF4}" type="presOf" srcId="{2D5F4DF6-C803-4BF6-B1A6-3DA3F0917A32}" destId="{A1CD9155-6FF9-4166-93AA-AD8FA8E2D156}" srcOrd="1" destOrd="0" presId="urn:microsoft.com/office/officeart/2005/8/layout/orgChart1"/>
    <dgm:cxn modelId="{9E53AF7E-D1AD-4133-8283-E2401FE779B9}" type="presOf" srcId="{50E8619D-F8BD-4E49-BAFF-8C600B7E4FE6}" destId="{B9C2AECC-8AE2-4243-97AB-C5C30630B4FB}" srcOrd="1" destOrd="0" presId="urn:microsoft.com/office/officeart/2005/8/layout/orgChart1"/>
    <dgm:cxn modelId="{95CC6C1F-2274-4BAE-BE63-3DA70D9CA449}" type="presParOf" srcId="{3BBA27F8-0C17-442A-B9F5-40B38DC83F04}" destId="{011D0E12-6340-44D7-913F-74F3728308C7}" srcOrd="0" destOrd="0" presId="urn:microsoft.com/office/officeart/2005/8/layout/orgChart1"/>
    <dgm:cxn modelId="{998B8DC5-E589-44C2-890B-2628458786E0}" type="presParOf" srcId="{011D0E12-6340-44D7-913F-74F3728308C7}" destId="{8CD97FB1-B396-43FB-B5D6-1260A263D7E5}" srcOrd="0" destOrd="0" presId="urn:microsoft.com/office/officeart/2005/8/layout/orgChart1"/>
    <dgm:cxn modelId="{F89E1594-4C75-457A-83C9-CD8EA5E5FD75}" type="presParOf" srcId="{8CD97FB1-B396-43FB-B5D6-1260A263D7E5}" destId="{5EB46114-BE77-4A14-A2A9-01B532FD74A8}" srcOrd="0" destOrd="0" presId="urn:microsoft.com/office/officeart/2005/8/layout/orgChart1"/>
    <dgm:cxn modelId="{0F562575-428A-4D01-87C7-6580656AEB67}" type="presParOf" srcId="{8CD97FB1-B396-43FB-B5D6-1260A263D7E5}" destId="{B9C2AECC-8AE2-4243-97AB-C5C30630B4FB}" srcOrd="1" destOrd="0" presId="urn:microsoft.com/office/officeart/2005/8/layout/orgChart1"/>
    <dgm:cxn modelId="{0A4888EE-32F6-4726-B5A5-3B689BB1BFBD}" type="presParOf" srcId="{011D0E12-6340-44D7-913F-74F3728308C7}" destId="{60F3DAEC-3ACD-461A-85F1-184AE52E1C00}" srcOrd="1" destOrd="0" presId="urn:microsoft.com/office/officeart/2005/8/layout/orgChart1"/>
    <dgm:cxn modelId="{8B8A57BE-8178-4754-92FA-E5C706C5031C}" type="presParOf" srcId="{60F3DAEC-3ACD-461A-85F1-184AE52E1C00}" destId="{CA844E88-3E64-48FE-A085-DC6A6F2EDF2F}" srcOrd="0" destOrd="0" presId="urn:microsoft.com/office/officeart/2005/8/layout/orgChart1"/>
    <dgm:cxn modelId="{9D8EBE68-0D65-45C4-AB26-7295D7153F76}" type="presParOf" srcId="{60F3DAEC-3ACD-461A-85F1-184AE52E1C00}" destId="{FD440BC7-8041-43BE-9BF3-BF7A5521154D}" srcOrd="1" destOrd="0" presId="urn:microsoft.com/office/officeart/2005/8/layout/orgChart1"/>
    <dgm:cxn modelId="{B1D8C6D6-1B9F-44CE-8F70-D4252F6F0155}" type="presParOf" srcId="{FD440BC7-8041-43BE-9BF3-BF7A5521154D}" destId="{4990289B-F6CB-4712-931F-F3E701B8BB9C}" srcOrd="0" destOrd="0" presId="urn:microsoft.com/office/officeart/2005/8/layout/orgChart1"/>
    <dgm:cxn modelId="{B62098D8-CF3D-4C4E-AA54-1EFE26C15907}" type="presParOf" srcId="{4990289B-F6CB-4712-931F-F3E701B8BB9C}" destId="{38B1F9CC-AF2C-49AA-86FD-A8903CF3DC13}" srcOrd="0" destOrd="0" presId="urn:microsoft.com/office/officeart/2005/8/layout/orgChart1"/>
    <dgm:cxn modelId="{493790DF-0A49-40DC-8926-DA1D0EC2BCED}" type="presParOf" srcId="{4990289B-F6CB-4712-931F-F3E701B8BB9C}" destId="{A1CD9155-6FF9-4166-93AA-AD8FA8E2D156}" srcOrd="1" destOrd="0" presId="urn:microsoft.com/office/officeart/2005/8/layout/orgChart1"/>
    <dgm:cxn modelId="{7101685A-E12C-4B62-846F-EFBFC7107660}" type="presParOf" srcId="{FD440BC7-8041-43BE-9BF3-BF7A5521154D}" destId="{12BFE45D-21B2-47FE-A824-461A97F341D8}" srcOrd="1" destOrd="0" presId="urn:microsoft.com/office/officeart/2005/8/layout/orgChart1"/>
    <dgm:cxn modelId="{F59F9FD9-227D-4E38-A0C4-27CF192B2E1A}" type="presParOf" srcId="{FD440BC7-8041-43BE-9BF3-BF7A5521154D}" destId="{BA150BD1-EB76-4994-9C28-F150A5A1E926}" srcOrd="2" destOrd="0" presId="urn:microsoft.com/office/officeart/2005/8/layout/orgChart1"/>
    <dgm:cxn modelId="{9DCBE634-650A-402B-802E-858F1B74800C}" type="presParOf" srcId="{60F3DAEC-3ACD-461A-85F1-184AE52E1C00}" destId="{541C115D-D7A4-4F55-A359-33E8A85C4FB0}" srcOrd="2" destOrd="0" presId="urn:microsoft.com/office/officeart/2005/8/layout/orgChart1"/>
    <dgm:cxn modelId="{21CFFD1B-E827-427B-8573-CD7A11A65A0C}" type="presParOf" srcId="{60F3DAEC-3ACD-461A-85F1-184AE52E1C00}" destId="{9DA1BC59-72A6-4BD3-8353-46E7BB01F5BE}" srcOrd="3" destOrd="0" presId="urn:microsoft.com/office/officeart/2005/8/layout/orgChart1"/>
    <dgm:cxn modelId="{0C151F4D-86BA-48F2-A892-AE8C87E085E7}" type="presParOf" srcId="{9DA1BC59-72A6-4BD3-8353-46E7BB01F5BE}" destId="{E60BF29C-5736-45F9-B43C-E88B86C5A9E0}" srcOrd="0" destOrd="0" presId="urn:microsoft.com/office/officeart/2005/8/layout/orgChart1"/>
    <dgm:cxn modelId="{B82E8866-CA5C-4F31-825C-29662826FFCA}" type="presParOf" srcId="{E60BF29C-5736-45F9-B43C-E88B86C5A9E0}" destId="{B680A4F1-7A7F-4EFE-A35E-165BB7B56D53}" srcOrd="0" destOrd="0" presId="urn:microsoft.com/office/officeart/2005/8/layout/orgChart1"/>
    <dgm:cxn modelId="{20193F36-FC86-40E2-BE6C-AA407B1B06BB}" type="presParOf" srcId="{E60BF29C-5736-45F9-B43C-E88B86C5A9E0}" destId="{1B1EF75F-A5D6-49CA-BA68-63484CB893DA}" srcOrd="1" destOrd="0" presId="urn:microsoft.com/office/officeart/2005/8/layout/orgChart1"/>
    <dgm:cxn modelId="{8376EADB-2342-465F-AFA9-2182DB34D3B1}" type="presParOf" srcId="{9DA1BC59-72A6-4BD3-8353-46E7BB01F5BE}" destId="{978CC1CD-CF77-429D-B111-1931FD842B1F}" srcOrd="1" destOrd="0" presId="urn:microsoft.com/office/officeart/2005/8/layout/orgChart1"/>
    <dgm:cxn modelId="{E60D6F8E-5C3F-4510-95CC-4416588E88EA}" type="presParOf" srcId="{9DA1BC59-72A6-4BD3-8353-46E7BB01F5BE}" destId="{D2C41AE7-3FC5-4467-8711-CC3D7A4395DD}" srcOrd="2" destOrd="0" presId="urn:microsoft.com/office/officeart/2005/8/layout/orgChart1"/>
    <dgm:cxn modelId="{68FF1682-FE8F-49FA-B2B7-4CAA6A2D4E63}" type="presParOf" srcId="{60F3DAEC-3ACD-461A-85F1-184AE52E1C00}" destId="{CD4C00B7-C69F-4444-BFBE-E512B0D8F604}" srcOrd="4" destOrd="0" presId="urn:microsoft.com/office/officeart/2005/8/layout/orgChart1"/>
    <dgm:cxn modelId="{74291382-E698-4A3F-A0AB-0CBA79BA2FB3}" type="presParOf" srcId="{60F3DAEC-3ACD-461A-85F1-184AE52E1C00}" destId="{44FAF8CC-FFFD-43BD-A55B-BA3FD55F504D}" srcOrd="5" destOrd="0" presId="urn:microsoft.com/office/officeart/2005/8/layout/orgChart1"/>
    <dgm:cxn modelId="{2F5037F8-C795-4689-AD5E-64049BDA184F}" type="presParOf" srcId="{44FAF8CC-FFFD-43BD-A55B-BA3FD55F504D}" destId="{8DDF2181-EA50-472F-ADF2-2AAF60201B1B}" srcOrd="0" destOrd="0" presId="urn:microsoft.com/office/officeart/2005/8/layout/orgChart1"/>
    <dgm:cxn modelId="{7C59B67E-09C3-4BF0-869F-3605B670DFCE}" type="presParOf" srcId="{8DDF2181-EA50-472F-ADF2-2AAF60201B1B}" destId="{087D0A8F-9702-477F-BEB1-D9311DCAB334}" srcOrd="0" destOrd="0" presId="urn:microsoft.com/office/officeart/2005/8/layout/orgChart1"/>
    <dgm:cxn modelId="{D745A515-894B-4022-A9C7-50F5CA44DD0F}" type="presParOf" srcId="{8DDF2181-EA50-472F-ADF2-2AAF60201B1B}" destId="{5F817DB0-393F-49E0-AE73-140990BBEF43}" srcOrd="1" destOrd="0" presId="urn:microsoft.com/office/officeart/2005/8/layout/orgChart1"/>
    <dgm:cxn modelId="{ACB11AF8-2561-4EC7-9700-9492A813DE58}" type="presParOf" srcId="{44FAF8CC-FFFD-43BD-A55B-BA3FD55F504D}" destId="{3D175D02-D025-4A05-B4E6-4CA838822451}" srcOrd="1" destOrd="0" presId="urn:microsoft.com/office/officeart/2005/8/layout/orgChart1"/>
    <dgm:cxn modelId="{6098DEEC-BBD0-4C2A-8414-4481B9220B07}" type="presParOf" srcId="{44FAF8CC-FFFD-43BD-A55B-BA3FD55F504D}" destId="{68918D7C-2BBF-4FF1-BB23-3119E1910CD2}" srcOrd="2" destOrd="0" presId="urn:microsoft.com/office/officeart/2005/8/layout/orgChart1"/>
    <dgm:cxn modelId="{B00067B6-6943-4050-B458-E463122C8959}" type="presParOf" srcId="{011D0E12-6340-44D7-913F-74F3728308C7}" destId="{4C668DF3-ABCE-4BC1-91A7-B4D1882D2D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85D32-1E2A-489B-9DB9-71BB7EE2937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39C579-B375-4A0F-82FD-7C4D015D6E12}">
      <dgm:prSet phldrT="[Text]"/>
      <dgm:spPr>
        <a:solidFill>
          <a:srgbClr val="4F81BD"/>
        </a:solidFill>
      </dgm:spPr>
      <dgm:t>
        <a:bodyPr/>
        <a:lstStyle/>
        <a:p>
          <a:r>
            <a:rPr lang="en-US" dirty="0" smtClean="0"/>
            <a:t>Case Conditioning</a:t>
          </a:r>
          <a:endParaRPr lang="en-US" dirty="0"/>
        </a:p>
      </dgm:t>
    </dgm:pt>
    <dgm:pt modelId="{18CCE19A-D371-45AA-8B5A-B89A11B9CFE2}" type="parTrans" cxnId="{C5D6592F-09AB-4880-9072-4CC1F518A824}">
      <dgm:prSet/>
      <dgm:spPr/>
      <dgm:t>
        <a:bodyPr/>
        <a:lstStyle/>
        <a:p>
          <a:endParaRPr lang="en-US"/>
        </a:p>
      </dgm:t>
    </dgm:pt>
    <dgm:pt modelId="{187667DB-ABC8-40D0-A639-52248B9DA040}" type="sibTrans" cxnId="{C5D6592F-09AB-4880-9072-4CC1F518A824}">
      <dgm:prSet/>
      <dgm:spPr/>
      <dgm:t>
        <a:bodyPr/>
        <a:lstStyle/>
        <a:p>
          <a:endParaRPr lang="en-US"/>
        </a:p>
      </dgm:t>
    </dgm:pt>
    <dgm:pt modelId="{AF5D48D9-832F-494F-BA7B-DD86CB85C7B4}">
      <dgm:prSet phldrT="[Text]"/>
      <dgm:spPr/>
      <dgm:t>
        <a:bodyPr/>
        <a:lstStyle/>
        <a:p>
          <a:r>
            <a:rPr lang="en-US" dirty="0" smtClean="0"/>
            <a:t>Future projects review and update</a:t>
          </a:r>
          <a:endParaRPr lang="en-US" dirty="0"/>
        </a:p>
      </dgm:t>
    </dgm:pt>
    <dgm:pt modelId="{088036CC-C755-4D95-8D49-BA1EAEC38540}" type="parTrans" cxnId="{8F276CFD-D6D3-4BA1-9164-0838418678FC}">
      <dgm:prSet/>
      <dgm:spPr/>
      <dgm:t>
        <a:bodyPr/>
        <a:lstStyle/>
        <a:p>
          <a:endParaRPr lang="en-US"/>
        </a:p>
      </dgm:t>
    </dgm:pt>
    <dgm:pt modelId="{3630F23D-7454-4F61-9A5D-399502FEDDAF}" type="sibTrans" cxnId="{8F276CFD-D6D3-4BA1-9164-0838418678FC}">
      <dgm:prSet/>
      <dgm:spPr/>
      <dgm:t>
        <a:bodyPr/>
        <a:lstStyle/>
        <a:p>
          <a:endParaRPr lang="en-US"/>
        </a:p>
      </dgm:t>
    </dgm:pt>
    <dgm:pt modelId="{FBE4FA86-9613-4E1D-8391-244AAF859A66}">
      <dgm:prSet phldrT="[Text]"/>
      <dgm:spPr>
        <a:solidFill>
          <a:srgbClr val="4F81BD"/>
        </a:solidFill>
      </dgm:spPr>
      <dgm:t>
        <a:bodyPr/>
        <a:lstStyle/>
        <a:p>
          <a:r>
            <a:rPr lang="en-US" dirty="0" smtClean="0"/>
            <a:t>Reliability Analysis</a:t>
          </a:r>
          <a:endParaRPr lang="en-US" dirty="0"/>
        </a:p>
      </dgm:t>
    </dgm:pt>
    <dgm:pt modelId="{2D7BD667-5C08-4E3E-AC69-938B5E197C3F}" type="parTrans" cxnId="{90C3F56F-C94F-4591-94BA-6F4EEAFCEFBA}">
      <dgm:prSet/>
      <dgm:spPr/>
      <dgm:t>
        <a:bodyPr/>
        <a:lstStyle/>
        <a:p>
          <a:endParaRPr lang="en-US"/>
        </a:p>
      </dgm:t>
    </dgm:pt>
    <dgm:pt modelId="{137E37E4-2E73-4F4C-89B6-B7DAB65056F1}" type="sibTrans" cxnId="{90C3F56F-C94F-4591-94BA-6F4EEAFCEFBA}">
      <dgm:prSet/>
      <dgm:spPr/>
      <dgm:t>
        <a:bodyPr/>
        <a:lstStyle/>
        <a:p>
          <a:endParaRPr lang="en-US"/>
        </a:p>
      </dgm:t>
    </dgm:pt>
    <dgm:pt modelId="{63FA04F0-C58D-41DD-AB14-6A6F8F8834C5}">
      <dgm:prSet phldrT="[Text]"/>
      <dgm:spPr/>
      <dgm:t>
        <a:bodyPr/>
        <a:lstStyle/>
        <a:p>
          <a:r>
            <a:rPr lang="en-US" dirty="0" smtClean="0"/>
            <a:t>Run N-1 SCOPF to obtain initial list of overloads</a:t>
          </a:r>
          <a:endParaRPr lang="en-US" dirty="0"/>
        </a:p>
      </dgm:t>
    </dgm:pt>
    <dgm:pt modelId="{A2706C59-B9F0-4B5D-AE94-09EAB0DCD1C1}" type="parTrans" cxnId="{FE2F3B0B-484E-4C36-A422-E3B72C8D21DA}">
      <dgm:prSet/>
      <dgm:spPr/>
      <dgm:t>
        <a:bodyPr/>
        <a:lstStyle/>
        <a:p>
          <a:endParaRPr lang="en-US"/>
        </a:p>
      </dgm:t>
    </dgm:pt>
    <dgm:pt modelId="{9B1135C0-2567-4AB6-A8F2-872E0FBD0DAF}" type="sibTrans" cxnId="{FE2F3B0B-484E-4C36-A422-E3B72C8D21DA}">
      <dgm:prSet/>
      <dgm:spPr/>
      <dgm:t>
        <a:bodyPr/>
        <a:lstStyle/>
        <a:p>
          <a:endParaRPr lang="en-US"/>
        </a:p>
      </dgm:t>
    </dgm:pt>
    <dgm:pt modelId="{5B84C20E-CC92-4021-BDC3-FE1D6AC310EA}">
      <dgm:prSet phldrT="[Text]"/>
      <dgm:spPr>
        <a:solidFill>
          <a:srgbClr val="4F81BD"/>
        </a:solidFill>
      </dgm:spPr>
      <dgm:t>
        <a:bodyPr/>
        <a:lstStyle/>
        <a:p>
          <a:r>
            <a:rPr lang="en-US" dirty="0" smtClean="0"/>
            <a:t>Economic Analysis</a:t>
          </a:r>
          <a:endParaRPr lang="en-US" dirty="0"/>
        </a:p>
      </dgm:t>
    </dgm:pt>
    <dgm:pt modelId="{B0B29068-DFD9-4867-A001-8B4E960220FC}" type="parTrans" cxnId="{58159232-45A2-408C-BA81-D0E885C45A88}">
      <dgm:prSet/>
      <dgm:spPr/>
      <dgm:t>
        <a:bodyPr/>
        <a:lstStyle/>
        <a:p>
          <a:endParaRPr lang="en-US"/>
        </a:p>
      </dgm:t>
    </dgm:pt>
    <dgm:pt modelId="{33C1662B-1CDE-428B-84D2-7E83E48E015E}" type="sibTrans" cxnId="{58159232-45A2-408C-BA81-D0E885C45A88}">
      <dgm:prSet/>
      <dgm:spPr/>
      <dgm:t>
        <a:bodyPr/>
        <a:lstStyle/>
        <a:p>
          <a:endParaRPr lang="en-US"/>
        </a:p>
      </dgm:t>
    </dgm:pt>
    <dgm:pt modelId="{39D1A102-A764-49E6-A229-70046FC08EA8}">
      <dgm:prSet phldrT="[Text]"/>
      <dgm:spPr/>
      <dgm:t>
        <a:bodyPr/>
        <a:lstStyle/>
        <a:p>
          <a:r>
            <a:rPr lang="en-US" dirty="0" smtClean="0"/>
            <a:t>Run economic analysis</a:t>
          </a:r>
          <a:endParaRPr lang="en-US" dirty="0"/>
        </a:p>
      </dgm:t>
    </dgm:pt>
    <dgm:pt modelId="{7879A2DC-C917-45F8-9E86-665CC80B7066}" type="parTrans" cxnId="{207B43DB-EC08-4BCB-9FA1-3C6B13991714}">
      <dgm:prSet/>
      <dgm:spPr/>
      <dgm:t>
        <a:bodyPr/>
        <a:lstStyle/>
        <a:p>
          <a:endParaRPr lang="en-US"/>
        </a:p>
      </dgm:t>
    </dgm:pt>
    <dgm:pt modelId="{42C7DCDE-0B90-4B11-B231-814C171EDE3F}" type="sibTrans" cxnId="{207B43DB-EC08-4BCB-9FA1-3C6B13991714}">
      <dgm:prSet/>
      <dgm:spPr/>
      <dgm:t>
        <a:bodyPr/>
        <a:lstStyle/>
        <a:p>
          <a:endParaRPr lang="en-US"/>
        </a:p>
      </dgm:t>
    </dgm:pt>
    <dgm:pt modelId="{60582BEC-C7F6-4960-816B-46CCC472BA29}">
      <dgm:prSet phldrT="[Text]"/>
      <dgm:spPr/>
      <dgm:t>
        <a:bodyPr/>
        <a:lstStyle/>
        <a:p>
          <a:r>
            <a:rPr lang="en-US" dirty="0" smtClean="0"/>
            <a:t>Future generation review and update (addition and retirement)</a:t>
          </a:r>
          <a:endParaRPr lang="en-US" dirty="0"/>
        </a:p>
      </dgm:t>
    </dgm:pt>
    <dgm:pt modelId="{415F78DF-20F3-44A4-82F6-6681C3A3F624}" type="parTrans" cxnId="{CB29C938-94E9-4DA2-B8C4-B0A3C42DAFFC}">
      <dgm:prSet/>
      <dgm:spPr/>
      <dgm:t>
        <a:bodyPr/>
        <a:lstStyle/>
        <a:p>
          <a:endParaRPr lang="en-US"/>
        </a:p>
      </dgm:t>
    </dgm:pt>
    <dgm:pt modelId="{23F34A56-0995-40F1-A12A-B1DB3F75B82B}" type="sibTrans" cxnId="{CB29C938-94E9-4DA2-B8C4-B0A3C42DAFFC}">
      <dgm:prSet/>
      <dgm:spPr/>
      <dgm:t>
        <a:bodyPr/>
        <a:lstStyle/>
        <a:p>
          <a:endParaRPr lang="en-US"/>
        </a:p>
      </dgm:t>
    </dgm:pt>
    <dgm:pt modelId="{ADF82B46-75B0-40F4-AC3A-C5B0FBA4210E}">
      <dgm:prSet phldrT="[Text]"/>
      <dgm:spPr/>
      <dgm:t>
        <a:bodyPr/>
        <a:lstStyle/>
        <a:p>
          <a:r>
            <a:rPr lang="en-US" dirty="0" smtClean="0"/>
            <a:t>Load comparison and adjustment</a:t>
          </a:r>
          <a:endParaRPr lang="en-US" dirty="0"/>
        </a:p>
      </dgm:t>
    </dgm:pt>
    <dgm:pt modelId="{A2A85C28-67D2-4774-8A12-F2B89BAFA0B6}" type="parTrans" cxnId="{DB88DB56-2988-4174-B033-B65EA620A289}">
      <dgm:prSet/>
      <dgm:spPr/>
      <dgm:t>
        <a:bodyPr/>
        <a:lstStyle/>
        <a:p>
          <a:endParaRPr lang="en-US"/>
        </a:p>
      </dgm:t>
    </dgm:pt>
    <dgm:pt modelId="{DA1B8045-4A02-4491-8422-ECFC8AA5D71A}" type="sibTrans" cxnId="{DB88DB56-2988-4174-B033-B65EA620A289}">
      <dgm:prSet/>
      <dgm:spPr/>
      <dgm:t>
        <a:bodyPr/>
        <a:lstStyle/>
        <a:p>
          <a:endParaRPr lang="en-US"/>
        </a:p>
      </dgm:t>
    </dgm:pt>
    <dgm:pt modelId="{5F031899-6CCE-4BFF-8CE8-F70AAB399B62}">
      <dgm:prSet phldrT="[Text]"/>
      <dgm:spPr/>
      <dgm:t>
        <a:bodyPr/>
        <a:lstStyle/>
        <a:p>
          <a:r>
            <a:rPr lang="en-US" dirty="0" smtClean="0"/>
            <a:t>Transmission outages, DC tie dispatch, and SOL updates</a:t>
          </a:r>
          <a:endParaRPr lang="en-US" dirty="0"/>
        </a:p>
      </dgm:t>
    </dgm:pt>
    <dgm:pt modelId="{8580730C-2E9D-4044-8959-E1A21FA88577}" type="parTrans" cxnId="{58441E42-E544-44F6-8C39-FA55A5F40D7A}">
      <dgm:prSet/>
      <dgm:spPr/>
      <dgm:t>
        <a:bodyPr/>
        <a:lstStyle/>
        <a:p>
          <a:endParaRPr lang="en-US"/>
        </a:p>
      </dgm:t>
    </dgm:pt>
    <dgm:pt modelId="{F5A11E5A-497B-4916-870C-E02D2D20D06D}" type="sibTrans" cxnId="{58441E42-E544-44F6-8C39-FA55A5F40D7A}">
      <dgm:prSet/>
      <dgm:spPr/>
      <dgm:t>
        <a:bodyPr/>
        <a:lstStyle/>
        <a:p>
          <a:endParaRPr lang="en-US"/>
        </a:p>
      </dgm:t>
    </dgm:pt>
    <dgm:pt modelId="{5ABFBA85-FA29-4D7E-B439-B7FE62D07CC7}">
      <dgm:prSet phldrT="[Text]"/>
      <dgm:spPr/>
      <dgm:t>
        <a:bodyPr/>
        <a:lstStyle/>
        <a:p>
          <a:r>
            <a:rPr lang="en-US" dirty="0" smtClean="0"/>
            <a:t>Run G-1 + N-1 and X-1 + N-1 screening to identify generator and transformer outages to study</a:t>
          </a:r>
          <a:endParaRPr lang="en-US" dirty="0"/>
        </a:p>
      </dgm:t>
    </dgm:pt>
    <dgm:pt modelId="{BD815C89-16C9-4BC9-A8C5-AB60CF01D44D}" type="parTrans" cxnId="{7D3F9BEE-B7C2-408E-A894-B693A1DE6142}">
      <dgm:prSet/>
      <dgm:spPr/>
      <dgm:t>
        <a:bodyPr/>
        <a:lstStyle/>
        <a:p>
          <a:endParaRPr lang="en-US"/>
        </a:p>
      </dgm:t>
    </dgm:pt>
    <dgm:pt modelId="{E28FF7D0-55A2-4942-AB68-4AE32CC91B94}" type="sibTrans" cxnId="{7D3F9BEE-B7C2-408E-A894-B693A1DE6142}">
      <dgm:prSet/>
      <dgm:spPr/>
      <dgm:t>
        <a:bodyPr/>
        <a:lstStyle/>
        <a:p>
          <a:endParaRPr lang="en-US"/>
        </a:p>
      </dgm:t>
    </dgm:pt>
    <dgm:pt modelId="{5AB48237-14D2-4369-8CEC-688DC708E4B4}">
      <dgm:prSet phldrT="[Text]"/>
      <dgm:spPr/>
      <dgm:t>
        <a:bodyPr/>
        <a:lstStyle/>
        <a:p>
          <a:r>
            <a:rPr lang="en-US" dirty="0" smtClean="0"/>
            <a:t>Add, or improve existing, transmission projects to mitigate overloads</a:t>
          </a:r>
          <a:endParaRPr lang="en-US" dirty="0"/>
        </a:p>
      </dgm:t>
    </dgm:pt>
    <dgm:pt modelId="{D3F30448-A95A-4A29-940F-EDB276044E18}" type="parTrans" cxnId="{B934D6EA-3F8E-4D5A-849E-66DFA39C3B4F}">
      <dgm:prSet/>
      <dgm:spPr/>
      <dgm:t>
        <a:bodyPr/>
        <a:lstStyle/>
        <a:p>
          <a:endParaRPr lang="en-US"/>
        </a:p>
      </dgm:t>
    </dgm:pt>
    <dgm:pt modelId="{BD191485-45B4-4563-BD5C-6B7BD6EA45A8}" type="sibTrans" cxnId="{B934D6EA-3F8E-4D5A-849E-66DFA39C3B4F}">
      <dgm:prSet/>
      <dgm:spPr/>
      <dgm:t>
        <a:bodyPr/>
        <a:lstStyle/>
        <a:p>
          <a:endParaRPr lang="en-US"/>
        </a:p>
      </dgm:t>
    </dgm:pt>
    <dgm:pt modelId="{9A062DB0-563F-4A79-A214-41D4556676AC}">
      <dgm:prSet phldrT="[Text]"/>
      <dgm:spPr/>
      <dgm:t>
        <a:bodyPr/>
        <a:lstStyle/>
        <a:p>
          <a:r>
            <a:rPr lang="en-US" dirty="0" smtClean="0"/>
            <a:t>Add or improve projects that meet the economic criteria</a:t>
          </a:r>
          <a:endParaRPr lang="en-US" dirty="0"/>
        </a:p>
      </dgm:t>
    </dgm:pt>
    <dgm:pt modelId="{8D29EB01-1628-4D7A-8C40-11EF73A8CC22}" type="parTrans" cxnId="{6268DD10-15C4-44F1-A424-CF835E58DD93}">
      <dgm:prSet/>
      <dgm:spPr/>
      <dgm:t>
        <a:bodyPr/>
        <a:lstStyle/>
        <a:p>
          <a:endParaRPr lang="en-US"/>
        </a:p>
      </dgm:t>
    </dgm:pt>
    <dgm:pt modelId="{DC9D4289-5BB5-4092-B627-7B224BDED92E}" type="sibTrans" cxnId="{6268DD10-15C4-44F1-A424-CF835E58DD93}">
      <dgm:prSet/>
      <dgm:spPr/>
      <dgm:t>
        <a:bodyPr/>
        <a:lstStyle/>
        <a:p>
          <a:endParaRPr lang="en-US"/>
        </a:p>
      </dgm:t>
    </dgm:pt>
    <dgm:pt modelId="{EF2FCF37-6B79-4542-A082-60FCA3D6F05E}" type="pres">
      <dgm:prSet presAssocID="{83085D32-1E2A-489B-9DB9-71BB7EE293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47B3CE-312F-482B-B471-563EF6AAFA9D}" type="pres">
      <dgm:prSet presAssocID="{F439C579-B375-4A0F-82FD-7C4D015D6E12}" presName="composite" presStyleCnt="0"/>
      <dgm:spPr/>
    </dgm:pt>
    <dgm:pt modelId="{7CEDAB72-324C-4119-8140-8CC3C4ECBF5E}" type="pres">
      <dgm:prSet presAssocID="{F439C579-B375-4A0F-82FD-7C4D015D6E1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2D60C-FAF1-43A3-AD0B-C2D156C5B9E2}" type="pres">
      <dgm:prSet presAssocID="{F439C579-B375-4A0F-82FD-7C4D015D6E1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2DCDF-89C7-457C-97D6-A964EEA3C417}" type="pres">
      <dgm:prSet presAssocID="{187667DB-ABC8-40D0-A639-52248B9DA040}" presName="sp" presStyleCnt="0"/>
      <dgm:spPr/>
    </dgm:pt>
    <dgm:pt modelId="{D3B6FBD4-CDB5-46C8-B3D2-455188DE399F}" type="pres">
      <dgm:prSet presAssocID="{FBE4FA86-9613-4E1D-8391-244AAF859A66}" presName="composite" presStyleCnt="0"/>
      <dgm:spPr/>
    </dgm:pt>
    <dgm:pt modelId="{1102EA8E-5359-4BCC-8D01-7B3564C42E81}" type="pres">
      <dgm:prSet presAssocID="{FBE4FA86-9613-4E1D-8391-244AAF859A6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974B0-3DBB-448D-8CFE-E39462A03587}" type="pres">
      <dgm:prSet presAssocID="{FBE4FA86-9613-4E1D-8391-244AAF859A6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E66F0-3A8F-4E65-9705-306104DA4BDD}" type="pres">
      <dgm:prSet presAssocID="{137E37E4-2E73-4F4C-89B6-B7DAB65056F1}" presName="sp" presStyleCnt="0"/>
      <dgm:spPr/>
    </dgm:pt>
    <dgm:pt modelId="{BA958A05-EF0C-49FB-9838-E15908B4514F}" type="pres">
      <dgm:prSet presAssocID="{5B84C20E-CC92-4021-BDC3-FE1D6AC310EA}" presName="composite" presStyleCnt="0"/>
      <dgm:spPr/>
    </dgm:pt>
    <dgm:pt modelId="{2BD63E8C-0901-4099-BFCF-708500659063}" type="pres">
      <dgm:prSet presAssocID="{5B84C20E-CC92-4021-BDC3-FE1D6AC310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12D5C-06F1-44C6-81A3-C94F3F2C4CEA}" type="pres">
      <dgm:prSet presAssocID="{5B84C20E-CC92-4021-BDC3-FE1D6AC310EA}" presName="descendantText" presStyleLbl="alignAcc1" presStyleIdx="2" presStyleCnt="3" custLinFactNeighborY="-1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29C938-94E9-4DA2-B8C4-B0A3C42DAFFC}" srcId="{F439C579-B375-4A0F-82FD-7C4D015D6E12}" destId="{60582BEC-C7F6-4960-816B-46CCC472BA29}" srcOrd="1" destOrd="0" parTransId="{415F78DF-20F3-44A4-82F6-6681C3A3F624}" sibTransId="{23F34A56-0995-40F1-A12A-B1DB3F75B82B}"/>
    <dgm:cxn modelId="{58441E42-E544-44F6-8C39-FA55A5F40D7A}" srcId="{F439C579-B375-4A0F-82FD-7C4D015D6E12}" destId="{5F031899-6CCE-4BFF-8CE8-F70AAB399B62}" srcOrd="3" destOrd="0" parTransId="{8580730C-2E9D-4044-8959-E1A21FA88577}" sibTransId="{F5A11E5A-497B-4916-870C-E02D2D20D06D}"/>
    <dgm:cxn modelId="{3D8EE1CC-8B34-485E-9C3E-ABF6773138D9}" type="presOf" srcId="{ADF82B46-75B0-40F4-AC3A-C5B0FBA4210E}" destId="{9F62D60C-FAF1-43A3-AD0B-C2D156C5B9E2}" srcOrd="0" destOrd="2" presId="urn:microsoft.com/office/officeart/2005/8/layout/chevron2"/>
    <dgm:cxn modelId="{C5D6592F-09AB-4880-9072-4CC1F518A824}" srcId="{83085D32-1E2A-489B-9DB9-71BB7EE29375}" destId="{F439C579-B375-4A0F-82FD-7C4D015D6E12}" srcOrd="0" destOrd="0" parTransId="{18CCE19A-D371-45AA-8B5A-B89A11B9CFE2}" sibTransId="{187667DB-ABC8-40D0-A639-52248B9DA040}"/>
    <dgm:cxn modelId="{7E718ED3-D97E-4B1B-8BF9-5E1195A3C90E}" type="presOf" srcId="{F439C579-B375-4A0F-82FD-7C4D015D6E12}" destId="{7CEDAB72-324C-4119-8140-8CC3C4ECBF5E}" srcOrd="0" destOrd="0" presId="urn:microsoft.com/office/officeart/2005/8/layout/chevron2"/>
    <dgm:cxn modelId="{207B43DB-EC08-4BCB-9FA1-3C6B13991714}" srcId="{5B84C20E-CC92-4021-BDC3-FE1D6AC310EA}" destId="{39D1A102-A764-49E6-A229-70046FC08EA8}" srcOrd="0" destOrd="0" parTransId="{7879A2DC-C917-45F8-9E86-665CC80B7066}" sibTransId="{42C7DCDE-0B90-4B11-B231-814C171EDE3F}"/>
    <dgm:cxn modelId="{6268DD10-15C4-44F1-A424-CF835E58DD93}" srcId="{5B84C20E-CC92-4021-BDC3-FE1D6AC310EA}" destId="{9A062DB0-563F-4A79-A214-41D4556676AC}" srcOrd="1" destOrd="0" parTransId="{8D29EB01-1628-4D7A-8C40-11EF73A8CC22}" sibTransId="{DC9D4289-5BB5-4092-B627-7B224BDED92E}"/>
    <dgm:cxn modelId="{90C3F56F-C94F-4591-94BA-6F4EEAFCEFBA}" srcId="{83085D32-1E2A-489B-9DB9-71BB7EE29375}" destId="{FBE4FA86-9613-4E1D-8391-244AAF859A66}" srcOrd="1" destOrd="0" parTransId="{2D7BD667-5C08-4E3E-AC69-938B5E197C3F}" sibTransId="{137E37E4-2E73-4F4C-89B6-B7DAB65056F1}"/>
    <dgm:cxn modelId="{5F956401-02B0-4155-8ACB-BB4F8EADFA28}" type="presOf" srcId="{5B84C20E-CC92-4021-BDC3-FE1D6AC310EA}" destId="{2BD63E8C-0901-4099-BFCF-708500659063}" srcOrd="0" destOrd="0" presId="urn:microsoft.com/office/officeart/2005/8/layout/chevron2"/>
    <dgm:cxn modelId="{8CA246A3-3930-465E-A6E3-F3CAB244E186}" type="presOf" srcId="{5ABFBA85-FA29-4D7E-B439-B7FE62D07CC7}" destId="{B13974B0-3DBB-448D-8CFE-E39462A03587}" srcOrd="0" destOrd="1" presId="urn:microsoft.com/office/officeart/2005/8/layout/chevron2"/>
    <dgm:cxn modelId="{012C9169-0730-4914-B739-38FC2A09B0B8}" type="presOf" srcId="{5AB48237-14D2-4369-8CEC-688DC708E4B4}" destId="{B13974B0-3DBB-448D-8CFE-E39462A03587}" srcOrd="0" destOrd="2" presId="urn:microsoft.com/office/officeart/2005/8/layout/chevron2"/>
    <dgm:cxn modelId="{FE2F3B0B-484E-4C36-A422-E3B72C8D21DA}" srcId="{FBE4FA86-9613-4E1D-8391-244AAF859A66}" destId="{63FA04F0-C58D-41DD-AB14-6A6F8F8834C5}" srcOrd="0" destOrd="0" parTransId="{A2706C59-B9F0-4B5D-AE94-09EAB0DCD1C1}" sibTransId="{9B1135C0-2567-4AB6-A8F2-872E0FBD0DAF}"/>
    <dgm:cxn modelId="{F1B9D4DF-D700-4CBA-8865-DC14D8010466}" type="presOf" srcId="{60582BEC-C7F6-4960-816B-46CCC472BA29}" destId="{9F62D60C-FAF1-43A3-AD0B-C2D156C5B9E2}" srcOrd="0" destOrd="1" presId="urn:microsoft.com/office/officeart/2005/8/layout/chevron2"/>
    <dgm:cxn modelId="{DB88DB56-2988-4174-B033-B65EA620A289}" srcId="{F439C579-B375-4A0F-82FD-7C4D015D6E12}" destId="{ADF82B46-75B0-40F4-AC3A-C5B0FBA4210E}" srcOrd="2" destOrd="0" parTransId="{A2A85C28-67D2-4774-8A12-F2B89BAFA0B6}" sibTransId="{DA1B8045-4A02-4491-8422-ECFC8AA5D71A}"/>
    <dgm:cxn modelId="{88ADA398-4FC8-476F-8003-8BCB6BFA002C}" type="presOf" srcId="{63FA04F0-C58D-41DD-AB14-6A6F8F8834C5}" destId="{B13974B0-3DBB-448D-8CFE-E39462A03587}" srcOrd="0" destOrd="0" presId="urn:microsoft.com/office/officeart/2005/8/layout/chevron2"/>
    <dgm:cxn modelId="{BCDCF9D0-A754-43E0-8066-F8417DF21BB9}" type="presOf" srcId="{83085D32-1E2A-489B-9DB9-71BB7EE29375}" destId="{EF2FCF37-6B79-4542-A082-60FCA3D6F05E}" srcOrd="0" destOrd="0" presId="urn:microsoft.com/office/officeart/2005/8/layout/chevron2"/>
    <dgm:cxn modelId="{F4D85630-67E8-41ED-A574-7390FE4DB40A}" type="presOf" srcId="{AF5D48D9-832F-494F-BA7B-DD86CB85C7B4}" destId="{9F62D60C-FAF1-43A3-AD0B-C2D156C5B9E2}" srcOrd="0" destOrd="0" presId="urn:microsoft.com/office/officeart/2005/8/layout/chevron2"/>
    <dgm:cxn modelId="{A450F96B-7DB9-48BE-A51E-40B9665A9DF5}" type="presOf" srcId="{9A062DB0-563F-4A79-A214-41D4556676AC}" destId="{80C12D5C-06F1-44C6-81A3-C94F3F2C4CEA}" srcOrd="0" destOrd="1" presId="urn:microsoft.com/office/officeart/2005/8/layout/chevron2"/>
    <dgm:cxn modelId="{DB02CFD9-2BA3-485F-97E6-7817D5522AAC}" type="presOf" srcId="{FBE4FA86-9613-4E1D-8391-244AAF859A66}" destId="{1102EA8E-5359-4BCC-8D01-7B3564C42E81}" srcOrd="0" destOrd="0" presId="urn:microsoft.com/office/officeart/2005/8/layout/chevron2"/>
    <dgm:cxn modelId="{8F276CFD-D6D3-4BA1-9164-0838418678FC}" srcId="{F439C579-B375-4A0F-82FD-7C4D015D6E12}" destId="{AF5D48D9-832F-494F-BA7B-DD86CB85C7B4}" srcOrd="0" destOrd="0" parTransId="{088036CC-C755-4D95-8D49-BA1EAEC38540}" sibTransId="{3630F23D-7454-4F61-9A5D-399502FEDDAF}"/>
    <dgm:cxn modelId="{B934D6EA-3F8E-4D5A-849E-66DFA39C3B4F}" srcId="{FBE4FA86-9613-4E1D-8391-244AAF859A66}" destId="{5AB48237-14D2-4369-8CEC-688DC708E4B4}" srcOrd="2" destOrd="0" parTransId="{D3F30448-A95A-4A29-940F-EDB276044E18}" sibTransId="{BD191485-45B4-4563-BD5C-6B7BD6EA45A8}"/>
    <dgm:cxn modelId="{7D3F9BEE-B7C2-408E-A894-B693A1DE6142}" srcId="{FBE4FA86-9613-4E1D-8391-244AAF859A66}" destId="{5ABFBA85-FA29-4D7E-B439-B7FE62D07CC7}" srcOrd="1" destOrd="0" parTransId="{BD815C89-16C9-4BC9-A8C5-AB60CF01D44D}" sibTransId="{E28FF7D0-55A2-4942-AB68-4AE32CC91B94}"/>
    <dgm:cxn modelId="{BD630A65-53AF-40CB-9815-D20A6A6C9B4C}" type="presOf" srcId="{39D1A102-A764-49E6-A229-70046FC08EA8}" destId="{80C12D5C-06F1-44C6-81A3-C94F3F2C4CEA}" srcOrd="0" destOrd="0" presId="urn:microsoft.com/office/officeart/2005/8/layout/chevron2"/>
    <dgm:cxn modelId="{58159232-45A2-408C-BA81-D0E885C45A88}" srcId="{83085D32-1E2A-489B-9DB9-71BB7EE29375}" destId="{5B84C20E-CC92-4021-BDC3-FE1D6AC310EA}" srcOrd="2" destOrd="0" parTransId="{B0B29068-DFD9-4867-A001-8B4E960220FC}" sibTransId="{33C1662B-1CDE-428B-84D2-7E83E48E015E}"/>
    <dgm:cxn modelId="{1ABA0AD6-DB1E-4379-9A31-70FCE7FFCAC1}" type="presOf" srcId="{5F031899-6CCE-4BFF-8CE8-F70AAB399B62}" destId="{9F62D60C-FAF1-43A3-AD0B-C2D156C5B9E2}" srcOrd="0" destOrd="3" presId="urn:microsoft.com/office/officeart/2005/8/layout/chevron2"/>
    <dgm:cxn modelId="{EA4DAEE4-026F-4EF6-BD18-269F33434468}" type="presParOf" srcId="{EF2FCF37-6B79-4542-A082-60FCA3D6F05E}" destId="{8D47B3CE-312F-482B-B471-563EF6AAFA9D}" srcOrd="0" destOrd="0" presId="urn:microsoft.com/office/officeart/2005/8/layout/chevron2"/>
    <dgm:cxn modelId="{867E6D4D-14FE-424E-A5ED-A0F39C190EB9}" type="presParOf" srcId="{8D47B3CE-312F-482B-B471-563EF6AAFA9D}" destId="{7CEDAB72-324C-4119-8140-8CC3C4ECBF5E}" srcOrd="0" destOrd="0" presId="urn:microsoft.com/office/officeart/2005/8/layout/chevron2"/>
    <dgm:cxn modelId="{D8F0AC03-E1FF-4284-9F87-03C2E27695B1}" type="presParOf" srcId="{8D47B3CE-312F-482B-B471-563EF6AAFA9D}" destId="{9F62D60C-FAF1-43A3-AD0B-C2D156C5B9E2}" srcOrd="1" destOrd="0" presId="urn:microsoft.com/office/officeart/2005/8/layout/chevron2"/>
    <dgm:cxn modelId="{9E4D8346-8BC0-4C41-8E37-99B15E0F0040}" type="presParOf" srcId="{EF2FCF37-6B79-4542-A082-60FCA3D6F05E}" destId="{9252DCDF-89C7-457C-97D6-A964EEA3C417}" srcOrd="1" destOrd="0" presId="urn:microsoft.com/office/officeart/2005/8/layout/chevron2"/>
    <dgm:cxn modelId="{8DCC1948-A3A3-4495-8AA6-C862C3209840}" type="presParOf" srcId="{EF2FCF37-6B79-4542-A082-60FCA3D6F05E}" destId="{D3B6FBD4-CDB5-46C8-B3D2-455188DE399F}" srcOrd="2" destOrd="0" presId="urn:microsoft.com/office/officeart/2005/8/layout/chevron2"/>
    <dgm:cxn modelId="{F9B6F7DD-45FF-4D19-8A46-FFE4E789F50A}" type="presParOf" srcId="{D3B6FBD4-CDB5-46C8-B3D2-455188DE399F}" destId="{1102EA8E-5359-4BCC-8D01-7B3564C42E81}" srcOrd="0" destOrd="0" presId="urn:microsoft.com/office/officeart/2005/8/layout/chevron2"/>
    <dgm:cxn modelId="{F533E432-3243-453B-B2DB-FCC8B11D91D6}" type="presParOf" srcId="{D3B6FBD4-CDB5-46C8-B3D2-455188DE399F}" destId="{B13974B0-3DBB-448D-8CFE-E39462A03587}" srcOrd="1" destOrd="0" presId="urn:microsoft.com/office/officeart/2005/8/layout/chevron2"/>
    <dgm:cxn modelId="{8AFD2143-1647-4498-95AC-F716F6776B92}" type="presParOf" srcId="{EF2FCF37-6B79-4542-A082-60FCA3D6F05E}" destId="{715E66F0-3A8F-4E65-9705-306104DA4BDD}" srcOrd="3" destOrd="0" presId="urn:microsoft.com/office/officeart/2005/8/layout/chevron2"/>
    <dgm:cxn modelId="{C5CBE9B8-26D5-45FA-8F46-EB6647FDF3E7}" type="presParOf" srcId="{EF2FCF37-6B79-4542-A082-60FCA3D6F05E}" destId="{BA958A05-EF0C-49FB-9838-E15908B4514F}" srcOrd="4" destOrd="0" presId="urn:microsoft.com/office/officeart/2005/8/layout/chevron2"/>
    <dgm:cxn modelId="{F66FD456-09FD-4C4F-88A5-EE0F044ABC28}" type="presParOf" srcId="{BA958A05-EF0C-49FB-9838-E15908B4514F}" destId="{2BD63E8C-0901-4099-BFCF-708500659063}" srcOrd="0" destOrd="0" presId="urn:microsoft.com/office/officeart/2005/8/layout/chevron2"/>
    <dgm:cxn modelId="{152608C8-E9FE-49DA-A930-97D5F4BFE153}" type="presParOf" srcId="{BA958A05-EF0C-49FB-9838-E15908B4514F}" destId="{80C12D5C-06F1-44C6-81A3-C94F3F2C4C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C00B7-C69F-4444-BFBE-E512B0D8F604}">
      <dsp:nvSpPr>
        <dsp:cNvPr id="0" name=""/>
        <dsp:cNvSpPr/>
      </dsp:nvSpPr>
      <dsp:spPr>
        <a:xfrm>
          <a:off x="4114800" y="1794579"/>
          <a:ext cx="2915232" cy="503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74"/>
              </a:lnTo>
              <a:lnTo>
                <a:pt x="2915232" y="251574"/>
              </a:lnTo>
              <a:lnTo>
                <a:pt x="2915232" y="503148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C115D-D7A4-4F55-A359-33E8A85C4FB0}">
      <dsp:nvSpPr>
        <dsp:cNvPr id="0" name=""/>
        <dsp:cNvSpPr/>
      </dsp:nvSpPr>
      <dsp:spPr>
        <a:xfrm>
          <a:off x="4069080" y="1794579"/>
          <a:ext cx="91440" cy="503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148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44E88-3E64-48FE-A085-DC6A6F2EDF2F}">
      <dsp:nvSpPr>
        <dsp:cNvPr id="0" name=""/>
        <dsp:cNvSpPr/>
      </dsp:nvSpPr>
      <dsp:spPr>
        <a:xfrm>
          <a:off x="1199016" y="1794579"/>
          <a:ext cx="2915783" cy="532403"/>
        </a:xfrm>
        <a:custGeom>
          <a:avLst/>
          <a:gdLst/>
          <a:ahLst/>
          <a:cxnLst/>
          <a:rect l="0" t="0" r="0" b="0"/>
          <a:pathLst>
            <a:path>
              <a:moveTo>
                <a:pt x="2915783" y="0"/>
              </a:moveTo>
              <a:lnTo>
                <a:pt x="2915783" y="280828"/>
              </a:lnTo>
              <a:lnTo>
                <a:pt x="0" y="280828"/>
              </a:lnTo>
              <a:lnTo>
                <a:pt x="0" y="532403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46114-BE77-4A14-A2A9-01B532FD74A8}">
      <dsp:nvSpPr>
        <dsp:cNvPr id="0" name=""/>
        <dsp:cNvSpPr/>
      </dsp:nvSpPr>
      <dsp:spPr>
        <a:xfrm>
          <a:off x="2916826" y="379389"/>
          <a:ext cx="2395946" cy="1415189"/>
        </a:xfrm>
        <a:prstGeom prst="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dirty="0" smtClean="0"/>
            <a:t>ERCOT System Planning</a:t>
          </a:r>
          <a:endParaRPr lang="en-US" sz="3200" kern="1200" baseline="0" dirty="0"/>
        </a:p>
      </dsp:txBody>
      <dsp:txXfrm>
        <a:off x="2916826" y="379389"/>
        <a:ext cx="2395946" cy="1415189"/>
      </dsp:txXfrm>
    </dsp:sp>
    <dsp:sp modelId="{38B1F9CC-AF2C-49AA-86FD-A8903CF3DC13}">
      <dsp:nvSpPr>
        <dsp:cNvPr id="0" name=""/>
        <dsp:cNvSpPr/>
      </dsp:nvSpPr>
      <dsp:spPr>
        <a:xfrm>
          <a:off x="1043" y="2326982"/>
          <a:ext cx="2395946" cy="2925439"/>
        </a:xfrm>
        <a:prstGeom prst="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dirty="0" smtClean="0"/>
            <a:t>Transmission Planning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RTP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LTSA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RPG Reviews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GINR Studies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RMR Studies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Dynamic Studies</a:t>
          </a:r>
        </a:p>
      </dsp:txBody>
      <dsp:txXfrm>
        <a:off x="1043" y="2326982"/>
        <a:ext cx="2395946" cy="2925439"/>
      </dsp:txXfrm>
    </dsp:sp>
    <dsp:sp modelId="{B680A4F1-7A7F-4EFE-A35E-165BB7B56D53}">
      <dsp:nvSpPr>
        <dsp:cNvPr id="0" name=""/>
        <dsp:cNvSpPr/>
      </dsp:nvSpPr>
      <dsp:spPr>
        <a:xfrm>
          <a:off x="2900689" y="2297727"/>
          <a:ext cx="2428220" cy="3068045"/>
        </a:xfrm>
        <a:prstGeom prst="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dirty="0" smtClean="0"/>
            <a:t>Resource Adequacy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CDR Study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SARA Study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Loss of Load Study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Drought Model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Generation Availability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Risk Analysis</a:t>
          </a:r>
          <a:endParaRPr lang="en-US" sz="1400" kern="1200" baseline="0" dirty="0"/>
        </a:p>
      </dsp:txBody>
      <dsp:txXfrm>
        <a:off x="2900689" y="2297727"/>
        <a:ext cx="2428220" cy="3068045"/>
      </dsp:txXfrm>
    </dsp:sp>
    <dsp:sp modelId="{087D0A8F-9702-477F-BEB1-D9311DCAB334}">
      <dsp:nvSpPr>
        <dsp:cNvPr id="0" name=""/>
        <dsp:cNvSpPr/>
      </dsp:nvSpPr>
      <dsp:spPr>
        <a:xfrm>
          <a:off x="5832058" y="2297727"/>
          <a:ext cx="2395946" cy="2292825"/>
        </a:xfrm>
        <a:prstGeom prst="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dirty="0" smtClean="0"/>
            <a:t>Load Forecasting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Near-term Forecasting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Long-term Forecasting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Meteorology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/>
            <a:t>Load Profiling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baseline="0" dirty="0"/>
        </a:p>
      </dsp:txBody>
      <dsp:txXfrm>
        <a:off x="5832058" y="2297727"/>
        <a:ext cx="2395946" cy="2292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DAB72-324C-4119-8140-8CC3C4ECBF5E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Case Conditioning</a:t>
          </a:r>
          <a:endParaRPr lang="en-US" sz="1500" kern="1200" dirty="0"/>
        </a:p>
      </dsp:txBody>
      <dsp:txXfrm rot="-5400000">
        <a:off x="1" y="573596"/>
        <a:ext cx="1146297" cy="491270"/>
      </dsp:txXfrm>
    </dsp:sp>
    <dsp:sp modelId="{9F62D60C-FAF1-43A3-AD0B-C2D156C5B9E2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Future projects review and update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Future generation review and update (addition and retirement)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Load comparison and adjustment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Transmission outages, DC tie dispatch, and SOL updates</a:t>
          </a:r>
          <a:endParaRPr lang="en-US" sz="1500" kern="1200" dirty="0"/>
        </a:p>
      </dsp:txBody>
      <dsp:txXfrm rot="-5400000">
        <a:off x="1146298" y="52408"/>
        <a:ext cx="7031341" cy="960496"/>
      </dsp:txXfrm>
    </dsp:sp>
    <dsp:sp modelId="{1102EA8E-5359-4BCC-8D01-7B3564C42E81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Reliability Analysis</a:t>
          </a:r>
          <a:endParaRPr lang="en-US" sz="1500" kern="1200" dirty="0"/>
        </a:p>
      </dsp:txBody>
      <dsp:txXfrm rot="-5400000">
        <a:off x="1" y="2017346"/>
        <a:ext cx="1146297" cy="491270"/>
      </dsp:txXfrm>
    </dsp:sp>
    <dsp:sp modelId="{B13974B0-3DBB-448D-8CFE-E39462A03587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Run N-1 SCOPF to obtain initial list of overloads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Run G-1 + N-1 and X-1 + N-1 screening to identify generator and transformer outages to study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Add, or improve existing, transmission projects to mitigate overloads</a:t>
          </a:r>
          <a:endParaRPr lang="en-US" sz="1500" kern="1200" dirty="0"/>
        </a:p>
      </dsp:txBody>
      <dsp:txXfrm rot="-5400000">
        <a:off x="1146298" y="1496158"/>
        <a:ext cx="7031341" cy="960496"/>
      </dsp:txXfrm>
    </dsp:sp>
    <dsp:sp modelId="{2BD63E8C-0901-4099-BFCF-708500659063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4F81B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Economic Analysis</a:t>
          </a:r>
          <a:endParaRPr lang="en-US" sz="1500" kern="1200" dirty="0"/>
        </a:p>
      </dsp:txBody>
      <dsp:txXfrm rot="-5400000">
        <a:off x="1" y="3461096"/>
        <a:ext cx="1146297" cy="491270"/>
      </dsp:txXfrm>
    </dsp:sp>
    <dsp:sp modelId="{80C12D5C-06F1-44C6-81A3-C94F3F2C4CEA}">
      <dsp:nvSpPr>
        <dsp:cNvPr id="0" name=""/>
        <dsp:cNvSpPr/>
      </dsp:nvSpPr>
      <dsp:spPr>
        <a:xfrm rot="5400000">
          <a:off x="4155739" y="-135949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Run economic analysis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Add or improve projects that meet the economic criteria</a:t>
          </a:r>
          <a:endParaRPr lang="en-US" sz="1500" kern="1200" dirty="0"/>
        </a:p>
      </dsp:txBody>
      <dsp:txXfrm rot="-5400000">
        <a:off x="1146298" y="2925453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D5E365B4-6A5C-49E0-B564-130539D0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5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767"/>
            <a:ext cx="5607050" cy="41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378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772378"/>
            <a:ext cx="3038475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9B04ED-FC03-474F-8EBF-CF5E35B42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2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A1D382-CECA-493A-8DF3-611524FAFFFC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large rate of change issue regarding solar build-out.</a:t>
            </a:r>
            <a:r>
              <a:rPr lang="en-US" baseline="0" dirty="0" smtClean="0"/>
              <a:t> We may have to deal with issues sooner than people think.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B04ED-FC03-474F-8EBF-CF5E35B423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6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stories:</a:t>
            </a:r>
            <a:r>
              <a:rPr lang="en-US" baseline="0" dirty="0" smtClean="0"/>
              <a:t> 1-4 are about growing load and lack of generation being built close to the load; 5 is about large solar build; 6 is about effects of LNG.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B04ED-FC03-474F-8EBF-CF5E35B423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07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to slide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B04ED-FC03-474F-8EBF-CF5E35B423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0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370B4B-D3D6-4D7D-B11F-55AC6A7DB009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B04ED-FC03-474F-8EBF-CF5E35B4235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included</a:t>
            </a:r>
            <a:r>
              <a:rPr lang="en-US" baseline="0" dirty="0" smtClean="0"/>
              <a:t> here are over 14,000 MW and 6,100 MW of planned wind and solar capacity, respectively, for which interconnection requests have been made, but have not executed an interconnection agreement.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B04ED-FC03-474F-8EBF-CF5E35B42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3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D2B36C-78C4-454C-8BA4-CB906A621925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64F765-8488-4E25-94AF-5C161D780BCF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4A5CAF-DB48-42AE-BA9C-A03B58F36824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of these issues are in West and South Texas.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B04ED-FC03-474F-8EBF-CF5E35B42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9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B04ED-FC03-474F-8EBF-CF5E35B42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5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889049-6DF6-43A9-B95D-A72B8ABD191E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Some</a:t>
            </a:r>
            <a:r>
              <a:rPr lang="en-US" altLang="en-US" baseline="0" dirty="0" smtClean="0"/>
              <a:t> congestion seen in 2017 is not seen in 2020 due to reliability projects being built in the interim timeframe relieving the congestion (e.g. Singleton – Zenith due to HIP).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Valley</a:t>
            </a:r>
            <a:r>
              <a:rPr lang="en-US" baseline="0" dirty="0" smtClean="0"/>
              <a:t> load is quite remote. Are additional 345-kV lines the best system upgrade options? Planning studies will need to consider higher voltages and / or HVDC.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B04ED-FC03-474F-8EBF-CF5E35B423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9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ERCOT_Logo_2c_no_bckgrnd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9"/>
          <a:stretch>
            <a:fillRect/>
          </a:stretch>
        </p:blipFill>
        <p:spPr bwMode="auto">
          <a:xfrm>
            <a:off x="3810000" y="6172200"/>
            <a:ext cx="1281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84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6C74-FF86-46B3-88C3-67A6F5077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8FD43-537A-481C-B35B-356BAC71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8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EC3F-ECD2-44D7-9BEB-0BD45791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3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425D-40F0-424B-BC56-059325EB2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6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96681-CCED-4820-B762-3150D7668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4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C59A-2F7A-4022-9705-12FCA050F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D189-B1F9-40FE-883D-00C62D17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6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A4A2-CE73-4072-A95D-91888E127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9DB7-E5F6-4AB9-87E7-55A9F385A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707F-478E-4A72-8DEF-7525A3FBC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027A-1F2B-4C57-ABC5-1BC7AA01F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5BB156-6848-43CB-871B-5299CAF0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4"/>
          <p:cNvGrpSpPr>
            <a:grpSpLocks/>
          </p:cNvGrpSpPr>
          <p:nvPr userDrawn="1"/>
        </p:nvGrpSpPr>
        <p:grpSpPr bwMode="auto">
          <a:xfrm>
            <a:off x="55563" y="46038"/>
            <a:ext cx="9043987" cy="6702425"/>
            <a:chOff x="69" y="117"/>
            <a:chExt cx="5622" cy="4084"/>
          </a:xfrm>
        </p:grpSpPr>
        <p:sp>
          <p:nvSpPr>
            <p:cNvPr id="1034" name="Rectangle 8"/>
            <p:cNvSpPr>
              <a:spLocks noChangeArrowheads="1"/>
            </p:cNvSpPr>
            <p:nvPr userDrawn="1"/>
          </p:nvSpPr>
          <p:spPr bwMode="auto">
            <a:xfrm>
              <a:off x="121" y="117"/>
              <a:ext cx="5510" cy="4084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9" y="171"/>
              <a:ext cx="5622" cy="3978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auto">
            <a:xfrm>
              <a:off x="96" y="144"/>
              <a:ext cx="5578" cy="403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mtClean="0"/>
                <a:t>  </a:t>
              </a:r>
            </a:p>
          </p:txBody>
        </p:sp>
      </p:grp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3940175" y="6281738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33" name="Picture 11" descr="ERCOT_Logo_2c_no_bckgrnd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9"/>
          <a:stretch>
            <a:fillRect/>
          </a:stretch>
        </p:blipFill>
        <p:spPr bwMode="auto">
          <a:xfrm>
            <a:off x="3810000" y="6172200"/>
            <a:ext cx="1281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762000" y="2133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ERCOT Planning </a:t>
            </a:r>
            <a:r>
              <a:rPr lang="en-US" altLang="en-US" sz="3600" b="1" dirty="0" smtClean="0"/>
              <a:t>Overview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447800" y="41148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ERCOT Planning</a:t>
            </a:r>
          </a:p>
          <a:p>
            <a:pPr algn="ctr" eaLnBrk="1" hangingPunct="1">
              <a:buFontTx/>
              <a:buNone/>
            </a:pP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78B2D6-7BE6-4F8A-84E1-9D332A56741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3600" dirty="0" smtClean="0"/>
              <a:t>2014-15 Winter SARA (Final)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74297"/>
              </p:ext>
            </p:extLst>
          </p:nvPr>
        </p:nvGraphicFramePr>
        <p:xfrm>
          <a:off x="457200" y="1066800"/>
          <a:ext cx="8239124" cy="4342064"/>
        </p:xfrm>
        <a:graphic>
          <a:graphicData uri="http://schemas.openxmlformats.org/drawingml/2006/table">
            <a:tbl>
              <a:tblPr/>
              <a:tblGrid>
                <a:gridCol w="559940"/>
                <a:gridCol w="4012060"/>
                <a:gridCol w="1000742"/>
                <a:gridCol w="1333191"/>
                <a:gridCol w="1333191"/>
              </a:tblGrid>
              <a:tr h="978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Item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Winter 2014/2015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Forecasted Season Peak Load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Extreme Load/Expected Generation Outages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5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Extreme Load/Extreme Generation Outages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5E"/>
                    </a:solidFill>
                  </a:tcPr>
                </a:tc>
              </a:tr>
              <a:tr h="4752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144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Resources (MW)</a:t>
                      </a: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77,350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144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Peak Demand (MW)</a:t>
                      </a: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52,837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Reserve Capacity (MW)</a:t>
                      </a: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24,513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422">
                <a:tc>
                  <a:txBody>
                    <a:bodyPr/>
                    <a:lstStyle/>
                    <a:p>
                      <a:pPr marL="0" lvl="0"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Extreme Peak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Load Adjustment (MW)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--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6,805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6,805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3422">
                <a:tc>
                  <a:txBody>
                    <a:bodyPr/>
                    <a:lstStyle/>
                    <a:p>
                      <a:pPr marL="0" lvl="0"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Maintenance/Forced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Outages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7,880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11,524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16,552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3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1440" lvl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Uses of Reserve Capacity (MW)  </a:t>
                      </a:r>
                      <a:r>
                        <a:rPr lang="en-US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[4+5]</a:t>
                      </a: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7,880</a:t>
                      </a: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18,329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23,357 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301" marR="3301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1440" lvl="0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Capacity Available for Operating Reserves </a:t>
                      </a:r>
                      <a:r>
                        <a:rPr lang="en-US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[3-6]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330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16,633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6,184 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sng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1,156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*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373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8" name="TextBox 1"/>
          <p:cNvSpPr txBox="1">
            <a:spLocks noChangeArrowheads="1"/>
          </p:cNvSpPr>
          <p:nvPr/>
        </p:nvSpPr>
        <p:spPr bwMode="auto">
          <a:xfrm>
            <a:off x="447675" y="5519410"/>
            <a:ext cx="8248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400" dirty="0" smtClean="0"/>
              <a:t>* Less </a:t>
            </a:r>
            <a:r>
              <a:rPr lang="en-US" altLang="en-US" sz="1400" dirty="0"/>
              <a:t>than </a:t>
            </a:r>
            <a:r>
              <a:rPr lang="en-US" altLang="en-US" sz="1400" b="1" u="sng" dirty="0"/>
              <a:t>2,300</a:t>
            </a:r>
            <a:r>
              <a:rPr lang="en-US" altLang="en-US" sz="1400" dirty="0"/>
              <a:t> MW </a:t>
            </a:r>
            <a:r>
              <a:rPr lang="en-US" altLang="en-US" sz="1400" dirty="0" smtClean="0"/>
              <a:t>available for Operating Reserves indicates </a:t>
            </a:r>
            <a:r>
              <a:rPr lang="en-US" altLang="en-US" sz="1400" dirty="0"/>
              <a:t>risk of EEA1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EA4A2-CE73-4072-A95D-91888E127EF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Regional Transmission Plan (RTP) - Objective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533400" y="163036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altLang="en-US" sz="2400" dirty="0"/>
              <a:t>Regional Transmission Plan </a:t>
            </a:r>
            <a:r>
              <a:rPr lang="en-US" altLang="en-US" sz="2400" dirty="0" smtClean="0"/>
              <a:t>is </a:t>
            </a:r>
            <a:r>
              <a:rPr lang="en-US" altLang="en-US" sz="2400" dirty="0"/>
              <a:t>developed annually by ERCOT in coordination with the RPG and the TSPs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altLang="en-US" sz="2400" dirty="0"/>
              <a:t>Annual assessment to identify transmission needs of ERCOT system over next </a:t>
            </a:r>
            <a:r>
              <a:rPr lang="en-US" altLang="en-US" sz="2400" dirty="0" smtClean="0"/>
              <a:t>six </a:t>
            </a:r>
            <a:r>
              <a:rPr lang="en-US" altLang="en-US" sz="2400" dirty="0"/>
              <a:t>years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altLang="en-US" sz="2400" dirty="0"/>
              <a:t>Projects identified to meet the ERCOT/NERC reliability requirements (Reliability projects) and to reduce system congestion (Economic projects) that meet the ERCOT economic criteria</a:t>
            </a:r>
          </a:p>
          <a:p>
            <a:pPr>
              <a:spcBef>
                <a:spcPct val="0"/>
              </a:spcBef>
            </a:pPr>
            <a:r>
              <a:rPr lang="en-US" altLang="en-US" sz="2400" dirty="0"/>
              <a:t>The RTP system upgrades identified need to be further reviewed by the appropriate TPs to determine the need for an earlier in-service year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31D463-280A-4D00-80E3-F087A6078CA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498250"/>
              </p:ext>
            </p:extLst>
          </p:nvPr>
        </p:nvGraphicFramePr>
        <p:xfrm>
          <a:off x="4572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2014 </a:t>
            </a:r>
            <a:r>
              <a:rPr lang="en-US" altLang="en-US" sz="3600" dirty="0"/>
              <a:t>Regional Transmission Plan (RTP) - Process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2014 Regional Transmission Plan (RTP) – </a:t>
            </a:r>
            <a:r>
              <a:rPr lang="en-US" altLang="en-US" sz="3600" dirty="0" smtClean="0">
                <a:solidFill>
                  <a:schemeClr val="tx1"/>
                </a:solidFill>
              </a:rPr>
              <a:t>Overview</a:t>
            </a:r>
            <a:r>
              <a:rPr lang="en-US" altLang="en-US" sz="3600" dirty="0" smtClean="0"/>
              <a:t> of Results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266880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117 reliability improvements identified</a:t>
            </a:r>
          </a:p>
          <a:p>
            <a:pPr lvl="1"/>
            <a:r>
              <a:rPr lang="en-US" dirty="0" smtClean="0"/>
              <a:t>40% resulted from, or were impacted by, the new X-1+N-1 criteria</a:t>
            </a:r>
          </a:p>
          <a:p>
            <a:r>
              <a:rPr lang="en-US" dirty="0" smtClean="0"/>
              <a:t>Large number of unresolved reliability issues for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Planned Improvements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3400" y="1371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400"/>
              </a:spcAft>
              <a:buFontTx/>
              <a:buNone/>
              <a:defRPr/>
            </a:pPr>
            <a:endParaRPr lang="en-US" alt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40ECCD-413F-4FC7-B5A5-CCB27DD082E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graphicFrame>
        <p:nvGraphicFramePr>
          <p:cNvPr id="3" name="Table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35933245"/>
              </p:ext>
            </p:extLst>
          </p:nvPr>
        </p:nvGraphicFramePr>
        <p:xfrm>
          <a:off x="1453896" y="1295400"/>
          <a:ext cx="6232734" cy="4777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812"/>
                <a:gridCol w="4217640"/>
                <a:gridCol w="1183282"/>
              </a:tblGrid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Map Index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Transmission </a:t>
                      </a:r>
                      <a:r>
                        <a:rPr lang="en-US" sz="1100" dirty="0">
                          <a:effectLst/>
                        </a:rPr>
                        <a:t>Improvement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In-service Year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4F81BD"/>
                    </a:solidFill>
                  </a:tcPr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Temple Switch – Bell County East 345 kV line upgrade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New Lobo –North Edinburg 345 kV line (Valley Import)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2016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New North Edinburg – Loma Alta 345 kV line (Cross Valley)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2016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New </a:t>
                      </a:r>
                      <a:r>
                        <a:rPr lang="en-US" sz="1100" dirty="0" err="1">
                          <a:effectLst/>
                        </a:rPr>
                        <a:t>Fowlerton</a:t>
                      </a:r>
                      <a:r>
                        <a:rPr lang="en-US" sz="1100" dirty="0">
                          <a:effectLst/>
                        </a:rPr>
                        <a:t> 345 kV station with 345/ 138 kV transformer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Add second Jewett 345/ 138 kV transformer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Add second Jordan 345/ 138 kV transformer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Add second Twin Buttes 345/ 138 kV transformer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McDonald Road – </a:t>
                      </a:r>
                      <a:r>
                        <a:rPr lang="en-US" sz="1100" dirty="0" err="1">
                          <a:effectLst/>
                        </a:rPr>
                        <a:t>Spraberry</a:t>
                      </a:r>
                      <a:r>
                        <a:rPr lang="en-US" sz="1100" dirty="0">
                          <a:effectLst/>
                        </a:rPr>
                        <a:t> 138/ 69 kV line upgrade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South McAllen 345 kV station with 345/ 138 kV transformer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Tradinghouse</a:t>
                      </a:r>
                      <a:r>
                        <a:rPr lang="en-US" sz="1100" dirty="0">
                          <a:effectLst/>
                        </a:rPr>
                        <a:t> – Sam Switch 345 kV line upgrade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New Jones Creek 345 kV station with two 345/ 138 kV transformers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Houston Import Project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2018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Venus – Navarro 345 kV line upgrade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Big Brown – Navarro 345 kV line upgrade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Trinidad – Watermill 345 kV line upgrade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 Antonio Transmission System Addition Project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1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Jack County 345/138 kV transformer addition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2020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Planned Improvements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BBF216-C6F1-45FF-9E57-8231FAC78FC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0" y="1295400"/>
            <a:ext cx="4572000" cy="481356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2015 Reliability Issues Needing Constraint Management Plans (CMP)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8DD281-DB38-4C1C-863A-867194101F5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709082"/>
              </p:ext>
            </p:extLst>
          </p:nvPr>
        </p:nvGraphicFramePr>
        <p:xfrm>
          <a:off x="1720374" y="1600199"/>
          <a:ext cx="5703251" cy="4525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017"/>
                <a:gridCol w="4296234"/>
              </a:tblGrid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Map Index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Transmission Element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4F81BD"/>
                    </a:solidFill>
                  </a:tcPr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Bosque Switch – Olsen TNP 138 kV line 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72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Olsen TNP 138/69 kV transformer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Collin Switch  – Frisco138 kV line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Flat Top TNP – Barilla Tap 138kV tie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McDonald – Spraberry 138 kV lines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Big Lake  138/69 kV transformer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Big Lake – Big Lake Phillips Tap  69 kV line 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San Angelo Concho – San Angelo Mathis Field 69 kV line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Wink – Odessa Basin SS 69 kV line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Twin Buttes 345/138 kV transformer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Campwood – Montell - Uvalde 69 kV line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Skywest – Driver 138 kV line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Alice – San Diego 69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Freer  – San Diego 69 kV line 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Asherton – Carrizo Springs 69 kV line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Asherton 138/69 kV transformer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Pleasanton 138/69 kV transformer  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  <a:tr h="236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Howard  – Somerset 138 kV line 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444" marR="6444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60085" y="1600200"/>
            <a:ext cx="3232830" cy="452596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4629" r="6911" b="6482"/>
          <a:stretch/>
        </p:blipFill>
        <p:spPr bwMode="auto">
          <a:xfrm>
            <a:off x="4648200" y="2389015"/>
            <a:ext cx="4038600" cy="294833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2015 Reliability Issues Needing Constraint Management Plans (CMP)</a:t>
            </a:r>
          </a:p>
        </p:txBody>
      </p:sp>
    </p:spTree>
    <p:extLst>
      <p:ext uri="{BB962C8B-B14F-4D97-AF65-F5344CB8AC3E}">
        <p14:creationId xmlns:p14="http://schemas.microsoft.com/office/powerpoint/2010/main" val="23990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0C59A-2F7A-4022-9705-12FCA050FD1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6944" r="14187" b="3935"/>
          <a:stretch/>
        </p:blipFill>
        <p:spPr bwMode="auto">
          <a:xfrm>
            <a:off x="2500330" y="2029606"/>
            <a:ext cx="4143340" cy="36671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2015 Reliability Issues Needing Constraint Management Plans (CMP)</a:t>
            </a:r>
          </a:p>
        </p:txBody>
      </p:sp>
    </p:spTree>
    <p:extLst>
      <p:ext uri="{BB962C8B-B14F-4D97-AF65-F5344CB8AC3E}">
        <p14:creationId xmlns:p14="http://schemas.microsoft.com/office/powerpoint/2010/main" val="42306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Comparison of Number of Unresolved Issues</a:t>
            </a:r>
          </a:p>
        </p:txBody>
      </p:sp>
      <p:graphicFrame>
        <p:nvGraphicFramePr>
          <p:cNvPr id="1843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703983"/>
              </p:ext>
            </p:extLst>
          </p:nvPr>
        </p:nvGraphicFramePr>
        <p:xfrm>
          <a:off x="569913" y="1549400"/>
          <a:ext cx="80010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Worksheet" r:id="rId4" imgW="8086700" imgH="4676843" progId="Excel.Sheet.8">
                  <p:embed/>
                </p:oleObj>
              </mc:Choice>
              <mc:Fallback>
                <p:oleObj name="Worksheet" r:id="rId4" imgW="8086700" imgH="4676843" progId="Excel.Sheet.8">
                  <p:embed/>
                  <p:pic>
                    <p:nvPicPr>
                      <p:cNvPr id="0" name="Picture 2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1549400"/>
                        <a:ext cx="80010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76E95E-273E-432A-933C-4BE5C4C1FB8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180"/>
            <a:ext cx="8229600" cy="4655820"/>
          </a:xfrm>
        </p:spPr>
        <p:txBody>
          <a:bodyPr/>
          <a:lstStyle/>
          <a:p>
            <a:r>
              <a:rPr lang="en-US" sz="2800" dirty="0" smtClean="0"/>
              <a:t>Discuss what resource adequacy entails.</a:t>
            </a:r>
          </a:p>
          <a:p>
            <a:r>
              <a:rPr lang="en-US" sz="2800" dirty="0" smtClean="0"/>
              <a:t>Understand the objective of the Capacity, Demand and Reserve Report (CDR)</a:t>
            </a:r>
          </a:p>
          <a:p>
            <a:r>
              <a:rPr lang="en-US" sz="2800" dirty="0" smtClean="0"/>
              <a:t>Understand the objective of the Seasonal Assessment of Resource Adequacy (SARA)</a:t>
            </a:r>
          </a:p>
          <a:p>
            <a:r>
              <a:rPr lang="en-US" sz="2800" dirty="0" smtClean="0"/>
              <a:t>Identify the remaining reliability issues requiring Constraint Management Plans (CMP) for 2015</a:t>
            </a:r>
          </a:p>
          <a:p>
            <a:r>
              <a:rPr lang="en-US" sz="2800" dirty="0" smtClean="0"/>
              <a:t>Understand the Panhandle export stability limit and its possible effects on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25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Remaining Congestion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33400" y="163036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648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9CBD61-E822-4968-859E-21AC599F566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63136"/>
              </p:ext>
            </p:extLst>
          </p:nvPr>
        </p:nvGraphicFramePr>
        <p:xfrm>
          <a:off x="1066800" y="1524000"/>
          <a:ext cx="5332623" cy="4525970"/>
        </p:xfrm>
        <a:graphic>
          <a:graphicData uri="http://schemas.openxmlformats.org/drawingml/2006/table">
            <a:tbl>
              <a:tblPr firstRow="1" firstCol="1" bandRow="1"/>
              <a:tblGrid>
                <a:gridCol w="712139"/>
                <a:gridCol w="3032005"/>
                <a:gridCol w="793939"/>
                <a:gridCol w="794540"/>
              </a:tblGrid>
              <a:tr h="476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Map Index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Projected Constraining Element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2017 Congestion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2020 Congestion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Baytown Energy Center 345/138 kV transformer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Dupont Switch – Dupont PP-1 (Ingleside) 138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Escondido – Eagle Hydro 138 kV line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Glen Rose – Meridian 69 kV line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Goldthwaite – San Saba Switch 69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Hamilton Road – Maverick 138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Jack Creek – Twin Oak Switch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Jewett – Singleton 345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Kiamichi Energy Facility – Kiowa Switch 345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Loop 337 – GPI Switch 138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Morris Dido – Eagle Mountain 138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Nevada – Royse Switch 138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Randolph – Weiderstein 138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Singleton – Zenith 345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Spur – Aspermont 138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Wolfgang – Rotan 69 kV line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17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Panhandle Export Limit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4966" marR="649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76295"/>
              </p:ext>
            </p:extLst>
          </p:nvPr>
        </p:nvGraphicFramePr>
        <p:xfrm>
          <a:off x="6553200" y="4929647"/>
          <a:ext cx="1571625" cy="1257300"/>
        </p:xfrm>
        <a:graphic>
          <a:graphicData uri="http://schemas.openxmlformats.org/drawingml/2006/table">
            <a:tbl>
              <a:tblPr firstRow="1" firstCol="1" bandRow="1"/>
              <a:tblGrid>
                <a:gridCol w="785494"/>
                <a:gridCol w="786131"/>
              </a:tblGrid>
              <a:tr h="16827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Congestion Color Key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None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Medium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10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/>
              <a:t>Remaining Congestion</a:t>
            </a:r>
            <a:endParaRPr lang="en-US" altLang="en-US" sz="3600" b="1" dirty="0">
              <a:solidFill>
                <a:schemeClr val="accent2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67" y="1371600"/>
            <a:ext cx="3657600" cy="47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sz="3600" dirty="0" smtClean="0"/>
              <a:t>Panhandle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sz="2400" dirty="0"/>
              <a:t>ERCOT completed a </a:t>
            </a:r>
            <a:r>
              <a:rPr lang="en-US" altLang="en-US" sz="2400" dirty="0" smtClean="0"/>
              <a:t>Panhandle </a:t>
            </a:r>
            <a:r>
              <a:rPr lang="en-US" altLang="en-US" sz="2400" dirty="0"/>
              <a:t>study in April, </a:t>
            </a:r>
            <a:r>
              <a:rPr lang="en-US" altLang="en-US" sz="2400" dirty="0" smtClean="0"/>
              <a:t>2014</a:t>
            </a:r>
          </a:p>
          <a:p>
            <a:r>
              <a:rPr lang="en-US" altLang="en-US" sz="2400" dirty="0" smtClean="0"/>
              <a:t>Study was initiated for a number of reasons:</a:t>
            </a:r>
          </a:p>
          <a:p>
            <a:pPr lvl="1"/>
            <a:r>
              <a:rPr lang="en-US" altLang="en-US" sz="2000" dirty="0" smtClean="0"/>
              <a:t>2012 Long-Term System Assessment</a:t>
            </a:r>
          </a:p>
          <a:p>
            <a:pPr lvl="2"/>
            <a:r>
              <a:rPr lang="en-US" altLang="en-US" sz="1600" dirty="0" smtClean="0"/>
              <a:t>Significant expansion of wind resources in the Panhandle under a range of future outcomes.</a:t>
            </a:r>
          </a:p>
          <a:p>
            <a:pPr lvl="2"/>
            <a:r>
              <a:rPr lang="en-US" altLang="en-US" sz="1600" dirty="0" smtClean="0"/>
              <a:t>If the northwestern-most portion of the Panhandle CREZ system becomes over-subscribed, voltage stability limits will constrain wind power delivery to the rest of the ERCOT System</a:t>
            </a:r>
          </a:p>
          <a:p>
            <a:pPr lvl="1"/>
            <a:r>
              <a:rPr lang="en-US" sz="2000" dirty="0" smtClean="0"/>
              <a:t>Generation projects </a:t>
            </a:r>
            <a:r>
              <a:rPr lang="en-US" sz="2000" dirty="0"/>
              <a:t>will exceed the CREZ design capacity for the Panhandle area (based on the CREZ Reactive Study “Initial Build” recommendations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No near-term Panhandle transmission projects being developed post CREZ </a:t>
            </a:r>
            <a:r>
              <a:rPr lang="en-US" sz="2000" dirty="0" smtClean="0"/>
              <a:t>2013</a:t>
            </a:r>
            <a:endParaRPr lang="en-US" alt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Identified the challenges and needs to integrate large wind generation capacity in the Panhandle region</a:t>
            </a:r>
          </a:p>
          <a:p>
            <a:r>
              <a:rPr lang="en-US" altLang="en-US" dirty="0"/>
              <a:t>The results provide a roadmap to both ERCOT and TSPs that includes the upgrade needs and the associated triggers in terms of wind generation capacity in the </a:t>
            </a:r>
            <a:r>
              <a:rPr lang="en-US" altLang="en-US" dirty="0" smtClean="0"/>
              <a:t>Panhandle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sz="3600" dirty="0" smtClean="0"/>
              <a:t>Panhandle Study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8846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sz="3600" dirty="0" smtClean="0"/>
              <a:t>Panhandle Region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1628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41164"/>
            <a:ext cx="1487862" cy="142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763956" y="4669764"/>
            <a:ext cx="398762" cy="286726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Panhandle Study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b="1" u="sng" dirty="0"/>
              <a:t>Stability challenges</a:t>
            </a:r>
            <a:r>
              <a:rPr lang="en-US" altLang="en-US" dirty="0"/>
              <a:t> and </a:t>
            </a:r>
            <a:r>
              <a:rPr lang="en-US" altLang="en-US" b="1" u="sng" dirty="0"/>
              <a:t>system strength</a:t>
            </a:r>
            <a:r>
              <a:rPr lang="en-US" altLang="en-US" dirty="0"/>
              <a:t> are identified as the significant constraints for Panhandle </a:t>
            </a:r>
            <a:r>
              <a:rPr lang="en-US" altLang="en-US" dirty="0" smtClean="0"/>
              <a:t>export</a:t>
            </a:r>
            <a:endParaRPr lang="en-US" altLang="en-US" dirty="0"/>
          </a:p>
          <a:p>
            <a:r>
              <a:rPr lang="en-US" altLang="en-US" dirty="0" smtClean="0"/>
              <a:t>The Panhandle is a </a:t>
            </a:r>
            <a:r>
              <a:rPr lang="en-US" altLang="en-US" b="1" u="sng" dirty="0" smtClean="0"/>
              <a:t>weak grid</a:t>
            </a:r>
          </a:p>
          <a:p>
            <a:pPr lvl="1"/>
            <a:r>
              <a:rPr lang="en-US" altLang="en-US" sz="3200" dirty="0" smtClean="0"/>
              <a:t>Not what most operators are used to seeing</a:t>
            </a:r>
            <a:endParaRPr lang="en-US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Planning study results: multiple thousands MW wind generation connect to the Panhandle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2" descr="high_voltage_coll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39" y="2833688"/>
            <a:ext cx="38147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voltage_osci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7" y="2833688"/>
            <a:ext cx="37957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74052" y="5660126"/>
            <a:ext cx="2811462" cy="43587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Oscillatory Response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11039" y="5694363"/>
            <a:ext cx="2747963" cy="40163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Voltage Collapse</a:t>
            </a:r>
          </a:p>
        </p:txBody>
      </p:sp>
    </p:spTree>
    <p:extLst>
      <p:ext uri="{BB962C8B-B14F-4D97-AF65-F5344CB8AC3E}">
        <p14:creationId xmlns:p14="http://schemas.microsoft.com/office/powerpoint/2010/main" val="4055789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400" dirty="0" smtClean="0"/>
              <a:t>~3500 MW of wind capacity meeting planning requirements is enough to model the Panhandle export stability limit for transmission studies</a:t>
            </a:r>
          </a:p>
          <a:p>
            <a:pPr lvl="1"/>
            <a:r>
              <a:rPr lang="en-US" sz="2000" dirty="0" smtClean="0"/>
              <a:t>1000 MW already in-service</a:t>
            </a:r>
          </a:p>
          <a:p>
            <a:pPr lvl="1"/>
            <a:r>
              <a:rPr lang="en-US" sz="2000" dirty="0" smtClean="0"/>
              <a:t>More than 3500 MW slated to be in-service by 2016</a:t>
            </a:r>
          </a:p>
          <a:p>
            <a:r>
              <a:rPr lang="en-US" sz="2400" dirty="0" smtClean="0"/>
              <a:t>At that level of wind capacity, the Panhandle export stability limit is likely to be binding</a:t>
            </a:r>
          </a:p>
          <a:p>
            <a:r>
              <a:rPr lang="en-US" sz="2400" dirty="0" smtClean="0"/>
              <a:t>Wind plants may need to be curtailed to avoid violating the Panhandle export stability limit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Ongoing Evaluation of the Panhandle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5329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Lower Rio Grande Valley</a:t>
            </a:r>
            <a:endParaRPr lang="en-US" sz="3600" dirty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718" y="1600200"/>
            <a:ext cx="30915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Limited generation and transmission infrastructure</a:t>
            </a:r>
          </a:p>
          <a:p>
            <a:r>
              <a:rPr lang="en-US" sz="2400" dirty="0" smtClean="0"/>
              <a:t>High risk of rotating outages</a:t>
            </a:r>
          </a:p>
          <a:p>
            <a:r>
              <a:rPr lang="en-US" sz="2400" dirty="0" smtClean="0"/>
              <a:t>Can be at risk even when the rest of the ERCOT grid remains in normal operations</a:t>
            </a:r>
          </a:p>
          <a:p>
            <a:r>
              <a:rPr lang="en-US" sz="2400" dirty="0" smtClean="0"/>
              <a:t>Projects to improve reliability are underway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the </a:t>
            </a:r>
            <a:r>
              <a:rPr lang="en-US" dirty="0" err="1" smtClean="0"/>
              <a:t>Frontera</a:t>
            </a:r>
            <a:r>
              <a:rPr lang="en-US" dirty="0" smtClean="0"/>
              <a:t> Facility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528" y="1600201"/>
            <a:ext cx="5269099" cy="29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0C59A-2F7A-4022-9705-12FCA050FD1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sz="half" idx="4294967295"/>
          </p:nvPr>
        </p:nvSpPr>
        <p:spPr>
          <a:xfrm>
            <a:off x="1371600" y="4495800"/>
            <a:ext cx="6400800" cy="1828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170 MW of capacity will not be available to ERCOT starting January 1,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entire </a:t>
            </a:r>
            <a:r>
              <a:rPr lang="en-US" sz="2000" dirty="0" err="1" smtClean="0"/>
              <a:t>Frontera</a:t>
            </a:r>
            <a:r>
              <a:rPr lang="en-US" sz="2000" dirty="0" smtClean="0"/>
              <a:t> Facility will not be available to ERCOT after the Lobo – North Edinburg and North Edinburg – Loma Alta lines are energized in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53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28554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Frontera’s</a:t>
            </a:r>
            <a:r>
              <a:rPr lang="en-US" dirty="0" smtClean="0"/>
              <a:t> Availability on the Valley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TOs will need to maintain a high voltage profile (~1.03 </a:t>
            </a:r>
            <a:r>
              <a:rPr lang="en-US" sz="2400" dirty="0" err="1" smtClean="0"/>
              <a:t>pu</a:t>
            </a:r>
            <a:r>
              <a:rPr lang="en-US" sz="2400" dirty="0" smtClean="0"/>
              <a:t>) in the Valley region during high-demand periods</a:t>
            </a:r>
          </a:p>
          <a:p>
            <a:r>
              <a:rPr lang="en-US" sz="2400" dirty="0" smtClean="0"/>
              <a:t>Stability issues will require transfers into the Valley to be limited at lower demand levels than in the past</a:t>
            </a:r>
          </a:p>
          <a:p>
            <a:r>
              <a:rPr lang="en-US" sz="2400" dirty="0" smtClean="0"/>
              <a:t>Planned outages for major 345-kV lines and generation in the Valley will be further limited</a:t>
            </a:r>
          </a:p>
          <a:p>
            <a:r>
              <a:rPr lang="en-US" sz="2400" dirty="0" smtClean="0"/>
              <a:t>Additional system upgrades will likely be required to reliably serve Valley load after 2016 if the </a:t>
            </a:r>
            <a:r>
              <a:rPr lang="en-US" sz="2400" dirty="0" err="1" smtClean="0"/>
              <a:t>Frontera</a:t>
            </a:r>
            <a:r>
              <a:rPr lang="en-US" sz="2400" dirty="0" smtClean="0"/>
              <a:t> Facility is not available after summer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D707F-478E-4A72-8DEF-7525A3FBC3A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LNG Additions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91476"/>
            <a:ext cx="5334000" cy="435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946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8551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8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System Assessment (LTSA) -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Focused on the 10-15 year time-horizon</a:t>
            </a:r>
          </a:p>
          <a:p>
            <a:r>
              <a:rPr lang="en-US" dirty="0" smtClean="0"/>
              <a:t>Different potential future scenarios are studied</a:t>
            </a:r>
          </a:p>
          <a:p>
            <a:r>
              <a:rPr lang="en-US" dirty="0" smtClean="0"/>
              <a:t>Projects are evaluated across these scenarios to determine what system upgrades may be needed under different future conditions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0C59A-2F7A-4022-9705-12FCA050FD1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20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LTSA -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is the potential for a lot of solar generation to be built in the Panhandle and in West Texas</a:t>
            </a:r>
          </a:p>
          <a:p>
            <a:pPr lvl="1"/>
            <a:r>
              <a:rPr lang="en-US" sz="2000" dirty="0" smtClean="0"/>
              <a:t>Would affect the Panhandle export stability limit similarly to wind generation</a:t>
            </a:r>
          </a:p>
          <a:p>
            <a:pPr lvl="1"/>
            <a:r>
              <a:rPr lang="en-US" sz="2000" dirty="0" smtClean="0"/>
              <a:t>May require significant transmission investment to move power from sites favorable to solar to load centers</a:t>
            </a:r>
          </a:p>
          <a:p>
            <a:pPr lvl="1"/>
            <a:r>
              <a:rPr lang="en-US" sz="2000" dirty="0" smtClean="0"/>
              <a:t>System ramping requirements would need to be monitored closely in the morning and in the evening</a:t>
            </a:r>
          </a:p>
          <a:p>
            <a:pPr lvl="1"/>
            <a:r>
              <a:rPr lang="en-US" sz="2000" dirty="0" smtClean="0"/>
              <a:t>May cause there to be two system peaks – one around 5pm (peak load) and one around 8pm (peak load without solar generation)</a:t>
            </a:r>
          </a:p>
          <a:p>
            <a:r>
              <a:rPr lang="en-US" sz="2400" dirty="0" smtClean="0"/>
              <a:t>Six major potential reliability projects were identified across scenarios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05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LTSA -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45" y="1600200"/>
            <a:ext cx="29171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87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Planning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73" y="1600200"/>
            <a:ext cx="57284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494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429000" y="1295400"/>
            <a:ext cx="2438400" cy="41148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25000"/>
              <a:buFont typeface="Wingdings" pitchFamily="2" charset="2"/>
              <a:buNone/>
            </a:pPr>
            <a:r>
              <a:rPr lang="en-US" altLang="en-US" sz="300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429000" y="1295400"/>
            <a:ext cx="2438400" cy="4114800"/>
          </a:xfrm>
          <a:prstGeom prst="rect">
            <a:avLst/>
          </a:prstGeom>
          <a:noFill/>
          <a:ln>
            <a:noFill/>
          </a:ln>
          <a:effectLst>
            <a:outerShdw dist="81320" dir="13119588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125000"/>
              <a:buFont typeface="Wingdings" pitchFamily="2" charset="2"/>
              <a:buNone/>
            </a:pPr>
            <a:r>
              <a:rPr lang="en-US" altLang="en-US" sz="3000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1A75C6-D752-43BE-85AF-30FB4858278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DB7-E5F6-4AB9-87E7-55A9F385A39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7724" y="815956"/>
            <a:ext cx="7762876" cy="48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altLang="en-US" sz="2400" dirty="0" smtClean="0"/>
              <a:t>1)	What </a:t>
            </a:r>
            <a:r>
              <a:rPr lang="en-US" altLang="en-US" sz="2400" dirty="0"/>
              <a:t>is the study time horizon for the Capacity Demand Reserves (CDR) report </a:t>
            </a:r>
            <a:r>
              <a:rPr lang="en-US" altLang="en-US" sz="2400" i="1" u="sng" dirty="0"/>
              <a:t>and</a:t>
            </a:r>
            <a:r>
              <a:rPr lang="en-US" altLang="en-US" sz="2400" dirty="0"/>
              <a:t> the Seasonal Assessment of Resource Adequacy (SARA</a:t>
            </a:r>
            <a:r>
              <a:rPr lang="en-US" altLang="en-US" sz="2400" dirty="0" smtClean="0"/>
              <a:t>)?</a:t>
            </a:r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altLang="en-US" sz="2000" dirty="0" smtClean="0"/>
              <a:t>10 years </a:t>
            </a:r>
            <a:r>
              <a:rPr lang="en-US" altLang="en-US" sz="2000" i="1" u="sng" dirty="0" smtClean="0"/>
              <a:t>and</a:t>
            </a:r>
            <a:r>
              <a:rPr lang="en-US" altLang="en-US" sz="2000" dirty="0" smtClean="0"/>
              <a:t> the upcoming season (Spring)</a:t>
            </a:r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altLang="en-US" sz="2000" dirty="0" smtClean="0"/>
              <a:t>5 </a:t>
            </a:r>
            <a:r>
              <a:rPr lang="en-US" altLang="en-US" sz="2000" dirty="0" smtClean="0"/>
              <a:t>years </a:t>
            </a:r>
            <a:r>
              <a:rPr lang="en-US" altLang="en-US" sz="2000" i="1" u="sng" dirty="0" smtClean="0"/>
              <a:t>and</a:t>
            </a:r>
            <a:r>
              <a:rPr lang="en-US" altLang="en-US" sz="2000" dirty="0" smtClean="0"/>
              <a:t> the upcoming season (Spring)</a:t>
            </a:r>
            <a:endParaRPr lang="en-US" altLang="en-US" sz="2000" dirty="0"/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altLang="en-US" sz="2000" dirty="0" smtClean="0"/>
              <a:t>10 </a:t>
            </a:r>
            <a:r>
              <a:rPr lang="en-US" altLang="en-US" sz="2000" dirty="0" smtClean="0"/>
              <a:t>years </a:t>
            </a:r>
            <a:r>
              <a:rPr lang="en-US" altLang="en-US" sz="2000" i="1" u="sng" dirty="0" smtClean="0"/>
              <a:t>and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2 </a:t>
            </a:r>
            <a:r>
              <a:rPr lang="en-US" altLang="en-US" sz="2000" dirty="0" smtClean="0"/>
              <a:t>upcoming seasons (Spring, Summer)</a:t>
            </a:r>
            <a:endParaRPr lang="en-US" altLang="en-US" sz="2000" dirty="0"/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altLang="en-US" sz="2000" dirty="0" smtClean="0"/>
              <a:t>5 </a:t>
            </a:r>
            <a:r>
              <a:rPr lang="en-US" altLang="en-US" sz="2000" dirty="0" smtClean="0"/>
              <a:t>years </a:t>
            </a:r>
            <a:r>
              <a:rPr lang="en-US" altLang="en-US" sz="2000" i="1" u="sng" dirty="0" smtClean="0"/>
              <a:t>and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2 </a:t>
            </a:r>
            <a:r>
              <a:rPr lang="en-US" altLang="en-US" sz="2000" dirty="0" smtClean="0"/>
              <a:t>upcoming seasons (Spring, Summer)</a:t>
            </a:r>
            <a:endParaRPr lang="en-US" altLang="en-US" sz="2000" dirty="0"/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altLang="en-US" sz="2000" dirty="0" smtClean="0"/>
              <a:t>None </a:t>
            </a:r>
            <a:r>
              <a:rPr lang="en-US" altLang="en-US" sz="2000" dirty="0"/>
              <a:t>of the above.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endParaRPr lang="en-US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72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DB7-E5F6-4AB9-87E7-55A9F385A39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7724" y="815956"/>
            <a:ext cx="7762876" cy="4131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altLang="en-US" sz="2400" dirty="0" smtClean="0"/>
              <a:t>2) Which </a:t>
            </a:r>
            <a:r>
              <a:rPr lang="en-US" altLang="en-US" sz="2400" dirty="0"/>
              <a:t>of the following is </a:t>
            </a:r>
            <a:r>
              <a:rPr lang="en-US" altLang="en-US" sz="2400" i="1" u="sng" dirty="0"/>
              <a:t>not</a:t>
            </a:r>
            <a:r>
              <a:rPr lang="en-US" altLang="en-US" sz="2400" dirty="0"/>
              <a:t> an input to the Capacity Demand Reserves (CDR) report?</a:t>
            </a:r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altLang="en-US" sz="2400" dirty="0" smtClean="0"/>
              <a:t>Load </a:t>
            </a:r>
            <a:r>
              <a:rPr lang="en-US" altLang="en-US" sz="2400" dirty="0"/>
              <a:t>forecast for summer and winter peak </a:t>
            </a:r>
            <a:r>
              <a:rPr lang="en-US" altLang="en-US" sz="2400" dirty="0" smtClean="0"/>
              <a:t>seasons</a:t>
            </a:r>
            <a:endParaRPr lang="en-US" altLang="en-US" sz="2400" dirty="0"/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altLang="en-US" sz="2400" dirty="0" smtClean="0"/>
              <a:t>Seasonal </a:t>
            </a:r>
            <a:r>
              <a:rPr lang="en-US" altLang="en-US" sz="2400" dirty="0"/>
              <a:t>resource capacity </a:t>
            </a:r>
            <a:r>
              <a:rPr lang="en-US" altLang="en-US" sz="2400" dirty="0" smtClean="0"/>
              <a:t>ratings</a:t>
            </a:r>
            <a:endParaRPr lang="en-US" altLang="en-US" sz="2400" dirty="0"/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altLang="en-US" sz="2400" dirty="0" smtClean="0"/>
              <a:t>Delivered </a:t>
            </a:r>
            <a:r>
              <a:rPr lang="en-US" altLang="en-US" sz="2400" dirty="0" smtClean="0"/>
              <a:t>natural gas prices</a:t>
            </a:r>
            <a:endParaRPr lang="en-US" altLang="en-US" sz="2400" dirty="0"/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altLang="en-US" sz="2400" dirty="0" smtClean="0"/>
              <a:t>Capacity </a:t>
            </a:r>
            <a:r>
              <a:rPr lang="en-US" altLang="en-US" sz="2400" dirty="0"/>
              <a:t>contribution of wind and solar </a:t>
            </a:r>
            <a:r>
              <a:rPr lang="en-US" altLang="en-US" sz="2400" dirty="0" smtClean="0"/>
              <a:t>resources</a:t>
            </a:r>
            <a:endParaRPr lang="en-US" altLang="en-US" sz="2400" dirty="0"/>
          </a:p>
          <a:p>
            <a:pPr marL="914400" lvl="1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altLang="en-US" sz="2400" dirty="0" smtClean="0"/>
              <a:t>Projected </a:t>
            </a:r>
            <a:r>
              <a:rPr lang="en-US" altLang="en-US" sz="2400" dirty="0"/>
              <a:t>in-service dates of planned </a:t>
            </a:r>
            <a:r>
              <a:rPr lang="en-US" altLang="en-US" sz="2400" dirty="0" smtClean="0"/>
              <a:t>resources</a:t>
            </a:r>
            <a:endParaRPr lang="en-US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72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DB7-E5F6-4AB9-87E7-55A9F385A39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7724" y="815956"/>
            <a:ext cx="7762876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endParaRPr lang="en-US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676" y="832581"/>
            <a:ext cx="8077200" cy="461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 smtClean="0"/>
              <a:t>3) Which </a:t>
            </a:r>
            <a:r>
              <a:rPr lang="en-US" sz="2400" dirty="0"/>
              <a:t>ERCOT Resource Adequacy study takes into account estimated resource outages during the forecasted peak load hour for the upcoming season(s</a:t>
            </a:r>
            <a:r>
              <a:rPr lang="en-US" sz="2400" dirty="0" smtClean="0"/>
              <a:t>)?</a:t>
            </a:r>
          </a:p>
          <a:p>
            <a:pPr marL="457200" indent="-457200">
              <a:lnSpc>
                <a:spcPct val="114000"/>
              </a:lnSpc>
              <a:buAutoNum type="arabicParenR" startAt="3"/>
            </a:pPr>
            <a:endParaRPr lang="en-US" sz="2400" dirty="0" smtClean="0"/>
          </a:p>
          <a:p>
            <a:pPr marL="914400" lvl="1" indent="-457200">
              <a:lnSpc>
                <a:spcPct val="114000"/>
              </a:lnSpc>
              <a:buFont typeface="+mj-lt"/>
              <a:buAutoNum type="alphaUcPeriod"/>
            </a:pPr>
            <a:r>
              <a:rPr lang="en-US" sz="2400" dirty="0" smtClean="0"/>
              <a:t>Capacity </a:t>
            </a:r>
            <a:r>
              <a:rPr lang="en-US" sz="2400" dirty="0"/>
              <a:t>Demand Reserves (CDR) </a:t>
            </a:r>
            <a:r>
              <a:rPr lang="en-US" sz="2400" dirty="0" smtClean="0"/>
              <a:t>report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lphaUcPeriod"/>
            </a:pPr>
            <a:r>
              <a:rPr lang="en-US" sz="2400" dirty="0" smtClean="0"/>
              <a:t>Loss of Load Probability (LOLP) study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lphaUcPeriod"/>
            </a:pPr>
            <a:r>
              <a:rPr lang="en-US" sz="2400" dirty="0" smtClean="0"/>
              <a:t>Seasonal </a:t>
            </a:r>
            <a:r>
              <a:rPr lang="en-US" sz="2400" dirty="0"/>
              <a:t>Assessment of Resource Adequacy (SARA</a:t>
            </a:r>
            <a:r>
              <a:rPr lang="en-US" sz="2400" dirty="0" smtClean="0"/>
              <a:t>)</a:t>
            </a:r>
            <a:endParaRPr lang="en-US" sz="2400" dirty="0"/>
          </a:p>
          <a:p>
            <a:pPr marL="914400" lvl="1" indent="-457200">
              <a:lnSpc>
                <a:spcPct val="114000"/>
              </a:lnSpc>
              <a:buFont typeface="+mj-lt"/>
              <a:buAutoNum type="alphaUcPeriod"/>
            </a:pPr>
            <a:r>
              <a:rPr lang="en-US" sz="2400" dirty="0" smtClean="0"/>
              <a:t>A and B</a:t>
            </a:r>
            <a:endParaRPr lang="en-US" sz="2400" dirty="0"/>
          </a:p>
          <a:p>
            <a:pPr marL="914400" lvl="1" indent="-457200">
              <a:lnSpc>
                <a:spcPct val="114000"/>
              </a:lnSpc>
              <a:buFont typeface="+mj-lt"/>
              <a:buAutoNum type="alphaUcPeriod"/>
            </a:pPr>
            <a:r>
              <a:rPr lang="en-US" sz="2400" dirty="0" smtClean="0"/>
              <a:t>None </a:t>
            </a:r>
            <a:r>
              <a:rPr lang="en-US" sz="2400" dirty="0" smtClean="0"/>
              <a:t>of </a:t>
            </a:r>
            <a:r>
              <a:rPr lang="en-US" sz="2400" dirty="0"/>
              <a:t>the </a:t>
            </a:r>
            <a:r>
              <a:rPr lang="en-US" sz="2400" dirty="0" smtClean="0"/>
              <a:t>above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577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15962"/>
          </a:xfrm>
        </p:spPr>
        <p:txBody>
          <a:bodyPr/>
          <a:lstStyle/>
          <a:p>
            <a:r>
              <a:rPr lang="en-US" altLang="en-US" sz="3600" dirty="0" smtClean="0"/>
              <a:t>What is Resource Adequacy?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02261"/>
            <a:ext cx="8382000" cy="4982015"/>
          </a:xfrm>
        </p:spPr>
        <p:txBody>
          <a:bodyPr/>
          <a:lstStyle/>
          <a:p>
            <a:r>
              <a:rPr lang="en-US" altLang="en-US" sz="2600" dirty="0"/>
              <a:t>Resource adequacy is the ability to </a:t>
            </a:r>
            <a:r>
              <a:rPr lang="en-US" altLang="en-US" sz="2600" dirty="0" smtClean="0"/>
              <a:t>provide sufficient resource capacity to meet peak load requirements</a:t>
            </a:r>
          </a:p>
          <a:p>
            <a:pPr lvl="1"/>
            <a:r>
              <a:rPr lang="en-US" altLang="en-US" sz="2200" dirty="0" smtClean="0"/>
              <a:t>“Sufficient” resources includes a capacity reserve margin to account for weather variation, generation outages and load forecast error</a:t>
            </a:r>
          </a:p>
          <a:p>
            <a:pPr lvl="1"/>
            <a:r>
              <a:rPr lang="en-US" altLang="en-US" sz="2200" dirty="0" smtClean="0"/>
              <a:t>The traditional focus is the ability to supply resources for the ERCOT system’s annual peak load hour</a:t>
            </a:r>
          </a:p>
          <a:p>
            <a:pPr lvl="1"/>
            <a:r>
              <a:rPr lang="en-US" altLang="en-US" sz="2200" dirty="0" smtClean="0"/>
              <a:t>ERCOT </a:t>
            </a:r>
            <a:r>
              <a:rPr lang="en-US" altLang="en-US" sz="2200" dirty="0"/>
              <a:t>comes up with </a:t>
            </a:r>
            <a:r>
              <a:rPr lang="en-US" altLang="en-US" sz="2200" dirty="0" smtClean="0"/>
              <a:t>an advisory minimum </a:t>
            </a:r>
            <a:r>
              <a:rPr lang="en-US" altLang="en-US" sz="2200" dirty="0"/>
              <a:t>capacity reserve </a:t>
            </a:r>
            <a:r>
              <a:rPr lang="en-US" altLang="en-US" sz="2200" dirty="0" smtClean="0"/>
              <a:t>margin needed to maintain a low probability </a:t>
            </a:r>
            <a:r>
              <a:rPr lang="en-US" altLang="en-US" sz="2200" dirty="0"/>
              <a:t>of </a:t>
            </a:r>
            <a:r>
              <a:rPr lang="en-US" altLang="en-US" sz="2200" dirty="0" smtClean="0"/>
              <a:t>involuntary load shedding (1 event in 10 years)</a:t>
            </a:r>
          </a:p>
          <a:p>
            <a:pPr lvl="1"/>
            <a:r>
              <a:rPr lang="en-US" altLang="en-US" sz="2200" dirty="0" smtClean="0"/>
              <a:t>Comparing the forecasted reserve margins reported in ERCOT’s reliability assessments with the minimum capacity reserve margin is a gauge of resource adequacy</a:t>
            </a:r>
            <a:endParaRPr lang="en-US" altLang="en-US" sz="2000" dirty="0" smtClean="0"/>
          </a:p>
          <a:p>
            <a:pPr lvl="1"/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DB7-E5F6-4AB9-87E7-55A9F385A39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7724" y="815956"/>
            <a:ext cx="7762876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endParaRPr lang="en-US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676" y="832581"/>
            <a:ext cx="8077200" cy="376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 smtClean="0"/>
              <a:t>4) What region(s) within ERCOT have the most remaining reliability issues requiring CMP for 2015?</a:t>
            </a:r>
          </a:p>
          <a:p>
            <a:pPr marL="457200" indent="-457200">
              <a:lnSpc>
                <a:spcPct val="114000"/>
              </a:lnSpc>
              <a:buAutoNum type="arabicParenR" startAt="4"/>
            </a:pPr>
            <a:endParaRPr lang="en-US" sz="2400" dirty="0"/>
          </a:p>
          <a:p>
            <a:pPr marL="914400" lvl="1" indent="-457200">
              <a:lnSpc>
                <a:spcPct val="114000"/>
              </a:lnSpc>
              <a:buFont typeface="+mj-lt"/>
              <a:buAutoNum type="alphaUcPeriod"/>
            </a:pPr>
            <a:r>
              <a:rPr lang="en-US" sz="2400" dirty="0" smtClean="0"/>
              <a:t>Houston area</a:t>
            </a:r>
            <a:endParaRPr lang="en-US" sz="2400" dirty="0"/>
          </a:p>
          <a:p>
            <a:pPr marL="914400" lvl="1" indent="-457200">
              <a:lnSpc>
                <a:spcPct val="114000"/>
              </a:lnSpc>
              <a:buFont typeface="+mj-lt"/>
              <a:buAutoNum type="alphaUcPeriod"/>
            </a:pPr>
            <a:r>
              <a:rPr lang="en-US" sz="2400" dirty="0" smtClean="0"/>
              <a:t>West Texas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lphaUcPeriod"/>
            </a:pPr>
            <a:r>
              <a:rPr lang="en-US" sz="2400" dirty="0" smtClean="0"/>
              <a:t>South Texas</a:t>
            </a:r>
          </a:p>
          <a:p>
            <a:pPr marL="914400" lvl="1" indent="-457200">
              <a:lnSpc>
                <a:spcPct val="114000"/>
              </a:lnSpc>
              <a:buFont typeface="+mj-lt"/>
              <a:buAutoNum type="alphaUcPeriod"/>
            </a:pPr>
            <a:r>
              <a:rPr lang="en-US" sz="2400" dirty="0" smtClean="0"/>
              <a:t>B and C</a:t>
            </a:r>
            <a:endParaRPr lang="en-US" sz="2400" dirty="0"/>
          </a:p>
          <a:p>
            <a:pPr marL="914400" lvl="1" indent="-457200">
              <a:lnSpc>
                <a:spcPct val="114000"/>
              </a:lnSpc>
              <a:buFont typeface="+mj-lt"/>
              <a:buAutoNum type="alphaUcPeriod"/>
            </a:pPr>
            <a:r>
              <a:rPr lang="en-US" sz="2400" dirty="0" smtClean="0"/>
              <a:t>All </a:t>
            </a:r>
            <a:r>
              <a:rPr lang="en-US" sz="2400" dirty="0" smtClean="0"/>
              <a:t>of the above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6938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DB7-E5F6-4AB9-87E7-55A9F385A39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7724" y="815956"/>
            <a:ext cx="7762876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endParaRPr lang="en-US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676" y="832581"/>
            <a:ext cx="8077200" cy="5660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 smtClean="0"/>
              <a:t>5) Which of the following pieces of evidence indicate that the Panhandle export stability limit may be a significant reliability constraint?</a:t>
            </a:r>
          </a:p>
          <a:p>
            <a:pPr>
              <a:lnSpc>
                <a:spcPct val="114000"/>
              </a:lnSpc>
            </a:pPr>
            <a:endParaRPr lang="en-US" sz="2400" dirty="0"/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dirty="0" smtClean="0"/>
              <a:t>It is highly congested in both 2017 and 2020 economic simulations conducted for the 2014 RTP 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dirty="0" smtClean="0"/>
              <a:t>The Panhandle study indicates possible stability issues for the number of wind IAs currently in the queue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dirty="0" smtClean="0"/>
              <a:t>Significant solar build-out in the Panhandle for several LTSA scenarios, affecting the limit similarly to wind</a:t>
            </a: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dirty="0" smtClean="0"/>
              <a:t>All of the above</a:t>
            </a:r>
            <a:endParaRPr lang="en-US" sz="2000" dirty="0"/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dirty="0" smtClean="0"/>
              <a:t>None </a:t>
            </a:r>
            <a:r>
              <a:rPr lang="en-US" sz="2000" dirty="0" smtClean="0"/>
              <a:t>of the above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692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15962"/>
          </a:xfrm>
        </p:spPr>
        <p:txBody>
          <a:bodyPr/>
          <a:lstStyle/>
          <a:p>
            <a:r>
              <a:rPr lang="en-US" altLang="en-US" sz="3200" dirty="0" smtClean="0"/>
              <a:t>Capacity, Demand, and Reserves Report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724400"/>
          </a:xfrm>
        </p:spPr>
        <p:txBody>
          <a:bodyPr/>
          <a:lstStyle/>
          <a:p>
            <a:r>
              <a:rPr lang="en-US" altLang="en-US" sz="2400" dirty="0" smtClean="0"/>
              <a:t>Provides estimated ERCOT system-wide capacity reserve margins for </a:t>
            </a:r>
            <a:r>
              <a:rPr lang="en-US" altLang="en-US" sz="2400" u="sng" dirty="0" smtClean="0"/>
              <a:t>ten</a:t>
            </a:r>
            <a:r>
              <a:rPr lang="en-US" altLang="en-US" sz="2400" dirty="0" smtClean="0"/>
              <a:t> </a:t>
            </a:r>
            <a:r>
              <a:rPr lang="en-US" altLang="en-US" sz="2400" u="sng" dirty="0" smtClean="0"/>
              <a:t>years</a:t>
            </a:r>
            <a:r>
              <a:rPr lang="en-US" altLang="en-US" sz="2400" dirty="0" smtClean="0"/>
              <a:t> (Summer and Winter </a:t>
            </a:r>
            <a:r>
              <a:rPr lang="en-US" altLang="en-US" sz="2400" dirty="0"/>
              <a:t>P</a:t>
            </a:r>
            <a:r>
              <a:rPr lang="en-US" altLang="en-US" sz="2400" dirty="0" smtClean="0"/>
              <a:t>eak </a:t>
            </a:r>
            <a:r>
              <a:rPr lang="en-US" altLang="en-US" sz="2400" dirty="0"/>
              <a:t>S</a:t>
            </a:r>
            <a:r>
              <a:rPr lang="en-US" altLang="en-US" sz="2400" dirty="0" smtClean="0"/>
              <a:t>eason)</a:t>
            </a:r>
          </a:p>
          <a:p>
            <a:pPr lvl="1"/>
            <a:r>
              <a:rPr lang="en-US" altLang="en-US" sz="2000" dirty="0" smtClean="0"/>
              <a:t>Peak load forecast based on expected (normal) weather conditions</a:t>
            </a:r>
          </a:p>
          <a:p>
            <a:pPr lvl="1"/>
            <a:r>
              <a:rPr lang="en-US" altLang="en-US" sz="2000" dirty="0"/>
              <a:t>L</a:t>
            </a:r>
            <a:r>
              <a:rPr lang="en-US" altLang="en-US" sz="2000" dirty="0" smtClean="0"/>
              <a:t>oad resources and utility demand response programs counted</a:t>
            </a:r>
          </a:p>
          <a:p>
            <a:pPr lvl="1"/>
            <a:r>
              <a:rPr lang="en-US" altLang="en-US" sz="2000" dirty="0" smtClean="0"/>
              <a:t>Existing resource counted based on status and capacity.</a:t>
            </a:r>
          </a:p>
          <a:p>
            <a:pPr lvl="2"/>
            <a:r>
              <a:rPr lang="en-US" altLang="en-US" sz="1800" dirty="0" smtClean="0"/>
              <a:t>Seasonal sustainable capacity ratings (Summer / Winter)</a:t>
            </a:r>
          </a:p>
          <a:p>
            <a:pPr lvl="2"/>
            <a:r>
              <a:rPr lang="en-US" altLang="en-US" sz="1800" dirty="0"/>
              <a:t>Capacity contribution of </a:t>
            </a:r>
            <a:r>
              <a:rPr lang="en-US" altLang="en-US" sz="1800" dirty="0" smtClean="0"/>
              <a:t>Wind, Hydro, DC Ties, PUNs </a:t>
            </a:r>
            <a:r>
              <a:rPr lang="en-US" altLang="en-US" sz="1800" dirty="0"/>
              <a:t>and </a:t>
            </a:r>
            <a:r>
              <a:rPr lang="en-US" altLang="en-US" sz="1800" dirty="0" smtClean="0"/>
              <a:t>Solar (future) </a:t>
            </a:r>
            <a:r>
              <a:rPr lang="en-US" altLang="en-US" sz="1800" dirty="0"/>
              <a:t>resources </a:t>
            </a:r>
            <a:r>
              <a:rPr lang="en-US" altLang="en-US" sz="1800" dirty="0" smtClean="0"/>
              <a:t>based on historical performance during </a:t>
            </a:r>
            <a:r>
              <a:rPr lang="en-US" altLang="en-US" sz="1800" dirty="0"/>
              <a:t>peak periods</a:t>
            </a:r>
          </a:p>
          <a:p>
            <a:pPr lvl="2"/>
            <a:r>
              <a:rPr lang="en-US" altLang="en-US" sz="1800" dirty="0" smtClean="0"/>
              <a:t>Switchable, Retired, Mothballed resources accounted for based on reported availability from Resource Entities</a:t>
            </a:r>
          </a:p>
          <a:p>
            <a:pPr lvl="1"/>
            <a:r>
              <a:rPr lang="en-US" altLang="en-US" sz="2000" dirty="0" smtClean="0"/>
              <a:t>Planned resources with executed SGIA, air emissions permits and water supplies (if required) counted based on projected in-service 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1"/>
          </a:xfrm>
        </p:spPr>
        <p:txBody>
          <a:bodyPr/>
          <a:lstStyle/>
          <a:p>
            <a:r>
              <a:rPr lang="en-US" altLang="en-US" sz="3200" dirty="0" smtClean="0"/>
              <a:t>December 2014 CDR Summer Expectations</a:t>
            </a: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94639" y="5470974"/>
            <a:ext cx="85653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/>
              <a:t>Current </a:t>
            </a:r>
            <a:r>
              <a:rPr lang="en-US" altLang="en-US" sz="1800" dirty="0" smtClean="0"/>
              <a:t>“minimum planning reserve margin” is </a:t>
            </a:r>
            <a:r>
              <a:rPr lang="en-US" altLang="en-US" sz="1800" dirty="0"/>
              <a:t>13.75</a:t>
            </a:r>
            <a:r>
              <a:rPr lang="en-US" altLang="en-US" sz="1800" dirty="0" smtClean="0"/>
              <a:t>%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 smtClean="0"/>
              <a:t>ERCOT region exceeds minimum PRM criterion through 2018</a:t>
            </a: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0365"/>
            <a:ext cx="8555195" cy="433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2" y="731520"/>
            <a:ext cx="7306211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487362"/>
          </a:xfrm>
        </p:spPr>
        <p:txBody>
          <a:bodyPr/>
          <a:lstStyle/>
          <a:p>
            <a:r>
              <a:rPr lang="en-US" altLang="en-US" sz="3200" dirty="0" smtClean="0"/>
              <a:t>Renewables Being Added at a Rapid Pace…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2962" y="5588764"/>
            <a:ext cx="7559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included </a:t>
            </a:r>
            <a:r>
              <a:rPr lang="en-US" sz="1400" dirty="0" smtClean="0"/>
              <a:t>in the chart are </a:t>
            </a:r>
            <a:r>
              <a:rPr lang="en-US" sz="1400" dirty="0"/>
              <a:t>over </a:t>
            </a:r>
            <a:r>
              <a:rPr lang="en-US" sz="1400" dirty="0" smtClean="0"/>
              <a:t>14,800 </a:t>
            </a:r>
            <a:r>
              <a:rPr lang="en-US" sz="1400" dirty="0"/>
              <a:t>MW </a:t>
            </a:r>
            <a:r>
              <a:rPr lang="en-US" sz="1400" dirty="0" smtClean="0"/>
              <a:t>of planned wind and 5,900 </a:t>
            </a:r>
            <a:r>
              <a:rPr lang="en-US" sz="1400" dirty="0"/>
              <a:t>MW of planned </a:t>
            </a:r>
            <a:r>
              <a:rPr lang="en-US" sz="1400" dirty="0" smtClean="0"/>
              <a:t>solar capacity for </a:t>
            </a:r>
            <a:r>
              <a:rPr lang="en-US" sz="1400" dirty="0"/>
              <a:t>which interconnection requests have been </a:t>
            </a:r>
            <a:r>
              <a:rPr lang="en-US" sz="1400" dirty="0" smtClean="0"/>
              <a:t>made but no interconnection agreement have been executed yet.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71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944562"/>
          </a:xfrm>
        </p:spPr>
        <p:txBody>
          <a:bodyPr/>
          <a:lstStyle/>
          <a:p>
            <a:r>
              <a:rPr lang="en-US" altLang="en-US" sz="3200" dirty="0" smtClean="0"/>
              <a:t>…Resulting in Fewer Dispatchable Resources like Gas and Coal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4410"/>
            <a:ext cx="7649068" cy="468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2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2720"/>
            <a:ext cx="8382000" cy="4511040"/>
          </a:xfrm>
        </p:spPr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altLang="en-US" sz="2400" dirty="0" smtClean="0"/>
              <a:t>A deterministic scenario-based view of near-term resource adequacy (for two upcoming seasons-Spring Summer, Fall or Winter)</a:t>
            </a:r>
          </a:p>
          <a:p>
            <a:pPr marL="857250" lvl="2" indent="-457200">
              <a:buFont typeface="Arial" charset="0"/>
              <a:buChar char="•"/>
            </a:pPr>
            <a:r>
              <a:rPr lang="en-US" altLang="en-US" sz="2000" dirty="0" smtClean="0"/>
              <a:t>Focuses on sufficient operating reserves to avoid Energy Emergency Alerts (EEAs)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altLang="en-US" sz="2400" dirty="0" smtClean="0"/>
              <a:t>Incorporates A) seasonal peak load forecast and B) latest available information on resource outages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altLang="en-US" sz="2400" dirty="0" smtClean="0"/>
              <a:t>Illustrates a range of likely resource adequacy outcomes including extreme weather/unit outage scenarios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altLang="en-US" sz="2400" dirty="0" smtClean="0"/>
              <a:t>Increasing emphasis on forecasting winter resource adequacy due to weather-related gas curtailments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7921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+mn-lt"/>
              </a:rPr>
              <a:t>Seasonal Assessment of Resource Adequacy (SARA)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A425D-40F0-424B-BC56-059325EB27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6685</TotalTime>
  <Words>2363</Words>
  <Application>Microsoft Office PowerPoint</Application>
  <PresentationFormat>On-screen Show (4:3)</PresentationFormat>
  <Paragraphs>450</Paragraphs>
  <Slides>41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Worksheet</vt:lpstr>
      <vt:lpstr>PowerPoint Presentation</vt:lpstr>
      <vt:lpstr>Objectives</vt:lpstr>
      <vt:lpstr>PowerPoint Presentation</vt:lpstr>
      <vt:lpstr>What is Resource Adequacy?</vt:lpstr>
      <vt:lpstr>Capacity, Demand, and Reserves Report</vt:lpstr>
      <vt:lpstr>December 2014 CDR Summer Expectations</vt:lpstr>
      <vt:lpstr>Renewables Being Added at a Rapid Pace…</vt:lpstr>
      <vt:lpstr>…Resulting in Fewer Dispatchable Resources like Gas and Coal</vt:lpstr>
      <vt:lpstr>Seasonal Assessment of Resource Adequacy (SARA)</vt:lpstr>
      <vt:lpstr>2014-15 Winter SARA (Final)</vt:lpstr>
      <vt:lpstr>PowerPoint Presentation</vt:lpstr>
      <vt:lpstr>PowerPoint Presentation</vt:lpstr>
      <vt:lpstr>2014 Regional Transmission Plan (RTP) – Overview of Results</vt:lpstr>
      <vt:lpstr>PowerPoint Presentation</vt:lpstr>
      <vt:lpstr>Planned Improvements</vt:lpstr>
      <vt:lpstr>2015 Reliability Issues Needing Constraint Management Plans (CMP)</vt:lpstr>
      <vt:lpstr>2015 Reliability Issues Needing Constraint Management Plans (CMP)</vt:lpstr>
      <vt:lpstr>2015 Reliability Issues Needing Constraint Management Plans (CMP)</vt:lpstr>
      <vt:lpstr>Comparison of Number of Unresolved Issues</vt:lpstr>
      <vt:lpstr>PowerPoint Presentation</vt:lpstr>
      <vt:lpstr>PowerPoint Presentation</vt:lpstr>
      <vt:lpstr>Panhandle Study</vt:lpstr>
      <vt:lpstr>Panhandle Study</vt:lpstr>
      <vt:lpstr>Panhandle Region</vt:lpstr>
      <vt:lpstr>Panhandle Study Results</vt:lpstr>
      <vt:lpstr>Stability Studies</vt:lpstr>
      <vt:lpstr>PowerPoint Presentation</vt:lpstr>
      <vt:lpstr>Lower Rio Grande Valley</vt:lpstr>
      <vt:lpstr>Availability of the Frontera Facility</vt:lpstr>
      <vt:lpstr>Effects of Frontera’s Availability on the Valley</vt:lpstr>
      <vt:lpstr>LNG Additions</vt:lpstr>
      <vt:lpstr>Long-Term System Assessment (LTSA) - Objectives</vt:lpstr>
      <vt:lpstr>2014 LTSA - Takeaways</vt:lpstr>
      <vt:lpstr>2014 LTSA - Takeaways</vt:lpstr>
      <vt:lpstr>New Planning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CenterPoint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OTStrain01</dc:creator>
  <cp:lastModifiedBy>Wozny, Stacy</cp:lastModifiedBy>
  <cp:revision>288</cp:revision>
  <cp:lastPrinted>2015-01-29T15:27:55Z</cp:lastPrinted>
  <dcterms:created xsi:type="dcterms:W3CDTF">2004-09-28T20:14:27Z</dcterms:created>
  <dcterms:modified xsi:type="dcterms:W3CDTF">2015-03-22T18:31:15Z</dcterms:modified>
</cp:coreProperties>
</file>