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89" r:id="rId4"/>
    <p:sldMasterId id="2147493497" r:id="rId5"/>
    <p:sldMasterId id="2147493467" r:id="rId6"/>
  </p:sldMasterIdLst>
  <p:notesMasterIdLst>
    <p:notesMasterId r:id="rId48"/>
  </p:notesMasterIdLst>
  <p:handoutMasterIdLst>
    <p:handoutMasterId r:id="rId49"/>
  </p:handoutMasterIdLst>
  <p:sldIdLst>
    <p:sldId id="260" r:id="rId7"/>
    <p:sldId id="261" r:id="rId8"/>
    <p:sldId id="267" r:id="rId9"/>
    <p:sldId id="268" r:id="rId10"/>
    <p:sldId id="269" r:id="rId11"/>
    <p:sldId id="270" r:id="rId12"/>
    <p:sldId id="271" r:id="rId13"/>
    <p:sldId id="272" r:id="rId14"/>
    <p:sldId id="295" r:id="rId15"/>
    <p:sldId id="273" r:id="rId16"/>
    <p:sldId id="275" r:id="rId17"/>
    <p:sldId id="276" r:id="rId18"/>
    <p:sldId id="294" r:id="rId19"/>
    <p:sldId id="278" r:id="rId20"/>
    <p:sldId id="280" r:id="rId21"/>
    <p:sldId id="279" r:id="rId22"/>
    <p:sldId id="281" r:id="rId23"/>
    <p:sldId id="283" r:id="rId24"/>
    <p:sldId id="296" r:id="rId25"/>
    <p:sldId id="302" r:id="rId26"/>
    <p:sldId id="304" r:id="rId27"/>
    <p:sldId id="289" r:id="rId28"/>
    <p:sldId id="290" r:id="rId29"/>
    <p:sldId id="303" r:id="rId30"/>
    <p:sldId id="297" r:id="rId31"/>
    <p:sldId id="284" r:id="rId32"/>
    <p:sldId id="285" r:id="rId33"/>
    <p:sldId id="286" r:id="rId34"/>
    <p:sldId id="287" r:id="rId35"/>
    <p:sldId id="300" r:id="rId36"/>
    <p:sldId id="298" r:id="rId37"/>
    <p:sldId id="291" r:id="rId38"/>
    <p:sldId id="292" r:id="rId39"/>
    <p:sldId id="293" r:id="rId40"/>
    <p:sldId id="299" r:id="rId41"/>
    <p:sldId id="301" r:id="rId42"/>
    <p:sldId id="266" r:id="rId43"/>
    <p:sldId id="263" r:id="rId44"/>
    <p:sldId id="264" r:id="rId45"/>
    <p:sldId id="265" r:id="rId46"/>
    <p:sldId id="262" r:id="rId4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386"/>
    <a:srgbClr val="55BAB7"/>
    <a:srgbClr val="00385E"/>
    <a:srgbClr val="C4E3E1"/>
    <a:srgbClr val="C0D1E2"/>
    <a:srgbClr val="00837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84" autoAdjust="0"/>
    <p:restoredTop sz="94628" autoAdjust="0"/>
  </p:normalViewPr>
  <p:slideViewPr>
    <p:cSldViewPr snapToGrid="0" snapToObjects="1">
      <p:cViewPr>
        <p:scale>
          <a:sx n="100" d="100"/>
          <a:sy n="100" d="100"/>
        </p:scale>
        <p:origin x="-1944" y="-666"/>
      </p:cViewPr>
      <p:guideLst>
        <p:guide orient="horz" pos="403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9" d="100"/>
        <a:sy n="149" d="100"/>
      </p:scale>
      <p:origin x="0" y="0"/>
    </p:cViewPr>
  </p:sorterViewPr>
  <p:notesViewPr>
    <p:cSldViewPr snapToGrid="0" snapToObjects="1" showGuides="1">
      <p:cViewPr varScale="1">
        <p:scale>
          <a:sx n="81" d="100"/>
          <a:sy n="81" d="100"/>
        </p:scale>
        <p:origin x="-2046"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809765548066064"/>
          <c:y val="0.13123603551920485"/>
          <c:w val="0.73938060958306706"/>
          <c:h val="0.79063016185413437"/>
        </c:manualLayout>
      </c:layout>
      <c:scatterChart>
        <c:scatterStyle val="lineMarker"/>
        <c:varyColors val="0"/>
        <c:ser>
          <c:idx val="0"/>
          <c:order val="0"/>
          <c:tx>
            <c:strRef>
              <c:f>Sheet1!$B$1</c:f>
              <c:strCache>
                <c:ptCount val="1"/>
                <c:pt idx="0">
                  <c:v># of PMUs</c:v>
                </c:pt>
              </c:strCache>
            </c:strRef>
          </c:tx>
          <c:marker>
            <c:symbol val="none"/>
          </c:marker>
          <c:xVal>
            <c:numRef>
              <c:f>Sheet1!$A$2:$A$40</c:f>
              <c:numCache>
                <c:formatCode>mmm\-yy</c:formatCode>
                <c:ptCount val="39"/>
                <c:pt idx="0">
                  <c:v>40787</c:v>
                </c:pt>
                <c:pt idx="1">
                  <c:v>40817</c:v>
                </c:pt>
                <c:pt idx="2">
                  <c:v>40848</c:v>
                </c:pt>
                <c:pt idx="3">
                  <c:v>40878</c:v>
                </c:pt>
                <c:pt idx="4">
                  <c:v>40909</c:v>
                </c:pt>
                <c:pt idx="5">
                  <c:v>40940</c:v>
                </c:pt>
                <c:pt idx="6">
                  <c:v>40969</c:v>
                </c:pt>
                <c:pt idx="7">
                  <c:v>41000</c:v>
                </c:pt>
                <c:pt idx="8">
                  <c:v>41030</c:v>
                </c:pt>
                <c:pt idx="9">
                  <c:v>41061</c:v>
                </c:pt>
                <c:pt idx="10">
                  <c:v>41091</c:v>
                </c:pt>
                <c:pt idx="11">
                  <c:v>41122</c:v>
                </c:pt>
                <c:pt idx="12">
                  <c:v>41153</c:v>
                </c:pt>
                <c:pt idx="13">
                  <c:v>41183</c:v>
                </c:pt>
                <c:pt idx="14">
                  <c:v>41214</c:v>
                </c:pt>
                <c:pt idx="15">
                  <c:v>41244</c:v>
                </c:pt>
                <c:pt idx="16">
                  <c:v>41275</c:v>
                </c:pt>
                <c:pt idx="17">
                  <c:v>41306</c:v>
                </c:pt>
                <c:pt idx="18">
                  <c:v>41334</c:v>
                </c:pt>
                <c:pt idx="19">
                  <c:v>41365</c:v>
                </c:pt>
                <c:pt idx="20">
                  <c:v>41395</c:v>
                </c:pt>
                <c:pt idx="21">
                  <c:v>41426</c:v>
                </c:pt>
                <c:pt idx="22">
                  <c:v>41456</c:v>
                </c:pt>
                <c:pt idx="23">
                  <c:v>41487</c:v>
                </c:pt>
                <c:pt idx="24">
                  <c:v>41518</c:v>
                </c:pt>
                <c:pt idx="25">
                  <c:v>41548</c:v>
                </c:pt>
                <c:pt idx="26">
                  <c:v>41579</c:v>
                </c:pt>
                <c:pt idx="27">
                  <c:v>41609</c:v>
                </c:pt>
                <c:pt idx="28">
                  <c:v>41640</c:v>
                </c:pt>
                <c:pt idx="29">
                  <c:v>41671</c:v>
                </c:pt>
                <c:pt idx="30">
                  <c:v>41699</c:v>
                </c:pt>
                <c:pt idx="31">
                  <c:v>41730</c:v>
                </c:pt>
                <c:pt idx="32">
                  <c:v>41760</c:v>
                </c:pt>
                <c:pt idx="33">
                  <c:v>41791</c:v>
                </c:pt>
                <c:pt idx="34">
                  <c:v>41821</c:v>
                </c:pt>
                <c:pt idx="35">
                  <c:v>41852</c:v>
                </c:pt>
                <c:pt idx="36">
                  <c:v>41883</c:v>
                </c:pt>
                <c:pt idx="37">
                  <c:v>41913</c:v>
                </c:pt>
                <c:pt idx="38">
                  <c:v>41944</c:v>
                </c:pt>
              </c:numCache>
            </c:numRef>
          </c:xVal>
          <c:yVal>
            <c:numRef>
              <c:f>Sheet1!$B$2:$B$40</c:f>
              <c:numCache>
                <c:formatCode>General</c:formatCode>
                <c:ptCount val="39"/>
                <c:pt idx="0">
                  <c:v>12</c:v>
                </c:pt>
                <c:pt idx="1">
                  <c:v>12</c:v>
                </c:pt>
                <c:pt idx="2">
                  <c:v>12</c:v>
                </c:pt>
                <c:pt idx="3">
                  <c:v>12</c:v>
                </c:pt>
                <c:pt idx="4">
                  <c:v>12</c:v>
                </c:pt>
                <c:pt idx="5">
                  <c:v>13</c:v>
                </c:pt>
                <c:pt idx="6">
                  <c:v>15</c:v>
                </c:pt>
                <c:pt idx="7">
                  <c:v>15</c:v>
                </c:pt>
                <c:pt idx="8">
                  <c:v>16</c:v>
                </c:pt>
                <c:pt idx="9">
                  <c:v>18</c:v>
                </c:pt>
                <c:pt idx="10">
                  <c:v>22</c:v>
                </c:pt>
                <c:pt idx="11">
                  <c:v>26</c:v>
                </c:pt>
                <c:pt idx="12">
                  <c:v>28</c:v>
                </c:pt>
                <c:pt idx="13">
                  <c:v>28</c:v>
                </c:pt>
                <c:pt idx="14">
                  <c:v>28</c:v>
                </c:pt>
                <c:pt idx="15">
                  <c:v>28</c:v>
                </c:pt>
                <c:pt idx="16">
                  <c:v>28</c:v>
                </c:pt>
                <c:pt idx="17">
                  <c:v>28</c:v>
                </c:pt>
                <c:pt idx="18">
                  <c:v>28</c:v>
                </c:pt>
                <c:pt idx="19">
                  <c:v>28</c:v>
                </c:pt>
                <c:pt idx="20">
                  <c:v>28</c:v>
                </c:pt>
                <c:pt idx="21">
                  <c:v>29</c:v>
                </c:pt>
                <c:pt idx="22">
                  <c:v>34</c:v>
                </c:pt>
                <c:pt idx="23">
                  <c:v>39</c:v>
                </c:pt>
                <c:pt idx="24">
                  <c:v>42</c:v>
                </c:pt>
                <c:pt idx="25">
                  <c:v>48</c:v>
                </c:pt>
                <c:pt idx="26">
                  <c:v>52</c:v>
                </c:pt>
                <c:pt idx="27">
                  <c:v>56</c:v>
                </c:pt>
                <c:pt idx="28">
                  <c:v>61</c:v>
                </c:pt>
                <c:pt idx="29">
                  <c:v>67</c:v>
                </c:pt>
                <c:pt idx="30">
                  <c:v>69</c:v>
                </c:pt>
                <c:pt idx="31">
                  <c:v>69</c:v>
                </c:pt>
                <c:pt idx="32">
                  <c:v>69</c:v>
                </c:pt>
                <c:pt idx="33">
                  <c:v>69</c:v>
                </c:pt>
                <c:pt idx="34">
                  <c:v>69</c:v>
                </c:pt>
                <c:pt idx="35">
                  <c:v>72</c:v>
                </c:pt>
                <c:pt idx="36">
                  <c:v>76</c:v>
                </c:pt>
                <c:pt idx="37">
                  <c:v>76</c:v>
                </c:pt>
                <c:pt idx="38">
                  <c:v>76</c:v>
                </c:pt>
              </c:numCache>
            </c:numRef>
          </c:yVal>
          <c:smooth val="0"/>
        </c:ser>
        <c:dLbls>
          <c:showLegendKey val="0"/>
          <c:showVal val="0"/>
          <c:showCatName val="0"/>
          <c:showSerName val="0"/>
          <c:showPercent val="0"/>
          <c:showBubbleSize val="0"/>
        </c:dLbls>
        <c:axId val="40603008"/>
        <c:axId val="60425344"/>
      </c:scatterChart>
      <c:valAx>
        <c:axId val="40603008"/>
        <c:scaling>
          <c:orientation val="minMax"/>
          <c:max val="41950"/>
          <c:min val="40800"/>
        </c:scaling>
        <c:delete val="0"/>
        <c:axPos val="b"/>
        <c:numFmt formatCode="[$-409]mmm\-yy;@" sourceLinked="0"/>
        <c:majorTickMark val="out"/>
        <c:minorTickMark val="none"/>
        <c:tickLblPos val="nextTo"/>
        <c:txPr>
          <a:bodyPr rot="-1500000"/>
          <a:lstStyle/>
          <a:p>
            <a:pPr>
              <a:defRPr/>
            </a:pPr>
            <a:endParaRPr lang="en-US"/>
          </a:p>
        </c:txPr>
        <c:crossAx val="60425344"/>
        <c:crosses val="autoZero"/>
        <c:crossBetween val="midCat"/>
        <c:majorUnit val="100"/>
      </c:valAx>
      <c:valAx>
        <c:axId val="60425344"/>
        <c:scaling>
          <c:orientation val="minMax"/>
        </c:scaling>
        <c:delete val="0"/>
        <c:axPos val="l"/>
        <c:majorGridlines/>
        <c:title>
          <c:tx>
            <c:rich>
              <a:bodyPr rot="0" vert="horz"/>
              <a:lstStyle/>
              <a:p>
                <a:pPr>
                  <a:defRPr/>
                </a:pPr>
                <a:r>
                  <a:rPr lang="en-US" sz="1400"/>
                  <a:t>PMUs </a:t>
                </a:r>
              </a:p>
              <a:p>
                <a:pPr>
                  <a:defRPr/>
                </a:pPr>
                <a:r>
                  <a:rPr lang="en-US" sz="1400"/>
                  <a:t>Installed</a:t>
                </a:r>
              </a:p>
            </c:rich>
          </c:tx>
          <c:layout>
            <c:manualLayout>
              <c:xMode val="edge"/>
              <c:yMode val="edge"/>
              <c:x val="1.3537142078973688E-3"/>
              <c:y val="0.42603890976433773"/>
            </c:manualLayout>
          </c:layout>
          <c:overlay val="0"/>
        </c:title>
        <c:numFmt formatCode="General" sourceLinked="1"/>
        <c:majorTickMark val="out"/>
        <c:minorTickMark val="none"/>
        <c:tickLblPos val="nextTo"/>
        <c:crossAx val="40603008"/>
        <c:crosses val="autoZero"/>
        <c:crossBetween val="midCat"/>
      </c:valAx>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F69DE495-51AC-4723-A7B4-B1B58AAC8C5A}" type="datetimeFigureOut">
              <a:rPr lang="en-US" smtClean="0"/>
              <a:t>3/22/2015</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AAF93BC0-6AEE-46E7-804F-E6020DFAFF8D}" type="slidenum">
              <a:rPr lang="en-US" smtClean="0"/>
              <a:t>‹#›</a:t>
            </a:fld>
            <a:endParaRPr lang="en-US"/>
          </a:p>
        </p:txBody>
      </p:sp>
    </p:spTree>
    <p:extLst>
      <p:ext uri="{BB962C8B-B14F-4D97-AF65-F5344CB8AC3E}">
        <p14:creationId xmlns:p14="http://schemas.microsoft.com/office/powerpoint/2010/main" val="70878796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D1DF52B9-7E6C-4146-83FC-76B5AB271E46}" type="datetimeFigureOut">
              <a:rPr lang="en-US" smtClean="0"/>
              <a:t>3/22/2015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E41B3D22-F502-4A52-A06E-717BD3D70E2C}" type="slidenum">
              <a:rPr lang="en-US" smtClean="0"/>
              <a:t>‹#›</a:t>
            </a:fld>
            <a:endParaRPr lang="en-US"/>
          </a:p>
        </p:txBody>
      </p:sp>
    </p:spTree>
    <p:extLst>
      <p:ext uri="{BB962C8B-B14F-4D97-AF65-F5344CB8AC3E}">
        <p14:creationId xmlns:p14="http://schemas.microsoft.com/office/powerpoint/2010/main" val="9221388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70658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65686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34125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65686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65686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65686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65686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9664" y="828675"/>
            <a:ext cx="8229600" cy="51165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8" name="Straight Connector 7"/>
          <p:cNvCxnSpPr/>
          <p:nvPr userDrawn="1"/>
        </p:nvCxnSpPr>
        <p:spPr>
          <a:xfrm>
            <a:off x="247650" y="640808"/>
            <a:ext cx="8648700" cy="0"/>
          </a:xfrm>
          <a:prstGeom prst="line">
            <a:avLst/>
          </a:prstGeom>
          <a:ln w="1587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6"/>
          <p:cNvSpPr txBox="1">
            <a:spLocks/>
          </p:cNvSpPr>
          <p:nvPr userDrawn="1"/>
        </p:nvSpPr>
        <p:spPr>
          <a:xfrm>
            <a:off x="6705600" y="606879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schemeClr val="tx1"/>
                </a:solidFill>
              </a:rPr>
              <a:pPr/>
              <a:t>‹#›</a:t>
            </a:fld>
            <a:endParaRPr lang="en-US" dirty="0">
              <a:solidFill>
                <a:schemeClr val="tx1"/>
              </a:solidFill>
            </a:endParaRPr>
          </a:p>
        </p:txBody>
      </p:sp>
      <p:sp>
        <p:nvSpPr>
          <p:cNvPr id="12" name="Title Placeholder 1"/>
          <p:cNvSpPr>
            <a:spLocks noGrp="1"/>
          </p:cNvSpPr>
          <p:nvPr>
            <p:ph type="title"/>
          </p:nvPr>
        </p:nvSpPr>
        <p:spPr>
          <a:xfrm>
            <a:off x="379664" y="179143"/>
            <a:ext cx="8459536" cy="461665"/>
          </a:xfrm>
          <a:prstGeom prst="rect">
            <a:avLst/>
          </a:prstGeom>
        </p:spPr>
        <p:txBody>
          <a:bodyPr vert="horz" lIns="91440" tIns="45720" rIns="91440" bIns="45720" rtlCol="0" anchor="ctr">
            <a:noAutofit/>
          </a:bodyPr>
          <a:lstStyle>
            <a:lvl1pPr algn="l">
              <a:defRPr sz="2400" b="1"/>
            </a:lvl1pPr>
          </a:lstStyle>
          <a:p>
            <a:r>
              <a:rPr lang="en-US" dirty="0" smtClean="0"/>
              <a:t>Click to edit Master title style</a:t>
            </a:r>
            <a:endParaRPr lang="en-US" dirty="0"/>
          </a:p>
        </p:txBody>
      </p:sp>
      <p:sp>
        <p:nvSpPr>
          <p:cNvPr id="18" name="Footer Placeholder 4"/>
          <p:cNvSpPr>
            <a:spLocks noGrp="1"/>
          </p:cNvSpPr>
          <p:nvPr>
            <p:ph type="ftr" sz="quarter" idx="3"/>
          </p:nvPr>
        </p:nvSpPr>
        <p:spPr>
          <a:xfrm>
            <a:off x="3124200" y="6194425"/>
            <a:ext cx="2895600" cy="199811"/>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Hello I'm a slide</a:t>
            </a:r>
            <a:endParaRPr lang="en-US" dirty="0"/>
          </a:p>
        </p:txBody>
      </p:sp>
    </p:spTree>
    <p:extLst>
      <p:ext uri="{BB962C8B-B14F-4D97-AF65-F5344CB8AC3E}">
        <p14:creationId xmlns:p14="http://schemas.microsoft.com/office/powerpoint/2010/main" val="428210100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3F7006-2201-4171-A47F-4DE8130A96D9}" type="datetimeFigureOut">
              <a:rPr lang="en-US" smtClean="0"/>
              <a:t>3/22/2015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E143DF-71A5-4D20-866E-927928E3458F}" type="slidenum">
              <a:rPr lang="en-US" smtClean="0"/>
              <a:t>‹#›</a:t>
            </a:fld>
            <a:endParaRPr lang="en-US"/>
          </a:p>
        </p:txBody>
      </p:sp>
    </p:spTree>
    <p:extLst>
      <p:ext uri="{BB962C8B-B14F-4D97-AF65-F5344CB8AC3E}">
        <p14:creationId xmlns:p14="http://schemas.microsoft.com/office/powerpoint/2010/main" val="255161914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3F7006-2201-4171-A47F-4DE8130A96D9}" type="datetimeFigureOut">
              <a:rPr lang="en-US" smtClean="0"/>
              <a:t>3/22/2015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E143DF-71A5-4D20-866E-927928E3458F}" type="slidenum">
              <a:rPr lang="en-US" smtClean="0"/>
              <a:t>‹#›</a:t>
            </a:fld>
            <a:endParaRPr lang="en-US"/>
          </a:p>
        </p:txBody>
      </p:sp>
    </p:spTree>
    <p:extLst>
      <p:ext uri="{BB962C8B-B14F-4D97-AF65-F5344CB8AC3E}">
        <p14:creationId xmlns:p14="http://schemas.microsoft.com/office/powerpoint/2010/main" val="941044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43F7006-2201-4171-A47F-4DE8130A96D9}" type="datetimeFigureOut">
              <a:rPr lang="en-US" smtClean="0"/>
              <a:t>3/22/2015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E143DF-71A5-4D20-866E-927928E3458F}" type="slidenum">
              <a:rPr lang="en-US" smtClean="0"/>
              <a:t>‹#›</a:t>
            </a:fld>
            <a:endParaRPr lang="en-US"/>
          </a:p>
        </p:txBody>
      </p:sp>
    </p:spTree>
    <p:extLst>
      <p:ext uri="{BB962C8B-B14F-4D97-AF65-F5344CB8AC3E}">
        <p14:creationId xmlns:p14="http://schemas.microsoft.com/office/powerpoint/2010/main" val="23203127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43F7006-2201-4171-A47F-4DE8130A96D9}" type="datetimeFigureOut">
              <a:rPr lang="en-US" smtClean="0"/>
              <a:t>3/22/2015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E143DF-71A5-4D20-866E-927928E3458F}" type="slidenum">
              <a:rPr lang="en-US" smtClean="0"/>
              <a:t>‹#›</a:t>
            </a:fld>
            <a:endParaRPr lang="en-US"/>
          </a:p>
        </p:txBody>
      </p:sp>
    </p:spTree>
    <p:extLst>
      <p:ext uri="{BB962C8B-B14F-4D97-AF65-F5344CB8AC3E}">
        <p14:creationId xmlns:p14="http://schemas.microsoft.com/office/powerpoint/2010/main" val="3175206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3F7006-2201-4171-A47F-4DE8130A96D9}" type="datetimeFigureOut">
              <a:rPr lang="en-US" smtClean="0"/>
              <a:t>3/22/2015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E143DF-71A5-4D20-866E-927928E3458F}" type="slidenum">
              <a:rPr lang="en-US" smtClean="0"/>
              <a:t>‹#›</a:t>
            </a:fld>
            <a:endParaRPr lang="en-US"/>
          </a:p>
        </p:txBody>
      </p:sp>
    </p:spTree>
    <p:extLst>
      <p:ext uri="{BB962C8B-B14F-4D97-AF65-F5344CB8AC3E}">
        <p14:creationId xmlns:p14="http://schemas.microsoft.com/office/powerpoint/2010/main" val="40662951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3F7006-2201-4171-A47F-4DE8130A96D9}" type="datetimeFigureOut">
              <a:rPr lang="en-US" smtClean="0"/>
              <a:t>3/22/2015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E143DF-71A5-4D20-866E-927928E3458F}" type="slidenum">
              <a:rPr lang="en-US" smtClean="0"/>
              <a:t>‹#›</a:t>
            </a:fld>
            <a:endParaRPr lang="en-US"/>
          </a:p>
        </p:txBody>
      </p:sp>
    </p:spTree>
    <p:extLst>
      <p:ext uri="{BB962C8B-B14F-4D97-AF65-F5344CB8AC3E}">
        <p14:creationId xmlns:p14="http://schemas.microsoft.com/office/powerpoint/2010/main" val="26565235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3F7006-2201-4171-A47F-4DE8130A96D9}" type="datetimeFigureOut">
              <a:rPr lang="en-US" smtClean="0"/>
              <a:t>3/22/2015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E143DF-71A5-4D20-866E-927928E3458F}" type="slidenum">
              <a:rPr lang="en-US" smtClean="0"/>
              <a:t>‹#›</a:t>
            </a:fld>
            <a:endParaRPr lang="en-US"/>
          </a:p>
        </p:txBody>
      </p:sp>
    </p:spTree>
    <p:extLst>
      <p:ext uri="{BB962C8B-B14F-4D97-AF65-F5344CB8AC3E}">
        <p14:creationId xmlns:p14="http://schemas.microsoft.com/office/powerpoint/2010/main" val="1930112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3F7006-2201-4171-A47F-4DE8130A96D9}" type="datetimeFigureOut">
              <a:rPr lang="en-US" smtClean="0"/>
              <a:t>3/22/2015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E143DF-71A5-4D20-866E-927928E3458F}" type="slidenum">
              <a:rPr lang="en-US" smtClean="0"/>
              <a:t>‹#›</a:t>
            </a:fld>
            <a:endParaRPr lang="en-US"/>
          </a:p>
        </p:txBody>
      </p:sp>
    </p:spTree>
    <p:extLst>
      <p:ext uri="{BB962C8B-B14F-4D97-AF65-F5344CB8AC3E}">
        <p14:creationId xmlns:p14="http://schemas.microsoft.com/office/powerpoint/2010/main" val="47027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3F7006-2201-4171-A47F-4DE8130A96D9}" type="datetimeFigureOut">
              <a:rPr lang="en-US" smtClean="0"/>
              <a:t>3/22/2015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E143DF-71A5-4D20-866E-927928E3458F}" type="slidenum">
              <a:rPr lang="en-US" smtClean="0"/>
              <a:t>‹#›</a:t>
            </a:fld>
            <a:endParaRPr lang="en-US"/>
          </a:p>
        </p:txBody>
      </p:sp>
    </p:spTree>
    <p:extLst>
      <p:ext uri="{BB962C8B-B14F-4D97-AF65-F5344CB8AC3E}">
        <p14:creationId xmlns:p14="http://schemas.microsoft.com/office/powerpoint/2010/main" val="1856776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3F7006-2201-4171-A47F-4DE8130A96D9}" type="datetimeFigureOut">
              <a:rPr lang="en-US" smtClean="0"/>
              <a:t>3/22/2015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E143DF-71A5-4D20-866E-927928E3458F}" type="slidenum">
              <a:rPr lang="en-US" smtClean="0"/>
              <a:t>‹#›</a:t>
            </a:fld>
            <a:endParaRPr lang="en-US"/>
          </a:p>
        </p:txBody>
      </p:sp>
    </p:spTree>
    <p:extLst>
      <p:ext uri="{BB962C8B-B14F-4D97-AF65-F5344CB8AC3E}">
        <p14:creationId xmlns:p14="http://schemas.microsoft.com/office/powerpoint/2010/main" val="2418902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Slide Number Placeholder 6"/>
          <p:cNvSpPr txBox="1">
            <a:spLocks/>
          </p:cNvSpPr>
          <p:nvPr userDrawn="1"/>
        </p:nvSpPr>
        <p:spPr>
          <a:xfrm>
            <a:off x="6705600" y="606879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schemeClr val="tx1"/>
                </a:solidFill>
              </a:rPr>
              <a:pPr/>
              <a:t>‹#›</a:t>
            </a:fld>
            <a:endParaRPr lang="en-US" dirty="0">
              <a:solidFill>
                <a:schemeClr val="tx1"/>
              </a:solidFill>
            </a:endParaRPr>
          </a:p>
        </p:txBody>
      </p:sp>
      <p:sp>
        <p:nvSpPr>
          <p:cNvPr id="12" name="Footer Placeholder 4"/>
          <p:cNvSpPr>
            <a:spLocks noGrp="1"/>
          </p:cNvSpPr>
          <p:nvPr>
            <p:ph type="ftr" sz="quarter" idx="3"/>
          </p:nvPr>
        </p:nvSpPr>
        <p:spPr>
          <a:xfrm>
            <a:off x="3124200" y="6194425"/>
            <a:ext cx="2895600" cy="199811"/>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Hello I'm a slide</a:t>
            </a:r>
            <a:endParaRPr lang="en-US" dirty="0"/>
          </a:p>
        </p:txBody>
      </p:sp>
    </p:spTree>
    <p:extLst>
      <p:ext uri="{BB962C8B-B14F-4D97-AF65-F5344CB8AC3E}">
        <p14:creationId xmlns:p14="http://schemas.microsoft.com/office/powerpoint/2010/main" val="347697122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Cover Page">
    <p:spTree>
      <p:nvGrpSpPr>
        <p:cNvPr id="1" name=""/>
        <p:cNvGrpSpPr/>
        <p:nvPr/>
      </p:nvGrpSpPr>
      <p:grpSpPr>
        <a:xfrm>
          <a:off x="0" y="0"/>
          <a:ext cx="0" cy="0"/>
          <a:chOff x="0" y="0"/>
          <a:chExt cx="0" cy="0"/>
        </a:xfrm>
      </p:grpSpPr>
      <p:sp>
        <p:nvSpPr>
          <p:cNvPr id="10" name="Footer Placeholder 4"/>
          <p:cNvSpPr>
            <a:spLocks noGrp="1"/>
          </p:cNvSpPr>
          <p:nvPr>
            <p:ph type="ftr" sz="quarter" idx="3"/>
          </p:nvPr>
        </p:nvSpPr>
        <p:spPr>
          <a:xfrm>
            <a:off x="3124200" y="6194425"/>
            <a:ext cx="2895600" cy="199811"/>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Hello I'm a slide</a:t>
            </a:r>
            <a:endParaRPr lang="en-US" dirty="0"/>
          </a:p>
        </p:txBody>
      </p:sp>
    </p:spTree>
    <p:extLst>
      <p:ext uri="{BB962C8B-B14F-4D97-AF65-F5344CB8AC3E}">
        <p14:creationId xmlns:p14="http://schemas.microsoft.com/office/powerpoint/2010/main" val="112663116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Cover Page">
    <p:spTree>
      <p:nvGrpSpPr>
        <p:cNvPr id="1" name=""/>
        <p:cNvGrpSpPr/>
        <p:nvPr/>
      </p:nvGrpSpPr>
      <p:grpSpPr>
        <a:xfrm>
          <a:off x="0" y="0"/>
          <a:ext cx="0" cy="0"/>
          <a:chOff x="0" y="0"/>
          <a:chExt cx="0" cy="0"/>
        </a:xfrm>
      </p:grpSpPr>
      <p:sp>
        <p:nvSpPr>
          <p:cNvPr id="2" name="Slide Number Placeholder 6"/>
          <p:cNvSpPr txBox="1">
            <a:spLocks/>
          </p:cNvSpPr>
          <p:nvPr userDrawn="1"/>
        </p:nvSpPr>
        <p:spPr>
          <a:xfrm>
            <a:off x="6705600" y="606879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schemeClr val="tx1"/>
                </a:solidFill>
              </a:rPr>
              <a:pPr/>
              <a:t>‹#›</a:t>
            </a:fld>
            <a:endParaRPr lang="en-US" dirty="0">
              <a:solidFill>
                <a:schemeClr val="tx1"/>
              </a:solidFill>
            </a:endParaRPr>
          </a:p>
        </p:txBody>
      </p:sp>
      <p:sp>
        <p:nvSpPr>
          <p:cNvPr id="5" name="Footer Placeholder 4"/>
          <p:cNvSpPr>
            <a:spLocks noGrp="1"/>
          </p:cNvSpPr>
          <p:nvPr>
            <p:ph type="ftr" sz="quarter" idx="3"/>
          </p:nvPr>
        </p:nvSpPr>
        <p:spPr>
          <a:xfrm>
            <a:off x="3124200" y="6194425"/>
            <a:ext cx="2895600" cy="199811"/>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Hello I'm a slide</a:t>
            </a:r>
            <a:endParaRPr lang="en-US" dirty="0"/>
          </a:p>
        </p:txBody>
      </p:sp>
    </p:spTree>
    <p:extLst>
      <p:ext uri="{BB962C8B-B14F-4D97-AF65-F5344CB8AC3E}">
        <p14:creationId xmlns:p14="http://schemas.microsoft.com/office/powerpoint/2010/main" val="147334803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cxnSp>
        <p:nvCxnSpPr>
          <p:cNvPr id="7" name="Straight Connector 6"/>
          <p:cNvCxnSpPr/>
          <p:nvPr userDrawn="1"/>
        </p:nvCxnSpPr>
        <p:spPr>
          <a:xfrm>
            <a:off x="247650" y="640808"/>
            <a:ext cx="8648700" cy="0"/>
          </a:xfrm>
          <a:prstGeom prst="line">
            <a:avLst/>
          </a:prstGeom>
          <a:ln w="1587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8" name="Slide Number Placeholder 6"/>
          <p:cNvSpPr txBox="1">
            <a:spLocks/>
          </p:cNvSpPr>
          <p:nvPr userDrawn="1"/>
        </p:nvSpPr>
        <p:spPr>
          <a:xfrm>
            <a:off x="6705600" y="6202150"/>
            <a:ext cx="2133600" cy="1825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schemeClr val="tx1"/>
                </a:solidFill>
              </a:rPr>
              <a:pPr/>
              <a:t>‹#›</a:t>
            </a:fld>
            <a:endParaRPr lang="en-US" dirty="0">
              <a:solidFill>
                <a:schemeClr val="tx1"/>
              </a:solidFill>
            </a:endParaRPr>
          </a:p>
        </p:txBody>
      </p:sp>
      <p:sp>
        <p:nvSpPr>
          <p:cNvPr id="11" name="Title Placeholder 1"/>
          <p:cNvSpPr>
            <a:spLocks noGrp="1"/>
          </p:cNvSpPr>
          <p:nvPr>
            <p:ph type="title"/>
          </p:nvPr>
        </p:nvSpPr>
        <p:spPr>
          <a:xfrm>
            <a:off x="379663" y="179143"/>
            <a:ext cx="8458200" cy="461665"/>
          </a:xfrm>
          <a:prstGeom prst="rect">
            <a:avLst/>
          </a:prstGeom>
        </p:spPr>
        <p:txBody>
          <a:bodyPr vert="horz" lIns="91440" tIns="45720" rIns="91440" bIns="45720" rtlCol="0" anchor="ctr">
            <a:noAutofit/>
          </a:bodyPr>
          <a:lstStyle>
            <a:lvl1pPr algn="l">
              <a:defRPr sz="2400" b="1"/>
            </a:lvl1pPr>
          </a:lstStyle>
          <a:p>
            <a:r>
              <a:rPr lang="en-US" dirty="0" smtClean="0"/>
              <a:t>Click to edit Master title style</a:t>
            </a:r>
            <a:endParaRPr lang="en-US" dirty="0"/>
          </a:p>
        </p:txBody>
      </p:sp>
      <p:sp>
        <p:nvSpPr>
          <p:cNvPr id="13" name="Footer Placeholder 4"/>
          <p:cNvSpPr>
            <a:spLocks noGrp="1"/>
          </p:cNvSpPr>
          <p:nvPr>
            <p:ph type="ftr" sz="quarter" idx="3"/>
          </p:nvPr>
        </p:nvSpPr>
        <p:spPr>
          <a:xfrm>
            <a:off x="3124200" y="6194425"/>
            <a:ext cx="2895600" cy="199811"/>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Hello I'm a slide</a:t>
            </a:r>
            <a:endParaRPr lang="en-US" dirty="0"/>
          </a:p>
        </p:txBody>
      </p:sp>
    </p:spTree>
    <p:extLst>
      <p:ext uri="{BB962C8B-B14F-4D97-AF65-F5344CB8AC3E}">
        <p14:creationId xmlns:p14="http://schemas.microsoft.com/office/powerpoint/2010/main" val="108471299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71475" y="8001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62475" y="8001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9" name="Straight Connector 8"/>
          <p:cNvCxnSpPr/>
          <p:nvPr userDrawn="1"/>
        </p:nvCxnSpPr>
        <p:spPr>
          <a:xfrm>
            <a:off x="247650" y="640808"/>
            <a:ext cx="8648700" cy="0"/>
          </a:xfrm>
          <a:prstGeom prst="line">
            <a:avLst/>
          </a:prstGeom>
          <a:ln w="1587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6"/>
          <p:cNvSpPr txBox="1">
            <a:spLocks/>
          </p:cNvSpPr>
          <p:nvPr userDrawn="1"/>
        </p:nvSpPr>
        <p:spPr>
          <a:xfrm>
            <a:off x="6705600" y="606879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schemeClr val="tx1"/>
                </a:solidFill>
              </a:rPr>
              <a:pPr/>
              <a:t>‹#›</a:t>
            </a:fld>
            <a:endParaRPr lang="en-US" dirty="0">
              <a:solidFill>
                <a:schemeClr val="tx1"/>
              </a:solidFill>
            </a:endParaRPr>
          </a:p>
        </p:txBody>
      </p:sp>
      <p:sp>
        <p:nvSpPr>
          <p:cNvPr id="13" name="Title Placeholder 1"/>
          <p:cNvSpPr>
            <a:spLocks noGrp="1"/>
          </p:cNvSpPr>
          <p:nvPr>
            <p:ph type="title"/>
          </p:nvPr>
        </p:nvSpPr>
        <p:spPr>
          <a:xfrm>
            <a:off x="371475" y="179143"/>
            <a:ext cx="8459536" cy="461665"/>
          </a:xfrm>
          <a:prstGeom prst="rect">
            <a:avLst/>
          </a:prstGeom>
        </p:spPr>
        <p:txBody>
          <a:bodyPr vert="horz" lIns="91440" tIns="45720" rIns="91440" bIns="45720" rtlCol="0" anchor="ctr">
            <a:noAutofit/>
          </a:bodyPr>
          <a:lstStyle>
            <a:lvl1pPr algn="l">
              <a:defRPr sz="2400" b="1"/>
            </a:lvl1pPr>
          </a:lstStyle>
          <a:p>
            <a:r>
              <a:rPr lang="en-US" dirty="0" smtClean="0"/>
              <a:t>Click to edit Master title style</a:t>
            </a:r>
            <a:endParaRPr lang="en-US" dirty="0"/>
          </a:p>
        </p:txBody>
      </p:sp>
      <p:sp>
        <p:nvSpPr>
          <p:cNvPr id="16" name="Footer Placeholder 4"/>
          <p:cNvSpPr>
            <a:spLocks noGrp="1"/>
          </p:cNvSpPr>
          <p:nvPr>
            <p:ph type="ftr" sz="quarter" idx="3"/>
          </p:nvPr>
        </p:nvSpPr>
        <p:spPr>
          <a:xfrm>
            <a:off x="3124200" y="6194425"/>
            <a:ext cx="2895600" cy="199811"/>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Hello I'm a slide</a:t>
            </a:r>
            <a:endParaRPr lang="en-US" dirty="0"/>
          </a:p>
        </p:txBody>
      </p:sp>
    </p:spTree>
    <p:extLst>
      <p:ext uri="{BB962C8B-B14F-4D97-AF65-F5344CB8AC3E}">
        <p14:creationId xmlns:p14="http://schemas.microsoft.com/office/powerpoint/2010/main" val="47396330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9664" y="9255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79664" y="1565275"/>
            <a:ext cx="4040188" cy="43703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9255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565275"/>
            <a:ext cx="4041775" cy="43703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1" name="Straight Connector 10"/>
          <p:cNvCxnSpPr/>
          <p:nvPr userDrawn="1"/>
        </p:nvCxnSpPr>
        <p:spPr>
          <a:xfrm>
            <a:off x="247650" y="640808"/>
            <a:ext cx="8648700" cy="0"/>
          </a:xfrm>
          <a:prstGeom prst="line">
            <a:avLst/>
          </a:prstGeom>
          <a:ln w="1587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2" name="Slide Number Placeholder 6"/>
          <p:cNvSpPr txBox="1">
            <a:spLocks/>
          </p:cNvSpPr>
          <p:nvPr userDrawn="1"/>
        </p:nvSpPr>
        <p:spPr>
          <a:xfrm>
            <a:off x="6705600" y="606879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schemeClr val="tx1"/>
                </a:solidFill>
              </a:rPr>
              <a:pPr/>
              <a:t>‹#›</a:t>
            </a:fld>
            <a:endParaRPr lang="en-US" dirty="0">
              <a:solidFill>
                <a:schemeClr val="tx1"/>
              </a:solidFill>
            </a:endParaRPr>
          </a:p>
        </p:txBody>
      </p:sp>
      <p:sp>
        <p:nvSpPr>
          <p:cNvPr id="15" name="Title Placeholder 1"/>
          <p:cNvSpPr>
            <a:spLocks noGrp="1"/>
          </p:cNvSpPr>
          <p:nvPr>
            <p:ph type="title"/>
          </p:nvPr>
        </p:nvSpPr>
        <p:spPr>
          <a:xfrm>
            <a:off x="379664" y="179143"/>
            <a:ext cx="8459536" cy="461665"/>
          </a:xfrm>
          <a:prstGeom prst="rect">
            <a:avLst/>
          </a:prstGeom>
        </p:spPr>
        <p:txBody>
          <a:bodyPr vert="horz" lIns="91440" tIns="45720" rIns="91440" bIns="45720" rtlCol="0" anchor="ctr">
            <a:noAutofit/>
          </a:bodyPr>
          <a:lstStyle>
            <a:lvl1pPr algn="l">
              <a:defRPr sz="2400" b="1"/>
            </a:lvl1pPr>
          </a:lstStyle>
          <a:p>
            <a:r>
              <a:rPr lang="en-US" dirty="0" smtClean="0"/>
              <a:t>Click to edit Master title style</a:t>
            </a:r>
            <a:endParaRPr lang="en-US" dirty="0"/>
          </a:p>
        </p:txBody>
      </p:sp>
      <p:sp>
        <p:nvSpPr>
          <p:cNvPr id="18" name="Footer Placeholder 4"/>
          <p:cNvSpPr>
            <a:spLocks noGrp="1"/>
          </p:cNvSpPr>
          <p:nvPr>
            <p:ph type="ftr" sz="quarter" idx="10"/>
          </p:nvPr>
        </p:nvSpPr>
        <p:spPr>
          <a:xfrm>
            <a:off x="3124200" y="6194425"/>
            <a:ext cx="2895600" cy="199811"/>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Hello I'm a slide</a:t>
            </a:r>
            <a:endParaRPr lang="en-US" dirty="0"/>
          </a:p>
        </p:txBody>
      </p:sp>
    </p:spTree>
    <p:extLst>
      <p:ext uri="{BB962C8B-B14F-4D97-AF65-F5344CB8AC3E}">
        <p14:creationId xmlns:p14="http://schemas.microsoft.com/office/powerpoint/2010/main" val="106522411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7" name="Straight Connector 6"/>
          <p:cNvCxnSpPr/>
          <p:nvPr userDrawn="1"/>
        </p:nvCxnSpPr>
        <p:spPr>
          <a:xfrm>
            <a:off x="247650" y="640808"/>
            <a:ext cx="8648700" cy="0"/>
          </a:xfrm>
          <a:prstGeom prst="line">
            <a:avLst/>
          </a:prstGeom>
          <a:ln w="1587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8" name="Slide Number Placeholder 6"/>
          <p:cNvSpPr txBox="1">
            <a:spLocks/>
          </p:cNvSpPr>
          <p:nvPr userDrawn="1"/>
        </p:nvSpPr>
        <p:spPr>
          <a:xfrm>
            <a:off x="6705600" y="6202150"/>
            <a:ext cx="2133600" cy="1825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schemeClr val="tx1"/>
                </a:solidFill>
              </a:rPr>
              <a:pPr/>
              <a:t>‹#›</a:t>
            </a:fld>
            <a:endParaRPr lang="en-US" dirty="0">
              <a:solidFill>
                <a:schemeClr val="tx1"/>
              </a:solidFill>
            </a:endParaRPr>
          </a:p>
        </p:txBody>
      </p:sp>
      <p:sp>
        <p:nvSpPr>
          <p:cNvPr id="11" name="Title Placeholder 1"/>
          <p:cNvSpPr>
            <a:spLocks noGrp="1"/>
          </p:cNvSpPr>
          <p:nvPr>
            <p:ph type="title"/>
          </p:nvPr>
        </p:nvSpPr>
        <p:spPr>
          <a:xfrm>
            <a:off x="379663" y="179143"/>
            <a:ext cx="8458200" cy="461665"/>
          </a:xfrm>
          <a:prstGeom prst="rect">
            <a:avLst/>
          </a:prstGeom>
        </p:spPr>
        <p:txBody>
          <a:bodyPr vert="horz" lIns="91440" tIns="45720" rIns="91440" bIns="45720" rtlCol="0" anchor="ctr">
            <a:noAutofit/>
          </a:bodyPr>
          <a:lstStyle>
            <a:lvl1pPr algn="l">
              <a:defRPr sz="2400" b="1"/>
            </a:lvl1pPr>
          </a:lstStyle>
          <a:p>
            <a:r>
              <a:rPr lang="en-US" dirty="0" smtClean="0"/>
              <a:t>Click to edit Master title style</a:t>
            </a:r>
            <a:endParaRPr lang="en-US" dirty="0"/>
          </a:p>
        </p:txBody>
      </p:sp>
      <p:sp>
        <p:nvSpPr>
          <p:cNvPr id="13" name="Footer Placeholder 4"/>
          <p:cNvSpPr>
            <a:spLocks noGrp="1"/>
          </p:cNvSpPr>
          <p:nvPr>
            <p:ph type="ftr" sz="quarter" idx="3"/>
          </p:nvPr>
        </p:nvSpPr>
        <p:spPr>
          <a:xfrm>
            <a:off x="3124200" y="6194425"/>
            <a:ext cx="2895600" cy="199811"/>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Hello I'm a slide</a:t>
            </a:r>
            <a:endParaRPr lang="en-US" dirty="0"/>
          </a:p>
        </p:txBody>
      </p:sp>
    </p:spTree>
    <p:extLst>
      <p:ext uri="{BB962C8B-B14F-4D97-AF65-F5344CB8AC3E}">
        <p14:creationId xmlns:p14="http://schemas.microsoft.com/office/powerpoint/2010/main" val="37527874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6"/>
          <p:cNvSpPr txBox="1">
            <a:spLocks/>
          </p:cNvSpPr>
          <p:nvPr userDrawn="1"/>
        </p:nvSpPr>
        <p:spPr>
          <a:xfrm>
            <a:off x="6705600" y="606879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schemeClr val="tx1"/>
                </a:solidFill>
              </a:rPr>
              <a:pPr/>
              <a:t>‹#›</a:t>
            </a:fld>
            <a:endParaRPr lang="en-US" dirty="0">
              <a:solidFill>
                <a:schemeClr val="tx1"/>
              </a:solidFill>
            </a:endParaRPr>
          </a:p>
        </p:txBody>
      </p:sp>
      <p:sp>
        <p:nvSpPr>
          <p:cNvPr id="10" name="Footer Placeholder 4"/>
          <p:cNvSpPr>
            <a:spLocks noGrp="1"/>
          </p:cNvSpPr>
          <p:nvPr>
            <p:ph type="ftr" sz="quarter" idx="3"/>
          </p:nvPr>
        </p:nvSpPr>
        <p:spPr>
          <a:xfrm>
            <a:off x="3124200" y="6194425"/>
            <a:ext cx="2895600" cy="199811"/>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Hello I'm a slide</a:t>
            </a:r>
            <a:endParaRPr lang="en-US" dirty="0"/>
          </a:p>
        </p:txBody>
      </p:sp>
    </p:spTree>
    <p:extLst>
      <p:ext uri="{BB962C8B-B14F-4D97-AF65-F5344CB8AC3E}">
        <p14:creationId xmlns:p14="http://schemas.microsoft.com/office/powerpoint/2010/main" val="429254022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371474"/>
            <a:ext cx="3008313" cy="8921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371474"/>
            <a:ext cx="5111750" cy="55832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26365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6"/>
          <p:cNvSpPr txBox="1">
            <a:spLocks/>
          </p:cNvSpPr>
          <p:nvPr userDrawn="1"/>
        </p:nvSpPr>
        <p:spPr>
          <a:xfrm>
            <a:off x="6705600" y="606879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schemeClr val="tx1"/>
                </a:solidFill>
              </a:rPr>
              <a:pPr/>
              <a:t>‹#›</a:t>
            </a:fld>
            <a:endParaRPr lang="en-US" dirty="0">
              <a:solidFill>
                <a:schemeClr val="tx1"/>
              </a:solidFill>
            </a:endParaRPr>
          </a:p>
        </p:txBody>
      </p:sp>
      <p:sp>
        <p:nvSpPr>
          <p:cNvPr id="14" name="Footer Placeholder 4"/>
          <p:cNvSpPr>
            <a:spLocks noGrp="1"/>
          </p:cNvSpPr>
          <p:nvPr>
            <p:ph type="ftr" sz="quarter" idx="3"/>
          </p:nvPr>
        </p:nvSpPr>
        <p:spPr>
          <a:xfrm>
            <a:off x="3124200" y="6194425"/>
            <a:ext cx="2895600" cy="199811"/>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Hello I'm a slide</a:t>
            </a:r>
            <a:endParaRPr lang="en-US" dirty="0"/>
          </a:p>
        </p:txBody>
      </p:sp>
    </p:spTree>
    <p:extLst>
      <p:ext uri="{BB962C8B-B14F-4D97-AF65-F5344CB8AC3E}">
        <p14:creationId xmlns:p14="http://schemas.microsoft.com/office/powerpoint/2010/main" val="191084443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b="1">
                <a:solidFill>
                  <a:srgbClr val="40949A"/>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200"/>
            </a:lvl1pPr>
            <a:lvl2pPr>
              <a:defRPr sz="2200"/>
            </a:lvl2pPr>
            <a:lvl3pPr>
              <a:defRPr sz="2200"/>
            </a:lvl3pPr>
            <a:lvl4pPr>
              <a:defRPr sz="2200"/>
            </a:lvl4pPr>
            <a:lvl5pPr>
              <a:defRPr sz="2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a:spLocks noChangeArrowheads="1"/>
          </p:cNvSpPr>
          <p:nvPr userDrawn="1"/>
        </p:nvSpPr>
        <p:spPr bwMode="auto">
          <a:xfrm>
            <a:off x="0" y="6324600"/>
            <a:ext cx="9144000" cy="533400"/>
          </a:xfrm>
          <a:prstGeom prst="rect">
            <a:avLst/>
          </a:prstGeom>
          <a:gradFill flip="none" rotWithShape="1">
            <a:gsLst>
              <a:gs pos="100000">
                <a:schemeClr val="bg1">
                  <a:lumMod val="95000"/>
                </a:schemeClr>
              </a:gs>
              <a:gs pos="0">
                <a:schemeClr val="bg1">
                  <a:lumMod val="65000"/>
                </a:schemeClr>
              </a:gs>
            </a:gsLst>
            <a:lin ang="16200000" scaled="0"/>
            <a:tileRect/>
          </a:gradFill>
          <a:ln w="9525">
            <a:noFill/>
            <a:miter lim="800000"/>
            <a:headEnd/>
            <a:tailEnd/>
          </a:ln>
          <a:effectLst/>
        </p:spPr>
        <p:txBody>
          <a:bodyPr wrap="none" anchor="ctr"/>
          <a:lstStyle/>
          <a:p>
            <a:pPr>
              <a:defRPr/>
            </a:pPr>
            <a:endParaRPr lang="en-US" dirty="0">
              <a:solidFill>
                <a:schemeClr val="bg1">
                  <a:lumMod val="85000"/>
                </a:schemeClr>
              </a:solidFill>
            </a:endParaRPr>
          </a:p>
        </p:txBody>
      </p:sp>
      <p:sp>
        <p:nvSpPr>
          <p:cNvPr id="10" name="Rectangle 5"/>
          <p:cNvSpPr>
            <a:spLocks noGrp="1" noChangeArrowheads="1"/>
          </p:cNvSpPr>
          <p:nvPr>
            <p:ph type="ftr" sz="quarter" idx="3"/>
          </p:nvPr>
        </p:nvSpPr>
        <p:spPr bwMode="auto">
          <a:xfrm>
            <a:off x="6248400" y="6492875"/>
            <a:ext cx="2514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cap="all" smtClean="0"/>
            </a:lvl1pPr>
          </a:lstStyle>
          <a:p>
            <a:pPr>
              <a:defRPr/>
            </a:pPr>
            <a:r>
              <a:rPr lang="en-US" smtClean="0"/>
              <a:t>ERCOT Public</a:t>
            </a:r>
            <a:endParaRPr lang="en-US" dirty="0"/>
          </a:p>
        </p:txBody>
      </p:sp>
      <p:sp>
        <p:nvSpPr>
          <p:cNvPr id="11" name="Line 11"/>
          <p:cNvSpPr>
            <a:spLocks noChangeShapeType="1"/>
          </p:cNvSpPr>
          <p:nvPr userDrawn="1"/>
        </p:nvSpPr>
        <p:spPr bwMode="auto">
          <a:xfrm>
            <a:off x="1219200" y="6492875"/>
            <a:ext cx="0" cy="219075"/>
          </a:xfrm>
          <a:prstGeom prst="line">
            <a:avLst/>
          </a:prstGeom>
          <a:noFill/>
          <a:ln w="9525">
            <a:solidFill>
              <a:schemeClr val="tx1"/>
            </a:solidFill>
            <a:round/>
            <a:headEnd/>
            <a:tailEnd/>
          </a:ln>
          <a:effectLst/>
        </p:spPr>
        <p:txBody>
          <a:bodyPr/>
          <a:lstStyle/>
          <a:p>
            <a:pPr>
              <a:defRPr/>
            </a:pPr>
            <a:endParaRPr lang="en-US" dirty="0"/>
          </a:p>
        </p:txBody>
      </p:sp>
      <p:sp>
        <p:nvSpPr>
          <p:cNvPr id="12" name="Rectangle 4"/>
          <p:cNvSpPr>
            <a:spLocks noGrp="1" noChangeArrowheads="1"/>
          </p:cNvSpPr>
          <p:nvPr>
            <p:ph type="dt" sz="half" idx="2"/>
          </p:nvPr>
        </p:nvSpPr>
        <p:spPr bwMode="auto">
          <a:xfrm>
            <a:off x="1295400" y="6492875"/>
            <a:ext cx="2133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cap="all" smtClean="0"/>
            </a:lvl1pPr>
          </a:lstStyle>
          <a:p>
            <a:pPr>
              <a:defRPr/>
            </a:pPr>
            <a:r>
              <a:rPr lang="en-US" smtClean="0"/>
              <a:t>February 21, 2012</a:t>
            </a:r>
            <a:endParaRPr lang="en-US" dirty="0"/>
          </a:p>
        </p:txBody>
      </p:sp>
      <p:sp>
        <p:nvSpPr>
          <p:cNvPr id="13" name="Rectangle 12"/>
          <p:cNvSpPr>
            <a:spLocks noChangeArrowheads="1"/>
          </p:cNvSpPr>
          <p:nvPr userDrawn="1"/>
        </p:nvSpPr>
        <p:spPr bwMode="auto">
          <a:xfrm>
            <a:off x="3429000" y="6511925"/>
            <a:ext cx="2514600" cy="457200"/>
          </a:xfrm>
          <a:prstGeom prst="rect">
            <a:avLst/>
          </a:prstGeom>
          <a:noFill/>
          <a:ln w="9525">
            <a:noFill/>
            <a:miter lim="800000"/>
            <a:headEnd/>
            <a:tailEnd/>
          </a:ln>
          <a:effectLst/>
        </p:spPr>
        <p:txBody>
          <a:bodyPr/>
          <a:lstStyle/>
          <a:p>
            <a:pPr algn="ctr">
              <a:defRPr/>
            </a:pPr>
            <a:fld id="{4E23FA66-E078-4E59-9CB4-61BBBC1B156D}" type="slidenum">
              <a:rPr lang="en-US" sz="1000" b="1" cap="all"/>
              <a:pPr algn="ctr">
                <a:defRPr/>
              </a:pPr>
              <a:t>‹#›</a:t>
            </a:fld>
            <a:endParaRPr lang="en-US" sz="1000" b="1" cap="all" dirty="0"/>
          </a:p>
        </p:txBody>
      </p:sp>
      <p:pic>
        <p:nvPicPr>
          <p:cNvPr id="15" name="Picture 14" descr="ERCOT_Logo_2c_no_bckgrnd.eps"/>
          <p:cNvPicPr>
            <a:picLocks noChangeAspect="1"/>
          </p:cNvPicPr>
          <p:nvPr userDrawn="1"/>
        </p:nvPicPr>
        <p:blipFill>
          <a:blip r:embed="rId2" cstate="print"/>
          <a:srcRect b="36538"/>
          <a:stretch>
            <a:fillRect/>
          </a:stretch>
        </p:blipFill>
        <p:spPr>
          <a:xfrm>
            <a:off x="152400" y="6432770"/>
            <a:ext cx="838200" cy="349030"/>
          </a:xfrm>
          <a:prstGeom prst="rect">
            <a:avLst/>
          </a:prstGeom>
        </p:spPr>
      </p:pic>
    </p:spTree>
    <p:extLst>
      <p:ext uri="{BB962C8B-B14F-4D97-AF65-F5344CB8AC3E}">
        <p14:creationId xmlns:p14="http://schemas.microsoft.com/office/powerpoint/2010/main" val="232764563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43F7006-2201-4171-A47F-4DE8130A96D9}" type="datetimeFigureOut">
              <a:rPr lang="en-US" smtClean="0"/>
              <a:t>3/22/2015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E143DF-71A5-4D20-866E-927928E3458F}" type="slidenum">
              <a:rPr lang="en-US" smtClean="0"/>
              <a:t>‹#›</a:t>
            </a:fld>
            <a:endParaRPr lang="en-US"/>
          </a:p>
        </p:txBody>
      </p:sp>
    </p:spTree>
    <p:extLst>
      <p:ext uri="{BB962C8B-B14F-4D97-AF65-F5344CB8AC3E}">
        <p14:creationId xmlns:p14="http://schemas.microsoft.com/office/powerpoint/2010/main" val="162886395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image" Target="../media/image1.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33337" y="-138112"/>
            <a:ext cx="9210675" cy="713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ERCOT cmyk-01.pn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7650" y="6024691"/>
            <a:ext cx="817615" cy="346452"/>
          </a:xfrm>
          <a:prstGeom prst="rect">
            <a:avLst/>
          </a:prstGeom>
        </p:spPr>
      </p:pic>
      <p:sp>
        <p:nvSpPr>
          <p:cNvPr id="8" name="TextBox 7"/>
          <p:cNvSpPr txBox="1"/>
          <p:nvPr userDrawn="1"/>
        </p:nvSpPr>
        <p:spPr>
          <a:xfrm>
            <a:off x="1085849" y="6117227"/>
            <a:ext cx="6867526" cy="253916"/>
          </a:xfrm>
          <a:prstGeom prst="rect">
            <a:avLst/>
          </a:prstGeom>
          <a:noFill/>
        </p:spPr>
        <p:txBody>
          <a:bodyPr wrap="square" rtlCol="0">
            <a:spAutoFit/>
          </a:bodyPr>
          <a:lstStyle/>
          <a:p>
            <a:pPr algn="l"/>
            <a:r>
              <a:rPr lang="en-US" sz="1050" b="1" dirty="0" smtClean="0"/>
              <a:t>2015 Operations Training Seminar</a:t>
            </a:r>
          </a:p>
        </p:txBody>
      </p:sp>
    </p:spTree>
    <p:extLst>
      <p:ext uri="{BB962C8B-B14F-4D97-AF65-F5344CB8AC3E}">
        <p14:creationId xmlns:p14="http://schemas.microsoft.com/office/powerpoint/2010/main" val="4158016387"/>
      </p:ext>
    </p:extLst>
  </p:cSld>
  <p:clrMap bg1="lt1" tx1="dk1" bg2="lt2" tx2="dk2" accent1="accent1" accent2="accent2" accent3="accent3" accent4="accent4" accent5="accent5" accent6="accent6" hlink="hlink" folHlink="folHlink"/>
  <p:sldLayoutIdLst>
    <p:sldLayoutId id="2147493490" r:id="rId1"/>
    <p:sldLayoutId id="2147493491" r:id="rId2"/>
    <p:sldLayoutId id="2147493492" r:id="rId3"/>
    <p:sldLayoutId id="2147493493" r:id="rId4"/>
    <p:sldLayoutId id="2147493494" r:id="rId5"/>
    <p:sldLayoutId id="2147493495" r:id="rId6"/>
    <p:sldLayoutId id="2147493496" r:id="rId7"/>
    <p:sldLayoutId id="2147493509" r:id="rId8"/>
  </p:sldLayoutIdLst>
  <p:timing>
    <p:tnLst>
      <p:par>
        <p:cTn id="1" dur="indefinite" restart="never" nodeType="tmRoot"/>
      </p:par>
    </p:tnLst>
  </p:timing>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F7006-2201-4171-A47F-4DE8130A96D9}" type="datetimeFigureOut">
              <a:rPr lang="en-US" smtClean="0"/>
              <a:t>3/22/2015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E143DF-71A5-4D20-866E-927928E3458F}" type="slidenum">
              <a:rPr lang="en-US" smtClean="0"/>
              <a:t>‹#›</a:t>
            </a:fld>
            <a:endParaRPr lang="en-US"/>
          </a:p>
        </p:txBody>
      </p:sp>
    </p:spTree>
    <p:extLst>
      <p:ext uri="{BB962C8B-B14F-4D97-AF65-F5344CB8AC3E}">
        <p14:creationId xmlns:p14="http://schemas.microsoft.com/office/powerpoint/2010/main" val="773668850"/>
      </p:ext>
    </p:extLst>
  </p:cSld>
  <p:clrMap bg1="lt1" tx1="dk1" bg2="lt2" tx2="dk2" accent1="accent1" accent2="accent2" accent3="accent3" accent4="accent4" accent5="accent5" accent6="accent6" hlink="hlink" folHlink="folHlink"/>
  <p:sldLayoutIdLst>
    <p:sldLayoutId id="2147493498" r:id="rId1"/>
    <p:sldLayoutId id="2147493499" r:id="rId2"/>
    <p:sldLayoutId id="2147493500" r:id="rId3"/>
    <p:sldLayoutId id="2147493501" r:id="rId4"/>
    <p:sldLayoutId id="2147493502" r:id="rId5"/>
    <p:sldLayoutId id="2147493503" r:id="rId6"/>
    <p:sldLayoutId id="2147493504" r:id="rId7"/>
    <p:sldLayoutId id="2147493505" r:id="rId8"/>
    <p:sldLayoutId id="2147493506" r:id="rId9"/>
    <p:sldLayoutId id="2147493507" r:id="rId10"/>
    <p:sldLayoutId id="2147493508"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3337" y="-138112"/>
            <a:ext cx="9210675" cy="713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2"/>
          </p:nvPr>
        </p:nvSpPr>
        <p:spPr>
          <a:xfrm>
            <a:off x="457200" y="5975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5975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Hello I'm a slide</a:t>
            </a:r>
            <a:endParaRPr lang="en-US" dirty="0"/>
          </a:p>
        </p:txBody>
      </p:sp>
      <p:sp>
        <p:nvSpPr>
          <p:cNvPr id="6" name="Slide Number Placeholder 5"/>
          <p:cNvSpPr>
            <a:spLocks noGrp="1"/>
          </p:cNvSpPr>
          <p:nvPr>
            <p:ph type="sldNum" sz="quarter" idx="4"/>
          </p:nvPr>
        </p:nvSpPr>
        <p:spPr>
          <a:xfrm>
            <a:off x="6553200" y="5975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E1B48D-6708-5141-8A45-C2E8F9E83312}" type="slidenum">
              <a:rPr lang="en-US" smtClean="0"/>
              <a:t>‹#›</a:t>
            </a:fld>
            <a:endParaRPr lang="en-US" dirty="0"/>
          </a:p>
        </p:txBody>
      </p:sp>
    </p:spTree>
    <p:extLst>
      <p:ext uri="{BB962C8B-B14F-4D97-AF65-F5344CB8AC3E}">
        <p14:creationId xmlns:p14="http://schemas.microsoft.com/office/powerpoint/2010/main" val="3663339703"/>
      </p:ext>
    </p:extLst>
  </p:cSld>
  <p:clrMap bg1="lt1" tx1="dk1" bg2="lt2" tx2="dk2" accent1="accent1" accent2="accent2" accent3="accent3" accent4="accent4" accent5="accent5" accent6="accent6" hlink="hlink" folHlink="folHlink"/>
  <p:sldLayoutIdLst>
    <p:sldLayoutId id="2147493474" r:id="rId1"/>
    <p:sldLayoutId id="2147493475" r:id="rId2"/>
    <p:sldLayoutId id="2147493476" r:id="rId3"/>
  </p:sldLayoutIdLst>
  <p:timing>
    <p:tnLst>
      <p:par>
        <p:cTn id="1" dur="indefinite" restart="never" nodeType="tmRoot"/>
      </p:par>
    </p:tnLst>
  </p:timing>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vmlDrawing" Target="../drawings/vmlDrawing1.vml"/><Relationship Id="rId4" Type="http://schemas.openxmlformats.org/officeDocument/2006/relationships/image" Target="../media/image31.w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nerc.com/pa/Stand/Pages/Project_2007-11_Disturbance_Monitoring.aspx" TargetMode="Externa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www.animations.physics.unsw.edu.au/jw/phasor-addition.html#sub5" TargetMode="External"/><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03250" y="1498064"/>
            <a:ext cx="7727950" cy="3861872"/>
            <a:chOff x="603250" y="546100"/>
            <a:chExt cx="7727950" cy="3861872"/>
          </a:xfrm>
        </p:grpSpPr>
        <p:pic>
          <p:nvPicPr>
            <p:cNvPr id="9" name="Picture 8" descr="ERCOT cmyk-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250" y="546100"/>
              <a:ext cx="2457704" cy="1041400"/>
            </a:xfrm>
            <a:prstGeom prst="rect">
              <a:avLst/>
            </a:prstGeom>
          </p:spPr>
        </p:pic>
        <p:sp>
          <p:nvSpPr>
            <p:cNvPr id="10" name="TextBox 9"/>
            <p:cNvSpPr txBox="1"/>
            <p:nvPr/>
          </p:nvSpPr>
          <p:spPr>
            <a:xfrm>
              <a:off x="787400" y="2130425"/>
              <a:ext cx="7543800" cy="2277547"/>
            </a:xfrm>
            <a:prstGeom prst="rect">
              <a:avLst/>
            </a:prstGeom>
            <a:noFill/>
          </p:spPr>
          <p:txBody>
            <a:bodyPr wrap="square" rtlCol="0">
              <a:spAutoFit/>
            </a:bodyPr>
            <a:lstStyle/>
            <a:p>
              <a:r>
                <a:rPr lang="en-US" sz="3200" b="1" dirty="0" smtClean="0"/>
                <a:t>Synchrophasors</a:t>
              </a:r>
            </a:p>
            <a:p>
              <a:endParaRPr lang="en-US" b="1" dirty="0" smtClean="0"/>
            </a:p>
            <a:p>
              <a:r>
                <a:rPr lang="en-US" sz="2000" i="1" dirty="0" smtClean="0"/>
                <a:t>Advanced Network Applications</a:t>
              </a:r>
            </a:p>
            <a:p>
              <a:r>
                <a:rPr lang="en-US" dirty="0" smtClean="0"/>
                <a:t> </a:t>
              </a:r>
            </a:p>
            <a:p>
              <a:endParaRPr lang="en-US" dirty="0" smtClean="0"/>
            </a:p>
            <a:p>
              <a:r>
                <a:rPr lang="en-US" dirty="0" smtClean="0"/>
                <a:t>ERCOT Operations Training Seminar</a:t>
              </a:r>
            </a:p>
            <a:p>
              <a:r>
                <a:rPr lang="en-US" dirty="0" smtClean="0"/>
                <a:t>2015</a:t>
              </a:r>
            </a:p>
          </p:txBody>
        </p:sp>
        <p:cxnSp>
          <p:nvCxnSpPr>
            <p:cNvPr id="13" name="Straight Connector 12"/>
            <p:cNvCxnSpPr/>
            <p:nvPr/>
          </p:nvCxnSpPr>
          <p:spPr>
            <a:xfrm flipV="1">
              <a:off x="787400" y="1852613"/>
              <a:ext cx="6286500" cy="12700"/>
            </a:xfrm>
            <a:prstGeom prst="line">
              <a:avLst/>
            </a:prstGeom>
            <a:ln>
              <a:solidFill>
                <a:srgbClr val="00385E"/>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697979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Phasor </a:t>
            </a:r>
            <a:r>
              <a:rPr lang="en-US" dirty="0" smtClean="0"/>
              <a:t>Technology Uses</a:t>
            </a:r>
            <a:endParaRPr lang="en-US" dirty="0"/>
          </a:p>
        </p:txBody>
      </p:sp>
      <p:sp>
        <p:nvSpPr>
          <p:cNvPr id="7" name="TextBox 6"/>
          <p:cNvSpPr txBox="1"/>
          <p:nvPr/>
        </p:nvSpPr>
        <p:spPr>
          <a:xfrm>
            <a:off x="600074" y="5661982"/>
            <a:ext cx="2425664" cy="276999"/>
          </a:xfrm>
          <a:prstGeom prst="rect">
            <a:avLst/>
          </a:prstGeom>
          <a:noFill/>
        </p:spPr>
        <p:txBody>
          <a:bodyPr wrap="none" rtlCol="0">
            <a:spAutoFit/>
          </a:bodyPr>
          <a:lstStyle/>
          <a:p>
            <a:r>
              <a:rPr lang="en-US" sz="1200" b="1" dirty="0" smtClean="0"/>
              <a:t>*</a:t>
            </a:r>
            <a:r>
              <a:rPr lang="en-US" sz="1200" b="1" i="1" dirty="0" smtClean="0"/>
              <a:t>Source: Electric Power Group</a:t>
            </a:r>
            <a:endParaRPr lang="en-US" sz="1200" b="1" i="1"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5613" y="910495"/>
            <a:ext cx="8229600" cy="4000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14610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Major </a:t>
            </a:r>
            <a:r>
              <a:rPr lang="en-US" dirty="0" smtClean="0"/>
              <a:t>Blackout Events </a:t>
            </a:r>
            <a:r>
              <a:rPr lang="en-US" dirty="0"/>
              <a:t>– </a:t>
            </a:r>
            <a:r>
              <a:rPr lang="en-US" dirty="0" smtClean="0"/>
              <a:t>Lessons Learned </a:t>
            </a: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2738" y="919065"/>
            <a:ext cx="8229600" cy="4192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00074" y="5661982"/>
            <a:ext cx="2425664" cy="276999"/>
          </a:xfrm>
          <a:prstGeom prst="rect">
            <a:avLst/>
          </a:prstGeom>
          <a:noFill/>
        </p:spPr>
        <p:txBody>
          <a:bodyPr wrap="none" rtlCol="0">
            <a:spAutoFit/>
          </a:bodyPr>
          <a:lstStyle/>
          <a:p>
            <a:r>
              <a:rPr lang="en-US" sz="1200" b="1" dirty="0" smtClean="0"/>
              <a:t>*</a:t>
            </a:r>
            <a:r>
              <a:rPr lang="en-US" sz="1200" b="1" i="1" dirty="0" smtClean="0"/>
              <a:t>Source: Electric Power Group</a:t>
            </a:r>
            <a:endParaRPr lang="en-US" sz="1200" b="1" i="1" dirty="0"/>
          </a:p>
        </p:txBody>
      </p:sp>
    </p:spTree>
    <p:extLst>
      <p:ext uri="{BB962C8B-B14F-4D97-AF65-F5344CB8AC3E}">
        <p14:creationId xmlns:p14="http://schemas.microsoft.com/office/powerpoint/2010/main" val="7691205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Major </a:t>
            </a:r>
            <a:r>
              <a:rPr lang="en-US" dirty="0" smtClean="0"/>
              <a:t>Blackout Events </a:t>
            </a:r>
            <a:r>
              <a:rPr lang="en-US" dirty="0"/>
              <a:t>– </a:t>
            </a:r>
            <a:r>
              <a:rPr lang="en-US" dirty="0" smtClean="0"/>
              <a:t>Lessons Learned </a:t>
            </a:r>
            <a:endParaRPr lang="en-US" dirty="0"/>
          </a:p>
        </p:txBody>
      </p:sp>
      <p:pic>
        <p:nvPicPr>
          <p:cNvPr id="512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7910" y="828675"/>
            <a:ext cx="7439766" cy="4922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00074" y="5661982"/>
            <a:ext cx="2425664" cy="276999"/>
          </a:xfrm>
          <a:prstGeom prst="rect">
            <a:avLst/>
          </a:prstGeom>
          <a:noFill/>
        </p:spPr>
        <p:txBody>
          <a:bodyPr wrap="none" rtlCol="0">
            <a:spAutoFit/>
          </a:bodyPr>
          <a:lstStyle/>
          <a:p>
            <a:r>
              <a:rPr lang="en-US" sz="1200" b="1" dirty="0" smtClean="0"/>
              <a:t>*</a:t>
            </a:r>
            <a:r>
              <a:rPr lang="en-US" sz="1200" b="1" i="1" dirty="0" smtClean="0"/>
              <a:t>Source: Electric Power Group</a:t>
            </a:r>
            <a:endParaRPr lang="en-US" sz="1200" b="1" i="1" dirty="0"/>
          </a:p>
        </p:txBody>
      </p:sp>
    </p:spTree>
    <p:extLst>
      <p:ext uri="{BB962C8B-B14F-4D97-AF65-F5344CB8AC3E}">
        <p14:creationId xmlns:p14="http://schemas.microsoft.com/office/powerpoint/2010/main" val="29493838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371475" y="1133474"/>
            <a:ext cx="4038600" cy="4772025"/>
          </a:xfrm>
        </p:spPr>
        <p:txBody>
          <a:bodyPr>
            <a:normAutofit/>
          </a:bodyPr>
          <a:lstStyle/>
          <a:p>
            <a:pPr>
              <a:buFont typeface="Wingdings" panose="05000000000000000000" pitchFamily="2" charset="2"/>
              <a:buChar char="§"/>
            </a:pPr>
            <a:r>
              <a:rPr lang="en-US" sz="2000" dirty="0" smtClean="0"/>
              <a:t>Synchrophasors allow system operators to monitor angle differences on defined interfaces</a:t>
            </a:r>
          </a:p>
          <a:p>
            <a:pPr>
              <a:buFont typeface="Wingdings" panose="05000000000000000000" pitchFamily="2" charset="2"/>
              <a:buChar char="§"/>
            </a:pPr>
            <a:endParaRPr lang="en-US" sz="2000" dirty="0" smtClean="0"/>
          </a:p>
          <a:p>
            <a:pPr>
              <a:buFont typeface="Wingdings" panose="05000000000000000000" pitchFamily="2" charset="2"/>
              <a:buChar char="§"/>
            </a:pPr>
            <a:r>
              <a:rPr lang="en-US" sz="2000" dirty="0" smtClean="0"/>
              <a:t>Alarms may be set to alert operators of growing angle differences and grid stress</a:t>
            </a:r>
          </a:p>
          <a:p>
            <a:pPr>
              <a:buFont typeface="Wingdings" panose="05000000000000000000" pitchFamily="2" charset="2"/>
              <a:buChar char="§"/>
            </a:pPr>
            <a:endParaRPr lang="en-US" sz="2000" dirty="0"/>
          </a:p>
          <a:p>
            <a:pPr>
              <a:buFont typeface="Wingdings" panose="05000000000000000000" pitchFamily="2" charset="2"/>
              <a:buChar char="§"/>
            </a:pPr>
            <a:r>
              <a:rPr lang="en-US" sz="2000" dirty="0"/>
              <a:t>Operators may take action by re-dispatching generation or shedding load to reduce angle difference</a:t>
            </a:r>
          </a:p>
          <a:p>
            <a:pPr marL="0" indent="0">
              <a:buNone/>
            </a:pPr>
            <a:endParaRPr lang="en-US" sz="2000" dirty="0" smtClean="0"/>
          </a:p>
          <a:p>
            <a:pPr marL="0" indent="0">
              <a:buNone/>
            </a:pPr>
            <a:endParaRPr lang="en-US" sz="2400" dirty="0"/>
          </a:p>
        </p:txBody>
      </p:sp>
      <p:sp>
        <p:nvSpPr>
          <p:cNvPr id="4" name="Title 3"/>
          <p:cNvSpPr>
            <a:spLocks noGrp="1"/>
          </p:cNvSpPr>
          <p:nvPr>
            <p:ph type="title"/>
          </p:nvPr>
        </p:nvSpPr>
        <p:spPr/>
        <p:txBody>
          <a:bodyPr/>
          <a:lstStyle/>
          <a:p>
            <a:r>
              <a:rPr lang="en-US" dirty="0" smtClean="0"/>
              <a:t>How Synchrophasors Could Have Helped</a:t>
            </a:r>
            <a:endParaRPr lang="en-US" dirty="0"/>
          </a:p>
        </p:txBody>
      </p:sp>
      <p:pic>
        <p:nvPicPr>
          <p:cNvPr id="11"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62475" y="1223106"/>
            <a:ext cx="4038600" cy="4259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66117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ERCOT Synchrophasor (PMU) Project</a:t>
            </a:r>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3688" y="858658"/>
            <a:ext cx="8229600" cy="4599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94534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Number of PMUs in CCET Project (as of Nov </a:t>
            </a:r>
            <a:r>
              <a:rPr lang="en-US" dirty="0"/>
              <a:t>2014)</a:t>
            </a:r>
          </a:p>
        </p:txBody>
      </p:sp>
      <p:sp>
        <p:nvSpPr>
          <p:cNvPr id="5" name="Content Placeholder 4"/>
          <p:cNvSpPr>
            <a:spLocks noGrp="1"/>
          </p:cNvSpPr>
          <p:nvPr>
            <p:ph idx="1"/>
          </p:nvPr>
        </p:nvSpPr>
        <p:spPr/>
        <p:txBody>
          <a:bodyPr/>
          <a:lstStyle/>
          <a:p>
            <a:r>
              <a:rPr lang="en-US" sz="2000" dirty="0"/>
              <a:t>Total </a:t>
            </a:r>
            <a:r>
              <a:rPr lang="en-US" sz="2000" dirty="0" smtClean="0"/>
              <a:t>76 PMUs @ 35 Locations </a:t>
            </a:r>
            <a:r>
              <a:rPr lang="en-US" sz="1100" dirty="0" smtClean="0"/>
              <a:t> </a:t>
            </a:r>
          </a:p>
          <a:p>
            <a:pPr lvl="1"/>
            <a:r>
              <a:rPr lang="en-US" sz="1600" dirty="0" smtClean="0"/>
              <a:t>AEP: 54</a:t>
            </a:r>
          </a:p>
          <a:p>
            <a:pPr lvl="1"/>
            <a:r>
              <a:rPr lang="en-US" sz="1600" dirty="0" smtClean="0"/>
              <a:t>ONCOR</a:t>
            </a:r>
            <a:r>
              <a:rPr lang="en-US" sz="1600" dirty="0"/>
              <a:t>: 17</a:t>
            </a:r>
          </a:p>
          <a:p>
            <a:pPr lvl="1"/>
            <a:r>
              <a:rPr lang="en-US" sz="1600" dirty="0"/>
              <a:t>Sharyland: 5</a:t>
            </a:r>
            <a:endParaRPr lang="en-US" sz="700" dirty="0"/>
          </a:p>
          <a:p>
            <a:pPr marL="457200" lvl="1" indent="0">
              <a:buNone/>
            </a:pPr>
            <a:endParaRPr lang="en-US" sz="1600" dirty="0" smtClean="0"/>
          </a:p>
          <a:p>
            <a:pPr marL="457200" lvl="1" indent="0">
              <a:buNone/>
            </a:pPr>
            <a:endParaRPr lang="en-US" sz="1600" dirty="0"/>
          </a:p>
          <a:p>
            <a:pPr marL="457200" lvl="1" indent="0">
              <a:buNone/>
            </a:pPr>
            <a:endParaRPr lang="en-US" sz="1600" dirty="0"/>
          </a:p>
          <a:p>
            <a:pPr marL="0" indent="0">
              <a:buNone/>
            </a:pP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2051" y="790582"/>
            <a:ext cx="4605558" cy="4389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Chart 6"/>
          <p:cNvGraphicFramePr>
            <a:graphicFrameLocks/>
          </p:cNvGraphicFramePr>
          <p:nvPr>
            <p:extLst>
              <p:ext uri="{D42A27DB-BD31-4B8C-83A1-F6EECF244321}">
                <p14:modId xmlns:p14="http://schemas.microsoft.com/office/powerpoint/2010/main" val="988908978"/>
              </p:ext>
            </p:extLst>
          </p:nvPr>
        </p:nvGraphicFramePr>
        <p:xfrm>
          <a:off x="260609" y="2985572"/>
          <a:ext cx="4853651" cy="28304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872081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Synchrophasor Data Communication Network </a:t>
            </a:r>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23086" y="828675"/>
            <a:ext cx="6942253" cy="5116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43718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flipV="1">
            <a:off x="379664" y="1565274"/>
            <a:ext cx="4040188" cy="45719"/>
          </a:xfrm>
        </p:spPr>
        <p:txBody>
          <a:bodyPr>
            <a:normAutofit fontScale="25000" lnSpcReduction="20000"/>
          </a:bodyPr>
          <a:lstStyle/>
          <a:p>
            <a:endParaRPr lang="en-US" dirty="0"/>
          </a:p>
        </p:txBody>
      </p:sp>
      <p:pic>
        <p:nvPicPr>
          <p:cNvPr id="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379413" y="1096103"/>
            <a:ext cx="4040187" cy="4222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Placeholder 4"/>
          <p:cNvSpPr>
            <a:spLocks noGrp="1"/>
          </p:cNvSpPr>
          <p:nvPr>
            <p:ph type="body" sz="quarter" idx="3"/>
          </p:nvPr>
        </p:nvSpPr>
        <p:spPr>
          <a:xfrm>
            <a:off x="4645025" y="967020"/>
            <a:ext cx="4041775" cy="469172"/>
          </a:xfrm>
        </p:spPr>
        <p:txBody>
          <a:bodyPr>
            <a:normAutofit/>
          </a:bodyPr>
          <a:lstStyle/>
          <a:p>
            <a:r>
              <a:rPr lang="en-US" sz="2000" u="sng" dirty="0" smtClean="0"/>
              <a:t>PMTF Deliverables</a:t>
            </a:r>
            <a:endParaRPr lang="en-US" sz="2000" u="sng" dirty="0"/>
          </a:p>
        </p:txBody>
      </p:sp>
      <p:sp>
        <p:nvSpPr>
          <p:cNvPr id="2" name="Content Placeholder 1"/>
          <p:cNvSpPr>
            <a:spLocks noGrp="1"/>
          </p:cNvSpPr>
          <p:nvPr>
            <p:ph sz="quarter" idx="4"/>
          </p:nvPr>
        </p:nvSpPr>
        <p:spPr>
          <a:xfrm>
            <a:off x="4645025" y="1610993"/>
            <a:ext cx="4041775" cy="4490674"/>
          </a:xfrm>
        </p:spPr>
        <p:txBody>
          <a:bodyPr>
            <a:normAutofit fontScale="92500" lnSpcReduction="20000"/>
          </a:bodyPr>
          <a:lstStyle/>
          <a:p>
            <a:pPr>
              <a:buFont typeface="Wingdings" panose="05000000000000000000" pitchFamily="2" charset="2"/>
              <a:buChar char="§"/>
            </a:pPr>
            <a:r>
              <a:rPr lang="en-US" sz="1800" dirty="0" smtClean="0"/>
              <a:t>Synchrophasor </a:t>
            </a:r>
            <a:r>
              <a:rPr lang="en-US" sz="1800" dirty="0"/>
              <a:t>Technology Assessment</a:t>
            </a:r>
          </a:p>
          <a:p>
            <a:pPr lvl="1">
              <a:buFont typeface="Wingdings" panose="05000000000000000000" pitchFamily="2" charset="2"/>
              <a:buChar char="Ø"/>
            </a:pPr>
            <a:r>
              <a:rPr lang="en-US" sz="1600" dirty="0"/>
              <a:t>Addresses the major questions posed to the PMTF by ROS</a:t>
            </a:r>
          </a:p>
          <a:p>
            <a:pPr lvl="1">
              <a:buFont typeface="Wingdings" panose="05000000000000000000" pitchFamily="2" charset="2"/>
              <a:buChar char="Ø"/>
            </a:pPr>
            <a:r>
              <a:rPr lang="en-US" sz="1600" dirty="0"/>
              <a:t>Includes an overall summary of key recommendations</a:t>
            </a:r>
          </a:p>
          <a:p>
            <a:pPr>
              <a:lnSpc>
                <a:spcPct val="110000"/>
              </a:lnSpc>
              <a:buFont typeface="Wingdings" panose="05000000000000000000" pitchFamily="2" charset="2"/>
              <a:buChar char="§"/>
            </a:pPr>
            <a:endParaRPr lang="en-US" sz="1800" dirty="0" smtClean="0"/>
          </a:p>
          <a:p>
            <a:pPr>
              <a:lnSpc>
                <a:spcPct val="110000"/>
              </a:lnSpc>
              <a:buFont typeface="Wingdings" panose="05000000000000000000" pitchFamily="2" charset="2"/>
              <a:buChar char="§"/>
            </a:pPr>
            <a:r>
              <a:rPr lang="en-US" sz="1800" dirty="0" smtClean="0"/>
              <a:t>Synchrophasor </a:t>
            </a:r>
            <a:r>
              <a:rPr lang="en-US" sz="1800" dirty="0"/>
              <a:t>Communication Handbook</a:t>
            </a:r>
          </a:p>
          <a:p>
            <a:pPr lvl="1">
              <a:buFont typeface="Wingdings" panose="05000000000000000000" pitchFamily="2" charset="2"/>
              <a:buChar char="Ø"/>
            </a:pPr>
            <a:r>
              <a:rPr lang="en-US" sz="1600" dirty="0"/>
              <a:t>Provides guidance for connecting new PMUs to ERCOT’s network</a:t>
            </a:r>
          </a:p>
          <a:p>
            <a:pPr>
              <a:buFont typeface="Wingdings" panose="05000000000000000000" pitchFamily="2" charset="2"/>
              <a:buChar char="§"/>
            </a:pPr>
            <a:endParaRPr lang="en-US" sz="1800" dirty="0" smtClean="0"/>
          </a:p>
          <a:p>
            <a:pPr>
              <a:buFont typeface="Wingdings" panose="05000000000000000000" pitchFamily="2" charset="2"/>
              <a:buChar char="§"/>
            </a:pPr>
            <a:r>
              <a:rPr lang="en-US" sz="1800" dirty="0" smtClean="0"/>
              <a:t>Draft </a:t>
            </a:r>
            <a:r>
              <a:rPr lang="en-US" sz="1800" dirty="0"/>
              <a:t>Nodal Operating Guide Section 6 language</a:t>
            </a:r>
          </a:p>
          <a:p>
            <a:pPr lvl="1">
              <a:buFont typeface="Wingdings" panose="05000000000000000000" pitchFamily="2" charset="2"/>
              <a:buChar char="Ø"/>
            </a:pPr>
            <a:r>
              <a:rPr lang="en-US" sz="1600" dirty="0"/>
              <a:t>Recommends language to formalize the placement and usage of PMUs within ERCOT</a:t>
            </a:r>
          </a:p>
          <a:p>
            <a:pPr lvl="1">
              <a:buFont typeface="Wingdings" panose="05000000000000000000" pitchFamily="2" charset="2"/>
              <a:buChar char="Ø"/>
            </a:pPr>
            <a:r>
              <a:rPr lang="en-US" sz="1600" dirty="0"/>
              <a:t>Status of NOGRR</a:t>
            </a:r>
          </a:p>
          <a:p>
            <a:pPr marL="0" indent="0">
              <a:buNone/>
            </a:pPr>
            <a:endParaRPr lang="en-US" sz="2000" dirty="0"/>
          </a:p>
        </p:txBody>
      </p:sp>
      <p:sp>
        <p:nvSpPr>
          <p:cNvPr id="4" name="Title 3"/>
          <p:cNvSpPr>
            <a:spLocks noGrp="1"/>
          </p:cNvSpPr>
          <p:nvPr>
            <p:ph type="title"/>
          </p:nvPr>
        </p:nvSpPr>
        <p:spPr/>
        <p:txBody>
          <a:bodyPr/>
          <a:lstStyle/>
          <a:p>
            <a:r>
              <a:rPr lang="en-US" dirty="0"/>
              <a:t>ERCOT ROS Synchrophasor Task Force </a:t>
            </a:r>
          </a:p>
        </p:txBody>
      </p:sp>
    </p:spTree>
    <p:extLst>
      <p:ext uri="{BB962C8B-B14F-4D97-AF65-F5344CB8AC3E}">
        <p14:creationId xmlns:p14="http://schemas.microsoft.com/office/powerpoint/2010/main" val="28959070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79664" y="748047"/>
            <a:ext cx="8229600" cy="5116513"/>
          </a:xfrm>
        </p:spPr>
        <p:txBody>
          <a:bodyPr>
            <a:normAutofit/>
          </a:bodyPr>
          <a:lstStyle/>
          <a:p>
            <a:pPr>
              <a:buFont typeface="Wingdings" panose="05000000000000000000" pitchFamily="2" charset="2"/>
              <a:buChar char="§"/>
            </a:pPr>
            <a:r>
              <a:rPr lang="en-US" sz="2000" dirty="0"/>
              <a:t>System Oscillations</a:t>
            </a:r>
          </a:p>
          <a:p>
            <a:pPr marL="0" indent="0">
              <a:buNone/>
            </a:pPr>
            <a:endParaRPr lang="en-US" sz="2000" dirty="0"/>
          </a:p>
          <a:p>
            <a:pPr>
              <a:buFont typeface="Wingdings" panose="05000000000000000000" pitchFamily="2" charset="2"/>
              <a:buChar char="§"/>
            </a:pPr>
            <a:endParaRPr lang="en-US" sz="2400" dirty="0" smtClean="0"/>
          </a:p>
          <a:p>
            <a:pPr>
              <a:buFont typeface="Wingdings" panose="05000000000000000000" pitchFamily="2" charset="2"/>
              <a:buChar char="§"/>
            </a:pPr>
            <a:endParaRPr lang="en-US" sz="2400" dirty="0"/>
          </a:p>
          <a:p>
            <a:pPr>
              <a:buFont typeface="Wingdings" panose="05000000000000000000" pitchFamily="2" charset="2"/>
              <a:buChar char="§"/>
            </a:pPr>
            <a:r>
              <a:rPr lang="en-US" sz="2000" dirty="0" smtClean="0"/>
              <a:t>Event Analysis</a:t>
            </a:r>
          </a:p>
          <a:p>
            <a:pPr>
              <a:buFont typeface="Wingdings" panose="05000000000000000000" pitchFamily="2" charset="2"/>
              <a:buChar char="§"/>
            </a:pPr>
            <a:endParaRPr lang="en-US" sz="2400" dirty="0" smtClean="0"/>
          </a:p>
          <a:p>
            <a:pPr>
              <a:buFont typeface="Wingdings" panose="05000000000000000000" pitchFamily="2" charset="2"/>
              <a:buChar char="§"/>
            </a:pPr>
            <a:endParaRPr lang="en-US" sz="2400" dirty="0" smtClean="0"/>
          </a:p>
          <a:p>
            <a:pPr>
              <a:buFont typeface="Wingdings" panose="05000000000000000000" pitchFamily="2" charset="2"/>
              <a:buChar char="§"/>
            </a:pPr>
            <a:endParaRPr lang="en-US" sz="2400" dirty="0"/>
          </a:p>
          <a:p>
            <a:pPr>
              <a:buFont typeface="Wingdings" panose="05000000000000000000" pitchFamily="2" charset="2"/>
              <a:buChar char="§"/>
            </a:pPr>
            <a:r>
              <a:rPr lang="en-US" sz="2000" dirty="0" smtClean="0"/>
              <a:t>Generator Model Validation/Tuning</a:t>
            </a:r>
            <a:endParaRPr lang="en-US" sz="2000" dirty="0"/>
          </a:p>
        </p:txBody>
      </p:sp>
      <p:sp>
        <p:nvSpPr>
          <p:cNvPr id="4" name="Title 3"/>
          <p:cNvSpPr>
            <a:spLocks noGrp="1"/>
          </p:cNvSpPr>
          <p:nvPr>
            <p:ph type="title"/>
          </p:nvPr>
        </p:nvSpPr>
        <p:spPr/>
        <p:txBody>
          <a:bodyPr/>
          <a:lstStyle/>
          <a:p>
            <a:r>
              <a:rPr lang="en-US" dirty="0" smtClean="0"/>
              <a:t>How Synchrophasor Data Is Being Used</a:t>
            </a:r>
            <a:endParaRPr lang="en-US"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0037" y="2367694"/>
            <a:ext cx="2466975" cy="1455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0253" y="857455"/>
            <a:ext cx="2306542" cy="1371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Chart 8"/>
          <p:cNvPicPr>
            <a:picLocks noChangeArrowheads="1"/>
          </p:cNvPicPr>
          <p:nvPr/>
        </p:nvPicPr>
        <p:blipFill>
          <a:blip r:embed="rId4" cstate="print"/>
          <a:srcRect/>
          <a:stretch>
            <a:fillRect/>
          </a:stretch>
        </p:blipFill>
        <p:spPr bwMode="auto">
          <a:xfrm>
            <a:off x="647700" y="4462965"/>
            <a:ext cx="3779933" cy="1401595"/>
          </a:xfrm>
          <a:prstGeom prst="rect">
            <a:avLst/>
          </a:prstGeom>
          <a:noFill/>
          <a:ln w="9525">
            <a:noFill/>
            <a:miter lim="800000"/>
            <a:headEnd/>
            <a:tailEnd/>
          </a:ln>
        </p:spPr>
      </p:pic>
      <p:pic>
        <p:nvPicPr>
          <p:cNvPr id="13" name="Chart 10"/>
          <p:cNvPicPr>
            <a:picLocks noChangeArrowheads="1"/>
          </p:cNvPicPr>
          <p:nvPr/>
        </p:nvPicPr>
        <p:blipFill>
          <a:blip r:embed="rId5" cstate="print"/>
          <a:srcRect/>
          <a:stretch>
            <a:fillRect/>
          </a:stretch>
        </p:blipFill>
        <p:spPr bwMode="auto">
          <a:xfrm>
            <a:off x="4772025" y="4462965"/>
            <a:ext cx="3609975" cy="1401595"/>
          </a:xfrm>
          <a:prstGeom prst="rect">
            <a:avLst/>
          </a:prstGeom>
          <a:noFill/>
          <a:ln w="9525">
            <a:noFill/>
            <a:miter lim="800000"/>
            <a:headEnd/>
            <a:tailEnd/>
          </a:ln>
        </p:spPr>
      </p:pic>
    </p:spTree>
    <p:extLst>
      <p:ext uri="{BB962C8B-B14F-4D97-AF65-F5344CB8AC3E}">
        <p14:creationId xmlns:p14="http://schemas.microsoft.com/office/powerpoint/2010/main" val="3703991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79664" y="828675"/>
            <a:ext cx="8229600" cy="2695575"/>
          </a:xfrm>
        </p:spPr>
        <p:txBody>
          <a:bodyPr>
            <a:noAutofit/>
          </a:bodyPr>
          <a:lstStyle/>
          <a:p>
            <a:pPr marL="0" indent="0">
              <a:buNone/>
            </a:pPr>
            <a:r>
              <a:rPr lang="en-US" sz="2000" b="1" kern="0" dirty="0" smtClean="0">
                <a:solidFill>
                  <a:schemeClr val="tx2">
                    <a:lumMod val="90000"/>
                    <a:lumOff val="10000"/>
                  </a:schemeClr>
                </a:solidFill>
              </a:rPr>
              <a:t>Upon completing this course, you will be able to:</a:t>
            </a:r>
          </a:p>
          <a:p>
            <a:pPr marL="0" indent="0">
              <a:buNone/>
            </a:pPr>
            <a:endParaRPr lang="en-US" sz="2000" b="1" kern="0" dirty="0" smtClean="0"/>
          </a:p>
          <a:p>
            <a:pPr>
              <a:lnSpc>
                <a:spcPct val="120000"/>
              </a:lnSpc>
              <a:buFont typeface="Wingdings" panose="05000000000000000000" pitchFamily="2" charset="2"/>
              <a:buChar char="§"/>
            </a:pPr>
            <a:r>
              <a:rPr lang="en-US" sz="2000" kern="0" dirty="0">
                <a:solidFill>
                  <a:schemeClr val="bg1">
                    <a:lumMod val="75000"/>
                  </a:schemeClr>
                </a:solidFill>
              </a:rPr>
              <a:t>Identify the technology used for Synchrophasors and how Synchrophasor Data is different from traditional SCADA</a:t>
            </a:r>
          </a:p>
          <a:p>
            <a:pPr>
              <a:lnSpc>
                <a:spcPct val="120000"/>
              </a:lnSpc>
              <a:buFont typeface="Wingdings" panose="05000000000000000000" pitchFamily="2" charset="2"/>
              <a:buChar char="§"/>
            </a:pPr>
            <a:r>
              <a:rPr lang="en-US" sz="2000" kern="0" dirty="0">
                <a:solidFill>
                  <a:schemeClr val="bg1">
                    <a:lumMod val="75000"/>
                  </a:schemeClr>
                </a:solidFill>
              </a:rPr>
              <a:t>Recognize the benefits of Synchrophasor Technology in managing the power grid </a:t>
            </a:r>
          </a:p>
          <a:p>
            <a:pPr>
              <a:lnSpc>
                <a:spcPct val="120000"/>
              </a:lnSpc>
              <a:buFont typeface="Wingdings" panose="05000000000000000000" pitchFamily="2" charset="2"/>
              <a:buChar char="§"/>
            </a:pPr>
            <a:r>
              <a:rPr lang="en-US" sz="2000" kern="0" dirty="0"/>
              <a:t>Identify how Synchrophasor Data is used to detect oscillations in the system </a:t>
            </a:r>
          </a:p>
          <a:p>
            <a:pPr>
              <a:lnSpc>
                <a:spcPct val="120000"/>
              </a:lnSpc>
              <a:buFont typeface="Wingdings" panose="05000000000000000000" pitchFamily="2" charset="2"/>
              <a:buChar char="§"/>
            </a:pPr>
            <a:r>
              <a:rPr lang="en-US" sz="2000" kern="0" dirty="0">
                <a:solidFill>
                  <a:schemeClr val="bg1">
                    <a:lumMod val="75000"/>
                  </a:schemeClr>
                </a:solidFill>
              </a:rPr>
              <a:t>Identify how Synchrophasor Data is used in Event Analysis</a:t>
            </a:r>
          </a:p>
          <a:p>
            <a:pPr>
              <a:lnSpc>
                <a:spcPct val="120000"/>
              </a:lnSpc>
              <a:buFont typeface="Wingdings" panose="05000000000000000000" pitchFamily="2" charset="2"/>
              <a:buChar char="§"/>
            </a:pPr>
            <a:r>
              <a:rPr lang="en-US" sz="2000" kern="0" dirty="0">
                <a:solidFill>
                  <a:schemeClr val="bg1">
                    <a:lumMod val="75000"/>
                  </a:schemeClr>
                </a:solidFill>
              </a:rPr>
              <a:t>Identify generator model validation methodology using Synchrophasor Data</a:t>
            </a:r>
          </a:p>
        </p:txBody>
      </p:sp>
      <p:sp>
        <p:nvSpPr>
          <p:cNvPr id="9" name="Title 8"/>
          <p:cNvSpPr>
            <a:spLocks noGrp="1"/>
          </p:cNvSpPr>
          <p:nvPr>
            <p:ph type="title"/>
          </p:nvPr>
        </p:nvSpPr>
        <p:spPr/>
        <p:txBody>
          <a:bodyPr/>
          <a:lstStyle/>
          <a:p>
            <a:r>
              <a:rPr lang="en-US" dirty="0" smtClean="0"/>
              <a:t>Objectives</a:t>
            </a:r>
            <a:endParaRPr lang="en-US" dirty="0"/>
          </a:p>
        </p:txBody>
      </p:sp>
    </p:spTree>
    <p:extLst>
      <p:ext uri="{BB962C8B-B14F-4D97-AF65-F5344CB8AC3E}">
        <p14:creationId xmlns:p14="http://schemas.microsoft.com/office/powerpoint/2010/main" val="29546174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79664" y="828675"/>
            <a:ext cx="8229600" cy="2695575"/>
          </a:xfrm>
        </p:spPr>
        <p:txBody>
          <a:bodyPr>
            <a:noAutofit/>
          </a:bodyPr>
          <a:lstStyle/>
          <a:p>
            <a:pPr marL="0" indent="0">
              <a:buNone/>
            </a:pPr>
            <a:r>
              <a:rPr lang="en-US" sz="2000" b="1" kern="0" dirty="0" smtClean="0">
                <a:solidFill>
                  <a:schemeClr val="tx2">
                    <a:lumMod val="90000"/>
                    <a:lumOff val="10000"/>
                  </a:schemeClr>
                </a:solidFill>
              </a:rPr>
              <a:t>Upon completing this course, you will be able to:</a:t>
            </a:r>
          </a:p>
          <a:p>
            <a:pPr marL="0" indent="0">
              <a:buNone/>
            </a:pPr>
            <a:endParaRPr lang="en-US" sz="2000" b="1" kern="0" dirty="0" smtClean="0"/>
          </a:p>
          <a:p>
            <a:pPr>
              <a:lnSpc>
                <a:spcPct val="120000"/>
              </a:lnSpc>
              <a:buFont typeface="Wingdings" panose="05000000000000000000" pitchFamily="2" charset="2"/>
              <a:buChar char="§"/>
            </a:pPr>
            <a:r>
              <a:rPr lang="en-US" sz="2000" kern="0" dirty="0" smtClean="0"/>
              <a:t>Identify the technology used for Synchrophasors and how Synchrophasor Data is different from traditional SCADA</a:t>
            </a:r>
          </a:p>
          <a:p>
            <a:pPr>
              <a:lnSpc>
                <a:spcPct val="120000"/>
              </a:lnSpc>
              <a:buFont typeface="Wingdings" panose="05000000000000000000" pitchFamily="2" charset="2"/>
              <a:buChar char="§"/>
            </a:pPr>
            <a:r>
              <a:rPr lang="en-US" sz="2000" kern="0" dirty="0" smtClean="0"/>
              <a:t>Recognize the benefits of Synchrophasor Technology in managing the power grid </a:t>
            </a:r>
          </a:p>
          <a:p>
            <a:pPr>
              <a:lnSpc>
                <a:spcPct val="120000"/>
              </a:lnSpc>
              <a:buFont typeface="Wingdings" panose="05000000000000000000" pitchFamily="2" charset="2"/>
              <a:buChar char="§"/>
            </a:pPr>
            <a:r>
              <a:rPr lang="en-US" sz="2000" kern="0" dirty="0" smtClean="0"/>
              <a:t>Identify how Synchrophasor Data is used to detect oscillations </a:t>
            </a:r>
            <a:r>
              <a:rPr lang="en-US" sz="2000" kern="0" dirty="0"/>
              <a:t>in the system </a:t>
            </a:r>
            <a:endParaRPr lang="en-US" sz="2000" kern="0" dirty="0" smtClean="0"/>
          </a:p>
          <a:p>
            <a:pPr>
              <a:lnSpc>
                <a:spcPct val="120000"/>
              </a:lnSpc>
              <a:buFont typeface="Wingdings" panose="05000000000000000000" pitchFamily="2" charset="2"/>
              <a:buChar char="§"/>
            </a:pPr>
            <a:r>
              <a:rPr lang="en-US" sz="2000" kern="0" dirty="0" smtClean="0"/>
              <a:t>Identify how Synchrophasor Data is used in Event Analysis</a:t>
            </a:r>
          </a:p>
          <a:p>
            <a:pPr>
              <a:lnSpc>
                <a:spcPct val="120000"/>
              </a:lnSpc>
              <a:buFont typeface="Wingdings" panose="05000000000000000000" pitchFamily="2" charset="2"/>
              <a:buChar char="§"/>
            </a:pPr>
            <a:r>
              <a:rPr lang="en-US" sz="2000" kern="0" dirty="0" smtClean="0"/>
              <a:t>Identify generator model validation methodology using Synchrophasor Data</a:t>
            </a:r>
          </a:p>
        </p:txBody>
      </p:sp>
      <p:sp>
        <p:nvSpPr>
          <p:cNvPr id="9" name="Title 8"/>
          <p:cNvSpPr>
            <a:spLocks noGrp="1"/>
          </p:cNvSpPr>
          <p:nvPr>
            <p:ph type="title"/>
          </p:nvPr>
        </p:nvSpPr>
        <p:spPr/>
        <p:txBody>
          <a:bodyPr/>
          <a:lstStyle/>
          <a:p>
            <a:r>
              <a:rPr lang="en-US" dirty="0" smtClean="0"/>
              <a:t>Objectives</a:t>
            </a:r>
            <a:endParaRPr lang="en-US" dirty="0"/>
          </a:p>
        </p:txBody>
      </p:sp>
    </p:spTree>
    <p:extLst>
      <p:ext uri="{BB962C8B-B14F-4D97-AF65-F5344CB8AC3E}">
        <p14:creationId xmlns:p14="http://schemas.microsoft.com/office/powerpoint/2010/main" val="31916361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6975" y="2238489"/>
            <a:ext cx="5791200" cy="3860800"/>
          </a:xfrm>
          <a:prstGeom prst="rect">
            <a:avLst/>
          </a:prstGeom>
          <a:ln w="19050">
            <a:solidFill>
              <a:srgbClr val="C00000"/>
            </a:solidFill>
          </a:ln>
        </p:spPr>
      </p:pic>
      <p:sp>
        <p:nvSpPr>
          <p:cNvPr id="7" name="Content Placeholder 6"/>
          <p:cNvSpPr>
            <a:spLocks noGrp="1"/>
          </p:cNvSpPr>
          <p:nvPr>
            <p:ph idx="1"/>
          </p:nvPr>
        </p:nvSpPr>
        <p:spPr>
          <a:xfrm>
            <a:off x="379664" y="982776"/>
            <a:ext cx="8229600" cy="5116513"/>
          </a:xfrm>
        </p:spPr>
        <p:txBody>
          <a:bodyPr/>
          <a:lstStyle/>
          <a:p>
            <a:endParaRPr lang="en-US" dirty="0" smtClean="0"/>
          </a:p>
          <a:p>
            <a:pPr marL="0" indent="0">
              <a:buNone/>
            </a:pPr>
            <a:endParaRPr lang="en-US" dirty="0"/>
          </a:p>
        </p:txBody>
      </p:sp>
      <p:sp>
        <p:nvSpPr>
          <p:cNvPr id="2" name="Title 1"/>
          <p:cNvSpPr>
            <a:spLocks noGrp="1"/>
          </p:cNvSpPr>
          <p:nvPr>
            <p:ph type="title"/>
          </p:nvPr>
        </p:nvSpPr>
        <p:spPr/>
        <p:txBody>
          <a:bodyPr/>
          <a:lstStyle/>
          <a:p>
            <a:r>
              <a:rPr lang="en-US" dirty="0"/>
              <a:t>Oscillation Detection &amp; Damping</a:t>
            </a:r>
          </a:p>
        </p:txBody>
      </p:sp>
      <p:grpSp>
        <p:nvGrpSpPr>
          <p:cNvPr id="21" name="Group 20"/>
          <p:cNvGrpSpPr/>
          <p:nvPr/>
        </p:nvGrpSpPr>
        <p:grpSpPr>
          <a:xfrm>
            <a:off x="1332490" y="807782"/>
            <a:ext cx="5200664" cy="4913199"/>
            <a:chOff x="1702150" y="866669"/>
            <a:chExt cx="5200664" cy="4913199"/>
          </a:xfrm>
        </p:grpSpPr>
        <p:cxnSp>
          <p:nvCxnSpPr>
            <p:cNvPr id="18" name="Straight Connector 17"/>
            <p:cNvCxnSpPr/>
            <p:nvPr/>
          </p:nvCxnSpPr>
          <p:spPr>
            <a:xfrm flipH="1">
              <a:off x="5867400" y="4002875"/>
              <a:ext cx="1017760" cy="17769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733526" y="4001165"/>
              <a:ext cx="3064309" cy="177870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962400" y="3886200"/>
              <a:ext cx="835435" cy="94678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4797835" y="4832981"/>
              <a:ext cx="1069564" cy="946887"/>
            </a:xfrm>
            <a:prstGeom prst="rect">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5597" y="866669"/>
              <a:ext cx="5187217" cy="3136205"/>
            </a:xfrm>
            <a:prstGeom prst="rect">
              <a:avLst/>
            </a:prstGeom>
            <a:ln w="28575">
              <a:solidFill>
                <a:srgbClr val="C00000"/>
              </a:solidFill>
            </a:ln>
          </p:spPr>
        </p:pic>
        <p:cxnSp>
          <p:nvCxnSpPr>
            <p:cNvPr id="20" name="Straight Connector 19"/>
            <p:cNvCxnSpPr/>
            <p:nvPr/>
          </p:nvCxnSpPr>
          <p:spPr>
            <a:xfrm>
              <a:off x="1702150" y="893563"/>
              <a:ext cx="2362200" cy="3107602"/>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5867399" y="4001165"/>
              <a:ext cx="209004" cy="8318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6076403" y="866669"/>
              <a:ext cx="826411" cy="3158618"/>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9159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RTDMS Dashboard</a:t>
            </a:r>
            <a:endParaRPr lang="en-US" dirty="0"/>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84881" y="828675"/>
            <a:ext cx="7018664" cy="5116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64597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Characterizing Oscillations - </a:t>
            </a:r>
            <a:r>
              <a:rPr lang="en-US" dirty="0" smtClean="0"/>
              <a:t>Frequency </a:t>
            </a:r>
            <a:r>
              <a:rPr lang="en-US" dirty="0"/>
              <a:t>and </a:t>
            </a:r>
            <a:r>
              <a:rPr lang="en-US" dirty="0" smtClean="0"/>
              <a:t>Damping</a:t>
            </a:r>
            <a:endParaRPr lang="en-US"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5462" y="1933027"/>
            <a:ext cx="3319461" cy="2843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Arrow Connector 7"/>
          <p:cNvCxnSpPr/>
          <p:nvPr/>
        </p:nvCxnSpPr>
        <p:spPr>
          <a:xfrm flipH="1" flipV="1">
            <a:off x="5056440" y="2174587"/>
            <a:ext cx="1820610" cy="317644"/>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4810126" y="2727037"/>
            <a:ext cx="1743074" cy="292388"/>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5181601" y="3354667"/>
            <a:ext cx="1095374" cy="75060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4979" y="4742489"/>
            <a:ext cx="3400425"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600074" y="5661982"/>
            <a:ext cx="2425664" cy="276999"/>
          </a:xfrm>
          <a:prstGeom prst="rect">
            <a:avLst/>
          </a:prstGeom>
          <a:noFill/>
        </p:spPr>
        <p:txBody>
          <a:bodyPr wrap="none" rtlCol="0">
            <a:spAutoFit/>
          </a:bodyPr>
          <a:lstStyle/>
          <a:p>
            <a:r>
              <a:rPr lang="en-US" sz="1200" b="1" dirty="0" smtClean="0"/>
              <a:t>*</a:t>
            </a:r>
            <a:r>
              <a:rPr lang="en-US" sz="1200" b="1" i="1" dirty="0" smtClean="0"/>
              <a:t>Source: Electric Power Group</a:t>
            </a:r>
            <a:endParaRPr lang="en-US" sz="1200" b="1" i="1" dirty="0"/>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7164" y="1490663"/>
            <a:ext cx="1819275" cy="23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015710" y="1882200"/>
            <a:ext cx="2327815" cy="584775"/>
          </a:xfrm>
          <a:prstGeom prst="rect">
            <a:avLst/>
          </a:prstGeom>
          <a:noFill/>
        </p:spPr>
        <p:txBody>
          <a:bodyPr wrap="square" rtlCol="0">
            <a:spAutoFit/>
          </a:bodyPr>
          <a:lstStyle/>
          <a:p>
            <a:r>
              <a:rPr lang="en-US" sz="1600" b="1" dirty="0" smtClean="0"/>
              <a:t>Well Damped: 5% </a:t>
            </a:r>
          </a:p>
          <a:p>
            <a:r>
              <a:rPr lang="en-US" sz="1600" b="1" dirty="0" smtClean="0"/>
              <a:t>or Higher Damping</a:t>
            </a:r>
            <a:endParaRPr lang="en-US" sz="1600" b="1" dirty="0"/>
          </a:p>
        </p:txBody>
      </p:sp>
      <p:sp>
        <p:nvSpPr>
          <p:cNvPr id="17" name="TextBox 16"/>
          <p:cNvSpPr txBox="1"/>
          <p:nvPr/>
        </p:nvSpPr>
        <p:spPr>
          <a:xfrm>
            <a:off x="3025738" y="2769892"/>
            <a:ext cx="2327815" cy="584775"/>
          </a:xfrm>
          <a:prstGeom prst="rect">
            <a:avLst/>
          </a:prstGeom>
          <a:noFill/>
        </p:spPr>
        <p:txBody>
          <a:bodyPr wrap="square" rtlCol="0">
            <a:spAutoFit/>
          </a:bodyPr>
          <a:lstStyle/>
          <a:p>
            <a:r>
              <a:rPr lang="en-US" sz="1600" b="1" dirty="0" smtClean="0"/>
              <a:t>Poorly Damped: </a:t>
            </a:r>
          </a:p>
          <a:p>
            <a:r>
              <a:rPr lang="en-US" sz="1600" b="1" dirty="0" smtClean="0"/>
              <a:t>3% -  5% Damping</a:t>
            </a:r>
            <a:endParaRPr lang="en-US" sz="1600" b="1" dirty="0"/>
          </a:p>
        </p:txBody>
      </p:sp>
      <p:sp>
        <p:nvSpPr>
          <p:cNvPr id="19" name="TextBox 18"/>
          <p:cNvSpPr txBox="1"/>
          <p:nvPr/>
        </p:nvSpPr>
        <p:spPr>
          <a:xfrm>
            <a:off x="3025738" y="3689776"/>
            <a:ext cx="2327815" cy="830997"/>
          </a:xfrm>
          <a:prstGeom prst="rect">
            <a:avLst/>
          </a:prstGeom>
          <a:noFill/>
        </p:spPr>
        <p:txBody>
          <a:bodyPr wrap="square" rtlCol="0">
            <a:spAutoFit/>
          </a:bodyPr>
          <a:lstStyle/>
          <a:p>
            <a:r>
              <a:rPr lang="en-US" sz="1600" b="1" dirty="0" smtClean="0"/>
              <a:t>Growing Oscillations:</a:t>
            </a:r>
          </a:p>
          <a:p>
            <a:r>
              <a:rPr lang="en-US" sz="1600" b="1" dirty="0" smtClean="0"/>
              <a:t>Less than 3% or Negative Damping</a:t>
            </a:r>
            <a:endParaRPr lang="en-US" sz="1600" b="1" dirty="0"/>
          </a:p>
        </p:txBody>
      </p:sp>
      <p:pic>
        <p:nvPicPr>
          <p:cNvPr id="4098"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69769" y="1175508"/>
            <a:ext cx="2755969" cy="4015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14266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a:buFont typeface="Wingdings" panose="05000000000000000000" pitchFamily="2" charset="2"/>
              <a:buChar char="§"/>
            </a:pPr>
            <a:r>
              <a:rPr lang="en-US" sz="1600" dirty="0" smtClean="0"/>
              <a:t>RTDMS system was used to detect oscillations and </a:t>
            </a:r>
          </a:p>
          <a:p>
            <a:pPr marL="0" indent="0">
              <a:buNone/>
            </a:pPr>
            <a:r>
              <a:rPr lang="en-US" sz="1600" dirty="0"/>
              <a:t> </a:t>
            </a:r>
            <a:r>
              <a:rPr lang="en-US" sz="1600" dirty="0" smtClean="0"/>
              <a:t>     take corrective measures to mitigate them</a:t>
            </a:r>
          </a:p>
          <a:p>
            <a:pPr>
              <a:buFont typeface="Wingdings" panose="05000000000000000000" pitchFamily="2" charset="2"/>
              <a:buChar char="§"/>
            </a:pPr>
            <a:r>
              <a:rPr lang="en-US" sz="1600" dirty="0" smtClean="0"/>
              <a:t>ERCOT operations contacted the plant operator at the </a:t>
            </a:r>
          </a:p>
          <a:p>
            <a:pPr marL="0" indent="0">
              <a:buNone/>
            </a:pPr>
            <a:r>
              <a:rPr lang="en-US" sz="1600" dirty="0"/>
              <a:t> </a:t>
            </a:r>
            <a:r>
              <a:rPr lang="en-US" sz="1600" dirty="0" smtClean="0"/>
              <a:t>     Wind Farm to determine the cause of the oscillations</a:t>
            </a:r>
          </a:p>
          <a:p>
            <a:pPr>
              <a:buFont typeface="Wingdings" panose="05000000000000000000" pitchFamily="2" charset="2"/>
              <a:buChar char="§"/>
            </a:pPr>
            <a:r>
              <a:rPr lang="en-US" sz="1600" dirty="0" smtClean="0"/>
              <a:t>It was discovered that some updates were made to the </a:t>
            </a:r>
          </a:p>
          <a:p>
            <a:pPr marL="0" indent="0">
              <a:buNone/>
            </a:pPr>
            <a:r>
              <a:rPr lang="en-US" sz="1600" dirty="0"/>
              <a:t> </a:t>
            </a:r>
            <a:r>
              <a:rPr lang="en-US" sz="1600" dirty="0" smtClean="0"/>
              <a:t>     settings for the system controller which matched the </a:t>
            </a:r>
          </a:p>
          <a:p>
            <a:pPr marL="0" indent="0">
              <a:buNone/>
            </a:pPr>
            <a:r>
              <a:rPr lang="en-US" sz="1600" dirty="0"/>
              <a:t> </a:t>
            </a:r>
            <a:r>
              <a:rPr lang="en-US" sz="1600" dirty="0" smtClean="0"/>
              <a:t>     time of initial observation of the oscillations                                       </a:t>
            </a:r>
          </a:p>
          <a:p>
            <a:pPr>
              <a:buFont typeface="Wingdings" panose="05000000000000000000" pitchFamily="2" charset="2"/>
              <a:buChar char="§"/>
            </a:pPr>
            <a:r>
              <a:rPr lang="en-US" sz="1600" dirty="0" smtClean="0"/>
              <a:t>After ERCOT informed the Wind Farm Operations about the oscillations, they pulled back the updates which stopped the oscillations. After that, no oscillations were observed even when the plant was generating above 50 MWs</a:t>
            </a:r>
            <a:endParaRPr lang="en-US" sz="1600" dirty="0"/>
          </a:p>
        </p:txBody>
      </p:sp>
      <p:sp>
        <p:nvSpPr>
          <p:cNvPr id="4" name="Title 3"/>
          <p:cNvSpPr>
            <a:spLocks noGrp="1"/>
          </p:cNvSpPr>
          <p:nvPr>
            <p:ph type="title"/>
          </p:nvPr>
        </p:nvSpPr>
        <p:spPr/>
        <p:txBody>
          <a:bodyPr/>
          <a:lstStyle/>
          <a:p>
            <a:r>
              <a:rPr lang="en-US" dirty="0" smtClean="0"/>
              <a:t>Example of Oscillation Event</a:t>
            </a:r>
            <a:endParaRPr lang="en-US" dirty="0"/>
          </a:p>
        </p:txBody>
      </p:sp>
      <p:pic>
        <p:nvPicPr>
          <p:cNvPr id="6"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27963" y="962025"/>
            <a:ext cx="3079321"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505" y="3848100"/>
            <a:ext cx="7843645"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4242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RTDMS Oscillation Demo</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2828575461"/>
              </p:ext>
            </p:extLst>
          </p:nvPr>
        </p:nvGraphicFramePr>
        <p:xfrm>
          <a:off x="2395538" y="2609849"/>
          <a:ext cx="4097579" cy="1323975"/>
        </p:xfrm>
        <a:graphic>
          <a:graphicData uri="http://schemas.openxmlformats.org/presentationml/2006/ole">
            <mc:AlternateContent xmlns:mc="http://schemas.openxmlformats.org/markup-compatibility/2006">
              <mc:Choice xmlns:v="urn:schemas-microsoft-com:vml" Requires="v">
                <p:oleObj spid="_x0000_s1047" name="Packager Shell Object" showAsIcon="1" r:id="rId3" imgW="2122920" imgH="685440" progId="Package">
                  <p:embed/>
                </p:oleObj>
              </mc:Choice>
              <mc:Fallback>
                <p:oleObj name="Packager Shell Object" showAsIcon="1" r:id="rId3" imgW="2122920" imgH="685440" progId="Package">
                  <p:embed/>
                  <p:pic>
                    <p:nvPicPr>
                      <p:cNvPr id="0" name=""/>
                      <p:cNvPicPr/>
                      <p:nvPr/>
                    </p:nvPicPr>
                    <p:blipFill>
                      <a:blip r:embed="rId4"/>
                      <a:stretch>
                        <a:fillRect/>
                      </a:stretch>
                    </p:blipFill>
                    <p:spPr>
                      <a:xfrm>
                        <a:off x="2395538" y="2609849"/>
                        <a:ext cx="4097579" cy="1323975"/>
                      </a:xfrm>
                      <a:prstGeom prst="rect">
                        <a:avLst/>
                      </a:prstGeom>
                    </p:spPr>
                  </p:pic>
                </p:oleObj>
              </mc:Fallback>
            </mc:AlternateContent>
          </a:graphicData>
        </a:graphic>
      </p:graphicFrame>
    </p:spTree>
    <p:extLst>
      <p:ext uri="{BB962C8B-B14F-4D97-AF65-F5344CB8AC3E}">
        <p14:creationId xmlns:p14="http://schemas.microsoft.com/office/powerpoint/2010/main" val="33808979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Autofit/>
          </a:bodyPr>
          <a:lstStyle/>
          <a:p>
            <a:pPr marL="0" indent="0">
              <a:buNone/>
            </a:pPr>
            <a:r>
              <a:rPr lang="en-US" sz="2000" b="1" kern="0" dirty="0" smtClean="0">
                <a:solidFill>
                  <a:schemeClr val="tx2">
                    <a:lumMod val="90000"/>
                    <a:lumOff val="10000"/>
                  </a:schemeClr>
                </a:solidFill>
              </a:rPr>
              <a:t>Upon completing this course, you will be able to:</a:t>
            </a:r>
          </a:p>
          <a:p>
            <a:pPr marL="0" indent="0">
              <a:buNone/>
            </a:pPr>
            <a:endParaRPr lang="en-US" sz="2000" b="1" kern="0" dirty="0" smtClean="0"/>
          </a:p>
          <a:p>
            <a:pPr>
              <a:lnSpc>
                <a:spcPct val="120000"/>
              </a:lnSpc>
              <a:buFont typeface="Wingdings" panose="05000000000000000000" pitchFamily="2" charset="2"/>
              <a:buChar char="§"/>
            </a:pPr>
            <a:r>
              <a:rPr lang="en-US" sz="2000" kern="0" dirty="0">
                <a:solidFill>
                  <a:schemeClr val="bg1">
                    <a:lumMod val="75000"/>
                  </a:schemeClr>
                </a:solidFill>
              </a:rPr>
              <a:t>Identify the technology used for Synchrophasors and how Synchrophasor Data is different from traditional SCADA</a:t>
            </a:r>
          </a:p>
          <a:p>
            <a:pPr>
              <a:lnSpc>
                <a:spcPct val="120000"/>
              </a:lnSpc>
              <a:buFont typeface="Wingdings" panose="05000000000000000000" pitchFamily="2" charset="2"/>
              <a:buChar char="§"/>
            </a:pPr>
            <a:r>
              <a:rPr lang="en-US" sz="2000" kern="0" dirty="0">
                <a:solidFill>
                  <a:schemeClr val="bg1">
                    <a:lumMod val="75000"/>
                  </a:schemeClr>
                </a:solidFill>
              </a:rPr>
              <a:t>Recognize the benefits of Synchrophasor Technology in managing the power grid </a:t>
            </a:r>
          </a:p>
          <a:p>
            <a:pPr>
              <a:lnSpc>
                <a:spcPct val="120000"/>
              </a:lnSpc>
              <a:buFont typeface="Wingdings" panose="05000000000000000000" pitchFamily="2" charset="2"/>
              <a:buChar char="§"/>
            </a:pPr>
            <a:r>
              <a:rPr lang="en-US" sz="2000" kern="0" dirty="0">
                <a:solidFill>
                  <a:schemeClr val="bg1">
                    <a:lumMod val="75000"/>
                  </a:schemeClr>
                </a:solidFill>
              </a:rPr>
              <a:t>Identify how Synchrophasor Data is used to detect oscillations in the system </a:t>
            </a:r>
          </a:p>
          <a:p>
            <a:pPr>
              <a:lnSpc>
                <a:spcPct val="120000"/>
              </a:lnSpc>
              <a:buFont typeface="Wingdings" panose="05000000000000000000" pitchFamily="2" charset="2"/>
              <a:buChar char="§"/>
            </a:pPr>
            <a:r>
              <a:rPr lang="en-US" sz="2000" kern="0" dirty="0"/>
              <a:t>Identify how Synchrophasor Data is used in Event Analysis</a:t>
            </a:r>
          </a:p>
          <a:p>
            <a:pPr>
              <a:lnSpc>
                <a:spcPct val="120000"/>
              </a:lnSpc>
              <a:buFont typeface="Wingdings" panose="05000000000000000000" pitchFamily="2" charset="2"/>
              <a:buChar char="§"/>
            </a:pPr>
            <a:r>
              <a:rPr lang="en-US" sz="2000" kern="0" dirty="0">
                <a:solidFill>
                  <a:schemeClr val="bg1">
                    <a:lumMod val="75000"/>
                  </a:schemeClr>
                </a:solidFill>
              </a:rPr>
              <a:t>Identify generator model validation methodology using Synchrophasor Data</a:t>
            </a:r>
          </a:p>
        </p:txBody>
      </p:sp>
      <p:sp>
        <p:nvSpPr>
          <p:cNvPr id="9" name="Title 8"/>
          <p:cNvSpPr>
            <a:spLocks noGrp="1"/>
          </p:cNvSpPr>
          <p:nvPr>
            <p:ph type="title"/>
          </p:nvPr>
        </p:nvSpPr>
        <p:spPr/>
        <p:txBody>
          <a:bodyPr/>
          <a:lstStyle/>
          <a:p>
            <a:r>
              <a:rPr lang="en-US" dirty="0" smtClean="0"/>
              <a:t>Objectives</a:t>
            </a:r>
            <a:endParaRPr lang="en-US" dirty="0"/>
          </a:p>
        </p:txBody>
      </p:sp>
    </p:spTree>
    <p:extLst>
      <p:ext uri="{BB962C8B-B14F-4D97-AF65-F5344CB8AC3E}">
        <p14:creationId xmlns:p14="http://schemas.microsoft.com/office/powerpoint/2010/main" val="17750787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Event Analysis Reports</a:t>
            </a:r>
          </a:p>
        </p:txBody>
      </p:sp>
      <p:sp>
        <p:nvSpPr>
          <p:cNvPr id="9" name="Content Placeholder 2"/>
          <p:cNvSpPr txBox="1">
            <a:spLocks noGrp="1"/>
          </p:cNvSpPr>
          <p:nvPr>
            <p:ph sz="half" idx="2"/>
          </p:nvPr>
        </p:nvSpPr>
        <p:spPr bwMode="auto">
          <a:xfrm>
            <a:off x="379664" y="835210"/>
            <a:ext cx="4040188" cy="5010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2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200">
                <a:solidFill>
                  <a:schemeClr val="tx1"/>
                </a:solidFill>
                <a:latin typeface="+mn-lt"/>
              </a:defRPr>
            </a:lvl4pPr>
            <a:lvl5pPr marL="2057400" indent="-228600" algn="l" rtl="0" eaLnBrk="0" fontAlgn="base" hangingPunct="0">
              <a:spcBef>
                <a:spcPct val="20000"/>
              </a:spcBef>
              <a:spcAft>
                <a:spcPct val="0"/>
              </a:spcAft>
              <a:buChar char="»"/>
              <a:defRPr sz="22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342900" lvl="1" indent="-342900">
              <a:buFont typeface="Arial"/>
              <a:buChar char="•"/>
            </a:pPr>
            <a:r>
              <a:rPr lang="en-US" sz="1200" b="1" dirty="0"/>
              <a:t>Can be used to support (future)         </a:t>
            </a:r>
            <a:r>
              <a:rPr lang="en-US" sz="1200" b="1" dirty="0" smtClean="0"/>
              <a:t>            </a:t>
            </a:r>
            <a:r>
              <a:rPr lang="en-US" sz="1200" b="1" dirty="0" smtClean="0">
                <a:hlinkClick r:id="rId2"/>
              </a:rPr>
              <a:t>PRC-002-2</a:t>
            </a:r>
            <a:r>
              <a:rPr lang="en-US" sz="1200" b="1" dirty="0" smtClean="0"/>
              <a:t> </a:t>
            </a:r>
            <a:r>
              <a:rPr lang="en-US" sz="1200" b="1" dirty="0"/>
              <a:t>Disturbance monitoring and reporting </a:t>
            </a:r>
            <a:r>
              <a:rPr lang="en-US" sz="1200" b="1" dirty="0" smtClean="0"/>
              <a:t>requirements</a:t>
            </a:r>
          </a:p>
          <a:p>
            <a:pPr marL="0" indent="0">
              <a:buNone/>
            </a:pPr>
            <a:endParaRPr lang="en-US" sz="1200" kern="0" dirty="0" smtClean="0"/>
          </a:p>
          <a:p>
            <a:r>
              <a:rPr lang="en-US" sz="1200" kern="0" dirty="0" smtClean="0"/>
              <a:t>Four metrics analyzed for each event with frequency dropping to 59.9 Hz and below</a:t>
            </a:r>
          </a:p>
          <a:p>
            <a:pPr lvl="1">
              <a:spcBef>
                <a:spcPts val="1200"/>
              </a:spcBef>
            </a:pPr>
            <a:r>
              <a:rPr lang="en-US" sz="1200" kern="0" dirty="0" smtClean="0"/>
              <a:t>System frequency and frequency excursion</a:t>
            </a:r>
          </a:p>
          <a:p>
            <a:pPr lvl="2">
              <a:spcBef>
                <a:spcPts val="600"/>
              </a:spcBef>
            </a:pPr>
            <a:r>
              <a:rPr lang="en-US" sz="1200" kern="0" dirty="0" smtClean="0"/>
              <a:t>Location with largest frequency deviation</a:t>
            </a:r>
          </a:p>
          <a:p>
            <a:pPr lvl="1">
              <a:spcBef>
                <a:spcPts val="1200"/>
              </a:spcBef>
            </a:pPr>
            <a:r>
              <a:rPr lang="en-US" sz="1200" kern="0" dirty="0" smtClean="0"/>
              <a:t>System Voltage</a:t>
            </a:r>
          </a:p>
          <a:p>
            <a:pPr lvl="2">
              <a:spcBef>
                <a:spcPts val="600"/>
              </a:spcBef>
            </a:pPr>
            <a:r>
              <a:rPr lang="en-US" sz="1200" kern="0" dirty="0" smtClean="0"/>
              <a:t>Location with the largest voltage swing</a:t>
            </a:r>
            <a:endParaRPr lang="en-US" sz="1200" kern="0" dirty="0"/>
          </a:p>
          <a:p>
            <a:pPr lvl="1">
              <a:spcBef>
                <a:spcPts val="1200"/>
              </a:spcBef>
            </a:pPr>
            <a:r>
              <a:rPr lang="en-US" sz="1200" kern="0" dirty="0" smtClean="0"/>
              <a:t>Relative Angle (measured with respect to a reference PMU)</a:t>
            </a:r>
          </a:p>
          <a:p>
            <a:pPr lvl="2">
              <a:spcBef>
                <a:spcPts val="600"/>
              </a:spcBef>
            </a:pPr>
            <a:r>
              <a:rPr lang="en-US" sz="1200" kern="0" dirty="0" smtClean="0"/>
              <a:t>Location with the largest relative angle swing</a:t>
            </a:r>
          </a:p>
          <a:p>
            <a:pPr lvl="1">
              <a:spcBef>
                <a:spcPts val="1200"/>
              </a:spcBef>
            </a:pPr>
            <a:r>
              <a:rPr lang="en-US" sz="1200" kern="0" dirty="0" smtClean="0"/>
              <a:t>Modes of small-signal oscillation</a:t>
            </a:r>
            <a:endParaRPr lang="en-US" sz="1200" kern="0" dirty="0"/>
          </a:p>
          <a:p>
            <a:pPr lvl="2">
              <a:spcBef>
                <a:spcPts val="600"/>
              </a:spcBef>
            </a:pPr>
            <a:r>
              <a:rPr lang="en-US" sz="1200" kern="0" dirty="0" smtClean="0"/>
              <a:t>Prony/HTLS Algorithm</a:t>
            </a:r>
            <a:endParaRPr lang="en-US" sz="1200" dirty="0"/>
          </a:p>
          <a:p>
            <a:pPr>
              <a:lnSpc>
                <a:spcPct val="114000"/>
              </a:lnSpc>
              <a:spcBef>
                <a:spcPts val="1800"/>
              </a:spcBef>
            </a:pPr>
            <a:r>
              <a:rPr lang="en-US" sz="1200" dirty="0" smtClean="0"/>
              <a:t>The </a:t>
            </a:r>
            <a:r>
              <a:rPr lang="en-US" sz="1200" dirty="0"/>
              <a:t>Phasor Grid Dynamics Analyzer (PGDA) application provided by the Electric Power Group (EPG) is used for this </a:t>
            </a:r>
            <a:r>
              <a:rPr lang="en-US" sz="1200" dirty="0" smtClean="0"/>
              <a:t>analysis.</a:t>
            </a:r>
            <a:endParaRPr lang="en-US" sz="1200" kern="0" dirty="0"/>
          </a:p>
        </p:txBody>
      </p:sp>
      <p:pic>
        <p:nvPicPr>
          <p:cNvPr id="3" name="Content Placeholder 2"/>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286566" y="933450"/>
            <a:ext cx="4225032" cy="5002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91111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EPG’s Phasor Grid Dynamics Analyzer</a:t>
            </a:r>
            <a:endParaRPr lang="en-US" dirty="0"/>
          </a:p>
        </p:txBody>
      </p:sp>
      <p:sp>
        <p:nvSpPr>
          <p:cNvPr id="6" name="TextBox 5"/>
          <p:cNvSpPr txBox="1"/>
          <p:nvPr/>
        </p:nvSpPr>
        <p:spPr>
          <a:xfrm>
            <a:off x="504825" y="5507623"/>
            <a:ext cx="7258050" cy="307777"/>
          </a:xfrm>
          <a:prstGeom prst="rect">
            <a:avLst/>
          </a:prstGeom>
          <a:noFill/>
        </p:spPr>
        <p:txBody>
          <a:bodyPr wrap="square" rtlCol="0">
            <a:spAutoFit/>
          </a:bodyPr>
          <a:lstStyle/>
          <a:p>
            <a:r>
              <a:rPr lang="en-US" sz="1400" dirty="0" smtClean="0">
                <a:cs typeface="Times New Roman" panose="02020603050405020304" pitchFamily="18" charset="0"/>
              </a:rPr>
              <a:t>Fig. 1   System Frequency Captured by the PMU’s</a:t>
            </a:r>
            <a:endParaRPr lang="en-US" sz="1400" dirty="0">
              <a:cs typeface="Times New Roman" panose="02020603050405020304" pitchFamily="18" charset="0"/>
            </a:endParaRPr>
          </a:p>
        </p:txBody>
      </p:sp>
      <p:pic>
        <p:nvPicPr>
          <p:cNvPr id="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9413" y="1005800"/>
            <a:ext cx="8229600" cy="476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50626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EPG’s Phasor Grid Dynamics Analyzer</a:t>
            </a:r>
          </a:p>
        </p:txBody>
      </p:sp>
      <p:sp>
        <p:nvSpPr>
          <p:cNvPr id="9" name="TextBox 8"/>
          <p:cNvSpPr txBox="1"/>
          <p:nvPr/>
        </p:nvSpPr>
        <p:spPr>
          <a:xfrm>
            <a:off x="504825" y="5507623"/>
            <a:ext cx="7258050" cy="307777"/>
          </a:xfrm>
          <a:prstGeom prst="rect">
            <a:avLst/>
          </a:prstGeom>
          <a:noFill/>
        </p:spPr>
        <p:txBody>
          <a:bodyPr wrap="square" rtlCol="0">
            <a:spAutoFit/>
          </a:bodyPr>
          <a:lstStyle/>
          <a:p>
            <a:r>
              <a:rPr lang="en-US" sz="1400" dirty="0" smtClean="0">
                <a:cs typeface="Times New Roman" panose="02020603050405020304" pitchFamily="18" charset="0"/>
              </a:rPr>
              <a:t>Fig. 2   Voltage magnitude measured by the PMU with largest voltage swing</a:t>
            </a:r>
            <a:endParaRPr lang="en-US" sz="1400" dirty="0">
              <a:cs typeface="Times New Roman" panose="02020603050405020304" pitchFamily="18" charset="0"/>
            </a:endParaRPr>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9413" y="1020606"/>
            <a:ext cx="8229600" cy="473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45842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EPG’s Phasor Grid Dynamics Analyzer</a:t>
            </a:r>
          </a:p>
        </p:txBody>
      </p:sp>
      <p:sp>
        <p:nvSpPr>
          <p:cNvPr id="10" name="TextBox 9"/>
          <p:cNvSpPr txBox="1"/>
          <p:nvPr/>
        </p:nvSpPr>
        <p:spPr>
          <a:xfrm>
            <a:off x="504825" y="5507623"/>
            <a:ext cx="7258050" cy="307777"/>
          </a:xfrm>
          <a:prstGeom prst="rect">
            <a:avLst/>
          </a:prstGeom>
          <a:noFill/>
        </p:spPr>
        <p:txBody>
          <a:bodyPr wrap="square" rtlCol="0">
            <a:spAutoFit/>
          </a:bodyPr>
          <a:lstStyle/>
          <a:p>
            <a:r>
              <a:rPr lang="en-US" sz="1400" dirty="0" smtClean="0">
                <a:cs typeface="Times New Roman" panose="02020603050405020304" pitchFamily="18" charset="0"/>
              </a:rPr>
              <a:t>Fig. 3   Relative Voltage angle measured by the PMU with largest angular swing</a:t>
            </a:r>
            <a:endParaRPr lang="en-US" sz="1400" dirty="0">
              <a:cs typeface="Times New Roman" panose="02020603050405020304" pitchFamily="18" charset="0"/>
            </a:endParaRPr>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9413" y="1011551"/>
            <a:ext cx="8229600" cy="4750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19684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is a Voltage Phasor ?</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9664" y="818611"/>
            <a:ext cx="7697536" cy="443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00074" y="5234549"/>
            <a:ext cx="2425664" cy="276999"/>
          </a:xfrm>
          <a:prstGeom prst="rect">
            <a:avLst/>
          </a:prstGeom>
          <a:noFill/>
        </p:spPr>
        <p:txBody>
          <a:bodyPr wrap="none" rtlCol="0">
            <a:spAutoFit/>
          </a:bodyPr>
          <a:lstStyle/>
          <a:p>
            <a:r>
              <a:rPr lang="en-US" sz="1200" b="1" dirty="0" smtClean="0"/>
              <a:t>*</a:t>
            </a:r>
            <a:r>
              <a:rPr lang="en-US" sz="1200" b="1" i="1" dirty="0" smtClean="0"/>
              <a:t>Source: Electric Power Group</a:t>
            </a:r>
            <a:endParaRPr lang="en-US" sz="1200" b="1" i="1" dirty="0"/>
          </a:p>
        </p:txBody>
      </p:sp>
      <p:sp>
        <p:nvSpPr>
          <p:cNvPr id="7" name="Rectangle 6"/>
          <p:cNvSpPr/>
          <p:nvPr/>
        </p:nvSpPr>
        <p:spPr>
          <a:xfrm>
            <a:off x="541763" y="5618303"/>
            <a:ext cx="8082412" cy="369332"/>
          </a:xfrm>
          <a:prstGeom prst="rect">
            <a:avLst/>
          </a:prstGeom>
        </p:spPr>
        <p:txBody>
          <a:bodyPr wrap="square">
            <a:spAutoFit/>
          </a:bodyPr>
          <a:lstStyle/>
          <a:p>
            <a:r>
              <a:rPr lang="en-US" dirty="0">
                <a:hlinkClick r:id="rId3"/>
              </a:rPr>
              <a:t>http://www.animations.physics.unsw.edu.au/jw/phasor-addition.html#sub5</a:t>
            </a:r>
            <a:endParaRPr lang="en-US" dirty="0"/>
          </a:p>
        </p:txBody>
      </p:sp>
    </p:spTree>
    <p:extLst>
      <p:ext uri="{BB962C8B-B14F-4D97-AF65-F5344CB8AC3E}">
        <p14:creationId xmlns:p14="http://schemas.microsoft.com/office/powerpoint/2010/main" val="10270746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EPG’s Phasor Grid Dynamics Analyzer</a:t>
            </a:r>
          </a:p>
        </p:txBody>
      </p:sp>
      <p:sp>
        <p:nvSpPr>
          <p:cNvPr id="7" name="TextBox 6"/>
          <p:cNvSpPr txBox="1"/>
          <p:nvPr/>
        </p:nvSpPr>
        <p:spPr>
          <a:xfrm>
            <a:off x="504825" y="5507623"/>
            <a:ext cx="7258050" cy="307777"/>
          </a:xfrm>
          <a:prstGeom prst="rect">
            <a:avLst/>
          </a:prstGeom>
          <a:noFill/>
        </p:spPr>
        <p:txBody>
          <a:bodyPr wrap="square" rtlCol="0">
            <a:spAutoFit/>
          </a:bodyPr>
          <a:lstStyle/>
          <a:p>
            <a:r>
              <a:rPr lang="en-US" sz="1400" dirty="0" smtClean="0">
                <a:latin typeface="+mj-lt"/>
                <a:cs typeface="Times New Roman" panose="02020603050405020304" pitchFamily="18" charset="0"/>
              </a:rPr>
              <a:t>Fig. 4   </a:t>
            </a:r>
            <a:r>
              <a:rPr lang="en-US" sz="1400" dirty="0">
                <a:latin typeface="+mj-lt"/>
              </a:rPr>
              <a:t>Ring-down </a:t>
            </a:r>
            <a:r>
              <a:rPr lang="en-US" sz="1400" dirty="0" smtClean="0">
                <a:latin typeface="+mj-lt"/>
              </a:rPr>
              <a:t>analysis</a:t>
            </a:r>
            <a:endParaRPr lang="en-US" sz="1400" dirty="0">
              <a:latin typeface="+mj-lt"/>
              <a:cs typeface="Times New Roman" panose="02020603050405020304" pitchFamily="18" charset="0"/>
            </a:endParaRPr>
          </a:p>
        </p:txBody>
      </p:sp>
      <p:sp>
        <p:nvSpPr>
          <p:cNvPr id="2" name="Rectangle 1"/>
          <p:cNvSpPr/>
          <p:nvPr/>
        </p:nvSpPr>
        <p:spPr>
          <a:xfrm>
            <a:off x="2057400" y="1209675"/>
            <a:ext cx="180975" cy="200025"/>
          </a:xfrm>
          <a:prstGeom prst="rect">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581650" y="2686050"/>
            <a:ext cx="180975" cy="200025"/>
          </a:xfrm>
          <a:prstGeom prst="rect">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672137" y="1495425"/>
            <a:ext cx="1249060" cy="461665"/>
          </a:xfrm>
          <a:prstGeom prst="rect">
            <a:avLst/>
          </a:prstGeom>
          <a:noFill/>
          <a:ln>
            <a:solidFill>
              <a:schemeClr val="tx1"/>
            </a:solidFill>
          </a:ln>
        </p:spPr>
        <p:txBody>
          <a:bodyPr wrap="none" rtlCol="0">
            <a:spAutoFit/>
          </a:bodyPr>
          <a:lstStyle/>
          <a:p>
            <a:r>
              <a:rPr lang="en-US" sz="1200" dirty="0" smtClean="0"/>
              <a:t>0.67 Hz mode</a:t>
            </a:r>
          </a:p>
          <a:p>
            <a:r>
              <a:rPr lang="en-US" sz="1200" dirty="0" smtClean="0"/>
              <a:t>8.21% damping</a:t>
            </a:r>
            <a:endParaRPr lang="en-US" sz="1200" dirty="0"/>
          </a:p>
        </p:txBody>
      </p:sp>
      <p:cxnSp>
        <p:nvCxnSpPr>
          <p:cNvPr id="8" name="Straight Arrow Connector 7"/>
          <p:cNvCxnSpPr>
            <a:endCxn id="6" idx="0"/>
          </p:cNvCxnSpPr>
          <p:nvPr/>
        </p:nvCxnSpPr>
        <p:spPr>
          <a:xfrm flipH="1">
            <a:off x="5672138" y="1957090"/>
            <a:ext cx="261937" cy="72896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2195446" y="1957090"/>
            <a:ext cx="1266693" cy="276999"/>
          </a:xfrm>
          <a:prstGeom prst="rect">
            <a:avLst/>
          </a:prstGeom>
          <a:noFill/>
          <a:ln>
            <a:solidFill>
              <a:schemeClr val="tx1"/>
            </a:solidFill>
          </a:ln>
        </p:spPr>
        <p:txBody>
          <a:bodyPr wrap="none" rtlCol="0">
            <a:spAutoFit/>
          </a:bodyPr>
          <a:lstStyle/>
          <a:p>
            <a:r>
              <a:rPr lang="en-US" sz="1200" dirty="0" smtClean="0"/>
              <a:t>Dominant Mode</a:t>
            </a:r>
            <a:endParaRPr lang="en-US" sz="1200" dirty="0"/>
          </a:p>
        </p:txBody>
      </p:sp>
      <p:cxnSp>
        <p:nvCxnSpPr>
          <p:cNvPr id="10" name="Straight Arrow Connector 9"/>
          <p:cNvCxnSpPr>
            <a:endCxn id="2" idx="2"/>
          </p:cNvCxnSpPr>
          <p:nvPr/>
        </p:nvCxnSpPr>
        <p:spPr>
          <a:xfrm flipH="1" flipV="1">
            <a:off x="2147888" y="1409700"/>
            <a:ext cx="223837" cy="54739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6113" y="939006"/>
            <a:ext cx="664845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379664" y="3179834"/>
            <a:ext cx="1417238" cy="276999"/>
          </a:xfrm>
          <a:prstGeom prst="rect">
            <a:avLst/>
          </a:prstGeom>
          <a:noFill/>
          <a:ln>
            <a:solidFill>
              <a:schemeClr val="tx1"/>
            </a:solidFill>
          </a:ln>
        </p:spPr>
        <p:txBody>
          <a:bodyPr wrap="square" rtlCol="0">
            <a:spAutoFit/>
          </a:bodyPr>
          <a:lstStyle/>
          <a:p>
            <a:r>
              <a:rPr lang="en-US" sz="1200" b="1" dirty="0" smtClean="0"/>
              <a:t>Dominant mode</a:t>
            </a:r>
            <a:endParaRPr lang="en-US" sz="1200" b="1" dirty="0"/>
          </a:p>
        </p:txBody>
      </p:sp>
      <p:cxnSp>
        <p:nvCxnSpPr>
          <p:cNvPr id="14" name="Straight Arrow Connector 13"/>
          <p:cNvCxnSpPr/>
          <p:nvPr/>
        </p:nvCxnSpPr>
        <p:spPr>
          <a:xfrm flipV="1">
            <a:off x="1671282" y="2786062"/>
            <a:ext cx="574823" cy="39377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19462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79664" y="828675"/>
            <a:ext cx="8229600" cy="2695575"/>
          </a:xfrm>
        </p:spPr>
        <p:txBody>
          <a:bodyPr>
            <a:noAutofit/>
          </a:bodyPr>
          <a:lstStyle/>
          <a:p>
            <a:pPr marL="0" indent="0">
              <a:buNone/>
            </a:pPr>
            <a:r>
              <a:rPr lang="en-US" sz="2000" b="1" kern="0" dirty="0" smtClean="0">
                <a:solidFill>
                  <a:schemeClr val="tx2">
                    <a:lumMod val="90000"/>
                    <a:lumOff val="10000"/>
                  </a:schemeClr>
                </a:solidFill>
              </a:rPr>
              <a:t>Upon completing this course, you will be able to:</a:t>
            </a:r>
          </a:p>
          <a:p>
            <a:pPr marL="0" indent="0">
              <a:buNone/>
            </a:pPr>
            <a:endParaRPr lang="en-US" sz="2000" b="1" kern="0" dirty="0" smtClean="0"/>
          </a:p>
          <a:p>
            <a:pPr>
              <a:lnSpc>
                <a:spcPct val="120000"/>
              </a:lnSpc>
              <a:buFont typeface="Wingdings" panose="05000000000000000000" pitchFamily="2" charset="2"/>
              <a:buChar char="§"/>
            </a:pPr>
            <a:r>
              <a:rPr lang="en-US" sz="2000" kern="0" dirty="0">
                <a:solidFill>
                  <a:schemeClr val="bg1">
                    <a:lumMod val="75000"/>
                  </a:schemeClr>
                </a:solidFill>
              </a:rPr>
              <a:t>Identify the technology used for Synchrophasors and how Synchrophasor Data is different from traditional SCADA</a:t>
            </a:r>
          </a:p>
          <a:p>
            <a:pPr>
              <a:lnSpc>
                <a:spcPct val="120000"/>
              </a:lnSpc>
              <a:buFont typeface="Wingdings" panose="05000000000000000000" pitchFamily="2" charset="2"/>
              <a:buChar char="§"/>
            </a:pPr>
            <a:r>
              <a:rPr lang="en-US" sz="2000" kern="0" dirty="0">
                <a:solidFill>
                  <a:schemeClr val="bg1">
                    <a:lumMod val="75000"/>
                  </a:schemeClr>
                </a:solidFill>
              </a:rPr>
              <a:t>Recognize the benefits of Synchrophasor Technology in managing the power grid </a:t>
            </a:r>
          </a:p>
          <a:p>
            <a:pPr>
              <a:lnSpc>
                <a:spcPct val="120000"/>
              </a:lnSpc>
              <a:buFont typeface="Wingdings" panose="05000000000000000000" pitchFamily="2" charset="2"/>
              <a:buChar char="§"/>
            </a:pPr>
            <a:r>
              <a:rPr lang="en-US" sz="2000" kern="0" dirty="0">
                <a:solidFill>
                  <a:schemeClr val="bg1">
                    <a:lumMod val="75000"/>
                  </a:schemeClr>
                </a:solidFill>
              </a:rPr>
              <a:t>Identify how Synchrophasor Data is used to detect oscillations in the system </a:t>
            </a:r>
          </a:p>
          <a:p>
            <a:pPr>
              <a:lnSpc>
                <a:spcPct val="120000"/>
              </a:lnSpc>
              <a:buFont typeface="Wingdings" panose="05000000000000000000" pitchFamily="2" charset="2"/>
              <a:buChar char="§"/>
            </a:pPr>
            <a:r>
              <a:rPr lang="en-US" sz="2000" kern="0" dirty="0">
                <a:solidFill>
                  <a:schemeClr val="bg1">
                    <a:lumMod val="75000"/>
                  </a:schemeClr>
                </a:solidFill>
              </a:rPr>
              <a:t>Identify how Synchrophasor Data is used in Event Analysis</a:t>
            </a:r>
          </a:p>
          <a:p>
            <a:pPr>
              <a:lnSpc>
                <a:spcPct val="120000"/>
              </a:lnSpc>
              <a:buFont typeface="Wingdings" panose="05000000000000000000" pitchFamily="2" charset="2"/>
              <a:buChar char="§"/>
            </a:pPr>
            <a:r>
              <a:rPr lang="en-US" sz="2000" kern="0" dirty="0"/>
              <a:t>Identify generator model validation methodology using Synchrophasor Data</a:t>
            </a:r>
          </a:p>
        </p:txBody>
      </p:sp>
      <p:sp>
        <p:nvSpPr>
          <p:cNvPr id="9" name="Title 8"/>
          <p:cNvSpPr>
            <a:spLocks noGrp="1"/>
          </p:cNvSpPr>
          <p:nvPr>
            <p:ph type="title"/>
          </p:nvPr>
        </p:nvSpPr>
        <p:spPr/>
        <p:txBody>
          <a:bodyPr/>
          <a:lstStyle/>
          <a:p>
            <a:r>
              <a:rPr lang="en-US" dirty="0" smtClean="0"/>
              <a:t>Objectives</a:t>
            </a:r>
            <a:endParaRPr lang="en-US" dirty="0"/>
          </a:p>
        </p:txBody>
      </p:sp>
    </p:spTree>
    <p:extLst>
      <p:ext uri="{BB962C8B-B14F-4D97-AF65-F5344CB8AC3E}">
        <p14:creationId xmlns:p14="http://schemas.microsoft.com/office/powerpoint/2010/main" val="36410320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a:buFont typeface="Wingdings" panose="05000000000000000000" pitchFamily="2" charset="2"/>
              <a:buChar char="§"/>
            </a:pPr>
            <a:r>
              <a:rPr lang="en-US" sz="2000" dirty="0" smtClean="0"/>
              <a:t>PMU’s can be used to satisfy model validation requirements set in NERC standards MOD-026-1 and MOD-027-1</a:t>
            </a:r>
          </a:p>
          <a:p>
            <a:pPr marL="0" indent="0">
              <a:buNone/>
            </a:pPr>
            <a:endParaRPr lang="en-US" sz="2000" dirty="0" smtClean="0"/>
          </a:p>
          <a:p>
            <a:pPr>
              <a:buFont typeface="Wingdings" panose="05000000000000000000" pitchFamily="2" charset="2"/>
              <a:buChar char="§"/>
            </a:pPr>
            <a:r>
              <a:rPr lang="en-US" sz="2000" dirty="0" smtClean="0"/>
              <a:t>PMU’s provide high accuracy measurements for comparison against simulation, which may be accomplished with unit online</a:t>
            </a:r>
          </a:p>
          <a:p>
            <a:pPr lvl="0" fontAlgn="auto">
              <a:spcAft>
                <a:spcPts val="0"/>
              </a:spcAft>
              <a:defRPr/>
            </a:pPr>
            <a:endParaRPr lang="en-US" sz="2000" dirty="0" smtClean="0">
              <a:latin typeface="+mj-lt"/>
            </a:endParaRPr>
          </a:p>
          <a:p>
            <a:pPr lvl="0" fontAlgn="auto">
              <a:spcAft>
                <a:spcPts val="0"/>
              </a:spcAft>
              <a:buFont typeface="Wingdings" panose="05000000000000000000" pitchFamily="2" charset="2"/>
              <a:buChar char="§"/>
              <a:defRPr/>
            </a:pPr>
            <a:r>
              <a:rPr lang="en-US" sz="2000" dirty="0" smtClean="0">
                <a:latin typeface="+mj-lt"/>
              </a:rPr>
              <a:t>Automation </a:t>
            </a:r>
            <a:r>
              <a:rPr lang="en-US" sz="2000" dirty="0">
                <a:latin typeface="+mj-lt"/>
              </a:rPr>
              <a:t>of the process using software tools </a:t>
            </a:r>
            <a:r>
              <a:rPr lang="en-US" sz="2000" dirty="0" smtClean="0">
                <a:latin typeface="+mj-lt"/>
              </a:rPr>
              <a:t>greatly </a:t>
            </a:r>
            <a:r>
              <a:rPr lang="en-US" sz="2000" dirty="0">
                <a:latin typeface="+mj-lt"/>
              </a:rPr>
              <a:t>eases the workload associated with matching simulation models with measured response</a:t>
            </a:r>
            <a:r>
              <a:rPr lang="en-US" sz="2000" dirty="0" smtClean="0">
                <a:latin typeface="+mj-lt"/>
              </a:rPr>
              <a:t>.</a:t>
            </a:r>
          </a:p>
          <a:p>
            <a:pPr lvl="0" fontAlgn="auto">
              <a:spcAft>
                <a:spcPts val="0"/>
              </a:spcAft>
              <a:buFont typeface="Wingdings" panose="05000000000000000000" pitchFamily="2" charset="2"/>
              <a:buChar char="§"/>
              <a:defRPr/>
            </a:pPr>
            <a:endParaRPr lang="en-US" sz="2000" dirty="0">
              <a:latin typeface="+mj-lt"/>
            </a:endParaRPr>
          </a:p>
          <a:p>
            <a:pPr lvl="0" fontAlgn="auto">
              <a:spcAft>
                <a:spcPts val="0"/>
              </a:spcAft>
              <a:buFont typeface="Wingdings" panose="05000000000000000000" pitchFamily="2" charset="2"/>
              <a:buChar char="§"/>
              <a:defRPr/>
            </a:pPr>
            <a:r>
              <a:rPr lang="en-US" sz="2000" dirty="0" smtClean="0">
                <a:latin typeface="+mj-lt"/>
              </a:rPr>
              <a:t>Result is a good dynamic model for a Generator/Excitation System that matches the actual equipment in the field and is validated through online testing</a:t>
            </a:r>
            <a:endParaRPr lang="en-US" sz="2000" dirty="0">
              <a:latin typeface="+mj-lt"/>
            </a:endParaRPr>
          </a:p>
          <a:p>
            <a:pPr marL="0" indent="0">
              <a:buNone/>
            </a:pPr>
            <a:endParaRPr lang="en-US" sz="2400" dirty="0" smtClean="0">
              <a:latin typeface="+mj-lt"/>
            </a:endParaRPr>
          </a:p>
          <a:p>
            <a:pPr marL="0" indent="0">
              <a:buNone/>
            </a:pPr>
            <a:endParaRPr lang="en-US" sz="2400" dirty="0" smtClean="0">
              <a:latin typeface="+mj-lt"/>
            </a:endParaRPr>
          </a:p>
          <a:p>
            <a:endParaRPr lang="en-US" sz="2400" dirty="0"/>
          </a:p>
        </p:txBody>
      </p:sp>
      <p:sp>
        <p:nvSpPr>
          <p:cNvPr id="4" name="Title 3"/>
          <p:cNvSpPr>
            <a:spLocks noGrp="1"/>
          </p:cNvSpPr>
          <p:nvPr>
            <p:ph type="title"/>
          </p:nvPr>
        </p:nvSpPr>
        <p:spPr/>
        <p:txBody>
          <a:bodyPr/>
          <a:lstStyle/>
          <a:p>
            <a:r>
              <a:rPr lang="en-US" dirty="0" smtClean="0"/>
              <a:t>Generator Model Validation</a:t>
            </a:r>
            <a:endParaRPr lang="en-US" dirty="0"/>
          </a:p>
        </p:txBody>
      </p:sp>
    </p:spTree>
    <p:extLst>
      <p:ext uri="{BB962C8B-B14F-4D97-AF65-F5344CB8AC3E}">
        <p14:creationId xmlns:p14="http://schemas.microsoft.com/office/powerpoint/2010/main" val="11076227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a:buFont typeface="Wingdings" panose="05000000000000000000" pitchFamily="2" charset="2"/>
              <a:buChar char="§"/>
            </a:pPr>
            <a:r>
              <a:rPr lang="en-US" sz="2400" dirty="0" smtClean="0"/>
              <a:t>Post Event Analysis</a:t>
            </a:r>
          </a:p>
          <a:p>
            <a:pPr lvl="1">
              <a:buFont typeface="Wingdings" panose="05000000000000000000" pitchFamily="2" charset="2"/>
              <a:buChar char="§"/>
            </a:pPr>
            <a:r>
              <a:rPr lang="en-US" sz="2000" dirty="0" smtClean="0"/>
              <a:t>Re-create the oscillations as captured by the PMU using simulation tools such as MATLAB and </a:t>
            </a:r>
            <a:r>
              <a:rPr lang="en-US" sz="2000" dirty="0" err="1" smtClean="0"/>
              <a:t>Powertech</a:t>
            </a:r>
            <a:r>
              <a:rPr lang="en-US" sz="2000" dirty="0" smtClean="0"/>
              <a:t> Tools</a:t>
            </a:r>
          </a:p>
          <a:p>
            <a:pPr lvl="1">
              <a:buFont typeface="Wingdings" panose="05000000000000000000" pitchFamily="2" charset="2"/>
              <a:buChar char="§"/>
            </a:pPr>
            <a:r>
              <a:rPr lang="en-US" sz="2000" dirty="0" smtClean="0"/>
              <a:t>Identify the cause and solutions to mitigate the oscillations</a:t>
            </a:r>
          </a:p>
          <a:p>
            <a:pPr>
              <a:buFont typeface="Wingdings" panose="05000000000000000000" pitchFamily="2" charset="2"/>
              <a:buChar char="§"/>
            </a:pPr>
            <a:r>
              <a:rPr lang="en-US" sz="2400" dirty="0" smtClean="0"/>
              <a:t>Benchmarking of the tuned model using PMU data</a:t>
            </a:r>
          </a:p>
          <a:p>
            <a:pPr lvl="1">
              <a:buFont typeface="Wingdings" panose="05000000000000000000" pitchFamily="2" charset="2"/>
              <a:buChar char="§"/>
            </a:pPr>
            <a:endParaRPr lang="en-US" sz="2000" dirty="0"/>
          </a:p>
        </p:txBody>
      </p:sp>
      <p:sp>
        <p:nvSpPr>
          <p:cNvPr id="4" name="Title 3"/>
          <p:cNvSpPr>
            <a:spLocks noGrp="1"/>
          </p:cNvSpPr>
          <p:nvPr>
            <p:ph type="title"/>
          </p:nvPr>
        </p:nvSpPr>
        <p:spPr/>
        <p:txBody>
          <a:bodyPr/>
          <a:lstStyle/>
          <a:p>
            <a:r>
              <a:rPr lang="en-US" dirty="0" smtClean="0"/>
              <a:t>Generator Model Validation</a:t>
            </a:r>
            <a:endParaRPr lang="en-US" dirty="0"/>
          </a:p>
        </p:txBody>
      </p:sp>
      <p:pic>
        <p:nvPicPr>
          <p:cNvPr id="6" name="Chart 8"/>
          <p:cNvPicPr>
            <a:picLocks noChangeArrowheads="1"/>
          </p:cNvPicPr>
          <p:nvPr/>
        </p:nvPicPr>
        <p:blipFill>
          <a:blip r:embed="rId2" cstate="print"/>
          <a:srcRect/>
          <a:stretch>
            <a:fillRect/>
          </a:stretch>
        </p:blipFill>
        <p:spPr bwMode="auto">
          <a:xfrm>
            <a:off x="1600200" y="2895600"/>
            <a:ext cx="5486400" cy="2362200"/>
          </a:xfrm>
          <a:prstGeom prst="rect">
            <a:avLst/>
          </a:prstGeom>
          <a:noFill/>
          <a:ln w="9525">
            <a:noFill/>
            <a:miter lim="800000"/>
            <a:headEnd/>
            <a:tailEnd/>
          </a:ln>
        </p:spPr>
      </p:pic>
    </p:spTree>
    <p:extLst>
      <p:ext uri="{BB962C8B-B14F-4D97-AF65-F5344CB8AC3E}">
        <p14:creationId xmlns:p14="http://schemas.microsoft.com/office/powerpoint/2010/main" val="32552684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a:buFont typeface="Wingdings" panose="05000000000000000000" pitchFamily="2" charset="2"/>
              <a:buChar char="§"/>
            </a:pPr>
            <a:endParaRPr lang="en-US" sz="2400" dirty="0" smtClean="0"/>
          </a:p>
          <a:p>
            <a:pPr>
              <a:buFont typeface="Wingdings" panose="05000000000000000000" pitchFamily="2" charset="2"/>
              <a:buChar char="§"/>
            </a:pPr>
            <a:r>
              <a:rPr lang="en-US" sz="2400" dirty="0" smtClean="0"/>
              <a:t>Proposed tuning based on simulation studies</a:t>
            </a:r>
          </a:p>
          <a:p>
            <a:pPr>
              <a:buFont typeface="Wingdings" panose="05000000000000000000" pitchFamily="2" charset="2"/>
              <a:buChar char="§"/>
            </a:pPr>
            <a:endParaRPr lang="en-US" sz="2400" dirty="0" smtClean="0"/>
          </a:p>
          <a:p>
            <a:pPr marL="0" indent="0">
              <a:buNone/>
            </a:pPr>
            <a:endParaRPr lang="en-US" sz="2400" dirty="0"/>
          </a:p>
          <a:p>
            <a:pPr marL="457200" lvl="1" indent="0">
              <a:buNone/>
            </a:pPr>
            <a:endParaRPr lang="en-US" sz="2000" dirty="0"/>
          </a:p>
        </p:txBody>
      </p:sp>
      <p:sp>
        <p:nvSpPr>
          <p:cNvPr id="4" name="Title 3"/>
          <p:cNvSpPr>
            <a:spLocks noGrp="1"/>
          </p:cNvSpPr>
          <p:nvPr>
            <p:ph type="title"/>
          </p:nvPr>
        </p:nvSpPr>
        <p:spPr/>
        <p:txBody>
          <a:bodyPr/>
          <a:lstStyle/>
          <a:p>
            <a:r>
              <a:rPr lang="en-US" dirty="0"/>
              <a:t>Generator Model Validation</a:t>
            </a:r>
          </a:p>
        </p:txBody>
      </p:sp>
      <p:pic>
        <p:nvPicPr>
          <p:cNvPr id="6" name="Chart 10"/>
          <p:cNvPicPr>
            <a:picLocks noChangeArrowheads="1"/>
          </p:cNvPicPr>
          <p:nvPr/>
        </p:nvPicPr>
        <p:blipFill>
          <a:blip r:embed="rId2" cstate="print"/>
          <a:srcRect/>
          <a:stretch>
            <a:fillRect/>
          </a:stretch>
        </p:blipFill>
        <p:spPr bwMode="auto">
          <a:xfrm>
            <a:off x="1219200" y="2105025"/>
            <a:ext cx="5791200" cy="3200400"/>
          </a:xfrm>
          <a:prstGeom prst="rect">
            <a:avLst/>
          </a:prstGeom>
          <a:noFill/>
          <a:ln w="9525">
            <a:noFill/>
            <a:miter lim="800000"/>
            <a:headEnd/>
            <a:tailEnd/>
          </a:ln>
        </p:spPr>
      </p:pic>
    </p:spTree>
    <p:extLst>
      <p:ext uri="{BB962C8B-B14F-4D97-AF65-F5344CB8AC3E}">
        <p14:creationId xmlns:p14="http://schemas.microsoft.com/office/powerpoint/2010/main" val="15182491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a:buFont typeface="Wingdings" panose="05000000000000000000" pitchFamily="2" charset="2"/>
              <a:buChar char="§"/>
            </a:pPr>
            <a:r>
              <a:rPr lang="en-US" sz="2000" b="1" dirty="0" smtClean="0"/>
              <a:t>What is Synchrophasor Technology</a:t>
            </a:r>
          </a:p>
          <a:p>
            <a:pPr lvl="1">
              <a:buFont typeface="Wingdings" panose="05000000000000000000" pitchFamily="2" charset="2"/>
              <a:buChar char="§"/>
            </a:pPr>
            <a:r>
              <a:rPr lang="en-US" sz="1600" dirty="0" smtClean="0"/>
              <a:t>Phasors and PMUs</a:t>
            </a:r>
          </a:p>
          <a:p>
            <a:pPr lvl="1">
              <a:buFont typeface="Wingdings" panose="05000000000000000000" pitchFamily="2" charset="2"/>
              <a:buChar char="§"/>
            </a:pPr>
            <a:r>
              <a:rPr lang="en-US" sz="1600" dirty="0" smtClean="0"/>
              <a:t>Difference between Synchrophasors and SCADA</a:t>
            </a:r>
          </a:p>
          <a:p>
            <a:pPr>
              <a:buFont typeface="Wingdings" panose="05000000000000000000" pitchFamily="2" charset="2"/>
              <a:buChar char="§"/>
            </a:pPr>
            <a:r>
              <a:rPr lang="en-US" sz="2000" b="1" dirty="0" smtClean="0"/>
              <a:t>Benefits of Synchrophasors</a:t>
            </a:r>
          </a:p>
          <a:p>
            <a:pPr lvl="1">
              <a:buFont typeface="Wingdings" panose="05000000000000000000" pitchFamily="2" charset="2"/>
              <a:buChar char="§"/>
            </a:pPr>
            <a:r>
              <a:rPr lang="en-US" sz="1600" dirty="0" smtClean="0"/>
              <a:t>Wide-Area Visualization</a:t>
            </a:r>
          </a:p>
          <a:p>
            <a:pPr lvl="1">
              <a:buFont typeface="Wingdings" panose="05000000000000000000" pitchFamily="2" charset="2"/>
              <a:buChar char="§"/>
            </a:pPr>
            <a:r>
              <a:rPr lang="en-US" sz="1600" dirty="0" smtClean="0"/>
              <a:t>Higher resolution than SCADA for better observability</a:t>
            </a:r>
          </a:p>
          <a:p>
            <a:pPr lvl="1">
              <a:buFont typeface="Wingdings" panose="05000000000000000000" pitchFamily="2" charset="2"/>
              <a:buChar char="§"/>
            </a:pPr>
            <a:r>
              <a:rPr lang="en-US" sz="1600" dirty="0" smtClean="0"/>
              <a:t>Provides ability to assess grid stress due to angle differences</a:t>
            </a:r>
          </a:p>
          <a:p>
            <a:pPr lvl="1">
              <a:buFont typeface="Wingdings" panose="05000000000000000000" pitchFamily="2" charset="2"/>
              <a:buChar char="§"/>
            </a:pPr>
            <a:r>
              <a:rPr lang="en-US" sz="1600" dirty="0" smtClean="0"/>
              <a:t>Allows for better dynamic modeling</a:t>
            </a:r>
          </a:p>
          <a:p>
            <a:pPr>
              <a:buFont typeface="Wingdings" panose="05000000000000000000" pitchFamily="2" charset="2"/>
              <a:buChar char="§"/>
            </a:pPr>
            <a:r>
              <a:rPr lang="en-US" sz="2000" b="1" dirty="0" smtClean="0"/>
              <a:t>Current Synchrophasor Deployment in ERCOT</a:t>
            </a:r>
          </a:p>
          <a:p>
            <a:pPr lvl="1">
              <a:buFont typeface="Wingdings" panose="05000000000000000000" pitchFamily="2" charset="2"/>
              <a:buChar char="§"/>
            </a:pPr>
            <a:r>
              <a:rPr lang="en-US" sz="1600" dirty="0" smtClean="0"/>
              <a:t>76 PMU’s installed in 35 locations</a:t>
            </a:r>
          </a:p>
          <a:p>
            <a:pPr lvl="1">
              <a:buFont typeface="Wingdings" panose="05000000000000000000" pitchFamily="2" charset="2"/>
              <a:buChar char="§"/>
            </a:pPr>
            <a:r>
              <a:rPr lang="en-US" sz="1600" dirty="0" smtClean="0"/>
              <a:t>Status of PMTF and NOGRR</a:t>
            </a:r>
          </a:p>
          <a:p>
            <a:pPr>
              <a:buFont typeface="Wingdings" panose="05000000000000000000" pitchFamily="2" charset="2"/>
              <a:buChar char="§"/>
            </a:pPr>
            <a:r>
              <a:rPr lang="en-US" sz="2000" b="1" dirty="0" smtClean="0"/>
              <a:t>Current Use Cases</a:t>
            </a:r>
          </a:p>
          <a:p>
            <a:pPr lvl="1">
              <a:buFont typeface="Wingdings" panose="05000000000000000000" pitchFamily="2" charset="2"/>
              <a:buChar char="§"/>
            </a:pPr>
            <a:r>
              <a:rPr lang="en-US" sz="1600" dirty="0" smtClean="0"/>
              <a:t>Oscillation Detection &amp; Damping</a:t>
            </a:r>
          </a:p>
          <a:p>
            <a:pPr lvl="1">
              <a:buFont typeface="Wingdings" panose="05000000000000000000" pitchFamily="2" charset="2"/>
              <a:buChar char="§"/>
            </a:pPr>
            <a:r>
              <a:rPr lang="en-US" sz="1600" dirty="0"/>
              <a:t>Event Analysis and Reporting</a:t>
            </a:r>
          </a:p>
          <a:p>
            <a:pPr lvl="1">
              <a:buFont typeface="Wingdings" panose="05000000000000000000" pitchFamily="2" charset="2"/>
              <a:buChar char="§"/>
            </a:pPr>
            <a:r>
              <a:rPr lang="en-US" sz="1600" dirty="0" smtClean="0"/>
              <a:t>Generator Model Validation</a:t>
            </a:r>
          </a:p>
          <a:p>
            <a:pPr lvl="1">
              <a:buFont typeface="Wingdings" panose="05000000000000000000" pitchFamily="2" charset="2"/>
              <a:buChar char="§"/>
            </a:pPr>
            <a:endParaRPr lang="en-US" sz="1600" b="1" dirty="0" smtClean="0"/>
          </a:p>
          <a:p>
            <a:pPr lvl="1">
              <a:buFont typeface="Wingdings" panose="05000000000000000000" pitchFamily="2" charset="2"/>
              <a:buChar char="§"/>
            </a:pPr>
            <a:endParaRPr lang="en-US" sz="1600" dirty="0" smtClean="0"/>
          </a:p>
          <a:p>
            <a:pPr lvl="1">
              <a:buFont typeface="Wingdings" panose="05000000000000000000" pitchFamily="2" charset="2"/>
              <a:buChar char="§"/>
            </a:pPr>
            <a:endParaRPr lang="en-US" sz="1600" dirty="0"/>
          </a:p>
        </p:txBody>
      </p:sp>
      <p:sp>
        <p:nvSpPr>
          <p:cNvPr id="4" name="Title 3"/>
          <p:cNvSpPr>
            <a:spLocks noGrp="1"/>
          </p:cNvSpPr>
          <p:nvPr>
            <p:ph type="title"/>
          </p:nvPr>
        </p:nvSpPr>
        <p:spPr/>
        <p:txBody>
          <a:bodyPr/>
          <a:lstStyle/>
          <a:p>
            <a:r>
              <a:rPr lang="en-US" dirty="0" smtClean="0"/>
              <a:t>Summary</a:t>
            </a:r>
            <a:endParaRPr lang="en-US" dirty="0"/>
          </a:p>
        </p:txBody>
      </p:sp>
    </p:spTree>
    <p:extLst>
      <p:ext uri="{BB962C8B-B14F-4D97-AF65-F5344CB8AC3E}">
        <p14:creationId xmlns:p14="http://schemas.microsoft.com/office/powerpoint/2010/main" val="13698790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6753" y="2604977"/>
            <a:ext cx="4414991" cy="1015663"/>
          </a:xfrm>
          <a:prstGeom prst="rect">
            <a:avLst/>
          </a:prstGeom>
          <a:noFill/>
        </p:spPr>
        <p:txBody>
          <a:bodyPr wrap="none" rtlCol="0">
            <a:spAutoFit/>
          </a:bodyPr>
          <a:lstStyle/>
          <a:p>
            <a:r>
              <a:rPr lang="en-US" sz="6000" b="1" dirty="0" smtClean="0"/>
              <a:t>Questions?</a:t>
            </a:r>
            <a:endParaRPr lang="en-US" sz="6000"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791" y="188839"/>
            <a:ext cx="6248400"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29772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rmAutofit/>
          </a:bodyPr>
          <a:lstStyle/>
          <a:p>
            <a:pPr marL="0" indent="0">
              <a:buNone/>
            </a:pPr>
            <a:r>
              <a:rPr lang="en-US" sz="2000" b="1" kern="0" dirty="0" smtClean="0">
                <a:solidFill>
                  <a:schemeClr val="tx2">
                    <a:lumMod val="90000"/>
                    <a:lumOff val="10000"/>
                  </a:schemeClr>
                </a:solidFill>
              </a:rPr>
              <a:t>Question 1:</a:t>
            </a:r>
          </a:p>
          <a:p>
            <a:pPr marL="0" indent="0">
              <a:buNone/>
            </a:pPr>
            <a:endParaRPr lang="en-US" sz="2000" b="1" kern="0" dirty="0" smtClean="0"/>
          </a:p>
          <a:p>
            <a:pPr marL="0" indent="0">
              <a:buNone/>
            </a:pPr>
            <a:r>
              <a:rPr lang="en-US" sz="2400" b="1" kern="0" dirty="0" smtClean="0"/>
              <a:t>Which of the following statements regarding Synchrophasors and SCADA is correct:</a:t>
            </a:r>
          </a:p>
          <a:p>
            <a:pPr marL="457200" lvl="1" indent="0">
              <a:buNone/>
            </a:pPr>
            <a:endParaRPr lang="en-US" sz="1600" b="1" kern="0" dirty="0" smtClean="0"/>
          </a:p>
          <a:p>
            <a:pPr marL="800100" lvl="1" indent="-342900">
              <a:buAutoNum type="alphaLcParenR"/>
            </a:pPr>
            <a:r>
              <a:rPr lang="en-US" sz="2000" b="1" kern="0" dirty="0" smtClean="0"/>
              <a:t>Synchrophasor Technology is a replacement for SCADA </a:t>
            </a:r>
          </a:p>
          <a:p>
            <a:pPr marL="800100" lvl="1" indent="-342900">
              <a:buAutoNum type="alphaLcParenR"/>
            </a:pPr>
            <a:r>
              <a:rPr lang="en-US" sz="2000" b="1" kern="0" dirty="0" smtClean="0"/>
              <a:t>SCADA and Synchrophasors both have time synchronization with GPS</a:t>
            </a:r>
          </a:p>
          <a:p>
            <a:pPr marL="800100" lvl="1" indent="-342900">
              <a:buAutoNum type="alphaLcParenR"/>
            </a:pPr>
            <a:r>
              <a:rPr lang="en-US" sz="2000" b="1" kern="0" dirty="0" smtClean="0"/>
              <a:t>SCADA has slow scan rates when compared to Synchrophasors</a:t>
            </a:r>
          </a:p>
          <a:p>
            <a:pPr marL="800100" lvl="1" indent="-342900">
              <a:buAutoNum type="alphaLcParenR"/>
            </a:pPr>
            <a:r>
              <a:rPr lang="en-US" sz="2000" b="1" kern="0" dirty="0" smtClean="0"/>
              <a:t>SCADA and Synchrophasors are both capable of measuring voltage and current phase angles</a:t>
            </a:r>
          </a:p>
        </p:txBody>
      </p:sp>
      <p:sp>
        <p:nvSpPr>
          <p:cNvPr id="9" name="Title 8"/>
          <p:cNvSpPr>
            <a:spLocks noGrp="1"/>
          </p:cNvSpPr>
          <p:nvPr>
            <p:ph type="title"/>
          </p:nvPr>
        </p:nvSpPr>
        <p:spPr/>
        <p:txBody>
          <a:bodyPr/>
          <a:lstStyle/>
          <a:p>
            <a:r>
              <a:rPr lang="en-US" dirty="0" smtClean="0"/>
              <a:t>Q&amp;A</a:t>
            </a:r>
            <a:endParaRPr lang="en-US" dirty="0"/>
          </a:p>
        </p:txBody>
      </p:sp>
    </p:spTree>
    <p:extLst>
      <p:ext uri="{BB962C8B-B14F-4D97-AF65-F5344CB8AC3E}">
        <p14:creationId xmlns:p14="http://schemas.microsoft.com/office/powerpoint/2010/main" val="42682746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rmAutofit/>
          </a:bodyPr>
          <a:lstStyle/>
          <a:p>
            <a:pPr marL="0" indent="0">
              <a:buNone/>
            </a:pPr>
            <a:r>
              <a:rPr lang="en-US" sz="2000" b="1" kern="0" dirty="0" smtClean="0">
                <a:solidFill>
                  <a:schemeClr val="tx2">
                    <a:lumMod val="90000"/>
                    <a:lumOff val="10000"/>
                  </a:schemeClr>
                </a:solidFill>
              </a:rPr>
              <a:t>Question 2:</a:t>
            </a:r>
          </a:p>
          <a:p>
            <a:pPr marL="0" indent="0">
              <a:buNone/>
            </a:pPr>
            <a:endParaRPr lang="en-US" sz="2000" b="1" kern="0" dirty="0" smtClean="0"/>
          </a:p>
          <a:p>
            <a:pPr marL="0" indent="0">
              <a:buNone/>
            </a:pPr>
            <a:r>
              <a:rPr lang="en-US" sz="2400" b="1" kern="0" dirty="0" smtClean="0"/>
              <a:t>Synchrophasor Technology is useful for the following:</a:t>
            </a:r>
          </a:p>
          <a:p>
            <a:pPr marL="800100" lvl="1" indent="-342900">
              <a:buAutoNum type="alphaLcParenR"/>
            </a:pPr>
            <a:endParaRPr lang="en-US" sz="1600" b="1" kern="0" dirty="0" smtClean="0"/>
          </a:p>
          <a:p>
            <a:pPr marL="800100" lvl="1" indent="-342900">
              <a:buAutoNum type="alphaLcParenR"/>
            </a:pPr>
            <a:r>
              <a:rPr lang="en-US" sz="2000" b="1" kern="0" dirty="0" smtClean="0"/>
              <a:t>Wide area visualization</a:t>
            </a:r>
          </a:p>
          <a:p>
            <a:pPr marL="800100" lvl="1" indent="-342900">
              <a:buAutoNum type="alphaLcParenR"/>
            </a:pPr>
            <a:r>
              <a:rPr lang="en-US" sz="2000" b="1" kern="0" dirty="0" smtClean="0"/>
              <a:t>Monitoring oscillations</a:t>
            </a:r>
          </a:p>
          <a:p>
            <a:pPr marL="457200" lvl="1" indent="0">
              <a:buNone/>
            </a:pPr>
            <a:r>
              <a:rPr lang="en-US" sz="2000" b="1" kern="0" dirty="0" smtClean="0"/>
              <a:t>c)   Assess </a:t>
            </a:r>
            <a:r>
              <a:rPr lang="en-US" sz="2000" b="1" kern="0" dirty="0"/>
              <a:t>grid stress</a:t>
            </a:r>
          </a:p>
          <a:p>
            <a:pPr marL="457200" lvl="1" indent="0">
              <a:buNone/>
            </a:pPr>
            <a:r>
              <a:rPr lang="en-US" sz="2000" b="1" kern="0" dirty="0"/>
              <a:t>d</a:t>
            </a:r>
            <a:r>
              <a:rPr lang="en-US" sz="2000" b="1" kern="0" dirty="0" smtClean="0"/>
              <a:t>)   All of the above	</a:t>
            </a:r>
            <a:endParaRPr lang="en-US" sz="2000" b="1" kern="0" dirty="0"/>
          </a:p>
        </p:txBody>
      </p:sp>
      <p:sp>
        <p:nvSpPr>
          <p:cNvPr id="9" name="Title 8"/>
          <p:cNvSpPr>
            <a:spLocks noGrp="1"/>
          </p:cNvSpPr>
          <p:nvPr>
            <p:ph type="title"/>
          </p:nvPr>
        </p:nvSpPr>
        <p:spPr/>
        <p:txBody>
          <a:bodyPr/>
          <a:lstStyle/>
          <a:p>
            <a:r>
              <a:rPr lang="en-US" dirty="0" smtClean="0"/>
              <a:t>Q&amp;A</a:t>
            </a:r>
            <a:endParaRPr lang="en-US" dirty="0"/>
          </a:p>
        </p:txBody>
      </p:sp>
    </p:spTree>
    <p:extLst>
      <p:ext uri="{BB962C8B-B14F-4D97-AF65-F5344CB8AC3E}">
        <p14:creationId xmlns:p14="http://schemas.microsoft.com/office/powerpoint/2010/main" val="38074508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rmAutofit/>
          </a:bodyPr>
          <a:lstStyle/>
          <a:p>
            <a:pPr marL="0" indent="0">
              <a:buNone/>
            </a:pPr>
            <a:r>
              <a:rPr lang="en-US" sz="2000" b="1" kern="0" dirty="0" smtClean="0">
                <a:solidFill>
                  <a:schemeClr val="tx2">
                    <a:lumMod val="90000"/>
                    <a:lumOff val="10000"/>
                  </a:schemeClr>
                </a:solidFill>
              </a:rPr>
              <a:t>Question 3:</a:t>
            </a:r>
          </a:p>
          <a:p>
            <a:pPr marL="0" indent="0">
              <a:buNone/>
            </a:pPr>
            <a:endParaRPr lang="en-US" sz="2000" b="1" kern="0" dirty="0" smtClean="0"/>
          </a:p>
          <a:p>
            <a:pPr marL="0" indent="0">
              <a:buNone/>
            </a:pPr>
            <a:r>
              <a:rPr lang="en-US" sz="2400" b="1" kern="0" dirty="0" smtClean="0"/>
              <a:t>The following waveform indicates </a:t>
            </a:r>
            <a:r>
              <a:rPr lang="en-US" sz="2000" b="1" kern="0" dirty="0" smtClean="0"/>
              <a:t>:</a:t>
            </a:r>
          </a:p>
          <a:p>
            <a:pPr marL="0" indent="0">
              <a:buNone/>
            </a:pPr>
            <a:endParaRPr lang="en-US" sz="2000" b="1" kern="0" dirty="0"/>
          </a:p>
          <a:p>
            <a:pPr marL="0" indent="0">
              <a:buNone/>
            </a:pPr>
            <a:endParaRPr lang="en-US" sz="2000" b="1" kern="0" dirty="0" smtClean="0"/>
          </a:p>
          <a:p>
            <a:pPr marL="0" indent="0">
              <a:buNone/>
            </a:pPr>
            <a:endParaRPr lang="en-US" sz="2000" b="1" kern="0" dirty="0"/>
          </a:p>
          <a:p>
            <a:pPr marL="0" indent="0">
              <a:buNone/>
            </a:pPr>
            <a:endParaRPr lang="en-US" sz="2000" b="1" kern="0" dirty="0" smtClean="0"/>
          </a:p>
          <a:p>
            <a:pPr marL="0" indent="0">
              <a:buNone/>
            </a:pPr>
            <a:endParaRPr lang="en-US" sz="2000" b="1" kern="0" dirty="0"/>
          </a:p>
          <a:p>
            <a:pPr marL="0" indent="0">
              <a:buNone/>
            </a:pPr>
            <a:r>
              <a:rPr lang="en-US" sz="2000" b="1" kern="0" dirty="0" smtClean="0"/>
              <a:t>	</a:t>
            </a:r>
          </a:p>
          <a:p>
            <a:pPr marL="0" indent="0">
              <a:buNone/>
            </a:pPr>
            <a:r>
              <a:rPr lang="en-US" sz="2000" b="1" kern="0" dirty="0"/>
              <a:t>	</a:t>
            </a:r>
            <a:r>
              <a:rPr lang="en-US" sz="2000" b="1" kern="0" dirty="0" smtClean="0"/>
              <a:t>a)  Well Damped Oscillations</a:t>
            </a:r>
          </a:p>
          <a:p>
            <a:pPr marL="0" indent="0">
              <a:buNone/>
            </a:pPr>
            <a:r>
              <a:rPr lang="en-US" sz="2000" b="1" kern="0" dirty="0"/>
              <a:t>	</a:t>
            </a:r>
            <a:r>
              <a:rPr lang="en-US" sz="2000" b="1" kern="0" dirty="0" smtClean="0"/>
              <a:t>b)  Poorly Damped Oscillations</a:t>
            </a:r>
          </a:p>
          <a:p>
            <a:pPr marL="0" indent="0">
              <a:buNone/>
            </a:pPr>
            <a:r>
              <a:rPr lang="en-US" sz="2000" b="1" kern="0" dirty="0"/>
              <a:t>	</a:t>
            </a:r>
            <a:r>
              <a:rPr lang="en-US" sz="2000" b="1" kern="0" dirty="0" smtClean="0"/>
              <a:t>c)  Growing Oscillations</a:t>
            </a:r>
          </a:p>
          <a:p>
            <a:pPr marL="0" indent="0">
              <a:buNone/>
            </a:pPr>
            <a:r>
              <a:rPr lang="en-US" sz="2000" b="1" kern="0" dirty="0"/>
              <a:t>	</a:t>
            </a:r>
            <a:r>
              <a:rPr lang="en-US" sz="2000" b="1" kern="0" dirty="0" smtClean="0"/>
              <a:t>d)  None of the above</a:t>
            </a:r>
          </a:p>
          <a:p>
            <a:pPr marL="0" indent="0">
              <a:buNone/>
            </a:pPr>
            <a:endParaRPr lang="en-US" sz="2000" b="1" kern="0" dirty="0" smtClean="0"/>
          </a:p>
          <a:p>
            <a:pPr marL="457200" lvl="1" indent="0">
              <a:buNone/>
            </a:pPr>
            <a:endParaRPr lang="en-US" sz="1600" b="1" kern="0" dirty="0"/>
          </a:p>
        </p:txBody>
      </p:sp>
      <p:sp>
        <p:nvSpPr>
          <p:cNvPr id="9" name="Title 8"/>
          <p:cNvSpPr>
            <a:spLocks noGrp="1"/>
          </p:cNvSpPr>
          <p:nvPr>
            <p:ph type="title"/>
          </p:nvPr>
        </p:nvSpPr>
        <p:spPr/>
        <p:txBody>
          <a:bodyPr/>
          <a:lstStyle/>
          <a:p>
            <a:r>
              <a:rPr lang="en-US" dirty="0" smtClean="0"/>
              <a:t>Q&amp;A</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0" y="2386399"/>
            <a:ext cx="3286125"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456722" y="3752848"/>
            <a:ext cx="563680" cy="276999"/>
          </a:xfrm>
          <a:prstGeom prst="rect">
            <a:avLst/>
          </a:prstGeom>
          <a:noFill/>
        </p:spPr>
        <p:txBody>
          <a:bodyPr wrap="none" rtlCol="0">
            <a:spAutoFit/>
          </a:bodyPr>
          <a:lstStyle/>
          <a:p>
            <a:r>
              <a:rPr lang="en-US" sz="1200" dirty="0" smtClean="0"/>
              <a:t>Time </a:t>
            </a:r>
            <a:endParaRPr lang="en-US" sz="1200" dirty="0"/>
          </a:p>
        </p:txBody>
      </p:sp>
      <p:cxnSp>
        <p:nvCxnSpPr>
          <p:cNvPr id="4" name="Straight Arrow Connector 3"/>
          <p:cNvCxnSpPr/>
          <p:nvPr/>
        </p:nvCxnSpPr>
        <p:spPr>
          <a:xfrm flipV="1">
            <a:off x="1848272" y="2605474"/>
            <a:ext cx="0" cy="7048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2933700" y="3881823"/>
            <a:ext cx="438150"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948667" y="2819399"/>
            <a:ext cx="899605" cy="276999"/>
          </a:xfrm>
          <a:prstGeom prst="rect">
            <a:avLst/>
          </a:prstGeom>
          <a:noFill/>
        </p:spPr>
        <p:txBody>
          <a:bodyPr wrap="none" rtlCol="0">
            <a:spAutoFit/>
          </a:bodyPr>
          <a:lstStyle/>
          <a:p>
            <a:r>
              <a:rPr lang="en-US" sz="1200" dirty="0" smtClean="0"/>
              <a:t>Magnitude</a:t>
            </a:r>
            <a:endParaRPr lang="en-US" sz="1200" dirty="0"/>
          </a:p>
        </p:txBody>
      </p:sp>
    </p:spTree>
    <p:extLst>
      <p:ext uri="{BB962C8B-B14F-4D97-AF65-F5344CB8AC3E}">
        <p14:creationId xmlns:p14="http://schemas.microsoft.com/office/powerpoint/2010/main" val="17405842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Power Flow </a:t>
            </a:r>
            <a:r>
              <a:rPr lang="en-US" dirty="0" smtClean="0"/>
              <a:t>Function </a:t>
            </a:r>
            <a:r>
              <a:rPr lang="en-US" dirty="0"/>
              <a:t>of </a:t>
            </a:r>
            <a:r>
              <a:rPr lang="en-US" dirty="0" smtClean="0"/>
              <a:t>Phase Angle Difference</a:t>
            </a:r>
            <a:endParaRPr lang="en-US" dirty="0"/>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9413" y="980668"/>
            <a:ext cx="8229600" cy="4812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00074" y="5661982"/>
            <a:ext cx="2425664" cy="276999"/>
          </a:xfrm>
          <a:prstGeom prst="rect">
            <a:avLst/>
          </a:prstGeom>
          <a:noFill/>
        </p:spPr>
        <p:txBody>
          <a:bodyPr wrap="none" rtlCol="0">
            <a:spAutoFit/>
          </a:bodyPr>
          <a:lstStyle/>
          <a:p>
            <a:r>
              <a:rPr lang="en-US" sz="1200" b="1" dirty="0" smtClean="0"/>
              <a:t>*</a:t>
            </a:r>
            <a:r>
              <a:rPr lang="en-US" sz="1200" b="1" i="1" dirty="0" smtClean="0"/>
              <a:t>Source: Electric Power Group</a:t>
            </a:r>
            <a:endParaRPr lang="en-US" sz="1200" b="1" i="1" dirty="0"/>
          </a:p>
        </p:txBody>
      </p:sp>
    </p:spTree>
    <p:extLst>
      <p:ext uri="{BB962C8B-B14F-4D97-AF65-F5344CB8AC3E}">
        <p14:creationId xmlns:p14="http://schemas.microsoft.com/office/powerpoint/2010/main" val="30991812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rmAutofit/>
          </a:bodyPr>
          <a:lstStyle/>
          <a:p>
            <a:pPr marL="0" indent="0">
              <a:buNone/>
            </a:pPr>
            <a:r>
              <a:rPr lang="en-US" sz="2000" b="1" kern="0" dirty="0" smtClean="0">
                <a:solidFill>
                  <a:schemeClr val="tx2">
                    <a:lumMod val="90000"/>
                    <a:lumOff val="10000"/>
                  </a:schemeClr>
                </a:solidFill>
              </a:rPr>
              <a:t>Question 4:</a:t>
            </a:r>
          </a:p>
          <a:p>
            <a:pPr marL="0" indent="0">
              <a:buNone/>
            </a:pPr>
            <a:endParaRPr lang="en-US" sz="2000" b="1" kern="0" dirty="0" smtClean="0"/>
          </a:p>
          <a:p>
            <a:pPr marL="0" indent="0">
              <a:buNone/>
            </a:pPr>
            <a:r>
              <a:rPr lang="en-US" sz="2400" b="1" kern="0" dirty="0" smtClean="0"/>
              <a:t>For Post-Event Analysis, Synchrophasor Data can be used to:</a:t>
            </a:r>
          </a:p>
          <a:p>
            <a:pPr marL="457200" lvl="1" indent="0">
              <a:buNone/>
            </a:pPr>
            <a:endParaRPr lang="en-US" sz="2000" b="1" kern="0" dirty="0" smtClean="0"/>
          </a:p>
          <a:p>
            <a:pPr marL="800100" lvl="1" indent="-342900">
              <a:buAutoNum type="alphaLcParenR"/>
            </a:pPr>
            <a:r>
              <a:rPr lang="en-US" sz="2000" b="1" kern="0" dirty="0" smtClean="0"/>
              <a:t>Locate the area with the largest frequency deviation</a:t>
            </a:r>
          </a:p>
          <a:p>
            <a:pPr marL="800100" lvl="1" indent="-342900">
              <a:buAutoNum type="alphaLcParenR"/>
            </a:pPr>
            <a:r>
              <a:rPr lang="en-US" sz="2000" b="1" kern="0" dirty="0"/>
              <a:t>Locate the </a:t>
            </a:r>
            <a:r>
              <a:rPr lang="en-US" sz="2000" b="1" kern="0" dirty="0" smtClean="0"/>
              <a:t>areas </a:t>
            </a:r>
            <a:r>
              <a:rPr lang="en-US" sz="2000" b="1" kern="0" dirty="0"/>
              <a:t>with the largest </a:t>
            </a:r>
            <a:r>
              <a:rPr lang="en-US" sz="2000" b="1" kern="0" dirty="0" smtClean="0"/>
              <a:t>voltage magnitude and angle swing</a:t>
            </a:r>
          </a:p>
          <a:p>
            <a:pPr marL="800100" lvl="1" indent="-342900">
              <a:buAutoNum type="alphaLcParenR"/>
            </a:pPr>
            <a:r>
              <a:rPr lang="en-US" sz="2000" b="1" kern="0" dirty="0" smtClean="0"/>
              <a:t>Determine dominant modes of oscillations associated with the event</a:t>
            </a:r>
          </a:p>
          <a:p>
            <a:pPr marL="800100" lvl="1" indent="-342900">
              <a:buAutoNum type="alphaLcParenR"/>
            </a:pPr>
            <a:r>
              <a:rPr lang="en-US" sz="2000" b="1" kern="0" dirty="0" smtClean="0"/>
              <a:t>All of the above</a:t>
            </a:r>
          </a:p>
          <a:p>
            <a:pPr marL="457200" lvl="1" indent="0">
              <a:buNone/>
            </a:pPr>
            <a:endParaRPr lang="en-US" sz="1600" b="1" kern="0" dirty="0"/>
          </a:p>
        </p:txBody>
      </p:sp>
      <p:sp>
        <p:nvSpPr>
          <p:cNvPr id="9" name="Title 8"/>
          <p:cNvSpPr>
            <a:spLocks noGrp="1"/>
          </p:cNvSpPr>
          <p:nvPr>
            <p:ph type="title"/>
          </p:nvPr>
        </p:nvSpPr>
        <p:spPr/>
        <p:txBody>
          <a:bodyPr/>
          <a:lstStyle/>
          <a:p>
            <a:r>
              <a:rPr lang="en-US" dirty="0" smtClean="0"/>
              <a:t>Q&amp;A</a:t>
            </a:r>
            <a:endParaRPr lang="en-US" dirty="0"/>
          </a:p>
        </p:txBody>
      </p:sp>
    </p:spTree>
    <p:extLst>
      <p:ext uri="{BB962C8B-B14F-4D97-AF65-F5344CB8AC3E}">
        <p14:creationId xmlns:p14="http://schemas.microsoft.com/office/powerpoint/2010/main" val="8074228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rmAutofit/>
          </a:bodyPr>
          <a:lstStyle/>
          <a:p>
            <a:pPr marL="0" indent="0">
              <a:buNone/>
            </a:pPr>
            <a:r>
              <a:rPr lang="en-US" sz="2000" b="1" kern="0" dirty="0" smtClean="0">
                <a:solidFill>
                  <a:schemeClr val="tx2">
                    <a:lumMod val="90000"/>
                    <a:lumOff val="10000"/>
                  </a:schemeClr>
                </a:solidFill>
              </a:rPr>
              <a:t>Question 5:</a:t>
            </a:r>
          </a:p>
          <a:p>
            <a:pPr marL="0" indent="0">
              <a:buNone/>
            </a:pPr>
            <a:endParaRPr lang="en-US" sz="2000" b="1" kern="0" dirty="0" smtClean="0"/>
          </a:p>
          <a:p>
            <a:pPr marL="0" indent="0">
              <a:buNone/>
            </a:pPr>
            <a:r>
              <a:rPr lang="en-US" sz="2400" b="1" kern="0" dirty="0" smtClean="0"/>
              <a:t>Synchrophasor Technology is useful for the following:</a:t>
            </a:r>
          </a:p>
          <a:p>
            <a:pPr marL="457200" lvl="1" indent="0">
              <a:buNone/>
            </a:pPr>
            <a:endParaRPr lang="en-US" sz="1600" b="1" kern="0" dirty="0" smtClean="0"/>
          </a:p>
          <a:p>
            <a:pPr marL="457200" lvl="1" indent="0">
              <a:buNone/>
            </a:pPr>
            <a:r>
              <a:rPr lang="en-US" sz="1600" b="1" kern="0" dirty="0" smtClean="0"/>
              <a:t>a)  </a:t>
            </a:r>
            <a:r>
              <a:rPr lang="en-US" sz="2000" b="1" kern="0" dirty="0" smtClean="0"/>
              <a:t>Generator Model Validation</a:t>
            </a:r>
          </a:p>
          <a:p>
            <a:pPr marL="457200" lvl="1" indent="0">
              <a:buNone/>
            </a:pPr>
            <a:r>
              <a:rPr lang="en-US" sz="2000" b="1" kern="0" dirty="0" smtClean="0"/>
              <a:t>b)  To increase the generator output</a:t>
            </a:r>
          </a:p>
          <a:p>
            <a:pPr marL="457200" lvl="1" indent="0">
              <a:buNone/>
            </a:pPr>
            <a:r>
              <a:rPr lang="en-US" sz="2000" b="1" kern="0" dirty="0" smtClean="0"/>
              <a:t>c)  To improve generator efficiency</a:t>
            </a:r>
          </a:p>
          <a:p>
            <a:pPr lvl="1">
              <a:buAutoNum type="alphaLcParenR" startAt="4"/>
            </a:pPr>
            <a:r>
              <a:rPr lang="en-US" sz="2000" b="1" kern="0" dirty="0" smtClean="0"/>
              <a:t>To get maximum revenue from the generator</a:t>
            </a:r>
          </a:p>
          <a:p>
            <a:pPr marL="457200" lvl="1" indent="0">
              <a:buNone/>
            </a:pPr>
            <a:endParaRPr lang="en-US" sz="1600" b="1" kern="0" dirty="0"/>
          </a:p>
        </p:txBody>
      </p:sp>
      <p:sp>
        <p:nvSpPr>
          <p:cNvPr id="9" name="Title 8"/>
          <p:cNvSpPr>
            <a:spLocks noGrp="1"/>
          </p:cNvSpPr>
          <p:nvPr>
            <p:ph type="title"/>
          </p:nvPr>
        </p:nvSpPr>
        <p:spPr/>
        <p:txBody>
          <a:bodyPr/>
          <a:lstStyle/>
          <a:p>
            <a:r>
              <a:rPr lang="en-US" dirty="0" smtClean="0"/>
              <a:t>Q&amp;A</a:t>
            </a:r>
            <a:endParaRPr lang="en-US" dirty="0"/>
          </a:p>
        </p:txBody>
      </p:sp>
    </p:spTree>
    <p:extLst>
      <p:ext uri="{BB962C8B-B14F-4D97-AF65-F5344CB8AC3E}">
        <p14:creationId xmlns:p14="http://schemas.microsoft.com/office/powerpoint/2010/main" val="29127638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Phasor </a:t>
            </a:r>
            <a:r>
              <a:rPr lang="en-US" dirty="0" smtClean="0"/>
              <a:t>Technology Infrastructure</a:t>
            </a:r>
            <a:endParaRPr lang="en-US"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0074" y="828676"/>
            <a:ext cx="7743743" cy="4838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00074" y="5661982"/>
            <a:ext cx="2425664" cy="276999"/>
          </a:xfrm>
          <a:prstGeom prst="rect">
            <a:avLst/>
          </a:prstGeom>
          <a:noFill/>
        </p:spPr>
        <p:txBody>
          <a:bodyPr wrap="none" rtlCol="0">
            <a:spAutoFit/>
          </a:bodyPr>
          <a:lstStyle/>
          <a:p>
            <a:r>
              <a:rPr lang="en-US" sz="1200" b="1" dirty="0" smtClean="0"/>
              <a:t>*</a:t>
            </a:r>
            <a:r>
              <a:rPr lang="en-US" sz="1200" b="1" i="1" dirty="0" smtClean="0"/>
              <a:t>Source: Electric Power Group</a:t>
            </a:r>
            <a:endParaRPr lang="en-US" sz="1200" b="1" i="1" dirty="0"/>
          </a:p>
        </p:txBody>
      </p:sp>
    </p:spTree>
    <p:extLst>
      <p:ext uri="{BB962C8B-B14F-4D97-AF65-F5344CB8AC3E}">
        <p14:creationId xmlns:p14="http://schemas.microsoft.com/office/powerpoint/2010/main" val="37600721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Phasor Vs. SCADA Measurements</a:t>
            </a:r>
          </a:p>
        </p:txBody>
      </p:sp>
      <p:sp>
        <p:nvSpPr>
          <p:cNvPr id="7" name="TextBox 6"/>
          <p:cNvSpPr txBox="1"/>
          <p:nvPr/>
        </p:nvSpPr>
        <p:spPr>
          <a:xfrm>
            <a:off x="600074" y="5661982"/>
            <a:ext cx="2425664" cy="276999"/>
          </a:xfrm>
          <a:prstGeom prst="rect">
            <a:avLst/>
          </a:prstGeom>
          <a:noFill/>
        </p:spPr>
        <p:txBody>
          <a:bodyPr wrap="none" rtlCol="0">
            <a:spAutoFit/>
          </a:bodyPr>
          <a:lstStyle/>
          <a:p>
            <a:r>
              <a:rPr lang="en-US" sz="1200" b="1" dirty="0" smtClean="0"/>
              <a:t>*</a:t>
            </a:r>
            <a:r>
              <a:rPr lang="en-US" sz="1200" b="1" i="1" dirty="0" smtClean="0"/>
              <a:t>Source: Electric Power Group</a:t>
            </a:r>
            <a:endParaRPr lang="en-US" sz="1200" b="1" i="1" dirty="0"/>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001454"/>
            <a:ext cx="487680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Content Placeholder 5"/>
          <p:cNvGraphicFramePr>
            <a:graphicFrameLocks noGrp="1"/>
          </p:cNvGraphicFramePr>
          <p:nvPr>
            <p:ph idx="1"/>
            <p:extLst>
              <p:ext uri="{D42A27DB-BD31-4B8C-83A1-F6EECF244321}">
                <p14:modId xmlns:p14="http://schemas.microsoft.com/office/powerpoint/2010/main" val="704198333"/>
              </p:ext>
            </p:extLst>
          </p:nvPr>
        </p:nvGraphicFramePr>
        <p:xfrm>
          <a:off x="507372" y="2086862"/>
          <a:ext cx="8129256" cy="3502270"/>
        </p:xfrm>
        <a:graphic>
          <a:graphicData uri="http://schemas.openxmlformats.org/drawingml/2006/table">
            <a:tbl>
              <a:tblPr firstRow="1" firstCol="1" bandRow="1"/>
              <a:tblGrid>
                <a:gridCol w="2709752"/>
                <a:gridCol w="2709752"/>
                <a:gridCol w="2709752"/>
              </a:tblGrid>
              <a:tr h="700454">
                <a:tc>
                  <a:txBody>
                    <a:bodyPr/>
                    <a:lstStyle/>
                    <a:p>
                      <a:pPr marL="0" marR="0" algn="ctr">
                        <a:lnSpc>
                          <a:spcPct val="115000"/>
                        </a:lnSpc>
                        <a:spcBef>
                          <a:spcPts val="0"/>
                        </a:spcBef>
                        <a:spcAft>
                          <a:spcPts val="0"/>
                        </a:spcAft>
                        <a:tabLst>
                          <a:tab pos="914400" algn="l"/>
                        </a:tabLst>
                      </a:pPr>
                      <a:r>
                        <a:rPr lang="en-US" sz="1600" b="1" dirty="0">
                          <a:effectLst/>
                          <a:latin typeface="Arial"/>
                          <a:ea typeface="Calibri"/>
                          <a:cs typeface="Times New Roman"/>
                        </a:rPr>
                        <a:t>ATTRIBUTE</a:t>
                      </a:r>
                      <a:endParaRPr lang="en-US" sz="16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effectLst/>
                          <a:latin typeface="Arial"/>
                          <a:ea typeface="Calibri"/>
                          <a:cs typeface="Times New Roman"/>
                        </a:rPr>
                        <a:t>SCADA</a:t>
                      </a:r>
                      <a:endParaRPr lang="en-US" sz="16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effectLst/>
                          <a:latin typeface="Arial"/>
                          <a:ea typeface="Calibri"/>
                          <a:cs typeface="Times New Roman"/>
                        </a:rPr>
                        <a:t>SYNCHROPHASORS</a:t>
                      </a:r>
                      <a:endParaRPr lang="en-US" sz="16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0454">
                <a:tc>
                  <a:txBody>
                    <a:bodyPr/>
                    <a:lstStyle/>
                    <a:p>
                      <a:pPr marL="0" marR="0">
                        <a:lnSpc>
                          <a:spcPct val="115000"/>
                        </a:lnSpc>
                        <a:spcBef>
                          <a:spcPts val="0"/>
                        </a:spcBef>
                        <a:spcAft>
                          <a:spcPts val="0"/>
                        </a:spcAft>
                      </a:pPr>
                      <a:r>
                        <a:rPr lang="en-US" sz="1600" dirty="0">
                          <a:effectLst/>
                          <a:latin typeface="Arial"/>
                          <a:ea typeface="Calibri"/>
                          <a:cs typeface="Times New Roman"/>
                        </a:rPr>
                        <a:t>Resolution</a:t>
                      </a:r>
                      <a:endParaRPr lang="en-US" sz="16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effectLst/>
                          <a:latin typeface="Arial"/>
                          <a:ea typeface="Calibri"/>
                          <a:cs typeface="Times New Roman"/>
                        </a:rPr>
                        <a:t>1 sample every 2-4 seconds</a:t>
                      </a:r>
                      <a:endParaRPr lang="en-US" sz="16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effectLst/>
                          <a:latin typeface="Arial"/>
                          <a:ea typeface="Calibri"/>
                          <a:cs typeface="Times New Roman"/>
                        </a:rPr>
                        <a:t>10-60 samples per second</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0454">
                <a:tc>
                  <a:txBody>
                    <a:bodyPr/>
                    <a:lstStyle/>
                    <a:p>
                      <a:pPr marL="0" marR="0">
                        <a:lnSpc>
                          <a:spcPct val="115000"/>
                        </a:lnSpc>
                        <a:spcBef>
                          <a:spcPts val="0"/>
                        </a:spcBef>
                        <a:spcAft>
                          <a:spcPts val="0"/>
                        </a:spcAft>
                      </a:pPr>
                      <a:r>
                        <a:rPr lang="en-US" sz="1600" dirty="0">
                          <a:effectLst/>
                          <a:latin typeface="Arial"/>
                          <a:ea typeface="Calibri"/>
                          <a:cs typeface="Times New Roman"/>
                        </a:rPr>
                        <a:t>Measured Quantities</a:t>
                      </a:r>
                      <a:endParaRPr lang="en-US" sz="16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effectLst/>
                          <a:latin typeface="Arial"/>
                          <a:ea typeface="Calibri"/>
                          <a:cs typeface="Times New Roman"/>
                        </a:rPr>
                        <a:t>Magnitude Only</a:t>
                      </a:r>
                      <a:endParaRPr lang="en-US" sz="16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effectLst/>
                          <a:latin typeface="Arial"/>
                          <a:ea typeface="Calibri"/>
                          <a:cs typeface="Times New Roman"/>
                        </a:rPr>
                        <a:t>Magnitude &amp; Phase Angle</a:t>
                      </a:r>
                      <a:endParaRPr lang="en-US" sz="16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0454">
                <a:tc>
                  <a:txBody>
                    <a:bodyPr/>
                    <a:lstStyle/>
                    <a:p>
                      <a:pPr marL="0" marR="0">
                        <a:lnSpc>
                          <a:spcPct val="115000"/>
                        </a:lnSpc>
                        <a:spcBef>
                          <a:spcPts val="0"/>
                        </a:spcBef>
                        <a:spcAft>
                          <a:spcPts val="0"/>
                        </a:spcAft>
                      </a:pPr>
                      <a:r>
                        <a:rPr lang="en-US" sz="1600" dirty="0">
                          <a:effectLst/>
                          <a:latin typeface="Arial"/>
                          <a:ea typeface="Calibri"/>
                          <a:cs typeface="Times New Roman"/>
                        </a:rPr>
                        <a:t>Time Synchronization</a:t>
                      </a:r>
                      <a:endParaRPr lang="en-US" sz="16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effectLst/>
                          <a:latin typeface="Arial"/>
                          <a:ea typeface="Calibri"/>
                          <a:cs typeface="Times New Roman"/>
                        </a:rPr>
                        <a:t>No </a:t>
                      </a:r>
                      <a:endParaRPr lang="en-US" sz="16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effectLst/>
                          <a:latin typeface="Arial"/>
                          <a:ea typeface="Calibri"/>
                          <a:cs typeface="Times New Roman"/>
                        </a:rPr>
                        <a:t>Yes</a:t>
                      </a:r>
                      <a:endParaRPr lang="en-US" sz="16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0454">
                <a:tc>
                  <a:txBody>
                    <a:bodyPr/>
                    <a:lstStyle/>
                    <a:p>
                      <a:pPr marL="0" marR="0">
                        <a:lnSpc>
                          <a:spcPct val="115000"/>
                        </a:lnSpc>
                        <a:spcBef>
                          <a:spcPts val="0"/>
                        </a:spcBef>
                        <a:spcAft>
                          <a:spcPts val="0"/>
                        </a:spcAft>
                      </a:pPr>
                      <a:r>
                        <a:rPr lang="en-US" sz="1600">
                          <a:effectLst/>
                          <a:latin typeface="Arial"/>
                          <a:ea typeface="Calibri"/>
                          <a:cs typeface="Times New Roman"/>
                        </a:rPr>
                        <a:t>Focus</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effectLst/>
                          <a:latin typeface="Arial"/>
                          <a:ea typeface="Calibri"/>
                          <a:cs typeface="Times New Roman"/>
                        </a:rPr>
                        <a:t>Local utility monitoring &amp; control</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effectLst/>
                          <a:latin typeface="Arial"/>
                          <a:ea typeface="Calibri"/>
                          <a:cs typeface="Times New Roman"/>
                        </a:rPr>
                        <a:t>Wide area monitoring &amp; control</a:t>
                      </a:r>
                      <a:endParaRPr lang="en-US" sz="16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3544034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Observability - SCADA vs. PMUs</a:t>
            </a: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9413" y="919862"/>
            <a:ext cx="7754937" cy="4649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00074" y="5661982"/>
            <a:ext cx="2425664" cy="276999"/>
          </a:xfrm>
          <a:prstGeom prst="rect">
            <a:avLst/>
          </a:prstGeom>
          <a:noFill/>
        </p:spPr>
        <p:txBody>
          <a:bodyPr wrap="none" rtlCol="0">
            <a:spAutoFit/>
          </a:bodyPr>
          <a:lstStyle/>
          <a:p>
            <a:r>
              <a:rPr lang="en-US" sz="1200" b="1" dirty="0" smtClean="0"/>
              <a:t>*</a:t>
            </a:r>
            <a:r>
              <a:rPr lang="en-US" sz="1200" b="1" i="1" dirty="0" smtClean="0"/>
              <a:t>Source: Electric Power Group</a:t>
            </a:r>
            <a:endParaRPr lang="en-US" sz="1200" b="1" i="1" dirty="0"/>
          </a:p>
        </p:txBody>
      </p:sp>
    </p:spTree>
    <p:extLst>
      <p:ext uri="{BB962C8B-B14F-4D97-AF65-F5344CB8AC3E}">
        <p14:creationId xmlns:p14="http://schemas.microsoft.com/office/powerpoint/2010/main" val="33060918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Observability - SCADA vs. PMUs</a:t>
            </a:r>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8974" y="1120264"/>
            <a:ext cx="7590477" cy="4533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18693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79664" y="828675"/>
            <a:ext cx="8229600" cy="2695575"/>
          </a:xfrm>
        </p:spPr>
        <p:txBody>
          <a:bodyPr>
            <a:noAutofit/>
          </a:bodyPr>
          <a:lstStyle/>
          <a:p>
            <a:pPr marL="0" indent="0">
              <a:buNone/>
            </a:pPr>
            <a:r>
              <a:rPr lang="en-US" sz="2000" b="1" kern="0" dirty="0" smtClean="0">
                <a:solidFill>
                  <a:schemeClr val="tx2">
                    <a:lumMod val="90000"/>
                    <a:lumOff val="10000"/>
                  </a:schemeClr>
                </a:solidFill>
              </a:rPr>
              <a:t>Upon completing this course, you will be able to:</a:t>
            </a:r>
          </a:p>
          <a:p>
            <a:pPr marL="0" indent="0">
              <a:buNone/>
            </a:pPr>
            <a:endParaRPr lang="en-US" sz="2000" b="1" kern="0" dirty="0" smtClean="0"/>
          </a:p>
          <a:p>
            <a:pPr>
              <a:lnSpc>
                <a:spcPct val="120000"/>
              </a:lnSpc>
              <a:buFont typeface="Wingdings" panose="05000000000000000000" pitchFamily="2" charset="2"/>
              <a:buChar char="§"/>
            </a:pPr>
            <a:r>
              <a:rPr lang="en-US" sz="2000" kern="0" dirty="0">
                <a:solidFill>
                  <a:schemeClr val="bg1">
                    <a:lumMod val="75000"/>
                  </a:schemeClr>
                </a:solidFill>
              </a:rPr>
              <a:t>Identify the technology used for Synchrophasors and how Synchrophasor Data is different from traditional SCADA</a:t>
            </a:r>
          </a:p>
          <a:p>
            <a:pPr>
              <a:lnSpc>
                <a:spcPct val="120000"/>
              </a:lnSpc>
              <a:buFont typeface="Wingdings" panose="05000000000000000000" pitchFamily="2" charset="2"/>
              <a:buChar char="§"/>
            </a:pPr>
            <a:r>
              <a:rPr lang="en-US" sz="2000" kern="0" dirty="0"/>
              <a:t>Recognize the benefits of Synchrophasor Technology in managing the power grid </a:t>
            </a:r>
          </a:p>
          <a:p>
            <a:pPr>
              <a:lnSpc>
                <a:spcPct val="120000"/>
              </a:lnSpc>
              <a:buFont typeface="Wingdings" panose="05000000000000000000" pitchFamily="2" charset="2"/>
              <a:buChar char="§"/>
            </a:pPr>
            <a:r>
              <a:rPr lang="en-US" sz="2000" kern="0" dirty="0">
                <a:solidFill>
                  <a:schemeClr val="bg1">
                    <a:lumMod val="75000"/>
                  </a:schemeClr>
                </a:solidFill>
              </a:rPr>
              <a:t>Identify how Synchrophasor Data is used to detect oscillations in the system </a:t>
            </a:r>
          </a:p>
          <a:p>
            <a:pPr>
              <a:lnSpc>
                <a:spcPct val="120000"/>
              </a:lnSpc>
              <a:buFont typeface="Wingdings" panose="05000000000000000000" pitchFamily="2" charset="2"/>
              <a:buChar char="§"/>
            </a:pPr>
            <a:r>
              <a:rPr lang="en-US" sz="2000" kern="0" dirty="0">
                <a:solidFill>
                  <a:schemeClr val="bg1">
                    <a:lumMod val="75000"/>
                  </a:schemeClr>
                </a:solidFill>
              </a:rPr>
              <a:t>Identify how Synchrophasor Data is used in Event Analysis</a:t>
            </a:r>
          </a:p>
          <a:p>
            <a:pPr>
              <a:lnSpc>
                <a:spcPct val="120000"/>
              </a:lnSpc>
              <a:buFont typeface="Wingdings" panose="05000000000000000000" pitchFamily="2" charset="2"/>
              <a:buChar char="§"/>
            </a:pPr>
            <a:r>
              <a:rPr lang="en-US" sz="2000" kern="0" dirty="0">
                <a:solidFill>
                  <a:schemeClr val="bg1">
                    <a:lumMod val="75000"/>
                  </a:schemeClr>
                </a:solidFill>
              </a:rPr>
              <a:t>Identify generator model validation methodology using Synchrophasor Data</a:t>
            </a:r>
          </a:p>
        </p:txBody>
      </p:sp>
      <p:sp>
        <p:nvSpPr>
          <p:cNvPr id="9" name="Title 8"/>
          <p:cNvSpPr>
            <a:spLocks noGrp="1"/>
          </p:cNvSpPr>
          <p:nvPr>
            <p:ph type="title"/>
          </p:nvPr>
        </p:nvSpPr>
        <p:spPr/>
        <p:txBody>
          <a:bodyPr/>
          <a:lstStyle/>
          <a:p>
            <a:r>
              <a:rPr lang="en-US" dirty="0" smtClean="0"/>
              <a:t>Objectives</a:t>
            </a:r>
            <a:endParaRPr lang="en-US" dirty="0"/>
          </a:p>
        </p:txBody>
      </p:sp>
    </p:spTree>
    <p:extLst>
      <p:ext uri="{BB962C8B-B14F-4D97-AF65-F5344CB8AC3E}">
        <p14:creationId xmlns:p14="http://schemas.microsoft.com/office/powerpoint/2010/main" val="13857086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RCOT Colors">
      <a:dk1>
        <a:sysClr val="windowText" lastClr="000000"/>
      </a:dk1>
      <a:lt1>
        <a:sysClr val="window" lastClr="FFFFFF"/>
      </a:lt1>
      <a:dk2>
        <a:srgbClr val="00385E"/>
      </a:dk2>
      <a:lt2>
        <a:srgbClr val="EEECE1"/>
      </a:lt2>
      <a:accent1>
        <a:srgbClr val="008373"/>
      </a:accent1>
      <a:accent2>
        <a:srgbClr val="056BB8"/>
      </a:accent2>
      <a:accent3>
        <a:srgbClr val="680546"/>
      </a:accent3>
      <a:accent4>
        <a:srgbClr val="FDC709"/>
      </a:accent4>
      <a:accent5>
        <a:srgbClr val="E5E5E2"/>
      </a:accent5>
      <a:accent6>
        <a:srgbClr val="1F8A4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ERCOT Colors">
      <a:dk1>
        <a:sysClr val="windowText" lastClr="000000"/>
      </a:dk1>
      <a:lt1>
        <a:sysClr val="window" lastClr="FFFFFF"/>
      </a:lt1>
      <a:dk2>
        <a:srgbClr val="00385E"/>
      </a:dk2>
      <a:lt2>
        <a:srgbClr val="EEECE1"/>
      </a:lt2>
      <a:accent1>
        <a:srgbClr val="008373"/>
      </a:accent1>
      <a:accent2>
        <a:srgbClr val="056BB8"/>
      </a:accent2>
      <a:accent3>
        <a:srgbClr val="680546"/>
      </a:accent3>
      <a:accent4>
        <a:srgbClr val="FDC709"/>
      </a:accent4>
      <a:accent5>
        <a:srgbClr val="E5E5E2"/>
      </a:accent5>
      <a:accent6>
        <a:srgbClr val="1F8A4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nformation_x0020_Classification xmlns="c34af464-7aa1-4edd-9be4-83dffc1cb926">ERCOT Limited</Information_x0020_Classification>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EB6C32BA7893B4D8D08DA703C6B8599" ma:contentTypeVersion="0" ma:contentTypeDescription="Create a new document." ma:contentTypeScope="" ma:versionID="438847a72b75665982a8a359f97ca60b">
  <xsd:schema xmlns:xsd="http://www.w3.org/2001/XMLSchema" xmlns:xs="http://www.w3.org/2001/XMLSchema" xmlns:p="http://schemas.microsoft.com/office/2006/metadata/properties" xmlns:ns2="c34af464-7aa1-4edd-9be4-83dffc1cb926" targetNamespace="http://schemas.microsoft.com/office/2006/metadata/properties" ma:root="true" ma:fieldsID="429eac13a7923d6b47fc28e8f4096b10" ns2:_="">
    <xsd:import namespace="c34af464-7aa1-4edd-9be4-83dffc1cb926"/>
    <xsd:element name="properties">
      <xsd:complexType>
        <xsd:sequence>
          <xsd:element name="documentManagement">
            <xsd:complexType>
              <xsd:all>
                <xsd:element ref="ns2:Information_x0020_Classification"/>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4af464-7aa1-4edd-9be4-83dffc1cb926" elementFormDefault="qualified">
    <xsd:import namespace="http://schemas.microsoft.com/office/2006/documentManagement/types"/>
    <xsd:import namespace="http://schemas.microsoft.com/office/infopath/2007/PartnerControls"/>
    <xsd:element name="Information_x0020_Classification" ma:index="8" ma:displayName="Information Classification" ma:default="ERCOT Limited" ma:description="ERCOT Information Classification" ma:format="Dropdown" ma:internalName="Information_x0020_Classification">
      <xsd:simpleType>
        <xsd:restriction base="dms:Choice">
          <xsd:enumeration value="Public"/>
          <xsd:enumeration value="ERCOT Limited"/>
          <xsd:enumeration value="ERCOT Confidential"/>
          <xsd:enumeration value="ERCOT Restricted"/>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7B6F2769-7194-4217-93D3-3AF3A4742282}">
  <ds:schemaRefs>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dcmitype/"/>
    <ds:schemaRef ds:uri="c34af464-7aa1-4edd-9be4-83dffc1cb926"/>
    <ds:schemaRef ds:uri="http://purl.org/dc/terms/"/>
    <ds:schemaRef ds:uri="http://purl.org/dc/elements/1.1/"/>
    <ds:schemaRef ds:uri="http://www.w3.org/XML/1998/namespace"/>
  </ds:schemaRefs>
</ds:datastoreItem>
</file>

<file path=customXml/itemProps3.xml><?xml version="1.0" encoding="utf-8"?>
<ds:datastoreItem xmlns:ds="http://schemas.openxmlformats.org/officeDocument/2006/customXml" ds:itemID="{6C9659B9-8752-4DC3-8CFE-950F74D5E7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4af464-7aa1-4edd-9be4-83dffc1cb9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10001</TotalTime>
  <Words>1334</Words>
  <Application>Microsoft Office PowerPoint</Application>
  <PresentationFormat>On-screen Show (4:3)</PresentationFormat>
  <Paragraphs>252</Paragraphs>
  <Slides>41</Slides>
  <Notes>7</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41</vt:i4>
      </vt:variant>
    </vt:vector>
  </HeadingPairs>
  <TitlesOfParts>
    <vt:vector size="45" baseType="lpstr">
      <vt:lpstr>Office Theme</vt:lpstr>
      <vt:lpstr>1_Custom Design</vt:lpstr>
      <vt:lpstr>Custom Design</vt:lpstr>
      <vt:lpstr>Packager Shell Object</vt:lpstr>
      <vt:lpstr>PowerPoint Presentation</vt:lpstr>
      <vt:lpstr>Objectives</vt:lpstr>
      <vt:lpstr>What is a Voltage Phasor ?</vt:lpstr>
      <vt:lpstr>Power Flow Function of Phase Angle Difference</vt:lpstr>
      <vt:lpstr>Phasor Technology Infrastructure</vt:lpstr>
      <vt:lpstr>Phasor Vs. SCADA Measurements</vt:lpstr>
      <vt:lpstr>Observability - SCADA vs. PMUs</vt:lpstr>
      <vt:lpstr>Observability - SCADA vs. PMUs</vt:lpstr>
      <vt:lpstr>Objectives</vt:lpstr>
      <vt:lpstr>Phasor Technology Uses</vt:lpstr>
      <vt:lpstr>Major Blackout Events – Lessons Learned </vt:lpstr>
      <vt:lpstr>Major Blackout Events – Lessons Learned </vt:lpstr>
      <vt:lpstr>How Synchrophasors Could Have Helped</vt:lpstr>
      <vt:lpstr>The ERCOT Synchrophasor (PMU) Project</vt:lpstr>
      <vt:lpstr>Number of PMUs in CCET Project (as of Nov 2014)</vt:lpstr>
      <vt:lpstr>The Synchrophasor Data Communication Network </vt:lpstr>
      <vt:lpstr>ERCOT ROS Synchrophasor Task Force </vt:lpstr>
      <vt:lpstr>How Synchrophasor Data Is Being Used</vt:lpstr>
      <vt:lpstr>Objectives</vt:lpstr>
      <vt:lpstr>Oscillation Detection &amp; Damping</vt:lpstr>
      <vt:lpstr>RTDMS Dashboard</vt:lpstr>
      <vt:lpstr>Characterizing Oscillations - Frequency and Damping</vt:lpstr>
      <vt:lpstr>Example of Oscillation Event</vt:lpstr>
      <vt:lpstr>RTDMS Oscillation Demo</vt:lpstr>
      <vt:lpstr>Objectives</vt:lpstr>
      <vt:lpstr>Event Analysis Reports</vt:lpstr>
      <vt:lpstr>EPG’s Phasor Grid Dynamics Analyzer</vt:lpstr>
      <vt:lpstr>EPG’s Phasor Grid Dynamics Analyzer</vt:lpstr>
      <vt:lpstr>EPG’s Phasor Grid Dynamics Analyzer</vt:lpstr>
      <vt:lpstr>EPG’s Phasor Grid Dynamics Analyzer</vt:lpstr>
      <vt:lpstr>Objectives</vt:lpstr>
      <vt:lpstr>Generator Model Validation</vt:lpstr>
      <vt:lpstr>Generator Model Validation</vt:lpstr>
      <vt:lpstr>Generator Model Validation</vt:lpstr>
      <vt:lpstr>Summary</vt:lpstr>
      <vt:lpstr>PowerPoint Presentation</vt:lpstr>
      <vt:lpstr>Q&amp;A</vt:lpstr>
      <vt:lpstr>Q&amp;A</vt:lpstr>
      <vt:lpstr>Q&amp;A</vt:lpstr>
      <vt:lpstr>Q&amp;A</vt:lpstr>
      <vt:lpstr>Q&amp;A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Wozny, Stacy</cp:lastModifiedBy>
  <cp:revision>230</cp:revision>
  <cp:lastPrinted>2014-11-20T18:00:41Z</cp:lastPrinted>
  <dcterms:created xsi:type="dcterms:W3CDTF">2010-04-12T23:12:02Z</dcterms:created>
  <dcterms:modified xsi:type="dcterms:W3CDTF">2015-03-22T18:27:36Z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0x0101000EB6C32BA7893B4D8D08DA703C6B8599</vt:lpwstr>
  </property>
</Properties>
</file>