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37"/>
  </p:notesMasterIdLst>
  <p:sldIdLst>
    <p:sldId id="310" r:id="rId6"/>
    <p:sldId id="332" r:id="rId7"/>
    <p:sldId id="271" r:id="rId8"/>
    <p:sldId id="289" r:id="rId9"/>
    <p:sldId id="333" r:id="rId10"/>
    <p:sldId id="334" r:id="rId11"/>
    <p:sldId id="335" r:id="rId12"/>
    <p:sldId id="336" r:id="rId13"/>
    <p:sldId id="311" r:id="rId14"/>
    <p:sldId id="312" r:id="rId15"/>
    <p:sldId id="313" r:id="rId16"/>
    <p:sldId id="314" r:id="rId17"/>
    <p:sldId id="315" r:id="rId18"/>
    <p:sldId id="316" r:id="rId19"/>
    <p:sldId id="317" r:id="rId20"/>
    <p:sldId id="318" r:id="rId21"/>
    <p:sldId id="319" r:id="rId22"/>
    <p:sldId id="320" r:id="rId23"/>
    <p:sldId id="321" r:id="rId24"/>
    <p:sldId id="296" r:id="rId25"/>
    <p:sldId id="322" r:id="rId26"/>
    <p:sldId id="323" r:id="rId27"/>
    <p:sldId id="324" r:id="rId28"/>
    <p:sldId id="325" r:id="rId29"/>
    <p:sldId id="326" r:id="rId30"/>
    <p:sldId id="280" r:id="rId31"/>
    <p:sldId id="331" r:id="rId32"/>
    <p:sldId id="330" r:id="rId33"/>
    <p:sldId id="329" r:id="rId34"/>
    <p:sldId id="328" r:id="rId35"/>
    <p:sldId id="32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24" autoAdjust="0"/>
  </p:normalViewPr>
  <p:slideViewPr>
    <p:cSldViewPr snapToGrid="0">
      <p:cViewPr varScale="1">
        <p:scale>
          <a:sx n="61" d="100"/>
          <a:sy n="61"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C793E-4561-4B9E-8862-A50FFC21AC08}"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FF3544C5-9009-4458-8AF4-81FF14895BD8}">
      <dgm:prSet custT="1"/>
      <dgm:spPr/>
      <dgm:t>
        <a:bodyPr/>
        <a:lstStyle/>
        <a:p>
          <a:pPr rtl="0"/>
          <a:r>
            <a:rPr lang="en-US" sz="2000" b="0" dirty="0" smtClean="0"/>
            <a:t>Hurricanes should not be measured only by Saffir-Simpson (Cat 1-5) scale</a:t>
          </a:r>
          <a:endParaRPr lang="en-US" sz="2000" b="0" dirty="0"/>
        </a:p>
      </dgm:t>
    </dgm:pt>
    <dgm:pt modelId="{D050E09C-AAE4-4C0E-A179-A465E1D60ECA}" type="parTrans" cxnId="{46424FEB-E05D-49D2-9CD3-7E85C436A122}">
      <dgm:prSet/>
      <dgm:spPr/>
      <dgm:t>
        <a:bodyPr/>
        <a:lstStyle/>
        <a:p>
          <a:endParaRPr lang="en-US" sz="2400"/>
        </a:p>
      </dgm:t>
    </dgm:pt>
    <dgm:pt modelId="{04388838-B956-48E5-BBAB-14E6863CDA3B}" type="sibTrans" cxnId="{46424FEB-E05D-49D2-9CD3-7E85C436A122}">
      <dgm:prSet/>
      <dgm:spPr/>
      <dgm:t>
        <a:bodyPr/>
        <a:lstStyle/>
        <a:p>
          <a:endParaRPr lang="en-US" sz="2400"/>
        </a:p>
      </dgm:t>
    </dgm:pt>
    <dgm:pt modelId="{828C0738-BC61-40DD-B1D3-78DA0A4D3CC7}">
      <dgm:prSet custT="1"/>
      <dgm:spPr/>
      <dgm:t>
        <a:bodyPr/>
        <a:lstStyle/>
        <a:p>
          <a:pPr rtl="0"/>
          <a:r>
            <a:rPr lang="en-US" sz="2000" b="0" dirty="0" smtClean="0"/>
            <a:t>Size of storm combined with entire wind shield (winds of tropical storm force or greater) is critical to know</a:t>
          </a:r>
          <a:endParaRPr lang="en-US" sz="2000" b="0" dirty="0"/>
        </a:p>
      </dgm:t>
    </dgm:pt>
    <dgm:pt modelId="{3BCCABCD-0005-48CF-B913-7FB192BEBC4D}" type="parTrans" cxnId="{0CDD4435-7426-4FB5-8726-9547BDAF8881}">
      <dgm:prSet/>
      <dgm:spPr/>
      <dgm:t>
        <a:bodyPr/>
        <a:lstStyle/>
        <a:p>
          <a:endParaRPr lang="en-US" sz="2400"/>
        </a:p>
      </dgm:t>
    </dgm:pt>
    <dgm:pt modelId="{F9E946DF-9EC1-4FBE-9B5B-36D999087C43}" type="sibTrans" cxnId="{0CDD4435-7426-4FB5-8726-9547BDAF8881}">
      <dgm:prSet/>
      <dgm:spPr/>
      <dgm:t>
        <a:bodyPr/>
        <a:lstStyle/>
        <a:p>
          <a:endParaRPr lang="en-US" sz="2400"/>
        </a:p>
      </dgm:t>
    </dgm:pt>
    <dgm:pt modelId="{EF8B3B26-E911-4927-90F5-5B09FE2994F8}">
      <dgm:prSet custT="1"/>
      <dgm:spPr/>
      <dgm:t>
        <a:bodyPr/>
        <a:lstStyle/>
        <a:p>
          <a:pPr rtl="0"/>
          <a:r>
            <a:rPr lang="en-US" sz="2000" b="0" dirty="0" smtClean="0"/>
            <a:t>Storm surge can affect hundreds of coastline miles far </a:t>
          </a:r>
          <a:r>
            <a:rPr lang="en-US" sz="2000" b="0" dirty="0" smtClean="0"/>
            <a:t>from hurricane’s center.  </a:t>
          </a:r>
          <a:r>
            <a:rPr lang="en-US" sz="2000" b="0" dirty="0" smtClean="0"/>
            <a:t>A surge of 23’ can inundate:</a:t>
          </a:r>
          <a:endParaRPr lang="en-US" sz="2000" b="0" dirty="0"/>
        </a:p>
      </dgm:t>
    </dgm:pt>
    <dgm:pt modelId="{23AD99ED-F4BD-455E-B456-BAB84F2A9854}" type="parTrans" cxnId="{D002A3B0-4DF0-4780-BA91-78ECFA321113}">
      <dgm:prSet/>
      <dgm:spPr/>
      <dgm:t>
        <a:bodyPr/>
        <a:lstStyle/>
        <a:p>
          <a:endParaRPr lang="en-US" sz="2400"/>
        </a:p>
      </dgm:t>
    </dgm:pt>
    <dgm:pt modelId="{52FDBEE1-9F53-4C5D-9ADE-E6A303D5268C}" type="sibTrans" cxnId="{D002A3B0-4DF0-4780-BA91-78ECFA321113}">
      <dgm:prSet/>
      <dgm:spPr/>
      <dgm:t>
        <a:bodyPr/>
        <a:lstStyle/>
        <a:p>
          <a:endParaRPr lang="en-US" sz="2400"/>
        </a:p>
      </dgm:t>
    </dgm:pt>
    <dgm:pt modelId="{72A02081-3F2F-4A05-95AF-9840573821D0}">
      <dgm:prSet custT="1"/>
      <dgm:spPr/>
      <dgm:t>
        <a:bodyPr/>
        <a:lstStyle/>
        <a:p>
          <a:pPr rtl="0"/>
          <a:r>
            <a:rPr lang="en-US" sz="2000" b="0" dirty="0" smtClean="0"/>
            <a:t>The Gulf Coast is highly prone to significant storm surge</a:t>
          </a:r>
          <a:endParaRPr lang="en-US" sz="2000" b="0" dirty="0"/>
        </a:p>
      </dgm:t>
    </dgm:pt>
    <dgm:pt modelId="{6BC2B1EA-A11B-415E-9C48-42C7E64CB015}" type="parTrans" cxnId="{441CE1E9-4174-43CF-BF06-95E0A104545B}">
      <dgm:prSet/>
      <dgm:spPr/>
      <dgm:t>
        <a:bodyPr/>
        <a:lstStyle/>
        <a:p>
          <a:endParaRPr lang="en-US" sz="2400"/>
        </a:p>
      </dgm:t>
    </dgm:pt>
    <dgm:pt modelId="{EB4F68B4-BBA2-43FD-A2CE-9F4ADA86E05E}" type="sibTrans" cxnId="{441CE1E9-4174-43CF-BF06-95E0A104545B}">
      <dgm:prSet/>
      <dgm:spPr/>
      <dgm:t>
        <a:bodyPr/>
        <a:lstStyle/>
        <a:p>
          <a:endParaRPr lang="en-US" sz="2400"/>
        </a:p>
      </dgm:t>
    </dgm:pt>
    <dgm:pt modelId="{04D647A1-6648-4A8A-943A-0A91400754DF}">
      <dgm:prSet custT="1"/>
      <dgm:spPr/>
      <dgm:t>
        <a:bodyPr/>
        <a:lstStyle/>
        <a:p>
          <a:pPr rtl="0"/>
          <a:r>
            <a:rPr lang="en-US" sz="1800" b="0" dirty="0" smtClean="0"/>
            <a:t>Measures </a:t>
          </a:r>
          <a:r>
            <a:rPr lang="en-US" sz="1800" b="0" dirty="0" smtClean="0"/>
            <a:t>wind </a:t>
          </a:r>
          <a:r>
            <a:rPr lang="en-US" sz="1800" b="0" dirty="0" smtClean="0"/>
            <a:t>speed </a:t>
          </a:r>
          <a:r>
            <a:rPr lang="en-US" sz="1800" b="0" dirty="0" smtClean="0"/>
            <a:t>near eye</a:t>
          </a:r>
          <a:endParaRPr lang="en-US" sz="1800" b="0" dirty="0"/>
        </a:p>
      </dgm:t>
    </dgm:pt>
    <dgm:pt modelId="{A14F900A-C590-4CB9-8A91-EB3397FD3081}" type="parTrans" cxnId="{F6FDD1DC-4E0A-4C71-A015-AD2FAC4E0D1F}">
      <dgm:prSet/>
      <dgm:spPr/>
      <dgm:t>
        <a:bodyPr/>
        <a:lstStyle/>
        <a:p>
          <a:endParaRPr lang="en-US" sz="2400"/>
        </a:p>
      </dgm:t>
    </dgm:pt>
    <dgm:pt modelId="{AB663E12-5A6A-4DF8-A077-3AE8FC8182B3}" type="sibTrans" cxnId="{F6FDD1DC-4E0A-4C71-A015-AD2FAC4E0D1F}">
      <dgm:prSet/>
      <dgm:spPr/>
      <dgm:t>
        <a:bodyPr/>
        <a:lstStyle/>
        <a:p>
          <a:endParaRPr lang="en-US" sz="2400"/>
        </a:p>
      </dgm:t>
    </dgm:pt>
    <dgm:pt modelId="{D086F88B-9C45-4B40-B814-BA9FEE64946B}">
      <dgm:prSet custT="1"/>
      <dgm:spPr/>
      <dgm:t>
        <a:bodyPr/>
        <a:lstStyle/>
        <a:p>
          <a:pPr rtl="0"/>
          <a:r>
            <a:rPr lang="en-US" sz="2000" b="0" dirty="0" smtClean="0"/>
            <a:t>Water along Gulf Coast is much shallower than that along Atlantic</a:t>
          </a:r>
          <a:endParaRPr lang="en-US" sz="2000" b="0" dirty="0"/>
        </a:p>
      </dgm:t>
    </dgm:pt>
    <dgm:pt modelId="{A07DAC21-B5D6-433F-AA0B-5B3A1F400DB8}" type="parTrans" cxnId="{EF33BD1D-32B9-46C6-BEDE-C84741B24BDA}">
      <dgm:prSet/>
      <dgm:spPr/>
      <dgm:t>
        <a:bodyPr/>
        <a:lstStyle/>
        <a:p>
          <a:endParaRPr lang="en-US" sz="2400"/>
        </a:p>
      </dgm:t>
    </dgm:pt>
    <dgm:pt modelId="{739A578B-C94F-4FEB-ABDC-66D1FC3065F2}" type="sibTrans" cxnId="{EF33BD1D-32B9-46C6-BEDE-C84741B24BDA}">
      <dgm:prSet/>
      <dgm:spPr/>
      <dgm:t>
        <a:bodyPr/>
        <a:lstStyle/>
        <a:p>
          <a:endParaRPr lang="en-US" sz="2400"/>
        </a:p>
      </dgm:t>
    </dgm:pt>
    <dgm:pt modelId="{0FB3A5E7-E10D-40AD-8E5C-649596902F0E}">
      <dgm:prSet custT="1"/>
      <dgm:spPr/>
      <dgm:t>
        <a:bodyPr/>
        <a:lstStyle/>
        <a:p>
          <a:pPr rtl="0"/>
          <a:r>
            <a:rPr lang="en-US" sz="2000" b="0" dirty="0" smtClean="0"/>
            <a:t>More easily displaced in storm surge (allowing for greater inundation)</a:t>
          </a:r>
          <a:endParaRPr lang="en-US" sz="2000" b="0" dirty="0"/>
        </a:p>
      </dgm:t>
    </dgm:pt>
    <dgm:pt modelId="{08C94EA2-89A2-494B-8236-E4F98841EC7C}" type="parTrans" cxnId="{402D8CF2-3F9E-4C20-832A-F8C668646D84}">
      <dgm:prSet/>
      <dgm:spPr/>
      <dgm:t>
        <a:bodyPr/>
        <a:lstStyle/>
        <a:p>
          <a:endParaRPr lang="en-US" sz="2400"/>
        </a:p>
      </dgm:t>
    </dgm:pt>
    <dgm:pt modelId="{2C9E5993-9CAA-4340-82F2-739AB559B390}" type="sibTrans" cxnId="{402D8CF2-3F9E-4C20-832A-F8C668646D84}">
      <dgm:prSet/>
      <dgm:spPr/>
      <dgm:t>
        <a:bodyPr/>
        <a:lstStyle/>
        <a:p>
          <a:endParaRPr lang="en-US" sz="2400"/>
        </a:p>
      </dgm:t>
    </dgm:pt>
    <dgm:pt modelId="{F0412631-C4BD-4D9A-B70A-F65736D02315}">
      <dgm:prSet custT="1"/>
      <dgm:spPr/>
      <dgm:t>
        <a:bodyPr/>
        <a:lstStyle/>
        <a:p>
          <a:pPr rtl="0"/>
          <a:r>
            <a:rPr lang="en-US" sz="2000" b="0" dirty="0" smtClean="0"/>
            <a:t>67% of interstates</a:t>
          </a:r>
          <a:endParaRPr lang="en-US" sz="2000" b="0" dirty="0"/>
        </a:p>
      </dgm:t>
    </dgm:pt>
    <dgm:pt modelId="{A558B6FF-6DC5-4336-A469-63F6EEAF5CB9}" type="parTrans" cxnId="{B2602433-0C2A-44E9-AD60-291509E3F94C}">
      <dgm:prSet/>
      <dgm:spPr/>
      <dgm:t>
        <a:bodyPr/>
        <a:lstStyle/>
        <a:p>
          <a:endParaRPr lang="en-US" sz="2400"/>
        </a:p>
      </dgm:t>
    </dgm:pt>
    <dgm:pt modelId="{7A88F6E2-37C2-4C18-84BE-F8D5B677CCF3}" type="sibTrans" cxnId="{B2602433-0C2A-44E9-AD60-291509E3F94C}">
      <dgm:prSet/>
      <dgm:spPr/>
      <dgm:t>
        <a:bodyPr/>
        <a:lstStyle/>
        <a:p>
          <a:endParaRPr lang="en-US" sz="2400"/>
        </a:p>
      </dgm:t>
    </dgm:pt>
    <dgm:pt modelId="{72D77957-B33F-414B-A119-955BA5B92FB0}">
      <dgm:prSet custT="1"/>
      <dgm:spPr/>
      <dgm:t>
        <a:bodyPr/>
        <a:lstStyle/>
        <a:p>
          <a:pPr rtl="0"/>
          <a:r>
            <a:rPr lang="en-US" sz="2000" b="0" dirty="0" smtClean="0"/>
            <a:t>57% of arterials</a:t>
          </a:r>
          <a:endParaRPr lang="en-US" sz="2000" b="0" dirty="0"/>
        </a:p>
      </dgm:t>
    </dgm:pt>
    <dgm:pt modelId="{58EA1761-F523-4577-986F-3B8B006A4BF6}" type="parTrans" cxnId="{E34F46A0-BFDC-4953-8504-B62BC81EB10A}">
      <dgm:prSet/>
      <dgm:spPr/>
      <dgm:t>
        <a:bodyPr/>
        <a:lstStyle/>
        <a:p>
          <a:endParaRPr lang="en-US" sz="2400"/>
        </a:p>
      </dgm:t>
    </dgm:pt>
    <dgm:pt modelId="{C1E3AD1A-3242-47B6-AC97-08627F373A90}" type="sibTrans" cxnId="{E34F46A0-BFDC-4953-8504-B62BC81EB10A}">
      <dgm:prSet/>
      <dgm:spPr/>
      <dgm:t>
        <a:bodyPr/>
        <a:lstStyle/>
        <a:p>
          <a:endParaRPr lang="en-US" sz="2400"/>
        </a:p>
      </dgm:t>
    </dgm:pt>
    <dgm:pt modelId="{AA112984-ACFF-4042-AF6A-0198D702CE6D}">
      <dgm:prSet custT="1"/>
      <dgm:spPr/>
      <dgm:t>
        <a:bodyPr/>
        <a:lstStyle/>
        <a:p>
          <a:pPr rtl="0"/>
          <a:r>
            <a:rPr lang="en-US" sz="2000" b="0" dirty="0" smtClean="0"/>
            <a:t>50% of rail miles</a:t>
          </a:r>
          <a:endParaRPr lang="en-US" sz="2000" b="0" dirty="0"/>
        </a:p>
      </dgm:t>
    </dgm:pt>
    <dgm:pt modelId="{FDBA00E7-6534-40E5-AF62-06832A9489C2}" type="parTrans" cxnId="{19954FA1-43F4-4621-9B58-161536682345}">
      <dgm:prSet/>
      <dgm:spPr/>
      <dgm:t>
        <a:bodyPr/>
        <a:lstStyle/>
        <a:p>
          <a:endParaRPr lang="en-US" sz="2400"/>
        </a:p>
      </dgm:t>
    </dgm:pt>
    <dgm:pt modelId="{AC7034E2-752C-4074-9C1A-59459CD8AABE}" type="sibTrans" cxnId="{19954FA1-43F4-4621-9B58-161536682345}">
      <dgm:prSet/>
      <dgm:spPr/>
      <dgm:t>
        <a:bodyPr/>
        <a:lstStyle/>
        <a:p>
          <a:endParaRPr lang="en-US" sz="2400"/>
        </a:p>
      </dgm:t>
    </dgm:pt>
    <dgm:pt modelId="{34CCDA0A-11C7-4266-B28F-27C064100702}">
      <dgm:prSet custT="1"/>
      <dgm:spPr/>
      <dgm:t>
        <a:bodyPr/>
        <a:lstStyle/>
        <a:p>
          <a:pPr rtl="0"/>
          <a:r>
            <a:rPr lang="en-US" sz="2000" b="0" dirty="0" smtClean="0"/>
            <a:t>29 airports</a:t>
          </a:r>
          <a:endParaRPr lang="en-US" sz="2000" b="0" dirty="0"/>
        </a:p>
      </dgm:t>
    </dgm:pt>
    <dgm:pt modelId="{408B7CD3-5ED7-4BF5-A4CD-B8C56C41C865}" type="parTrans" cxnId="{9BCC682C-9E46-4D27-B724-1D55269B170A}">
      <dgm:prSet/>
      <dgm:spPr/>
      <dgm:t>
        <a:bodyPr/>
        <a:lstStyle/>
        <a:p>
          <a:endParaRPr lang="en-US" sz="2400"/>
        </a:p>
      </dgm:t>
    </dgm:pt>
    <dgm:pt modelId="{2570AE0F-4965-413C-82F6-143F17C0E58A}" type="sibTrans" cxnId="{9BCC682C-9E46-4D27-B724-1D55269B170A}">
      <dgm:prSet/>
      <dgm:spPr/>
      <dgm:t>
        <a:bodyPr/>
        <a:lstStyle/>
        <a:p>
          <a:endParaRPr lang="en-US" sz="2400"/>
        </a:p>
      </dgm:t>
    </dgm:pt>
    <dgm:pt modelId="{11E3E903-9CCA-4AB8-B195-70AB80DEE537}">
      <dgm:prSet custT="1"/>
      <dgm:spPr/>
      <dgm:t>
        <a:bodyPr/>
        <a:lstStyle/>
        <a:p>
          <a:pPr rtl="0"/>
          <a:r>
            <a:rPr lang="en-US" sz="2000" b="0" dirty="0" smtClean="0"/>
            <a:t>Virtually all ports in </a:t>
          </a:r>
          <a:r>
            <a:rPr lang="en-US" sz="2000" b="0" dirty="0" smtClean="0"/>
            <a:t>Gulf </a:t>
          </a:r>
          <a:r>
            <a:rPr lang="en-US" sz="2000" b="0" dirty="0" smtClean="0"/>
            <a:t>Coast area </a:t>
          </a:r>
          <a:endParaRPr lang="en-US" sz="2000" b="0" dirty="0"/>
        </a:p>
      </dgm:t>
    </dgm:pt>
    <dgm:pt modelId="{E960C54A-D0FA-46F1-8F1B-66DF9203EB6E}" type="parTrans" cxnId="{619DD3F9-980D-4CEA-BB4E-5809BB811102}">
      <dgm:prSet/>
      <dgm:spPr/>
      <dgm:t>
        <a:bodyPr/>
        <a:lstStyle/>
        <a:p>
          <a:endParaRPr lang="en-US" sz="2400"/>
        </a:p>
      </dgm:t>
    </dgm:pt>
    <dgm:pt modelId="{B52E2C55-B38E-464F-BFD6-E614E7DB8CE2}" type="sibTrans" cxnId="{619DD3F9-980D-4CEA-BB4E-5809BB811102}">
      <dgm:prSet/>
      <dgm:spPr/>
      <dgm:t>
        <a:bodyPr/>
        <a:lstStyle/>
        <a:p>
          <a:endParaRPr lang="en-US" sz="2400"/>
        </a:p>
      </dgm:t>
    </dgm:pt>
    <dgm:pt modelId="{657AB235-71B0-463A-8994-7CCB87B41BE1}" type="pres">
      <dgm:prSet presAssocID="{45AC793E-4561-4B9E-8862-A50FFC21AC08}" presName="diagram" presStyleCnt="0">
        <dgm:presLayoutVars>
          <dgm:dir/>
          <dgm:resizeHandles val="exact"/>
        </dgm:presLayoutVars>
      </dgm:prSet>
      <dgm:spPr/>
      <dgm:t>
        <a:bodyPr/>
        <a:lstStyle/>
        <a:p>
          <a:endParaRPr lang="en-US"/>
        </a:p>
      </dgm:t>
    </dgm:pt>
    <dgm:pt modelId="{C455F453-F692-4A3A-8D5A-6827F75E133B}" type="pres">
      <dgm:prSet presAssocID="{FF3544C5-9009-4458-8AF4-81FF14895BD8}" presName="node" presStyleLbl="node1" presStyleIdx="0" presStyleCnt="4" custScaleX="156069">
        <dgm:presLayoutVars>
          <dgm:bulletEnabled val="1"/>
        </dgm:presLayoutVars>
      </dgm:prSet>
      <dgm:spPr/>
      <dgm:t>
        <a:bodyPr/>
        <a:lstStyle/>
        <a:p>
          <a:endParaRPr lang="en-US"/>
        </a:p>
      </dgm:t>
    </dgm:pt>
    <dgm:pt modelId="{144EABCB-7F7E-4B72-9B18-83D41DF3AC32}" type="pres">
      <dgm:prSet presAssocID="{04388838-B956-48E5-BBAB-14E6863CDA3B}" presName="sibTrans" presStyleCnt="0"/>
      <dgm:spPr/>
    </dgm:pt>
    <dgm:pt modelId="{BA67EFB4-E561-4583-9C12-3485416D4A7A}" type="pres">
      <dgm:prSet presAssocID="{828C0738-BC61-40DD-B1D3-78DA0A4D3CC7}" presName="node" presStyleLbl="node1" presStyleIdx="1" presStyleCnt="4" custScaleX="197524">
        <dgm:presLayoutVars>
          <dgm:bulletEnabled val="1"/>
        </dgm:presLayoutVars>
      </dgm:prSet>
      <dgm:spPr/>
      <dgm:t>
        <a:bodyPr/>
        <a:lstStyle/>
        <a:p>
          <a:endParaRPr lang="en-US"/>
        </a:p>
      </dgm:t>
    </dgm:pt>
    <dgm:pt modelId="{44DF1D24-CAE2-495E-8F69-CF6202007B09}" type="pres">
      <dgm:prSet presAssocID="{F9E946DF-9EC1-4FBE-9B5B-36D999087C43}" presName="sibTrans" presStyleCnt="0"/>
      <dgm:spPr/>
    </dgm:pt>
    <dgm:pt modelId="{8CF7627E-CEBD-422B-A436-39D1BB16B810}" type="pres">
      <dgm:prSet presAssocID="{EF8B3B26-E911-4927-90F5-5B09FE2994F8}" presName="node" presStyleLbl="node1" presStyleIdx="2" presStyleCnt="4" custScaleX="178871" custScaleY="194796">
        <dgm:presLayoutVars>
          <dgm:bulletEnabled val="1"/>
        </dgm:presLayoutVars>
      </dgm:prSet>
      <dgm:spPr/>
      <dgm:t>
        <a:bodyPr/>
        <a:lstStyle/>
        <a:p>
          <a:endParaRPr lang="en-US"/>
        </a:p>
      </dgm:t>
    </dgm:pt>
    <dgm:pt modelId="{CB626F83-144C-4DAB-9E9C-C87FAF3199FD}" type="pres">
      <dgm:prSet presAssocID="{52FDBEE1-9F53-4C5D-9ADE-E6A303D5268C}" presName="sibTrans" presStyleCnt="0"/>
      <dgm:spPr/>
    </dgm:pt>
    <dgm:pt modelId="{19BCA91D-B9C8-4C02-B1CC-E9F7F35A7DB8}" type="pres">
      <dgm:prSet presAssocID="{72A02081-3F2F-4A05-95AF-9840573821D0}" presName="node" presStyleLbl="node1" presStyleIdx="3" presStyleCnt="4" custScaleX="176174" custScaleY="181398">
        <dgm:presLayoutVars>
          <dgm:bulletEnabled val="1"/>
        </dgm:presLayoutVars>
      </dgm:prSet>
      <dgm:spPr/>
      <dgm:t>
        <a:bodyPr/>
        <a:lstStyle/>
        <a:p>
          <a:endParaRPr lang="en-US"/>
        </a:p>
      </dgm:t>
    </dgm:pt>
  </dgm:ptLst>
  <dgm:cxnLst>
    <dgm:cxn modelId="{D002A3B0-4DF0-4780-BA91-78ECFA321113}" srcId="{45AC793E-4561-4B9E-8862-A50FFC21AC08}" destId="{EF8B3B26-E911-4927-90F5-5B09FE2994F8}" srcOrd="2" destOrd="0" parTransId="{23AD99ED-F4BD-455E-B456-BAB84F2A9854}" sibTransId="{52FDBEE1-9F53-4C5D-9ADE-E6A303D5268C}"/>
    <dgm:cxn modelId="{1679A5ED-0C28-47B3-9908-31C04E70F2F3}" type="presOf" srcId="{34CCDA0A-11C7-4266-B28F-27C064100702}" destId="{8CF7627E-CEBD-422B-A436-39D1BB16B810}" srcOrd="0" destOrd="4" presId="urn:microsoft.com/office/officeart/2005/8/layout/default"/>
    <dgm:cxn modelId="{57C3E2C6-12A0-47DF-A318-AA1B026DC902}" type="presOf" srcId="{EF8B3B26-E911-4927-90F5-5B09FE2994F8}" destId="{8CF7627E-CEBD-422B-A436-39D1BB16B810}" srcOrd="0" destOrd="0" presId="urn:microsoft.com/office/officeart/2005/8/layout/default"/>
    <dgm:cxn modelId="{EF33BD1D-32B9-46C6-BEDE-C84741B24BDA}" srcId="{72A02081-3F2F-4A05-95AF-9840573821D0}" destId="{D086F88B-9C45-4B40-B814-BA9FEE64946B}" srcOrd="0" destOrd="0" parTransId="{A07DAC21-B5D6-433F-AA0B-5B3A1F400DB8}" sibTransId="{739A578B-C94F-4FEB-ABDC-66D1FC3065F2}"/>
    <dgm:cxn modelId="{F6FDD1DC-4E0A-4C71-A015-AD2FAC4E0D1F}" srcId="{FF3544C5-9009-4458-8AF4-81FF14895BD8}" destId="{04D647A1-6648-4A8A-943A-0A91400754DF}" srcOrd="0" destOrd="0" parTransId="{A14F900A-C590-4CB9-8A91-EB3397FD3081}" sibTransId="{AB663E12-5A6A-4DF8-A077-3AE8FC8182B3}"/>
    <dgm:cxn modelId="{8268CD61-BAD0-4905-925E-CBEB7592AE71}" type="presOf" srcId="{D086F88B-9C45-4B40-B814-BA9FEE64946B}" destId="{19BCA91D-B9C8-4C02-B1CC-E9F7F35A7DB8}" srcOrd="0" destOrd="1" presId="urn:microsoft.com/office/officeart/2005/8/layout/default"/>
    <dgm:cxn modelId="{832C70CD-68F0-482E-A8C5-6FF12DBFD2A8}" type="presOf" srcId="{45AC793E-4561-4B9E-8862-A50FFC21AC08}" destId="{657AB235-71B0-463A-8994-7CCB87B41BE1}" srcOrd="0" destOrd="0" presId="urn:microsoft.com/office/officeart/2005/8/layout/default"/>
    <dgm:cxn modelId="{19954FA1-43F4-4621-9B58-161536682345}" srcId="{EF8B3B26-E911-4927-90F5-5B09FE2994F8}" destId="{AA112984-ACFF-4042-AF6A-0198D702CE6D}" srcOrd="2" destOrd="0" parTransId="{FDBA00E7-6534-40E5-AF62-06832A9489C2}" sibTransId="{AC7034E2-752C-4074-9C1A-59459CD8AABE}"/>
    <dgm:cxn modelId="{B2602433-0C2A-44E9-AD60-291509E3F94C}" srcId="{EF8B3B26-E911-4927-90F5-5B09FE2994F8}" destId="{F0412631-C4BD-4D9A-B70A-F65736D02315}" srcOrd="0" destOrd="0" parTransId="{A558B6FF-6DC5-4336-A469-63F6EEAF5CB9}" sibTransId="{7A88F6E2-37C2-4C18-84BE-F8D5B677CCF3}"/>
    <dgm:cxn modelId="{9BCC682C-9E46-4D27-B724-1D55269B170A}" srcId="{EF8B3B26-E911-4927-90F5-5B09FE2994F8}" destId="{34CCDA0A-11C7-4266-B28F-27C064100702}" srcOrd="3" destOrd="0" parTransId="{408B7CD3-5ED7-4BF5-A4CD-B8C56C41C865}" sibTransId="{2570AE0F-4965-413C-82F6-143F17C0E58A}"/>
    <dgm:cxn modelId="{7B59BD21-874B-4399-9FFF-92DCEF90E6A6}" type="presOf" srcId="{11E3E903-9CCA-4AB8-B195-70AB80DEE537}" destId="{8CF7627E-CEBD-422B-A436-39D1BB16B810}" srcOrd="0" destOrd="5" presId="urn:microsoft.com/office/officeart/2005/8/layout/default"/>
    <dgm:cxn modelId="{402D8CF2-3F9E-4C20-832A-F8C668646D84}" srcId="{72A02081-3F2F-4A05-95AF-9840573821D0}" destId="{0FB3A5E7-E10D-40AD-8E5C-649596902F0E}" srcOrd="1" destOrd="0" parTransId="{08C94EA2-89A2-494B-8236-E4F98841EC7C}" sibTransId="{2C9E5993-9CAA-4340-82F2-739AB559B390}"/>
    <dgm:cxn modelId="{0CDD4435-7426-4FB5-8726-9547BDAF8881}" srcId="{45AC793E-4561-4B9E-8862-A50FFC21AC08}" destId="{828C0738-BC61-40DD-B1D3-78DA0A4D3CC7}" srcOrd="1" destOrd="0" parTransId="{3BCCABCD-0005-48CF-B913-7FB192BEBC4D}" sibTransId="{F9E946DF-9EC1-4FBE-9B5B-36D999087C43}"/>
    <dgm:cxn modelId="{B9B35608-1A04-459C-A3C5-3B5DF08C7B85}" type="presOf" srcId="{FF3544C5-9009-4458-8AF4-81FF14895BD8}" destId="{C455F453-F692-4A3A-8D5A-6827F75E133B}" srcOrd="0" destOrd="0" presId="urn:microsoft.com/office/officeart/2005/8/layout/default"/>
    <dgm:cxn modelId="{9837DCD3-AA29-4A46-93FF-E607F4B6D2A4}" type="presOf" srcId="{828C0738-BC61-40DD-B1D3-78DA0A4D3CC7}" destId="{BA67EFB4-E561-4583-9C12-3485416D4A7A}" srcOrd="0" destOrd="0" presId="urn:microsoft.com/office/officeart/2005/8/layout/default"/>
    <dgm:cxn modelId="{619DD3F9-980D-4CEA-BB4E-5809BB811102}" srcId="{EF8B3B26-E911-4927-90F5-5B09FE2994F8}" destId="{11E3E903-9CCA-4AB8-B195-70AB80DEE537}" srcOrd="4" destOrd="0" parTransId="{E960C54A-D0FA-46F1-8F1B-66DF9203EB6E}" sibTransId="{B52E2C55-B38E-464F-BFD6-E614E7DB8CE2}"/>
    <dgm:cxn modelId="{0339BD45-9321-44D1-B879-5FDC9B3518A6}" type="presOf" srcId="{72A02081-3F2F-4A05-95AF-9840573821D0}" destId="{19BCA91D-B9C8-4C02-B1CC-E9F7F35A7DB8}" srcOrd="0" destOrd="0" presId="urn:microsoft.com/office/officeart/2005/8/layout/default"/>
    <dgm:cxn modelId="{E34F46A0-BFDC-4953-8504-B62BC81EB10A}" srcId="{EF8B3B26-E911-4927-90F5-5B09FE2994F8}" destId="{72D77957-B33F-414B-A119-955BA5B92FB0}" srcOrd="1" destOrd="0" parTransId="{58EA1761-F523-4577-986F-3B8B006A4BF6}" sibTransId="{C1E3AD1A-3242-47B6-AC97-08627F373A90}"/>
    <dgm:cxn modelId="{E1194610-5CD7-453B-A0C8-8AF603213B84}" type="presOf" srcId="{F0412631-C4BD-4D9A-B70A-F65736D02315}" destId="{8CF7627E-CEBD-422B-A436-39D1BB16B810}" srcOrd="0" destOrd="1" presId="urn:microsoft.com/office/officeart/2005/8/layout/default"/>
    <dgm:cxn modelId="{9B1A3035-16D7-43C7-8820-28FF216369B1}" type="presOf" srcId="{04D647A1-6648-4A8A-943A-0A91400754DF}" destId="{C455F453-F692-4A3A-8D5A-6827F75E133B}" srcOrd="0" destOrd="1" presId="urn:microsoft.com/office/officeart/2005/8/layout/default"/>
    <dgm:cxn modelId="{29D0E851-972E-4FFE-8C0F-F29FA25E8326}" type="presOf" srcId="{0FB3A5E7-E10D-40AD-8E5C-649596902F0E}" destId="{19BCA91D-B9C8-4C02-B1CC-E9F7F35A7DB8}" srcOrd="0" destOrd="2" presId="urn:microsoft.com/office/officeart/2005/8/layout/default"/>
    <dgm:cxn modelId="{816AE240-9F7D-4D86-9A6A-50AE7C22F621}" type="presOf" srcId="{AA112984-ACFF-4042-AF6A-0198D702CE6D}" destId="{8CF7627E-CEBD-422B-A436-39D1BB16B810}" srcOrd="0" destOrd="3" presId="urn:microsoft.com/office/officeart/2005/8/layout/default"/>
    <dgm:cxn modelId="{441CE1E9-4174-43CF-BF06-95E0A104545B}" srcId="{45AC793E-4561-4B9E-8862-A50FFC21AC08}" destId="{72A02081-3F2F-4A05-95AF-9840573821D0}" srcOrd="3" destOrd="0" parTransId="{6BC2B1EA-A11B-415E-9C48-42C7E64CB015}" sibTransId="{EB4F68B4-BBA2-43FD-A2CE-9F4ADA86E05E}"/>
    <dgm:cxn modelId="{46424FEB-E05D-49D2-9CD3-7E85C436A122}" srcId="{45AC793E-4561-4B9E-8862-A50FFC21AC08}" destId="{FF3544C5-9009-4458-8AF4-81FF14895BD8}" srcOrd="0" destOrd="0" parTransId="{D050E09C-AAE4-4C0E-A179-A465E1D60ECA}" sibTransId="{04388838-B956-48E5-BBAB-14E6863CDA3B}"/>
    <dgm:cxn modelId="{A1948BF2-5ABD-4668-93B3-E2A6408E0A29}" type="presOf" srcId="{72D77957-B33F-414B-A119-955BA5B92FB0}" destId="{8CF7627E-CEBD-422B-A436-39D1BB16B810}" srcOrd="0" destOrd="2" presId="urn:microsoft.com/office/officeart/2005/8/layout/default"/>
    <dgm:cxn modelId="{905077B9-4579-4446-AA68-133634EA9DD0}" type="presParOf" srcId="{657AB235-71B0-463A-8994-7CCB87B41BE1}" destId="{C455F453-F692-4A3A-8D5A-6827F75E133B}" srcOrd="0" destOrd="0" presId="urn:microsoft.com/office/officeart/2005/8/layout/default"/>
    <dgm:cxn modelId="{7AA2A87B-5584-4723-8504-E752781047E9}" type="presParOf" srcId="{657AB235-71B0-463A-8994-7CCB87B41BE1}" destId="{144EABCB-7F7E-4B72-9B18-83D41DF3AC32}" srcOrd="1" destOrd="0" presId="urn:microsoft.com/office/officeart/2005/8/layout/default"/>
    <dgm:cxn modelId="{9EA3232D-1793-4438-BA9F-3AD382561088}" type="presParOf" srcId="{657AB235-71B0-463A-8994-7CCB87B41BE1}" destId="{BA67EFB4-E561-4583-9C12-3485416D4A7A}" srcOrd="2" destOrd="0" presId="urn:microsoft.com/office/officeart/2005/8/layout/default"/>
    <dgm:cxn modelId="{0476CB1E-AC87-4AC3-976E-8745CD6BBBA0}" type="presParOf" srcId="{657AB235-71B0-463A-8994-7CCB87B41BE1}" destId="{44DF1D24-CAE2-495E-8F69-CF6202007B09}" srcOrd="3" destOrd="0" presId="urn:microsoft.com/office/officeart/2005/8/layout/default"/>
    <dgm:cxn modelId="{57236E1D-219B-4B35-85C5-26850DE66CE5}" type="presParOf" srcId="{657AB235-71B0-463A-8994-7CCB87B41BE1}" destId="{8CF7627E-CEBD-422B-A436-39D1BB16B810}" srcOrd="4" destOrd="0" presId="urn:microsoft.com/office/officeart/2005/8/layout/default"/>
    <dgm:cxn modelId="{E11B6A45-AF08-4279-B5CA-ED107584A7F5}" type="presParOf" srcId="{657AB235-71B0-463A-8994-7CCB87B41BE1}" destId="{CB626F83-144C-4DAB-9E9C-C87FAF3199FD}" srcOrd="5" destOrd="0" presId="urn:microsoft.com/office/officeart/2005/8/layout/default"/>
    <dgm:cxn modelId="{EA1EE7A9-879A-4920-B7B9-C743B2C9E521}" type="presParOf" srcId="{657AB235-71B0-463A-8994-7CCB87B41BE1}" destId="{19BCA91D-B9C8-4C02-B1CC-E9F7F35A7DB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0E4AF-1C9F-4A7B-83AD-C4F635334C88}" type="doc">
      <dgm:prSet loTypeId="urn:microsoft.com/office/officeart/2005/8/layout/hList6" loCatId="list" qsTypeId="urn:microsoft.com/office/officeart/2005/8/quickstyle/simple2" qsCatId="simple" csTypeId="urn:microsoft.com/office/officeart/2005/8/colors/accent2_2" csCatId="accent2" phldr="1"/>
      <dgm:spPr/>
      <dgm:t>
        <a:bodyPr/>
        <a:lstStyle/>
        <a:p>
          <a:endParaRPr lang="en-US"/>
        </a:p>
      </dgm:t>
    </dgm:pt>
    <dgm:pt modelId="{C787AB9B-D5C4-4D32-9767-EF5A8D4D5295}">
      <dgm:prSet phldrT="[Text]"/>
      <dgm:spPr/>
      <dgm:t>
        <a:bodyPr/>
        <a:lstStyle/>
        <a:p>
          <a:r>
            <a:rPr lang="en-US" dirty="0" smtClean="0"/>
            <a:t>Affected Lines</a:t>
          </a:r>
          <a:endParaRPr lang="en-US" dirty="0"/>
        </a:p>
      </dgm:t>
    </dgm:pt>
    <dgm:pt modelId="{66924AC1-7204-4CAF-90EC-CA88F0524462}" type="parTrans" cxnId="{5BB51276-676E-4934-9013-8ACDC2D00AF8}">
      <dgm:prSet/>
      <dgm:spPr/>
      <dgm:t>
        <a:bodyPr/>
        <a:lstStyle/>
        <a:p>
          <a:endParaRPr lang="en-US"/>
        </a:p>
      </dgm:t>
    </dgm:pt>
    <dgm:pt modelId="{BB701458-7018-48CF-8AB8-7F0B48ED79D2}" type="sibTrans" cxnId="{5BB51276-676E-4934-9013-8ACDC2D00AF8}">
      <dgm:prSet/>
      <dgm:spPr/>
      <dgm:t>
        <a:bodyPr/>
        <a:lstStyle/>
        <a:p>
          <a:endParaRPr lang="en-US"/>
        </a:p>
      </dgm:t>
    </dgm:pt>
    <dgm:pt modelId="{FED0E14F-6891-4BBD-A868-DC8BECAB08AA}">
      <dgm:prSet phldrT="[Text]"/>
      <dgm:spPr/>
      <dgm:t>
        <a:bodyPr/>
        <a:lstStyle/>
        <a:p>
          <a:r>
            <a:rPr lang="en-US" dirty="0" smtClean="0"/>
            <a:t>Affected Transformers</a:t>
          </a:r>
          <a:endParaRPr lang="en-US" dirty="0"/>
        </a:p>
      </dgm:t>
    </dgm:pt>
    <dgm:pt modelId="{1D793202-C1CF-4BB3-A063-1AF332C3367A}" type="parTrans" cxnId="{6B933C91-6F3D-4B12-A7DD-B420CD0CD7A2}">
      <dgm:prSet/>
      <dgm:spPr/>
      <dgm:t>
        <a:bodyPr/>
        <a:lstStyle/>
        <a:p>
          <a:endParaRPr lang="en-US"/>
        </a:p>
      </dgm:t>
    </dgm:pt>
    <dgm:pt modelId="{561655B6-C5EA-4EC2-A0BE-E8853167D4BB}" type="sibTrans" cxnId="{6B933C91-6F3D-4B12-A7DD-B420CD0CD7A2}">
      <dgm:prSet/>
      <dgm:spPr/>
      <dgm:t>
        <a:bodyPr/>
        <a:lstStyle/>
        <a:p>
          <a:endParaRPr lang="en-US"/>
        </a:p>
      </dgm:t>
    </dgm:pt>
    <dgm:pt modelId="{BD595C10-2242-4F28-ADF4-A5718698B94E}">
      <dgm:prSet/>
      <dgm:spPr/>
      <dgm:t>
        <a:bodyPr/>
        <a:lstStyle/>
        <a:p>
          <a:r>
            <a:rPr lang="en-US" dirty="0" smtClean="0"/>
            <a:t>765 kV (1)</a:t>
          </a:r>
        </a:p>
      </dgm:t>
    </dgm:pt>
    <dgm:pt modelId="{5F8C03CE-66A2-4554-8063-6752D038BDB9}" type="parTrans" cxnId="{DF0A3DF6-8B1E-447C-B6DA-21B309F73BA3}">
      <dgm:prSet/>
      <dgm:spPr/>
      <dgm:t>
        <a:bodyPr/>
        <a:lstStyle/>
        <a:p>
          <a:endParaRPr lang="en-US"/>
        </a:p>
      </dgm:t>
    </dgm:pt>
    <dgm:pt modelId="{B52FC82F-085E-45C5-9E9E-76B736E7171E}" type="sibTrans" cxnId="{DF0A3DF6-8B1E-447C-B6DA-21B309F73BA3}">
      <dgm:prSet/>
      <dgm:spPr/>
      <dgm:t>
        <a:bodyPr/>
        <a:lstStyle/>
        <a:p>
          <a:endParaRPr lang="en-US"/>
        </a:p>
      </dgm:t>
    </dgm:pt>
    <dgm:pt modelId="{49767D69-F9AA-4673-8C33-77915615E779}">
      <dgm:prSet/>
      <dgm:spPr/>
      <dgm:t>
        <a:bodyPr/>
        <a:lstStyle/>
        <a:p>
          <a:r>
            <a:rPr lang="en-US" dirty="0" smtClean="0"/>
            <a:t>500 kV (10)</a:t>
          </a:r>
        </a:p>
      </dgm:t>
    </dgm:pt>
    <dgm:pt modelId="{BE82F48E-4C99-4259-AFD4-5DEF736577DF}" type="parTrans" cxnId="{3D4A9E15-1F09-4DDC-8604-73A261F171D5}">
      <dgm:prSet/>
      <dgm:spPr/>
      <dgm:t>
        <a:bodyPr/>
        <a:lstStyle/>
        <a:p>
          <a:endParaRPr lang="en-US"/>
        </a:p>
      </dgm:t>
    </dgm:pt>
    <dgm:pt modelId="{51F91900-FFAF-43C0-96B1-29D7A2B7CE69}" type="sibTrans" cxnId="{3D4A9E15-1F09-4DDC-8604-73A261F171D5}">
      <dgm:prSet/>
      <dgm:spPr/>
      <dgm:t>
        <a:bodyPr/>
        <a:lstStyle/>
        <a:p>
          <a:endParaRPr lang="en-US"/>
        </a:p>
      </dgm:t>
    </dgm:pt>
    <dgm:pt modelId="{B061B61D-18EC-4051-B8E1-312B5D9EB77E}">
      <dgm:prSet/>
      <dgm:spPr/>
      <dgm:t>
        <a:bodyPr/>
        <a:lstStyle/>
        <a:p>
          <a:r>
            <a:rPr lang="en-US" dirty="0" smtClean="0"/>
            <a:t>345 kV (31)</a:t>
          </a:r>
        </a:p>
      </dgm:t>
    </dgm:pt>
    <dgm:pt modelId="{786D31FF-3F55-4994-BC57-CC826767D0D1}" type="parTrans" cxnId="{2BFB4658-CFEE-4F4C-AA12-061383EEF0E2}">
      <dgm:prSet/>
      <dgm:spPr/>
      <dgm:t>
        <a:bodyPr/>
        <a:lstStyle/>
        <a:p>
          <a:endParaRPr lang="en-US"/>
        </a:p>
      </dgm:t>
    </dgm:pt>
    <dgm:pt modelId="{84C61A4B-26E7-4AF5-BC75-B27A50955125}" type="sibTrans" cxnId="{2BFB4658-CFEE-4F4C-AA12-061383EEF0E2}">
      <dgm:prSet/>
      <dgm:spPr/>
      <dgm:t>
        <a:bodyPr/>
        <a:lstStyle/>
        <a:p>
          <a:endParaRPr lang="en-US"/>
        </a:p>
      </dgm:t>
    </dgm:pt>
    <dgm:pt modelId="{718C2D57-7B22-423E-AFF3-D6EBA89389C9}">
      <dgm:prSet/>
      <dgm:spPr/>
      <dgm:t>
        <a:bodyPr/>
        <a:lstStyle/>
        <a:p>
          <a:r>
            <a:rPr lang="en-US" dirty="0" smtClean="0"/>
            <a:t>230 kV (33)</a:t>
          </a:r>
        </a:p>
      </dgm:t>
    </dgm:pt>
    <dgm:pt modelId="{4CBEF72F-1595-4BCC-996A-BF6381EDABC6}" type="parTrans" cxnId="{70669918-6F6A-4AD9-AA01-C327C0F2D6B2}">
      <dgm:prSet/>
      <dgm:spPr/>
      <dgm:t>
        <a:bodyPr/>
        <a:lstStyle/>
        <a:p>
          <a:endParaRPr lang="en-US"/>
        </a:p>
      </dgm:t>
    </dgm:pt>
    <dgm:pt modelId="{76EF9AA9-D3F9-4BF2-9DF2-0222D7F1FDFF}" type="sibTrans" cxnId="{70669918-6F6A-4AD9-AA01-C327C0F2D6B2}">
      <dgm:prSet/>
      <dgm:spPr/>
      <dgm:t>
        <a:bodyPr/>
        <a:lstStyle/>
        <a:p>
          <a:endParaRPr lang="en-US"/>
        </a:p>
      </dgm:t>
    </dgm:pt>
    <dgm:pt modelId="{07CFACE5-4507-4855-B363-9E9F64586F27}">
      <dgm:prSet/>
      <dgm:spPr/>
      <dgm:t>
        <a:bodyPr/>
        <a:lstStyle/>
        <a:p>
          <a:r>
            <a:rPr lang="en-US" dirty="0" smtClean="0"/>
            <a:t>138 kV (127)</a:t>
          </a:r>
        </a:p>
      </dgm:t>
    </dgm:pt>
    <dgm:pt modelId="{626BAE5F-3F6A-4373-B1BC-A0AB5D4315A9}" type="parTrans" cxnId="{0B277F65-144D-45EE-9B02-B20F14404A41}">
      <dgm:prSet/>
      <dgm:spPr/>
      <dgm:t>
        <a:bodyPr/>
        <a:lstStyle/>
        <a:p>
          <a:endParaRPr lang="en-US"/>
        </a:p>
      </dgm:t>
    </dgm:pt>
    <dgm:pt modelId="{0099375C-2D62-47E8-A4CD-A500B98A0245}" type="sibTrans" cxnId="{0B277F65-144D-45EE-9B02-B20F14404A41}">
      <dgm:prSet/>
      <dgm:spPr/>
      <dgm:t>
        <a:bodyPr/>
        <a:lstStyle/>
        <a:p>
          <a:endParaRPr lang="en-US"/>
        </a:p>
      </dgm:t>
    </dgm:pt>
    <dgm:pt modelId="{0FF39932-0F8C-4CD9-8648-443736A77B56}">
      <dgm:prSet/>
      <dgm:spPr/>
      <dgm:t>
        <a:bodyPr/>
        <a:lstStyle/>
        <a:p>
          <a:r>
            <a:rPr lang="en-US" dirty="0" smtClean="0"/>
            <a:t>115 kV (16)</a:t>
          </a:r>
        </a:p>
      </dgm:t>
    </dgm:pt>
    <dgm:pt modelId="{0B4769AF-1019-4D21-88DD-7C8BBA30D00F}" type="parTrans" cxnId="{22B81C57-7A91-4E72-B990-0201ABDBC88B}">
      <dgm:prSet/>
      <dgm:spPr/>
      <dgm:t>
        <a:bodyPr/>
        <a:lstStyle/>
        <a:p>
          <a:endParaRPr lang="en-US"/>
        </a:p>
      </dgm:t>
    </dgm:pt>
    <dgm:pt modelId="{9B863457-8430-4FDC-959C-9CED120AA77F}" type="sibTrans" cxnId="{22B81C57-7A91-4E72-B990-0201ABDBC88B}">
      <dgm:prSet/>
      <dgm:spPr/>
      <dgm:t>
        <a:bodyPr/>
        <a:lstStyle/>
        <a:p>
          <a:endParaRPr lang="en-US"/>
        </a:p>
      </dgm:t>
    </dgm:pt>
    <dgm:pt modelId="{D2B537F0-1967-4DE7-9B60-26C1CA48D0D9}">
      <dgm:prSet/>
      <dgm:spPr/>
      <dgm:t>
        <a:bodyPr/>
        <a:lstStyle/>
        <a:p>
          <a:r>
            <a:rPr lang="en-US" dirty="0" smtClean="0"/>
            <a:t>Total: 218</a:t>
          </a:r>
        </a:p>
      </dgm:t>
    </dgm:pt>
    <dgm:pt modelId="{5DDD1C37-94C7-4197-BAAF-E74D6B4AA864}" type="parTrans" cxnId="{95D76D4C-5C67-4C0F-8E09-DCE13B764D28}">
      <dgm:prSet/>
      <dgm:spPr/>
      <dgm:t>
        <a:bodyPr/>
        <a:lstStyle/>
        <a:p>
          <a:endParaRPr lang="en-US"/>
        </a:p>
      </dgm:t>
    </dgm:pt>
    <dgm:pt modelId="{FB6F7E92-9FB7-4198-9238-6CE046987C46}" type="sibTrans" cxnId="{95D76D4C-5C67-4C0F-8E09-DCE13B764D28}">
      <dgm:prSet/>
      <dgm:spPr/>
      <dgm:t>
        <a:bodyPr/>
        <a:lstStyle/>
        <a:p>
          <a:endParaRPr lang="en-US"/>
        </a:p>
      </dgm:t>
    </dgm:pt>
    <dgm:pt modelId="{9B702A06-3782-45ED-9CE4-6B0C5F674B75}">
      <dgm:prSet/>
      <dgm:spPr/>
      <dgm:t>
        <a:bodyPr/>
        <a:lstStyle/>
        <a:p>
          <a:r>
            <a:rPr lang="en-US" dirty="0" smtClean="0"/>
            <a:t>Total: 28</a:t>
          </a:r>
        </a:p>
      </dgm:t>
    </dgm:pt>
    <dgm:pt modelId="{E2B84B73-7D77-4AB6-BD60-6758B335928B}" type="parTrans" cxnId="{13724FB0-C35C-4DCD-A96E-C60EA11A1E67}">
      <dgm:prSet/>
      <dgm:spPr/>
      <dgm:t>
        <a:bodyPr/>
        <a:lstStyle/>
        <a:p>
          <a:endParaRPr lang="en-US"/>
        </a:p>
      </dgm:t>
    </dgm:pt>
    <dgm:pt modelId="{1000C520-8163-4505-BA38-B668267EEEA8}" type="sibTrans" cxnId="{13724FB0-C35C-4DCD-A96E-C60EA11A1E67}">
      <dgm:prSet/>
      <dgm:spPr/>
      <dgm:t>
        <a:bodyPr/>
        <a:lstStyle/>
        <a:p>
          <a:endParaRPr lang="en-US"/>
        </a:p>
      </dgm:t>
    </dgm:pt>
    <dgm:pt modelId="{B4FCA181-6DE4-4C01-8A47-43275A08F0A7}">
      <dgm:prSet/>
      <dgm:spPr/>
      <dgm:t>
        <a:bodyPr/>
        <a:lstStyle/>
        <a:p>
          <a:r>
            <a:rPr lang="en-US" dirty="0" smtClean="0"/>
            <a:t>345/138 &amp; 345/115 kV transformers (17)</a:t>
          </a:r>
        </a:p>
      </dgm:t>
    </dgm:pt>
    <dgm:pt modelId="{0FCCCB19-0420-471A-8908-678A440028F4}" type="parTrans" cxnId="{8FE52C87-A283-43D5-89D1-57283F7BCA27}">
      <dgm:prSet/>
      <dgm:spPr/>
      <dgm:t>
        <a:bodyPr/>
        <a:lstStyle/>
        <a:p>
          <a:endParaRPr lang="en-US"/>
        </a:p>
      </dgm:t>
    </dgm:pt>
    <dgm:pt modelId="{9D385CA1-C738-4CCA-9E8A-CD47A40A2585}" type="sibTrans" cxnId="{8FE52C87-A283-43D5-89D1-57283F7BCA27}">
      <dgm:prSet/>
      <dgm:spPr/>
      <dgm:t>
        <a:bodyPr/>
        <a:lstStyle/>
        <a:p>
          <a:endParaRPr lang="en-US"/>
        </a:p>
      </dgm:t>
    </dgm:pt>
    <dgm:pt modelId="{80BB8B65-99F1-411E-BE9C-165DEC410833}">
      <dgm:prSet/>
      <dgm:spPr/>
      <dgm:t>
        <a:bodyPr/>
        <a:lstStyle/>
        <a:p>
          <a:r>
            <a:rPr lang="en-US" dirty="0" smtClean="0"/>
            <a:t>230/115 kV transformers (4)</a:t>
          </a:r>
        </a:p>
      </dgm:t>
    </dgm:pt>
    <dgm:pt modelId="{95A5EA1C-488C-4CC5-9A47-FABD525FA7FA}" type="parTrans" cxnId="{EC7B5740-CD8D-4C28-9B07-96E304F2C2B0}">
      <dgm:prSet/>
      <dgm:spPr/>
      <dgm:t>
        <a:bodyPr/>
        <a:lstStyle/>
        <a:p>
          <a:endParaRPr lang="en-US"/>
        </a:p>
      </dgm:t>
    </dgm:pt>
    <dgm:pt modelId="{7EDB6B38-82EA-4C86-A99E-1C7553D23B12}" type="sibTrans" cxnId="{EC7B5740-CD8D-4C28-9B07-96E304F2C2B0}">
      <dgm:prSet/>
      <dgm:spPr/>
      <dgm:t>
        <a:bodyPr/>
        <a:lstStyle/>
        <a:p>
          <a:endParaRPr lang="en-US"/>
        </a:p>
      </dgm:t>
    </dgm:pt>
    <dgm:pt modelId="{3D26AA82-0C11-48C4-AD27-0A9BE29C2714}">
      <dgm:prSet/>
      <dgm:spPr/>
      <dgm:t>
        <a:bodyPr/>
        <a:lstStyle/>
        <a:p>
          <a:r>
            <a:rPr lang="en-US" dirty="0" smtClean="0"/>
            <a:t>138 kV phase angle regulators (7)</a:t>
          </a:r>
        </a:p>
      </dgm:t>
    </dgm:pt>
    <dgm:pt modelId="{F92FE35A-6E40-454B-AFDC-A0A433879825}" type="parTrans" cxnId="{A4D4ED9D-B40F-4B4B-BD9E-ADE93010C748}">
      <dgm:prSet/>
      <dgm:spPr/>
      <dgm:t>
        <a:bodyPr/>
        <a:lstStyle/>
        <a:p>
          <a:endParaRPr lang="en-US"/>
        </a:p>
      </dgm:t>
    </dgm:pt>
    <dgm:pt modelId="{9AF1FD84-16E7-44CF-A8FB-3D3A5A81A34F}" type="sibTrans" cxnId="{A4D4ED9D-B40F-4B4B-BD9E-ADE93010C748}">
      <dgm:prSet/>
      <dgm:spPr/>
      <dgm:t>
        <a:bodyPr/>
        <a:lstStyle/>
        <a:p>
          <a:endParaRPr lang="en-US"/>
        </a:p>
      </dgm:t>
    </dgm:pt>
    <dgm:pt modelId="{0BF06EAF-2C57-4678-A3DF-300C125BDB7A}">
      <dgm:prSet/>
      <dgm:spPr/>
      <dgm:t>
        <a:bodyPr/>
        <a:lstStyle/>
        <a:p>
          <a:r>
            <a:rPr lang="en-US" dirty="0" smtClean="0"/>
            <a:t>Affected Substations</a:t>
          </a:r>
          <a:endParaRPr lang="en-US" dirty="0"/>
        </a:p>
      </dgm:t>
    </dgm:pt>
    <dgm:pt modelId="{307F9DB2-8264-4D9F-8F6F-0BCA59BB17B7}" type="parTrans" cxnId="{149CC81B-0EE9-4C13-85A0-102A7DBF6EC0}">
      <dgm:prSet/>
      <dgm:spPr/>
      <dgm:t>
        <a:bodyPr/>
        <a:lstStyle/>
        <a:p>
          <a:endParaRPr lang="en-US"/>
        </a:p>
      </dgm:t>
    </dgm:pt>
    <dgm:pt modelId="{55293F21-5BD5-44D3-AA78-46D0F6D62DAD}" type="sibTrans" cxnId="{149CC81B-0EE9-4C13-85A0-102A7DBF6EC0}">
      <dgm:prSet/>
      <dgm:spPr/>
      <dgm:t>
        <a:bodyPr/>
        <a:lstStyle/>
        <a:p>
          <a:endParaRPr lang="en-US"/>
        </a:p>
      </dgm:t>
    </dgm:pt>
    <dgm:pt modelId="{2D6B958B-7B81-4424-8F0D-282FD483B8C4}">
      <dgm:prSet/>
      <dgm:spPr/>
      <dgm:t>
        <a:bodyPr/>
        <a:lstStyle/>
        <a:p>
          <a:r>
            <a:rPr lang="en-US" dirty="0" smtClean="0"/>
            <a:t>Total: 18</a:t>
          </a:r>
        </a:p>
      </dgm:t>
    </dgm:pt>
    <dgm:pt modelId="{E0200CF3-2A70-4721-A6B1-948DE75796E1}" type="parTrans" cxnId="{B0080B9C-8009-4D2D-BD7A-7A59609847C4}">
      <dgm:prSet/>
      <dgm:spPr/>
      <dgm:t>
        <a:bodyPr/>
        <a:lstStyle/>
        <a:p>
          <a:endParaRPr lang="en-US"/>
        </a:p>
      </dgm:t>
    </dgm:pt>
    <dgm:pt modelId="{B764D741-022A-43A4-BA13-8D27BF5DF6E6}" type="sibTrans" cxnId="{B0080B9C-8009-4D2D-BD7A-7A59609847C4}">
      <dgm:prSet/>
      <dgm:spPr/>
      <dgm:t>
        <a:bodyPr/>
        <a:lstStyle/>
        <a:p>
          <a:endParaRPr lang="en-US"/>
        </a:p>
      </dgm:t>
    </dgm:pt>
    <dgm:pt modelId="{DC2902EB-31A9-4F8D-B9BF-A046E67DB7FD}">
      <dgm:prSet/>
      <dgm:spPr/>
      <dgm:t>
        <a:bodyPr/>
        <a:lstStyle/>
        <a:p>
          <a:r>
            <a:rPr lang="en-US" dirty="0" smtClean="0"/>
            <a:t>230 kV (8)</a:t>
          </a:r>
        </a:p>
      </dgm:t>
    </dgm:pt>
    <dgm:pt modelId="{0710409E-B1CD-42FE-85A9-7B80F7C79651}" type="parTrans" cxnId="{1361DB69-5642-422F-A17A-95F64A86793A}">
      <dgm:prSet/>
      <dgm:spPr/>
      <dgm:t>
        <a:bodyPr/>
        <a:lstStyle/>
        <a:p>
          <a:endParaRPr lang="en-US"/>
        </a:p>
      </dgm:t>
    </dgm:pt>
    <dgm:pt modelId="{E55840FC-1FA8-49CD-8991-9AC9434219C6}" type="sibTrans" cxnId="{1361DB69-5642-422F-A17A-95F64A86793A}">
      <dgm:prSet/>
      <dgm:spPr/>
      <dgm:t>
        <a:bodyPr/>
        <a:lstStyle/>
        <a:p>
          <a:endParaRPr lang="en-US"/>
        </a:p>
      </dgm:t>
    </dgm:pt>
    <dgm:pt modelId="{8A8EA6BF-D6E8-46F3-9528-F55B7A416D01}">
      <dgm:prSet/>
      <dgm:spPr/>
      <dgm:t>
        <a:bodyPr/>
        <a:lstStyle/>
        <a:p>
          <a:r>
            <a:rPr lang="en-US" dirty="0" smtClean="0"/>
            <a:t>138 kV (10)</a:t>
          </a:r>
        </a:p>
      </dgm:t>
    </dgm:pt>
    <dgm:pt modelId="{D06AF2D5-83C4-4ECD-9B38-379E5C4B38FF}" type="parTrans" cxnId="{4D204DEC-A102-479C-ACE9-521CF79FAA84}">
      <dgm:prSet/>
      <dgm:spPr/>
      <dgm:t>
        <a:bodyPr/>
        <a:lstStyle/>
        <a:p>
          <a:endParaRPr lang="en-US"/>
        </a:p>
      </dgm:t>
    </dgm:pt>
    <dgm:pt modelId="{3CD4E763-0383-4D7D-9FC5-BEE1D8C0587A}" type="sibTrans" cxnId="{4D204DEC-A102-479C-ACE9-521CF79FAA84}">
      <dgm:prSet/>
      <dgm:spPr/>
      <dgm:t>
        <a:bodyPr/>
        <a:lstStyle/>
        <a:p>
          <a:endParaRPr lang="en-US"/>
        </a:p>
      </dgm:t>
    </dgm:pt>
    <dgm:pt modelId="{801FB71C-88C2-4978-9D81-2D582B074CD5}" type="pres">
      <dgm:prSet presAssocID="{5A60E4AF-1C9F-4A7B-83AD-C4F635334C88}" presName="Name0" presStyleCnt="0">
        <dgm:presLayoutVars>
          <dgm:dir/>
          <dgm:resizeHandles val="exact"/>
        </dgm:presLayoutVars>
      </dgm:prSet>
      <dgm:spPr/>
      <dgm:t>
        <a:bodyPr/>
        <a:lstStyle/>
        <a:p>
          <a:endParaRPr lang="en-US"/>
        </a:p>
      </dgm:t>
    </dgm:pt>
    <dgm:pt modelId="{C557CC85-A59F-4257-AF0D-76866B659479}" type="pres">
      <dgm:prSet presAssocID="{C787AB9B-D5C4-4D32-9767-EF5A8D4D5295}" presName="node" presStyleLbl="node1" presStyleIdx="0" presStyleCnt="3">
        <dgm:presLayoutVars>
          <dgm:bulletEnabled val="1"/>
        </dgm:presLayoutVars>
      </dgm:prSet>
      <dgm:spPr/>
      <dgm:t>
        <a:bodyPr/>
        <a:lstStyle/>
        <a:p>
          <a:endParaRPr lang="en-US"/>
        </a:p>
      </dgm:t>
    </dgm:pt>
    <dgm:pt modelId="{07FD2655-ED17-4109-A779-21A0FAFC1C2A}" type="pres">
      <dgm:prSet presAssocID="{BB701458-7018-48CF-8AB8-7F0B48ED79D2}" presName="sibTrans" presStyleCnt="0"/>
      <dgm:spPr/>
    </dgm:pt>
    <dgm:pt modelId="{F470B35F-219C-42B8-9850-2480B7D648D4}" type="pres">
      <dgm:prSet presAssocID="{FED0E14F-6891-4BBD-A868-DC8BECAB08AA}" presName="node" presStyleLbl="node1" presStyleIdx="1" presStyleCnt="3">
        <dgm:presLayoutVars>
          <dgm:bulletEnabled val="1"/>
        </dgm:presLayoutVars>
      </dgm:prSet>
      <dgm:spPr/>
      <dgm:t>
        <a:bodyPr/>
        <a:lstStyle/>
        <a:p>
          <a:endParaRPr lang="en-US"/>
        </a:p>
      </dgm:t>
    </dgm:pt>
    <dgm:pt modelId="{0A2A0A5D-A3A1-4E3F-8CEA-F94E77AA540E}" type="pres">
      <dgm:prSet presAssocID="{561655B6-C5EA-4EC2-A0BE-E8853167D4BB}" presName="sibTrans" presStyleCnt="0"/>
      <dgm:spPr/>
    </dgm:pt>
    <dgm:pt modelId="{FB6AEBF2-C913-4249-B029-D5C6FBB08A29}" type="pres">
      <dgm:prSet presAssocID="{0BF06EAF-2C57-4678-A3DF-300C125BDB7A}" presName="node" presStyleLbl="node1" presStyleIdx="2" presStyleCnt="3">
        <dgm:presLayoutVars>
          <dgm:bulletEnabled val="1"/>
        </dgm:presLayoutVars>
      </dgm:prSet>
      <dgm:spPr/>
      <dgm:t>
        <a:bodyPr/>
        <a:lstStyle/>
        <a:p>
          <a:endParaRPr lang="en-US"/>
        </a:p>
      </dgm:t>
    </dgm:pt>
  </dgm:ptLst>
  <dgm:cxnLst>
    <dgm:cxn modelId="{868E03D1-CCB9-4A50-876A-BC576615104E}" type="presOf" srcId="{0FF39932-0F8C-4CD9-8648-443736A77B56}" destId="{C557CC85-A59F-4257-AF0D-76866B659479}" srcOrd="0" destOrd="7" presId="urn:microsoft.com/office/officeart/2005/8/layout/hList6"/>
    <dgm:cxn modelId="{0B277F65-144D-45EE-9B02-B20F14404A41}" srcId="{D2B537F0-1967-4DE7-9B60-26C1CA48D0D9}" destId="{07CFACE5-4507-4855-B363-9E9F64586F27}" srcOrd="4" destOrd="0" parTransId="{626BAE5F-3F6A-4373-B1BC-A0AB5D4315A9}" sibTransId="{0099375C-2D62-47E8-A4CD-A500B98A0245}"/>
    <dgm:cxn modelId="{109E39D7-3D39-41C9-8B0C-54531CF6042A}" type="presOf" srcId="{8A8EA6BF-D6E8-46F3-9528-F55B7A416D01}" destId="{FB6AEBF2-C913-4249-B029-D5C6FBB08A29}" srcOrd="0" destOrd="3" presId="urn:microsoft.com/office/officeart/2005/8/layout/hList6"/>
    <dgm:cxn modelId="{70669918-6F6A-4AD9-AA01-C327C0F2D6B2}" srcId="{D2B537F0-1967-4DE7-9B60-26C1CA48D0D9}" destId="{718C2D57-7B22-423E-AFF3-D6EBA89389C9}" srcOrd="3" destOrd="0" parTransId="{4CBEF72F-1595-4BCC-996A-BF6381EDABC6}" sibTransId="{76EF9AA9-D3F9-4BF2-9DF2-0222D7F1FDFF}"/>
    <dgm:cxn modelId="{149CC81B-0EE9-4C13-85A0-102A7DBF6EC0}" srcId="{5A60E4AF-1C9F-4A7B-83AD-C4F635334C88}" destId="{0BF06EAF-2C57-4678-A3DF-300C125BDB7A}" srcOrd="2" destOrd="0" parTransId="{307F9DB2-8264-4D9F-8F6F-0BCA59BB17B7}" sibTransId="{55293F21-5BD5-44D3-AA78-46D0F6D62DAD}"/>
    <dgm:cxn modelId="{B0080B9C-8009-4D2D-BD7A-7A59609847C4}" srcId="{0BF06EAF-2C57-4678-A3DF-300C125BDB7A}" destId="{2D6B958B-7B81-4424-8F0D-282FD483B8C4}" srcOrd="0" destOrd="0" parTransId="{E0200CF3-2A70-4721-A6B1-948DE75796E1}" sibTransId="{B764D741-022A-43A4-BA13-8D27BF5DF6E6}"/>
    <dgm:cxn modelId="{2BFB4658-CFEE-4F4C-AA12-061383EEF0E2}" srcId="{D2B537F0-1967-4DE7-9B60-26C1CA48D0D9}" destId="{B061B61D-18EC-4051-B8E1-312B5D9EB77E}" srcOrd="2" destOrd="0" parTransId="{786D31FF-3F55-4994-BC57-CC826767D0D1}" sibTransId="{84C61A4B-26E7-4AF5-BC75-B27A50955125}"/>
    <dgm:cxn modelId="{7282B2C6-4FD2-44A7-BFAD-A4FAFF0160D8}" type="presOf" srcId="{DC2902EB-31A9-4F8D-B9BF-A046E67DB7FD}" destId="{FB6AEBF2-C913-4249-B029-D5C6FBB08A29}" srcOrd="0" destOrd="2" presId="urn:microsoft.com/office/officeart/2005/8/layout/hList6"/>
    <dgm:cxn modelId="{3EAE019E-03DA-472F-A721-F246FA6C8EBE}" type="presOf" srcId="{2D6B958B-7B81-4424-8F0D-282FD483B8C4}" destId="{FB6AEBF2-C913-4249-B029-D5C6FBB08A29}" srcOrd="0" destOrd="1" presId="urn:microsoft.com/office/officeart/2005/8/layout/hList6"/>
    <dgm:cxn modelId="{9AA70FB0-A527-4CE1-86A1-BA47E0F3B00C}" type="presOf" srcId="{FED0E14F-6891-4BBD-A868-DC8BECAB08AA}" destId="{F470B35F-219C-42B8-9850-2480B7D648D4}" srcOrd="0" destOrd="0" presId="urn:microsoft.com/office/officeart/2005/8/layout/hList6"/>
    <dgm:cxn modelId="{DF0A3DF6-8B1E-447C-B6DA-21B309F73BA3}" srcId="{D2B537F0-1967-4DE7-9B60-26C1CA48D0D9}" destId="{BD595C10-2242-4F28-ADF4-A5718698B94E}" srcOrd="0" destOrd="0" parTransId="{5F8C03CE-66A2-4554-8063-6752D038BDB9}" sibTransId="{B52FC82F-085E-45C5-9E9E-76B736E7171E}"/>
    <dgm:cxn modelId="{6B933C91-6F3D-4B12-A7DD-B420CD0CD7A2}" srcId="{5A60E4AF-1C9F-4A7B-83AD-C4F635334C88}" destId="{FED0E14F-6891-4BBD-A868-DC8BECAB08AA}" srcOrd="1" destOrd="0" parTransId="{1D793202-C1CF-4BB3-A063-1AF332C3367A}" sibTransId="{561655B6-C5EA-4EC2-A0BE-E8853167D4BB}"/>
    <dgm:cxn modelId="{9122D027-176B-43F4-8465-51F70135FED8}" type="presOf" srcId="{718C2D57-7B22-423E-AFF3-D6EBA89389C9}" destId="{C557CC85-A59F-4257-AF0D-76866B659479}" srcOrd="0" destOrd="5" presId="urn:microsoft.com/office/officeart/2005/8/layout/hList6"/>
    <dgm:cxn modelId="{856AD637-E7BD-400D-9C68-7BDC01815FDE}" type="presOf" srcId="{9B702A06-3782-45ED-9CE4-6B0C5F674B75}" destId="{F470B35F-219C-42B8-9850-2480B7D648D4}" srcOrd="0" destOrd="1" presId="urn:microsoft.com/office/officeart/2005/8/layout/hList6"/>
    <dgm:cxn modelId="{A9B50C9B-E9C1-408C-952D-34C22AE18C07}" type="presOf" srcId="{07CFACE5-4507-4855-B363-9E9F64586F27}" destId="{C557CC85-A59F-4257-AF0D-76866B659479}" srcOrd="0" destOrd="6" presId="urn:microsoft.com/office/officeart/2005/8/layout/hList6"/>
    <dgm:cxn modelId="{7A178662-1653-4F2C-9B1F-4727E4218F46}" type="presOf" srcId="{0BF06EAF-2C57-4678-A3DF-300C125BDB7A}" destId="{FB6AEBF2-C913-4249-B029-D5C6FBB08A29}" srcOrd="0" destOrd="0" presId="urn:microsoft.com/office/officeart/2005/8/layout/hList6"/>
    <dgm:cxn modelId="{13724FB0-C35C-4DCD-A96E-C60EA11A1E67}" srcId="{FED0E14F-6891-4BBD-A868-DC8BECAB08AA}" destId="{9B702A06-3782-45ED-9CE4-6B0C5F674B75}" srcOrd="0" destOrd="0" parTransId="{E2B84B73-7D77-4AB6-BD60-6758B335928B}" sibTransId="{1000C520-8163-4505-BA38-B668267EEEA8}"/>
    <dgm:cxn modelId="{22B81C57-7A91-4E72-B990-0201ABDBC88B}" srcId="{D2B537F0-1967-4DE7-9B60-26C1CA48D0D9}" destId="{0FF39932-0F8C-4CD9-8648-443736A77B56}" srcOrd="5" destOrd="0" parTransId="{0B4769AF-1019-4D21-88DD-7C8BBA30D00F}" sibTransId="{9B863457-8430-4FDC-959C-9CED120AA77F}"/>
    <dgm:cxn modelId="{4D204DEC-A102-479C-ACE9-521CF79FAA84}" srcId="{2D6B958B-7B81-4424-8F0D-282FD483B8C4}" destId="{8A8EA6BF-D6E8-46F3-9528-F55B7A416D01}" srcOrd="1" destOrd="0" parTransId="{D06AF2D5-83C4-4ECD-9B38-379E5C4B38FF}" sibTransId="{3CD4E763-0383-4D7D-9FC5-BEE1D8C0587A}"/>
    <dgm:cxn modelId="{A2036408-6919-4AFF-868D-46E604165265}" type="presOf" srcId="{3D26AA82-0C11-48C4-AD27-0A9BE29C2714}" destId="{F470B35F-219C-42B8-9850-2480B7D648D4}" srcOrd="0" destOrd="4" presId="urn:microsoft.com/office/officeart/2005/8/layout/hList6"/>
    <dgm:cxn modelId="{3D4A9E15-1F09-4DDC-8604-73A261F171D5}" srcId="{D2B537F0-1967-4DE7-9B60-26C1CA48D0D9}" destId="{49767D69-F9AA-4673-8C33-77915615E779}" srcOrd="1" destOrd="0" parTransId="{BE82F48E-4C99-4259-AFD4-5DEF736577DF}" sibTransId="{51F91900-FFAF-43C0-96B1-29D7A2B7CE69}"/>
    <dgm:cxn modelId="{F130B038-0BAC-4B5A-9BEE-AEA8517F9474}" type="presOf" srcId="{80BB8B65-99F1-411E-BE9C-165DEC410833}" destId="{F470B35F-219C-42B8-9850-2480B7D648D4}" srcOrd="0" destOrd="3" presId="urn:microsoft.com/office/officeart/2005/8/layout/hList6"/>
    <dgm:cxn modelId="{1361DB69-5642-422F-A17A-95F64A86793A}" srcId="{2D6B958B-7B81-4424-8F0D-282FD483B8C4}" destId="{DC2902EB-31A9-4F8D-B9BF-A046E67DB7FD}" srcOrd="0" destOrd="0" parTransId="{0710409E-B1CD-42FE-85A9-7B80F7C79651}" sibTransId="{E55840FC-1FA8-49CD-8991-9AC9434219C6}"/>
    <dgm:cxn modelId="{8FE52C87-A283-43D5-89D1-57283F7BCA27}" srcId="{9B702A06-3782-45ED-9CE4-6B0C5F674B75}" destId="{B4FCA181-6DE4-4C01-8A47-43275A08F0A7}" srcOrd="0" destOrd="0" parTransId="{0FCCCB19-0420-471A-8908-678A440028F4}" sibTransId="{9D385CA1-C738-4CCA-9E8A-CD47A40A2585}"/>
    <dgm:cxn modelId="{5BB51276-676E-4934-9013-8ACDC2D00AF8}" srcId="{5A60E4AF-1C9F-4A7B-83AD-C4F635334C88}" destId="{C787AB9B-D5C4-4D32-9767-EF5A8D4D5295}" srcOrd="0" destOrd="0" parTransId="{66924AC1-7204-4CAF-90EC-CA88F0524462}" sibTransId="{BB701458-7018-48CF-8AB8-7F0B48ED79D2}"/>
    <dgm:cxn modelId="{1AB3DCE2-C8BE-4B9E-8F1D-7A84AF0C0720}" type="presOf" srcId="{B4FCA181-6DE4-4C01-8A47-43275A08F0A7}" destId="{F470B35F-219C-42B8-9850-2480B7D648D4}" srcOrd="0" destOrd="2" presId="urn:microsoft.com/office/officeart/2005/8/layout/hList6"/>
    <dgm:cxn modelId="{A4D4ED9D-B40F-4B4B-BD9E-ADE93010C748}" srcId="{9B702A06-3782-45ED-9CE4-6B0C5F674B75}" destId="{3D26AA82-0C11-48C4-AD27-0A9BE29C2714}" srcOrd="2" destOrd="0" parTransId="{F92FE35A-6E40-454B-AFDC-A0A433879825}" sibTransId="{9AF1FD84-16E7-44CF-A8FB-3D3A5A81A34F}"/>
    <dgm:cxn modelId="{BC816D52-B374-48BD-B36D-3DF0B5296DA0}" type="presOf" srcId="{B061B61D-18EC-4051-B8E1-312B5D9EB77E}" destId="{C557CC85-A59F-4257-AF0D-76866B659479}" srcOrd="0" destOrd="4" presId="urn:microsoft.com/office/officeart/2005/8/layout/hList6"/>
    <dgm:cxn modelId="{F067AFDA-84E5-4A51-B58F-40673AD67552}" type="presOf" srcId="{C787AB9B-D5C4-4D32-9767-EF5A8D4D5295}" destId="{C557CC85-A59F-4257-AF0D-76866B659479}" srcOrd="0" destOrd="0" presId="urn:microsoft.com/office/officeart/2005/8/layout/hList6"/>
    <dgm:cxn modelId="{D42D9DE9-E3B7-45F7-A8F9-9C59F52DB186}" type="presOf" srcId="{49767D69-F9AA-4673-8C33-77915615E779}" destId="{C557CC85-A59F-4257-AF0D-76866B659479}" srcOrd="0" destOrd="3" presId="urn:microsoft.com/office/officeart/2005/8/layout/hList6"/>
    <dgm:cxn modelId="{3EDB3393-FE35-4122-996A-F8320EEA4D8D}" type="presOf" srcId="{D2B537F0-1967-4DE7-9B60-26C1CA48D0D9}" destId="{C557CC85-A59F-4257-AF0D-76866B659479}" srcOrd="0" destOrd="1" presId="urn:microsoft.com/office/officeart/2005/8/layout/hList6"/>
    <dgm:cxn modelId="{BCC84DD0-0BA7-4C69-A860-878A341C7F6B}" type="presOf" srcId="{BD595C10-2242-4F28-ADF4-A5718698B94E}" destId="{C557CC85-A59F-4257-AF0D-76866B659479}" srcOrd="0" destOrd="2" presId="urn:microsoft.com/office/officeart/2005/8/layout/hList6"/>
    <dgm:cxn modelId="{E5595967-41A3-4A76-8C26-DF0996348536}" type="presOf" srcId="{5A60E4AF-1C9F-4A7B-83AD-C4F635334C88}" destId="{801FB71C-88C2-4978-9D81-2D582B074CD5}" srcOrd="0" destOrd="0" presId="urn:microsoft.com/office/officeart/2005/8/layout/hList6"/>
    <dgm:cxn modelId="{EC7B5740-CD8D-4C28-9B07-96E304F2C2B0}" srcId="{9B702A06-3782-45ED-9CE4-6B0C5F674B75}" destId="{80BB8B65-99F1-411E-BE9C-165DEC410833}" srcOrd="1" destOrd="0" parTransId="{95A5EA1C-488C-4CC5-9A47-FABD525FA7FA}" sibTransId="{7EDB6B38-82EA-4C86-A99E-1C7553D23B12}"/>
    <dgm:cxn modelId="{95D76D4C-5C67-4C0F-8E09-DCE13B764D28}" srcId="{C787AB9B-D5C4-4D32-9767-EF5A8D4D5295}" destId="{D2B537F0-1967-4DE7-9B60-26C1CA48D0D9}" srcOrd="0" destOrd="0" parTransId="{5DDD1C37-94C7-4197-BAAF-E74D6B4AA864}" sibTransId="{FB6F7E92-9FB7-4198-9238-6CE046987C46}"/>
    <dgm:cxn modelId="{34F8DDA0-5D1F-4266-AB0F-93AB53C51C2C}" type="presParOf" srcId="{801FB71C-88C2-4978-9D81-2D582B074CD5}" destId="{C557CC85-A59F-4257-AF0D-76866B659479}" srcOrd="0" destOrd="0" presId="urn:microsoft.com/office/officeart/2005/8/layout/hList6"/>
    <dgm:cxn modelId="{8AD37141-5DBE-4D37-94A7-A5737EC8C0AE}" type="presParOf" srcId="{801FB71C-88C2-4978-9D81-2D582B074CD5}" destId="{07FD2655-ED17-4109-A779-21A0FAFC1C2A}" srcOrd="1" destOrd="0" presId="urn:microsoft.com/office/officeart/2005/8/layout/hList6"/>
    <dgm:cxn modelId="{8AD8D0BF-21E3-4DD8-BE4B-A5E4865F2509}" type="presParOf" srcId="{801FB71C-88C2-4978-9D81-2D582B074CD5}" destId="{F470B35F-219C-42B8-9850-2480B7D648D4}" srcOrd="2" destOrd="0" presId="urn:microsoft.com/office/officeart/2005/8/layout/hList6"/>
    <dgm:cxn modelId="{15117E4A-E9E6-4700-ACCD-F0370E171439}" type="presParOf" srcId="{801FB71C-88C2-4978-9D81-2D582B074CD5}" destId="{0A2A0A5D-A3A1-4E3F-8CEA-F94E77AA540E}" srcOrd="3" destOrd="0" presId="urn:microsoft.com/office/officeart/2005/8/layout/hList6"/>
    <dgm:cxn modelId="{7884DE1A-2EE4-4018-8146-F4D1C1146FCF}" type="presParOf" srcId="{801FB71C-88C2-4978-9D81-2D582B074CD5}" destId="{FB6AEBF2-C913-4249-B029-D5C6FBB08A2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1480F4-0B09-41CC-A759-D5BBF2431260}"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F2FD8725-1516-4FB2-994D-0674FA4C3A4A}">
      <dgm:prSet phldrT="[Text]"/>
      <dgm:spPr/>
      <dgm:t>
        <a:bodyPr/>
        <a:lstStyle/>
        <a:p>
          <a:r>
            <a:rPr lang="en-US" dirty="0" smtClean="0"/>
            <a:t>Pre-stage equipment when possible.</a:t>
          </a:r>
          <a:endParaRPr lang="en-US" dirty="0"/>
        </a:p>
      </dgm:t>
    </dgm:pt>
    <dgm:pt modelId="{6EB69AD7-23A1-4A66-85C2-BD421EC410D9}" type="parTrans" cxnId="{09D67266-0D6C-48FB-8605-FCED80BC8988}">
      <dgm:prSet/>
      <dgm:spPr/>
      <dgm:t>
        <a:bodyPr/>
        <a:lstStyle/>
        <a:p>
          <a:endParaRPr lang="en-US"/>
        </a:p>
      </dgm:t>
    </dgm:pt>
    <dgm:pt modelId="{01B12A45-803A-4E3C-9752-E259765583E7}" type="sibTrans" cxnId="{09D67266-0D6C-48FB-8605-FCED80BC8988}">
      <dgm:prSet/>
      <dgm:spPr/>
      <dgm:t>
        <a:bodyPr/>
        <a:lstStyle/>
        <a:p>
          <a:endParaRPr lang="en-US"/>
        </a:p>
      </dgm:t>
    </dgm:pt>
    <dgm:pt modelId="{11AA2FD1-6BA0-44F8-AB49-8F7A1CB190AF}">
      <dgm:prSet/>
      <dgm:spPr/>
      <dgm:t>
        <a:bodyPr/>
        <a:lstStyle/>
        <a:p>
          <a:r>
            <a:rPr lang="en-US" dirty="0" smtClean="0"/>
            <a:t>De-energize facilities in “flood-prone” areas.</a:t>
          </a:r>
          <a:endParaRPr lang="en-US" dirty="0"/>
        </a:p>
      </dgm:t>
    </dgm:pt>
    <dgm:pt modelId="{66EE3A39-64BA-47E8-B32B-79FF3A24EEAE}" type="parTrans" cxnId="{EF28F536-FAAF-4C95-BDB3-F861BC5EE4F4}">
      <dgm:prSet/>
      <dgm:spPr/>
      <dgm:t>
        <a:bodyPr/>
        <a:lstStyle/>
        <a:p>
          <a:endParaRPr lang="en-US"/>
        </a:p>
      </dgm:t>
    </dgm:pt>
    <dgm:pt modelId="{ABAD78E9-C234-4E02-B56B-ABBD5767A9B2}" type="sibTrans" cxnId="{EF28F536-FAAF-4C95-BDB3-F861BC5EE4F4}">
      <dgm:prSet/>
      <dgm:spPr/>
      <dgm:t>
        <a:bodyPr/>
        <a:lstStyle/>
        <a:p>
          <a:endParaRPr lang="en-US"/>
        </a:p>
      </dgm:t>
    </dgm:pt>
    <dgm:pt modelId="{26CF52DA-9A66-4625-AA5C-36644820225D}">
      <dgm:prSet/>
      <dgm:spPr/>
      <dgm:t>
        <a:bodyPr/>
        <a:lstStyle/>
        <a:p>
          <a:r>
            <a:rPr lang="en-US" dirty="0" smtClean="0"/>
            <a:t>Consider water-tight doors in flood-prone areas.</a:t>
          </a:r>
          <a:endParaRPr lang="en-US" dirty="0"/>
        </a:p>
      </dgm:t>
    </dgm:pt>
    <dgm:pt modelId="{51EDC6A1-B675-4ED4-B677-12D8D099AC56}" type="parTrans" cxnId="{687FD421-0E8C-4D5B-9880-7DD65A4DB6BB}">
      <dgm:prSet/>
      <dgm:spPr/>
      <dgm:t>
        <a:bodyPr/>
        <a:lstStyle/>
        <a:p>
          <a:endParaRPr lang="en-US"/>
        </a:p>
      </dgm:t>
    </dgm:pt>
    <dgm:pt modelId="{A941D608-2059-492A-B87A-B19628FF21B9}" type="sibTrans" cxnId="{687FD421-0E8C-4D5B-9880-7DD65A4DB6BB}">
      <dgm:prSet/>
      <dgm:spPr/>
      <dgm:t>
        <a:bodyPr/>
        <a:lstStyle/>
        <a:p>
          <a:endParaRPr lang="en-US"/>
        </a:p>
      </dgm:t>
    </dgm:pt>
    <dgm:pt modelId="{66BFE408-E7F6-414E-9ADD-B77B356F1F23}">
      <dgm:prSet/>
      <dgm:spPr/>
      <dgm:t>
        <a:bodyPr/>
        <a:lstStyle/>
        <a:p>
          <a:r>
            <a:rPr lang="en-US" dirty="0" smtClean="0"/>
            <a:t>Use text messages when cell phone coverage is sporadic.</a:t>
          </a:r>
          <a:endParaRPr lang="en-US" dirty="0"/>
        </a:p>
      </dgm:t>
    </dgm:pt>
    <dgm:pt modelId="{31B5F69C-8EC8-43FC-863A-1E47CB39D551}" type="parTrans" cxnId="{89ED54D3-14AD-4BDC-AB68-96665E2D0C2D}">
      <dgm:prSet/>
      <dgm:spPr/>
      <dgm:t>
        <a:bodyPr/>
        <a:lstStyle/>
        <a:p>
          <a:endParaRPr lang="en-US"/>
        </a:p>
      </dgm:t>
    </dgm:pt>
    <dgm:pt modelId="{6BB84669-FC5D-43C7-8B96-A8E28FBDECCC}" type="sibTrans" cxnId="{89ED54D3-14AD-4BDC-AB68-96665E2D0C2D}">
      <dgm:prSet/>
      <dgm:spPr/>
      <dgm:t>
        <a:bodyPr/>
        <a:lstStyle/>
        <a:p>
          <a:endParaRPr lang="en-US"/>
        </a:p>
      </dgm:t>
    </dgm:pt>
    <dgm:pt modelId="{9F316676-7E52-4B82-94CC-90D75E74621A}">
      <dgm:prSet/>
      <dgm:spPr/>
      <dgm:t>
        <a:bodyPr/>
        <a:lstStyle/>
        <a:p>
          <a:r>
            <a:rPr lang="en-US" dirty="0" smtClean="0"/>
            <a:t>Install additional sectionalizing switches to better isolate flood-prone areas.</a:t>
          </a:r>
          <a:endParaRPr lang="en-US" dirty="0"/>
        </a:p>
      </dgm:t>
    </dgm:pt>
    <dgm:pt modelId="{E8A64545-8506-4168-9C8C-A40344E11FE9}" type="parTrans" cxnId="{E90D0DF1-ABE5-4F47-AEE5-E8768E5EBAFD}">
      <dgm:prSet/>
      <dgm:spPr/>
      <dgm:t>
        <a:bodyPr/>
        <a:lstStyle/>
        <a:p>
          <a:endParaRPr lang="en-US"/>
        </a:p>
      </dgm:t>
    </dgm:pt>
    <dgm:pt modelId="{CFE1D65D-504E-41A6-B8C3-1F15BA55E05B}" type="sibTrans" cxnId="{E90D0DF1-ABE5-4F47-AEE5-E8768E5EBAFD}">
      <dgm:prSet/>
      <dgm:spPr/>
      <dgm:t>
        <a:bodyPr/>
        <a:lstStyle/>
        <a:p>
          <a:endParaRPr lang="en-US"/>
        </a:p>
      </dgm:t>
    </dgm:pt>
    <dgm:pt modelId="{1E41E63F-2169-46D4-B530-E02661AE7DA6}">
      <dgm:prSet/>
      <dgm:spPr/>
      <dgm:t>
        <a:bodyPr/>
        <a:lstStyle/>
        <a:p>
          <a:r>
            <a:rPr lang="en-US" dirty="0" smtClean="0"/>
            <a:t>Use water dams instead of sandbags to prevent flooding.</a:t>
          </a:r>
          <a:endParaRPr lang="en-US" dirty="0"/>
        </a:p>
      </dgm:t>
    </dgm:pt>
    <dgm:pt modelId="{591EB2F8-7A0E-4FA7-83BB-520C41B83C5F}" type="parTrans" cxnId="{05C9F2F3-A565-40DE-8217-FBC5F683C990}">
      <dgm:prSet/>
      <dgm:spPr/>
      <dgm:t>
        <a:bodyPr/>
        <a:lstStyle/>
        <a:p>
          <a:endParaRPr lang="en-US"/>
        </a:p>
      </dgm:t>
    </dgm:pt>
    <dgm:pt modelId="{3F940D5F-09FC-4D31-B524-D4D42DA9A1A3}" type="sibTrans" cxnId="{05C9F2F3-A565-40DE-8217-FBC5F683C990}">
      <dgm:prSet/>
      <dgm:spPr/>
      <dgm:t>
        <a:bodyPr/>
        <a:lstStyle/>
        <a:p>
          <a:endParaRPr lang="en-US"/>
        </a:p>
      </dgm:t>
    </dgm:pt>
    <dgm:pt modelId="{5974C4C6-BFBD-4D68-AC8D-CB28300D13A3}">
      <dgm:prSet/>
      <dgm:spPr/>
      <dgm:t>
        <a:bodyPr/>
        <a:lstStyle/>
        <a:p>
          <a:r>
            <a:rPr lang="en-US" dirty="0" smtClean="0"/>
            <a:t>Replace non-submersible underground equipment with submersible underground equipment.</a:t>
          </a:r>
          <a:endParaRPr lang="en-US" dirty="0"/>
        </a:p>
      </dgm:t>
    </dgm:pt>
    <dgm:pt modelId="{016FFAD8-1F08-48B5-8960-94C0B94B0AB9}" type="parTrans" cxnId="{D86E2BDA-4C5E-448B-9AE0-D33FA9D4716E}">
      <dgm:prSet/>
      <dgm:spPr/>
      <dgm:t>
        <a:bodyPr/>
        <a:lstStyle/>
        <a:p>
          <a:endParaRPr lang="en-US"/>
        </a:p>
      </dgm:t>
    </dgm:pt>
    <dgm:pt modelId="{35793EDC-FC9B-4AAE-BD35-79D63026FC5E}" type="sibTrans" cxnId="{D86E2BDA-4C5E-448B-9AE0-D33FA9D4716E}">
      <dgm:prSet/>
      <dgm:spPr/>
      <dgm:t>
        <a:bodyPr/>
        <a:lstStyle/>
        <a:p>
          <a:endParaRPr lang="en-US"/>
        </a:p>
      </dgm:t>
    </dgm:pt>
    <dgm:pt modelId="{5DB9A650-602C-40F2-8968-5CD7AEAB3D34}">
      <dgm:prSet/>
      <dgm:spPr/>
      <dgm:t>
        <a:bodyPr/>
        <a:lstStyle/>
        <a:p>
          <a:r>
            <a:rPr lang="en-US" dirty="0" smtClean="0"/>
            <a:t>Create long-term plans for operating flood-prone substations.</a:t>
          </a:r>
          <a:endParaRPr lang="en-US" dirty="0"/>
        </a:p>
      </dgm:t>
    </dgm:pt>
    <dgm:pt modelId="{CD371D25-046E-4EB9-B893-A330405AED25}" type="parTrans" cxnId="{D2E3FE1D-EA7C-4171-803E-A3BC8BD33458}">
      <dgm:prSet/>
      <dgm:spPr/>
      <dgm:t>
        <a:bodyPr/>
        <a:lstStyle/>
        <a:p>
          <a:endParaRPr lang="en-US"/>
        </a:p>
      </dgm:t>
    </dgm:pt>
    <dgm:pt modelId="{1654D9F5-4410-42AE-AB5B-6A0612CD58CE}" type="sibTrans" cxnId="{D2E3FE1D-EA7C-4171-803E-A3BC8BD33458}">
      <dgm:prSet/>
      <dgm:spPr/>
      <dgm:t>
        <a:bodyPr/>
        <a:lstStyle/>
        <a:p>
          <a:endParaRPr lang="en-US"/>
        </a:p>
      </dgm:t>
    </dgm:pt>
    <dgm:pt modelId="{5E5F9B32-D5F1-4AD3-8D70-E01ED0776442}" type="pres">
      <dgm:prSet presAssocID="{241480F4-0B09-41CC-A759-D5BBF2431260}" presName="diagram" presStyleCnt="0">
        <dgm:presLayoutVars>
          <dgm:dir/>
          <dgm:resizeHandles val="exact"/>
        </dgm:presLayoutVars>
      </dgm:prSet>
      <dgm:spPr/>
      <dgm:t>
        <a:bodyPr/>
        <a:lstStyle/>
        <a:p>
          <a:endParaRPr lang="en-US"/>
        </a:p>
      </dgm:t>
    </dgm:pt>
    <dgm:pt modelId="{8576133D-A781-40C5-8176-F0843A365038}" type="pres">
      <dgm:prSet presAssocID="{F2FD8725-1516-4FB2-994D-0674FA4C3A4A}" presName="node" presStyleLbl="node1" presStyleIdx="0" presStyleCnt="8">
        <dgm:presLayoutVars>
          <dgm:bulletEnabled val="1"/>
        </dgm:presLayoutVars>
      </dgm:prSet>
      <dgm:spPr/>
      <dgm:t>
        <a:bodyPr/>
        <a:lstStyle/>
        <a:p>
          <a:endParaRPr lang="en-US"/>
        </a:p>
      </dgm:t>
    </dgm:pt>
    <dgm:pt modelId="{F1F5C12A-FCC2-4924-8278-C9E4DE20DBD0}" type="pres">
      <dgm:prSet presAssocID="{01B12A45-803A-4E3C-9752-E259765583E7}" presName="sibTrans" presStyleCnt="0"/>
      <dgm:spPr/>
    </dgm:pt>
    <dgm:pt modelId="{54D1CA86-7F6D-4779-B412-85E627AB3B53}" type="pres">
      <dgm:prSet presAssocID="{11AA2FD1-6BA0-44F8-AB49-8F7A1CB190AF}" presName="node" presStyleLbl="node1" presStyleIdx="1" presStyleCnt="8">
        <dgm:presLayoutVars>
          <dgm:bulletEnabled val="1"/>
        </dgm:presLayoutVars>
      </dgm:prSet>
      <dgm:spPr/>
      <dgm:t>
        <a:bodyPr/>
        <a:lstStyle/>
        <a:p>
          <a:endParaRPr lang="en-US"/>
        </a:p>
      </dgm:t>
    </dgm:pt>
    <dgm:pt modelId="{84E65458-DF45-4DDA-86D9-603D940C5710}" type="pres">
      <dgm:prSet presAssocID="{ABAD78E9-C234-4E02-B56B-ABBD5767A9B2}" presName="sibTrans" presStyleCnt="0"/>
      <dgm:spPr/>
    </dgm:pt>
    <dgm:pt modelId="{679FA09B-1619-4D35-8DAB-731CA37C41FD}" type="pres">
      <dgm:prSet presAssocID="{26CF52DA-9A66-4625-AA5C-36644820225D}" presName="node" presStyleLbl="node1" presStyleIdx="2" presStyleCnt="8">
        <dgm:presLayoutVars>
          <dgm:bulletEnabled val="1"/>
        </dgm:presLayoutVars>
      </dgm:prSet>
      <dgm:spPr/>
      <dgm:t>
        <a:bodyPr/>
        <a:lstStyle/>
        <a:p>
          <a:endParaRPr lang="en-US"/>
        </a:p>
      </dgm:t>
    </dgm:pt>
    <dgm:pt modelId="{FCD96656-999B-4B17-97C5-48367DA5F536}" type="pres">
      <dgm:prSet presAssocID="{A941D608-2059-492A-B87A-B19628FF21B9}" presName="sibTrans" presStyleCnt="0"/>
      <dgm:spPr/>
    </dgm:pt>
    <dgm:pt modelId="{CEBD89A5-959C-4FF5-8CFE-3412A12751F3}" type="pres">
      <dgm:prSet presAssocID="{66BFE408-E7F6-414E-9ADD-B77B356F1F23}" presName="node" presStyleLbl="node1" presStyleIdx="3" presStyleCnt="8">
        <dgm:presLayoutVars>
          <dgm:bulletEnabled val="1"/>
        </dgm:presLayoutVars>
      </dgm:prSet>
      <dgm:spPr/>
      <dgm:t>
        <a:bodyPr/>
        <a:lstStyle/>
        <a:p>
          <a:endParaRPr lang="en-US"/>
        </a:p>
      </dgm:t>
    </dgm:pt>
    <dgm:pt modelId="{2DC0097C-30E2-4E2E-9172-46F6D87B5C2A}" type="pres">
      <dgm:prSet presAssocID="{6BB84669-FC5D-43C7-8B96-A8E28FBDECCC}" presName="sibTrans" presStyleCnt="0"/>
      <dgm:spPr/>
    </dgm:pt>
    <dgm:pt modelId="{A9D8712C-4830-4A9B-A376-1A74CE4C909D}" type="pres">
      <dgm:prSet presAssocID="{9F316676-7E52-4B82-94CC-90D75E74621A}" presName="node" presStyleLbl="node1" presStyleIdx="4" presStyleCnt="8">
        <dgm:presLayoutVars>
          <dgm:bulletEnabled val="1"/>
        </dgm:presLayoutVars>
      </dgm:prSet>
      <dgm:spPr/>
      <dgm:t>
        <a:bodyPr/>
        <a:lstStyle/>
        <a:p>
          <a:endParaRPr lang="en-US"/>
        </a:p>
      </dgm:t>
    </dgm:pt>
    <dgm:pt modelId="{DBDCA41B-4554-4A39-9167-51145277F1CA}" type="pres">
      <dgm:prSet presAssocID="{CFE1D65D-504E-41A6-B8C3-1F15BA55E05B}" presName="sibTrans" presStyleCnt="0"/>
      <dgm:spPr/>
    </dgm:pt>
    <dgm:pt modelId="{29F059F9-3F7C-48DB-B555-D16E24DE4ADC}" type="pres">
      <dgm:prSet presAssocID="{1E41E63F-2169-46D4-B530-E02661AE7DA6}" presName="node" presStyleLbl="node1" presStyleIdx="5" presStyleCnt="8" custLinFactNeighborX="-901" custLinFactNeighborY="-3005">
        <dgm:presLayoutVars>
          <dgm:bulletEnabled val="1"/>
        </dgm:presLayoutVars>
      </dgm:prSet>
      <dgm:spPr/>
      <dgm:t>
        <a:bodyPr/>
        <a:lstStyle/>
        <a:p>
          <a:endParaRPr lang="en-US"/>
        </a:p>
      </dgm:t>
    </dgm:pt>
    <dgm:pt modelId="{6C406D79-3D88-4C4D-A536-047AC27BC5E7}" type="pres">
      <dgm:prSet presAssocID="{3F940D5F-09FC-4D31-B524-D4D42DA9A1A3}" presName="sibTrans" presStyleCnt="0"/>
      <dgm:spPr/>
    </dgm:pt>
    <dgm:pt modelId="{DCFF07F5-0D67-4D10-B61D-95325975F106}" type="pres">
      <dgm:prSet presAssocID="{5974C4C6-BFBD-4D68-AC8D-CB28300D13A3}" presName="node" presStyleLbl="node1" presStyleIdx="6" presStyleCnt="8">
        <dgm:presLayoutVars>
          <dgm:bulletEnabled val="1"/>
        </dgm:presLayoutVars>
      </dgm:prSet>
      <dgm:spPr/>
      <dgm:t>
        <a:bodyPr/>
        <a:lstStyle/>
        <a:p>
          <a:endParaRPr lang="en-US"/>
        </a:p>
      </dgm:t>
    </dgm:pt>
    <dgm:pt modelId="{D5E46E67-DEE1-4124-9E50-4FA3DEEF0E2A}" type="pres">
      <dgm:prSet presAssocID="{35793EDC-FC9B-4AAE-BD35-79D63026FC5E}" presName="sibTrans" presStyleCnt="0"/>
      <dgm:spPr/>
    </dgm:pt>
    <dgm:pt modelId="{7DF538F8-7FE4-4683-A39D-5474765627CE}" type="pres">
      <dgm:prSet presAssocID="{5DB9A650-602C-40F2-8968-5CD7AEAB3D34}" presName="node" presStyleLbl="node1" presStyleIdx="7" presStyleCnt="8">
        <dgm:presLayoutVars>
          <dgm:bulletEnabled val="1"/>
        </dgm:presLayoutVars>
      </dgm:prSet>
      <dgm:spPr/>
      <dgm:t>
        <a:bodyPr/>
        <a:lstStyle/>
        <a:p>
          <a:endParaRPr lang="en-US"/>
        </a:p>
      </dgm:t>
    </dgm:pt>
  </dgm:ptLst>
  <dgm:cxnLst>
    <dgm:cxn modelId="{247B6C10-DCEE-4D1C-90E4-E234F9DEAAF1}" type="presOf" srcId="{11AA2FD1-6BA0-44F8-AB49-8F7A1CB190AF}" destId="{54D1CA86-7F6D-4779-B412-85E627AB3B53}" srcOrd="0" destOrd="0" presId="urn:microsoft.com/office/officeart/2005/8/layout/default"/>
    <dgm:cxn modelId="{D86E2BDA-4C5E-448B-9AE0-D33FA9D4716E}" srcId="{241480F4-0B09-41CC-A759-D5BBF2431260}" destId="{5974C4C6-BFBD-4D68-AC8D-CB28300D13A3}" srcOrd="6" destOrd="0" parTransId="{016FFAD8-1F08-48B5-8960-94C0B94B0AB9}" sibTransId="{35793EDC-FC9B-4AAE-BD35-79D63026FC5E}"/>
    <dgm:cxn modelId="{EF28F536-FAAF-4C95-BDB3-F861BC5EE4F4}" srcId="{241480F4-0B09-41CC-A759-D5BBF2431260}" destId="{11AA2FD1-6BA0-44F8-AB49-8F7A1CB190AF}" srcOrd="1" destOrd="0" parTransId="{66EE3A39-64BA-47E8-B32B-79FF3A24EEAE}" sibTransId="{ABAD78E9-C234-4E02-B56B-ABBD5767A9B2}"/>
    <dgm:cxn modelId="{05C9F2F3-A565-40DE-8217-FBC5F683C990}" srcId="{241480F4-0B09-41CC-A759-D5BBF2431260}" destId="{1E41E63F-2169-46D4-B530-E02661AE7DA6}" srcOrd="5" destOrd="0" parTransId="{591EB2F8-7A0E-4FA7-83BB-520C41B83C5F}" sibTransId="{3F940D5F-09FC-4D31-B524-D4D42DA9A1A3}"/>
    <dgm:cxn modelId="{09D67266-0D6C-48FB-8605-FCED80BC8988}" srcId="{241480F4-0B09-41CC-A759-D5BBF2431260}" destId="{F2FD8725-1516-4FB2-994D-0674FA4C3A4A}" srcOrd="0" destOrd="0" parTransId="{6EB69AD7-23A1-4A66-85C2-BD421EC410D9}" sibTransId="{01B12A45-803A-4E3C-9752-E259765583E7}"/>
    <dgm:cxn modelId="{F40109D9-DBF9-4CF2-B37F-1639695343EE}" type="presOf" srcId="{9F316676-7E52-4B82-94CC-90D75E74621A}" destId="{A9D8712C-4830-4A9B-A376-1A74CE4C909D}" srcOrd="0" destOrd="0" presId="urn:microsoft.com/office/officeart/2005/8/layout/default"/>
    <dgm:cxn modelId="{C738E7D3-3D84-466A-8CB5-B067D5993160}" type="presOf" srcId="{1E41E63F-2169-46D4-B530-E02661AE7DA6}" destId="{29F059F9-3F7C-48DB-B555-D16E24DE4ADC}" srcOrd="0" destOrd="0" presId="urn:microsoft.com/office/officeart/2005/8/layout/default"/>
    <dgm:cxn modelId="{687FD421-0E8C-4D5B-9880-7DD65A4DB6BB}" srcId="{241480F4-0B09-41CC-A759-D5BBF2431260}" destId="{26CF52DA-9A66-4625-AA5C-36644820225D}" srcOrd="2" destOrd="0" parTransId="{51EDC6A1-B675-4ED4-B677-12D8D099AC56}" sibTransId="{A941D608-2059-492A-B87A-B19628FF21B9}"/>
    <dgm:cxn modelId="{1ED38091-7223-46EA-9D21-6C9B0E12E0F3}" type="presOf" srcId="{5974C4C6-BFBD-4D68-AC8D-CB28300D13A3}" destId="{DCFF07F5-0D67-4D10-B61D-95325975F106}" srcOrd="0" destOrd="0" presId="urn:microsoft.com/office/officeart/2005/8/layout/default"/>
    <dgm:cxn modelId="{5EA91536-A557-4B6C-A93C-1F91A6E0A4B3}" type="presOf" srcId="{241480F4-0B09-41CC-A759-D5BBF2431260}" destId="{5E5F9B32-D5F1-4AD3-8D70-E01ED0776442}" srcOrd="0" destOrd="0" presId="urn:microsoft.com/office/officeart/2005/8/layout/default"/>
    <dgm:cxn modelId="{89ED54D3-14AD-4BDC-AB68-96665E2D0C2D}" srcId="{241480F4-0B09-41CC-A759-D5BBF2431260}" destId="{66BFE408-E7F6-414E-9ADD-B77B356F1F23}" srcOrd="3" destOrd="0" parTransId="{31B5F69C-8EC8-43FC-863A-1E47CB39D551}" sibTransId="{6BB84669-FC5D-43C7-8B96-A8E28FBDECCC}"/>
    <dgm:cxn modelId="{8DDE79D1-C5A5-4E64-8B89-5D6517F39A44}" type="presOf" srcId="{F2FD8725-1516-4FB2-994D-0674FA4C3A4A}" destId="{8576133D-A781-40C5-8176-F0843A365038}" srcOrd="0" destOrd="0" presId="urn:microsoft.com/office/officeart/2005/8/layout/default"/>
    <dgm:cxn modelId="{C374BB29-112B-40E9-8632-E3575CF100BC}" type="presOf" srcId="{26CF52DA-9A66-4625-AA5C-36644820225D}" destId="{679FA09B-1619-4D35-8DAB-731CA37C41FD}" srcOrd="0" destOrd="0" presId="urn:microsoft.com/office/officeart/2005/8/layout/default"/>
    <dgm:cxn modelId="{B1B52343-81CA-49CF-9214-A389AA6F2C92}" type="presOf" srcId="{5DB9A650-602C-40F2-8968-5CD7AEAB3D34}" destId="{7DF538F8-7FE4-4683-A39D-5474765627CE}" srcOrd="0" destOrd="0" presId="urn:microsoft.com/office/officeart/2005/8/layout/default"/>
    <dgm:cxn modelId="{E90D0DF1-ABE5-4F47-AEE5-E8768E5EBAFD}" srcId="{241480F4-0B09-41CC-A759-D5BBF2431260}" destId="{9F316676-7E52-4B82-94CC-90D75E74621A}" srcOrd="4" destOrd="0" parTransId="{E8A64545-8506-4168-9C8C-A40344E11FE9}" sibTransId="{CFE1D65D-504E-41A6-B8C3-1F15BA55E05B}"/>
    <dgm:cxn modelId="{D03BB99F-D036-43B6-9565-D3DA460FCA56}" type="presOf" srcId="{66BFE408-E7F6-414E-9ADD-B77B356F1F23}" destId="{CEBD89A5-959C-4FF5-8CFE-3412A12751F3}" srcOrd="0" destOrd="0" presId="urn:microsoft.com/office/officeart/2005/8/layout/default"/>
    <dgm:cxn modelId="{D2E3FE1D-EA7C-4171-803E-A3BC8BD33458}" srcId="{241480F4-0B09-41CC-A759-D5BBF2431260}" destId="{5DB9A650-602C-40F2-8968-5CD7AEAB3D34}" srcOrd="7" destOrd="0" parTransId="{CD371D25-046E-4EB9-B893-A330405AED25}" sibTransId="{1654D9F5-4410-42AE-AB5B-6A0612CD58CE}"/>
    <dgm:cxn modelId="{65DE4879-06D1-493C-BEA4-9294DF1CC639}" type="presParOf" srcId="{5E5F9B32-D5F1-4AD3-8D70-E01ED0776442}" destId="{8576133D-A781-40C5-8176-F0843A365038}" srcOrd="0" destOrd="0" presId="urn:microsoft.com/office/officeart/2005/8/layout/default"/>
    <dgm:cxn modelId="{C75FC621-6D4D-43AB-83C6-B0D6564FD8FA}" type="presParOf" srcId="{5E5F9B32-D5F1-4AD3-8D70-E01ED0776442}" destId="{F1F5C12A-FCC2-4924-8278-C9E4DE20DBD0}" srcOrd="1" destOrd="0" presId="urn:microsoft.com/office/officeart/2005/8/layout/default"/>
    <dgm:cxn modelId="{66A61044-FAE7-4980-BB23-29BD9884DA93}" type="presParOf" srcId="{5E5F9B32-D5F1-4AD3-8D70-E01ED0776442}" destId="{54D1CA86-7F6D-4779-B412-85E627AB3B53}" srcOrd="2" destOrd="0" presId="urn:microsoft.com/office/officeart/2005/8/layout/default"/>
    <dgm:cxn modelId="{58F02224-BEA5-4856-86FD-5C2C0E3FD327}" type="presParOf" srcId="{5E5F9B32-D5F1-4AD3-8D70-E01ED0776442}" destId="{84E65458-DF45-4DDA-86D9-603D940C5710}" srcOrd="3" destOrd="0" presId="urn:microsoft.com/office/officeart/2005/8/layout/default"/>
    <dgm:cxn modelId="{8436282C-59A9-4C52-93C7-82AE198DA211}" type="presParOf" srcId="{5E5F9B32-D5F1-4AD3-8D70-E01ED0776442}" destId="{679FA09B-1619-4D35-8DAB-731CA37C41FD}" srcOrd="4" destOrd="0" presId="urn:microsoft.com/office/officeart/2005/8/layout/default"/>
    <dgm:cxn modelId="{AF421ED4-C1A8-479D-81E0-6740547AE039}" type="presParOf" srcId="{5E5F9B32-D5F1-4AD3-8D70-E01ED0776442}" destId="{FCD96656-999B-4B17-97C5-48367DA5F536}" srcOrd="5" destOrd="0" presId="urn:microsoft.com/office/officeart/2005/8/layout/default"/>
    <dgm:cxn modelId="{B784196D-E481-4A22-ABDE-118067BCC9DF}" type="presParOf" srcId="{5E5F9B32-D5F1-4AD3-8D70-E01ED0776442}" destId="{CEBD89A5-959C-4FF5-8CFE-3412A12751F3}" srcOrd="6" destOrd="0" presId="urn:microsoft.com/office/officeart/2005/8/layout/default"/>
    <dgm:cxn modelId="{FC407017-CBB1-43A4-974B-B6968353EB32}" type="presParOf" srcId="{5E5F9B32-D5F1-4AD3-8D70-E01ED0776442}" destId="{2DC0097C-30E2-4E2E-9172-46F6D87B5C2A}" srcOrd="7" destOrd="0" presId="urn:microsoft.com/office/officeart/2005/8/layout/default"/>
    <dgm:cxn modelId="{1D607885-EEFE-4F38-BCB6-4B3F87D40A61}" type="presParOf" srcId="{5E5F9B32-D5F1-4AD3-8D70-E01ED0776442}" destId="{A9D8712C-4830-4A9B-A376-1A74CE4C909D}" srcOrd="8" destOrd="0" presId="urn:microsoft.com/office/officeart/2005/8/layout/default"/>
    <dgm:cxn modelId="{8D7BD2FD-EC90-427C-8917-C6206A6F5E1B}" type="presParOf" srcId="{5E5F9B32-D5F1-4AD3-8D70-E01ED0776442}" destId="{DBDCA41B-4554-4A39-9167-51145277F1CA}" srcOrd="9" destOrd="0" presId="urn:microsoft.com/office/officeart/2005/8/layout/default"/>
    <dgm:cxn modelId="{CF53AAA2-6704-4BA7-A307-E64095393FC4}" type="presParOf" srcId="{5E5F9B32-D5F1-4AD3-8D70-E01ED0776442}" destId="{29F059F9-3F7C-48DB-B555-D16E24DE4ADC}" srcOrd="10" destOrd="0" presId="urn:microsoft.com/office/officeart/2005/8/layout/default"/>
    <dgm:cxn modelId="{BDD08CB8-6FBA-4700-BFE6-151C350B97BD}" type="presParOf" srcId="{5E5F9B32-D5F1-4AD3-8D70-E01ED0776442}" destId="{6C406D79-3D88-4C4D-A536-047AC27BC5E7}" srcOrd="11" destOrd="0" presId="urn:microsoft.com/office/officeart/2005/8/layout/default"/>
    <dgm:cxn modelId="{F2C08AE4-775E-422C-AE1F-5EFA7FC43914}" type="presParOf" srcId="{5E5F9B32-D5F1-4AD3-8D70-E01ED0776442}" destId="{DCFF07F5-0D67-4D10-B61D-95325975F106}" srcOrd="12" destOrd="0" presId="urn:microsoft.com/office/officeart/2005/8/layout/default"/>
    <dgm:cxn modelId="{070F450C-621D-438D-AFA3-E0ED64BEAA70}" type="presParOf" srcId="{5E5F9B32-D5F1-4AD3-8D70-E01ED0776442}" destId="{D5E46E67-DEE1-4124-9E50-4FA3DEEF0E2A}" srcOrd="13" destOrd="0" presId="urn:microsoft.com/office/officeart/2005/8/layout/default"/>
    <dgm:cxn modelId="{C8D58406-0C78-4A0F-8301-2A704BBB12FE}" type="presParOf" srcId="{5E5F9B32-D5F1-4AD3-8D70-E01ED0776442}" destId="{7DF538F8-7FE4-4683-A39D-5474765627C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5F453-F692-4A3A-8D5A-6827F75E133B}">
      <dsp:nvSpPr>
        <dsp:cNvPr id="0" name=""/>
        <dsp:cNvSpPr/>
      </dsp:nvSpPr>
      <dsp:spPr>
        <a:xfrm>
          <a:off x="17561" y="429701"/>
          <a:ext cx="3730552" cy="143419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dirty="0" smtClean="0"/>
            <a:t>Hurricanes should not be measured only by Saffir-Simpson (Cat 1-5) scale</a:t>
          </a:r>
          <a:endParaRPr lang="en-US" sz="2000" b="0" kern="1200" dirty="0"/>
        </a:p>
        <a:p>
          <a:pPr marL="171450" lvl="1" indent="-171450" algn="l" defTabSz="800100" rtl="0">
            <a:lnSpc>
              <a:spcPct val="90000"/>
            </a:lnSpc>
            <a:spcBef>
              <a:spcPct val="0"/>
            </a:spcBef>
            <a:spcAft>
              <a:spcPct val="15000"/>
            </a:spcAft>
            <a:buChar char="••"/>
          </a:pPr>
          <a:r>
            <a:rPr lang="en-US" sz="1800" b="0" kern="1200" dirty="0" smtClean="0"/>
            <a:t>Measures </a:t>
          </a:r>
          <a:r>
            <a:rPr lang="en-US" sz="1800" b="0" kern="1200" dirty="0" smtClean="0"/>
            <a:t>wind </a:t>
          </a:r>
          <a:r>
            <a:rPr lang="en-US" sz="1800" b="0" kern="1200" dirty="0" smtClean="0"/>
            <a:t>speed </a:t>
          </a:r>
          <a:r>
            <a:rPr lang="en-US" sz="1800" b="0" kern="1200" dirty="0" smtClean="0"/>
            <a:t>near eye</a:t>
          </a:r>
          <a:endParaRPr lang="en-US" sz="1800" b="0" kern="1200" dirty="0"/>
        </a:p>
      </dsp:txBody>
      <dsp:txXfrm>
        <a:off x="17561" y="429701"/>
        <a:ext cx="3730552" cy="1434193"/>
      </dsp:txXfrm>
    </dsp:sp>
    <dsp:sp modelId="{BA67EFB4-E561-4583-9C12-3485416D4A7A}">
      <dsp:nvSpPr>
        <dsp:cNvPr id="0" name=""/>
        <dsp:cNvSpPr/>
      </dsp:nvSpPr>
      <dsp:spPr>
        <a:xfrm>
          <a:off x="3987146" y="429701"/>
          <a:ext cx="4721460" cy="143419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t>Size of storm combined with entire wind shield (winds of tropical storm force or greater) is critical to know</a:t>
          </a:r>
          <a:endParaRPr lang="en-US" sz="2000" b="0" kern="1200" dirty="0"/>
        </a:p>
      </dsp:txBody>
      <dsp:txXfrm>
        <a:off x="3987146" y="429701"/>
        <a:ext cx="4721460" cy="1434193"/>
      </dsp:txXfrm>
    </dsp:sp>
    <dsp:sp modelId="{8CF7627E-CEBD-422B-A436-39D1BB16B810}">
      <dsp:nvSpPr>
        <dsp:cNvPr id="0" name=""/>
        <dsp:cNvSpPr/>
      </dsp:nvSpPr>
      <dsp:spPr>
        <a:xfrm>
          <a:off x="207" y="2102927"/>
          <a:ext cx="4275594" cy="279375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dirty="0" smtClean="0"/>
            <a:t>Storm surge can affect hundreds of coastline miles far </a:t>
          </a:r>
          <a:r>
            <a:rPr lang="en-US" sz="2000" b="0" kern="1200" dirty="0" smtClean="0"/>
            <a:t>from hurricane’s center.  </a:t>
          </a:r>
          <a:r>
            <a:rPr lang="en-US" sz="2000" b="0" kern="1200" dirty="0" smtClean="0"/>
            <a:t>A surge of 23’ can inundate:</a:t>
          </a:r>
          <a:endParaRPr lang="en-US" sz="2000" b="0" kern="1200" dirty="0"/>
        </a:p>
        <a:p>
          <a:pPr marL="228600" lvl="1" indent="-228600" algn="l" defTabSz="889000" rtl="0">
            <a:lnSpc>
              <a:spcPct val="90000"/>
            </a:lnSpc>
            <a:spcBef>
              <a:spcPct val="0"/>
            </a:spcBef>
            <a:spcAft>
              <a:spcPct val="15000"/>
            </a:spcAft>
            <a:buChar char="••"/>
          </a:pPr>
          <a:r>
            <a:rPr lang="en-US" sz="2000" b="0" kern="1200" dirty="0" smtClean="0"/>
            <a:t>67% of interstates</a:t>
          </a:r>
          <a:endParaRPr lang="en-US" sz="2000" b="0" kern="1200" dirty="0"/>
        </a:p>
        <a:p>
          <a:pPr marL="228600" lvl="1" indent="-228600" algn="l" defTabSz="889000" rtl="0">
            <a:lnSpc>
              <a:spcPct val="90000"/>
            </a:lnSpc>
            <a:spcBef>
              <a:spcPct val="0"/>
            </a:spcBef>
            <a:spcAft>
              <a:spcPct val="15000"/>
            </a:spcAft>
            <a:buChar char="••"/>
          </a:pPr>
          <a:r>
            <a:rPr lang="en-US" sz="2000" b="0" kern="1200" dirty="0" smtClean="0"/>
            <a:t>57% of arterials</a:t>
          </a:r>
          <a:endParaRPr lang="en-US" sz="2000" b="0" kern="1200" dirty="0"/>
        </a:p>
        <a:p>
          <a:pPr marL="228600" lvl="1" indent="-228600" algn="l" defTabSz="889000" rtl="0">
            <a:lnSpc>
              <a:spcPct val="90000"/>
            </a:lnSpc>
            <a:spcBef>
              <a:spcPct val="0"/>
            </a:spcBef>
            <a:spcAft>
              <a:spcPct val="15000"/>
            </a:spcAft>
            <a:buChar char="••"/>
          </a:pPr>
          <a:r>
            <a:rPr lang="en-US" sz="2000" b="0" kern="1200" dirty="0" smtClean="0"/>
            <a:t>50% of rail miles</a:t>
          </a:r>
          <a:endParaRPr lang="en-US" sz="2000" b="0" kern="1200" dirty="0"/>
        </a:p>
        <a:p>
          <a:pPr marL="228600" lvl="1" indent="-228600" algn="l" defTabSz="889000" rtl="0">
            <a:lnSpc>
              <a:spcPct val="90000"/>
            </a:lnSpc>
            <a:spcBef>
              <a:spcPct val="0"/>
            </a:spcBef>
            <a:spcAft>
              <a:spcPct val="15000"/>
            </a:spcAft>
            <a:buChar char="••"/>
          </a:pPr>
          <a:r>
            <a:rPr lang="en-US" sz="2000" b="0" kern="1200" dirty="0" smtClean="0"/>
            <a:t>29 airports</a:t>
          </a:r>
          <a:endParaRPr lang="en-US" sz="2000" b="0" kern="1200" dirty="0"/>
        </a:p>
        <a:p>
          <a:pPr marL="228600" lvl="1" indent="-228600" algn="l" defTabSz="889000" rtl="0">
            <a:lnSpc>
              <a:spcPct val="90000"/>
            </a:lnSpc>
            <a:spcBef>
              <a:spcPct val="0"/>
            </a:spcBef>
            <a:spcAft>
              <a:spcPct val="15000"/>
            </a:spcAft>
            <a:buChar char="••"/>
          </a:pPr>
          <a:r>
            <a:rPr lang="en-US" sz="2000" b="0" kern="1200" dirty="0" smtClean="0"/>
            <a:t>Virtually all ports in </a:t>
          </a:r>
          <a:r>
            <a:rPr lang="en-US" sz="2000" b="0" kern="1200" dirty="0" smtClean="0"/>
            <a:t>Gulf </a:t>
          </a:r>
          <a:r>
            <a:rPr lang="en-US" sz="2000" b="0" kern="1200" dirty="0" smtClean="0"/>
            <a:t>Coast area </a:t>
          </a:r>
          <a:endParaRPr lang="en-US" sz="2000" b="0" kern="1200" dirty="0"/>
        </a:p>
      </dsp:txBody>
      <dsp:txXfrm>
        <a:off x="207" y="2102927"/>
        <a:ext cx="4275594" cy="2793751"/>
      </dsp:txXfrm>
    </dsp:sp>
    <dsp:sp modelId="{19BCA91D-B9C8-4C02-B1CC-E9F7F35A7DB8}">
      <dsp:nvSpPr>
        <dsp:cNvPr id="0" name=""/>
        <dsp:cNvSpPr/>
      </dsp:nvSpPr>
      <dsp:spPr>
        <a:xfrm>
          <a:off x="4514834" y="2199003"/>
          <a:ext cx="4211127" cy="260159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dirty="0" smtClean="0"/>
            <a:t>The Gulf Coast is highly prone to significant storm surge</a:t>
          </a:r>
          <a:endParaRPr lang="en-US" sz="2000" b="0" kern="1200" dirty="0"/>
        </a:p>
        <a:p>
          <a:pPr marL="228600" lvl="1" indent="-228600" algn="l" defTabSz="889000" rtl="0">
            <a:lnSpc>
              <a:spcPct val="90000"/>
            </a:lnSpc>
            <a:spcBef>
              <a:spcPct val="0"/>
            </a:spcBef>
            <a:spcAft>
              <a:spcPct val="15000"/>
            </a:spcAft>
            <a:buChar char="••"/>
          </a:pPr>
          <a:r>
            <a:rPr lang="en-US" sz="2000" b="0" kern="1200" dirty="0" smtClean="0"/>
            <a:t>Water along Gulf Coast is much shallower than that along Atlantic</a:t>
          </a:r>
          <a:endParaRPr lang="en-US" sz="2000" b="0" kern="1200" dirty="0"/>
        </a:p>
        <a:p>
          <a:pPr marL="228600" lvl="1" indent="-228600" algn="l" defTabSz="889000" rtl="0">
            <a:lnSpc>
              <a:spcPct val="90000"/>
            </a:lnSpc>
            <a:spcBef>
              <a:spcPct val="0"/>
            </a:spcBef>
            <a:spcAft>
              <a:spcPct val="15000"/>
            </a:spcAft>
            <a:buChar char="••"/>
          </a:pPr>
          <a:r>
            <a:rPr lang="en-US" sz="2000" b="0" kern="1200" dirty="0" smtClean="0"/>
            <a:t>More easily displaced in storm surge (allowing for greater inundation)</a:t>
          </a:r>
          <a:endParaRPr lang="en-US" sz="2000" b="0" kern="1200" dirty="0"/>
        </a:p>
      </dsp:txBody>
      <dsp:txXfrm>
        <a:off x="4514834" y="2199003"/>
        <a:ext cx="4211127" cy="2601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CC85-A59F-4257-AF0D-76866B659479}">
      <dsp:nvSpPr>
        <dsp:cNvPr id="0" name=""/>
        <dsp:cNvSpPr/>
      </dsp:nvSpPr>
      <dsp:spPr>
        <a:xfrm rot="16200000">
          <a:off x="-840090" y="840997"/>
          <a:ext cx="4042410" cy="2360414"/>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186" bIns="0" numCol="1" spcCol="1270" anchor="t" anchorCtr="0">
          <a:noAutofit/>
        </a:bodyPr>
        <a:lstStyle/>
        <a:p>
          <a:pPr lvl="0" algn="l" defTabSz="889000">
            <a:lnSpc>
              <a:spcPct val="90000"/>
            </a:lnSpc>
            <a:spcBef>
              <a:spcPct val="0"/>
            </a:spcBef>
            <a:spcAft>
              <a:spcPct val="35000"/>
            </a:spcAft>
          </a:pPr>
          <a:r>
            <a:rPr lang="en-US" sz="2000" kern="1200" dirty="0" smtClean="0"/>
            <a:t>Affected Lines</a:t>
          </a:r>
          <a:endParaRPr lang="en-US" sz="2000" kern="1200" dirty="0"/>
        </a:p>
        <a:p>
          <a:pPr marL="171450" lvl="1" indent="-171450" algn="l" defTabSz="711200">
            <a:lnSpc>
              <a:spcPct val="90000"/>
            </a:lnSpc>
            <a:spcBef>
              <a:spcPct val="0"/>
            </a:spcBef>
            <a:spcAft>
              <a:spcPct val="15000"/>
            </a:spcAft>
            <a:buChar char="••"/>
          </a:pPr>
          <a:r>
            <a:rPr lang="en-US" sz="1600" kern="1200" dirty="0" smtClean="0"/>
            <a:t>Total: 218</a:t>
          </a:r>
        </a:p>
        <a:p>
          <a:pPr marL="342900" lvl="2" indent="-171450" algn="l" defTabSz="711200">
            <a:lnSpc>
              <a:spcPct val="90000"/>
            </a:lnSpc>
            <a:spcBef>
              <a:spcPct val="0"/>
            </a:spcBef>
            <a:spcAft>
              <a:spcPct val="15000"/>
            </a:spcAft>
            <a:buChar char="••"/>
          </a:pPr>
          <a:r>
            <a:rPr lang="en-US" sz="1600" kern="1200" dirty="0" smtClean="0"/>
            <a:t>765 kV (1)</a:t>
          </a:r>
        </a:p>
        <a:p>
          <a:pPr marL="342900" lvl="2" indent="-171450" algn="l" defTabSz="711200">
            <a:lnSpc>
              <a:spcPct val="90000"/>
            </a:lnSpc>
            <a:spcBef>
              <a:spcPct val="0"/>
            </a:spcBef>
            <a:spcAft>
              <a:spcPct val="15000"/>
            </a:spcAft>
            <a:buChar char="••"/>
          </a:pPr>
          <a:r>
            <a:rPr lang="en-US" sz="1600" kern="1200" dirty="0" smtClean="0"/>
            <a:t>500 kV (10)</a:t>
          </a:r>
        </a:p>
        <a:p>
          <a:pPr marL="342900" lvl="2" indent="-171450" algn="l" defTabSz="711200">
            <a:lnSpc>
              <a:spcPct val="90000"/>
            </a:lnSpc>
            <a:spcBef>
              <a:spcPct val="0"/>
            </a:spcBef>
            <a:spcAft>
              <a:spcPct val="15000"/>
            </a:spcAft>
            <a:buChar char="••"/>
          </a:pPr>
          <a:r>
            <a:rPr lang="en-US" sz="1600" kern="1200" dirty="0" smtClean="0"/>
            <a:t>345 kV (31)</a:t>
          </a:r>
        </a:p>
        <a:p>
          <a:pPr marL="342900" lvl="2" indent="-171450" algn="l" defTabSz="711200">
            <a:lnSpc>
              <a:spcPct val="90000"/>
            </a:lnSpc>
            <a:spcBef>
              <a:spcPct val="0"/>
            </a:spcBef>
            <a:spcAft>
              <a:spcPct val="15000"/>
            </a:spcAft>
            <a:buChar char="••"/>
          </a:pPr>
          <a:r>
            <a:rPr lang="en-US" sz="1600" kern="1200" dirty="0" smtClean="0"/>
            <a:t>230 kV (33)</a:t>
          </a:r>
        </a:p>
        <a:p>
          <a:pPr marL="342900" lvl="2" indent="-171450" algn="l" defTabSz="711200">
            <a:lnSpc>
              <a:spcPct val="90000"/>
            </a:lnSpc>
            <a:spcBef>
              <a:spcPct val="0"/>
            </a:spcBef>
            <a:spcAft>
              <a:spcPct val="15000"/>
            </a:spcAft>
            <a:buChar char="••"/>
          </a:pPr>
          <a:r>
            <a:rPr lang="en-US" sz="1600" kern="1200" dirty="0" smtClean="0"/>
            <a:t>138 kV (127)</a:t>
          </a:r>
        </a:p>
        <a:p>
          <a:pPr marL="342900" lvl="2" indent="-171450" algn="l" defTabSz="711200">
            <a:lnSpc>
              <a:spcPct val="90000"/>
            </a:lnSpc>
            <a:spcBef>
              <a:spcPct val="0"/>
            </a:spcBef>
            <a:spcAft>
              <a:spcPct val="15000"/>
            </a:spcAft>
            <a:buChar char="••"/>
          </a:pPr>
          <a:r>
            <a:rPr lang="en-US" sz="1600" kern="1200" dirty="0" smtClean="0"/>
            <a:t>115 kV (16)</a:t>
          </a:r>
        </a:p>
      </dsp:txBody>
      <dsp:txXfrm rot="5400000">
        <a:off x="908" y="808481"/>
        <a:ext cx="2360414" cy="2425446"/>
      </dsp:txXfrm>
    </dsp:sp>
    <dsp:sp modelId="{F470B35F-219C-42B8-9850-2480B7D648D4}">
      <dsp:nvSpPr>
        <dsp:cNvPr id="0" name=""/>
        <dsp:cNvSpPr/>
      </dsp:nvSpPr>
      <dsp:spPr>
        <a:xfrm rot="16200000">
          <a:off x="1697354" y="840997"/>
          <a:ext cx="4042410" cy="2360414"/>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186" bIns="0" numCol="1" spcCol="1270" anchor="t" anchorCtr="0">
          <a:noAutofit/>
        </a:bodyPr>
        <a:lstStyle/>
        <a:p>
          <a:pPr lvl="0" algn="l" defTabSz="889000">
            <a:lnSpc>
              <a:spcPct val="90000"/>
            </a:lnSpc>
            <a:spcBef>
              <a:spcPct val="0"/>
            </a:spcBef>
            <a:spcAft>
              <a:spcPct val="35000"/>
            </a:spcAft>
          </a:pPr>
          <a:r>
            <a:rPr lang="en-US" sz="2000" kern="1200" dirty="0" smtClean="0"/>
            <a:t>Affected Transformers</a:t>
          </a:r>
          <a:endParaRPr lang="en-US" sz="2000" kern="1200" dirty="0"/>
        </a:p>
        <a:p>
          <a:pPr marL="171450" lvl="1" indent="-171450" algn="l" defTabSz="711200">
            <a:lnSpc>
              <a:spcPct val="90000"/>
            </a:lnSpc>
            <a:spcBef>
              <a:spcPct val="0"/>
            </a:spcBef>
            <a:spcAft>
              <a:spcPct val="15000"/>
            </a:spcAft>
            <a:buChar char="••"/>
          </a:pPr>
          <a:r>
            <a:rPr lang="en-US" sz="1600" kern="1200" dirty="0" smtClean="0"/>
            <a:t>Total: 28</a:t>
          </a:r>
        </a:p>
        <a:p>
          <a:pPr marL="342900" lvl="2" indent="-171450" algn="l" defTabSz="711200">
            <a:lnSpc>
              <a:spcPct val="90000"/>
            </a:lnSpc>
            <a:spcBef>
              <a:spcPct val="0"/>
            </a:spcBef>
            <a:spcAft>
              <a:spcPct val="15000"/>
            </a:spcAft>
            <a:buChar char="••"/>
          </a:pPr>
          <a:r>
            <a:rPr lang="en-US" sz="1600" kern="1200" dirty="0" smtClean="0"/>
            <a:t>345/138 &amp; 345/115 kV transformers (17)</a:t>
          </a:r>
        </a:p>
        <a:p>
          <a:pPr marL="342900" lvl="2" indent="-171450" algn="l" defTabSz="711200">
            <a:lnSpc>
              <a:spcPct val="90000"/>
            </a:lnSpc>
            <a:spcBef>
              <a:spcPct val="0"/>
            </a:spcBef>
            <a:spcAft>
              <a:spcPct val="15000"/>
            </a:spcAft>
            <a:buChar char="••"/>
          </a:pPr>
          <a:r>
            <a:rPr lang="en-US" sz="1600" kern="1200" dirty="0" smtClean="0"/>
            <a:t>230/115 kV transformers (4)</a:t>
          </a:r>
        </a:p>
        <a:p>
          <a:pPr marL="342900" lvl="2" indent="-171450" algn="l" defTabSz="711200">
            <a:lnSpc>
              <a:spcPct val="90000"/>
            </a:lnSpc>
            <a:spcBef>
              <a:spcPct val="0"/>
            </a:spcBef>
            <a:spcAft>
              <a:spcPct val="15000"/>
            </a:spcAft>
            <a:buChar char="••"/>
          </a:pPr>
          <a:r>
            <a:rPr lang="en-US" sz="1600" kern="1200" dirty="0" smtClean="0"/>
            <a:t>138 kV phase angle regulators (7)</a:t>
          </a:r>
        </a:p>
      </dsp:txBody>
      <dsp:txXfrm rot="5400000">
        <a:off x="2538352" y="808481"/>
        <a:ext cx="2360414" cy="2425446"/>
      </dsp:txXfrm>
    </dsp:sp>
    <dsp:sp modelId="{FB6AEBF2-C913-4249-B029-D5C6FBB08A29}">
      <dsp:nvSpPr>
        <dsp:cNvPr id="0" name=""/>
        <dsp:cNvSpPr/>
      </dsp:nvSpPr>
      <dsp:spPr>
        <a:xfrm rot="16200000">
          <a:off x="4234800" y="840997"/>
          <a:ext cx="4042410" cy="2360414"/>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186" bIns="0" numCol="1" spcCol="1270" anchor="t" anchorCtr="0">
          <a:noAutofit/>
        </a:bodyPr>
        <a:lstStyle/>
        <a:p>
          <a:pPr lvl="0" algn="l" defTabSz="889000">
            <a:lnSpc>
              <a:spcPct val="90000"/>
            </a:lnSpc>
            <a:spcBef>
              <a:spcPct val="0"/>
            </a:spcBef>
            <a:spcAft>
              <a:spcPct val="35000"/>
            </a:spcAft>
          </a:pPr>
          <a:r>
            <a:rPr lang="en-US" sz="2000" kern="1200" dirty="0" smtClean="0"/>
            <a:t>Affected Substations</a:t>
          </a:r>
          <a:endParaRPr lang="en-US" sz="2000" kern="1200" dirty="0"/>
        </a:p>
        <a:p>
          <a:pPr marL="171450" lvl="1" indent="-171450" algn="l" defTabSz="711200">
            <a:lnSpc>
              <a:spcPct val="90000"/>
            </a:lnSpc>
            <a:spcBef>
              <a:spcPct val="0"/>
            </a:spcBef>
            <a:spcAft>
              <a:spcPct val="15000"/>
            </a:spcAft>
            <a:buChar char="••"/>
          </a:pPr>
          <a:r>
            <a:rPr lang="en-US" sz="1600" kern="1200" dirty="0" smtClean="0"/>
            <a:t>Total: 18</a:t>
          </a:r>
        </a:p>
        <a:p>
          <a:pPr marL="342900" lvl="2" indent="-171450" algn="l" defTabSz="711200">
            <a:lnSpc>
              <a:spcPct val="90000"/>
            </a:lnSpc>
            <a:spcBef>
              <a:spcPct val="0"/>
            </a:spcBef>
            <a:spcAft>
              <a:spcPct val="15000"/>
            </a:spcAft>
            <a:buChar char="••"/>
          </a:pPr>
          <a:r>
            <a:rPr lang="en-US" sz="1600" kern="1200" dirty="0" smtClean="0"/>
            <a:t>230 kV (8)</a:t>
          </a:r>
        </a:p>
        <a:p>
          <a:pPr marL="342900" lvl="2" indent="-171450" algn="l" defTabSz="711200">
            <a:lnSpc>
              <a:spcPct val="90000"/>
            </a:lnSpc>
            <a:spcBef>
              <a:spcPct val="0"/>
            </a:spcBef>
            <a:spcAft>
              <a:spcPct val="15000"/>
            </a:spcAft>
            <a:buChar char="••"/>
          </a:pPr>
          <a:r>
            <a:rPr lang="en-US" sz="1600" kern="1200" dirty="0" smtClean="0"/>
            <a:t>138 kV (10)</a:t>
          </a:r>
        </a:p>
      </dsp:txBody>
      <dsp:txXfrm rot="5400000">
        <a:off x="5075798" y="808481"/>
        <a:ext cx="2360414" cy="2425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6133D-A781-40C5-8176-F0843A365038}">
      <dsp:nvSpPr>
        <dsp:cNvPr id="0" name=""/>
        <dsp:cNvSpPr/>
      </dsp:nvSpPr>
      <dsp:spPr>
        <a:xfrm>
          <a:off x="554681" y="1073"/>
          <a:ext cx="2359088" cy="14154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Pre-stage equipment when possible.</a:t>
          </a:r>
          <a:endParaRPr lang="en-US" sz="1600" kern="1200" dirty="0"/>
        </a:p>
      </dsp:txBody>
      <dsp:txXfrm>
        <a:off x="554681" y="1073"/>
        <a:ext cx="2359088" cy="1415453"/>
      </dsp:txXfrm>
    </dsp:sp>
    <dsp:sp modelId="{54D1CA86-7F6D-4779-B412-85E627AB3B53}">
      <dsp:nvSpPr>
        <dsp:cNvPr id="0" name=""/>
        <dsp:cNvSpPr/>
      </dsp:nvSpPr>
      <dsp:spPr>
        <a:xfrm>
          <a:off x="3149679" y="1073"/>
          <a:ext cx="2359088" cy="14154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De-energize facilities in “flood-prone” areas.</a:t>
          </a:r>
          <a:endParaRPr lang="en-US" sz="1600" kern="1200" dirty="0"/>
        </a:p>
      </dsp:txBody>
      <dsp:txXfrm>
        <a:off x="3149679" y="1073"/>
        <a:ext cx="2359088" cy="1415453"/>
      </dsp:txXfrm>
    </dsp:sp>
    <dsp:sp modelId="{679FA09B-1619-4D35-8DAB-731CA37C41FD}">
      <dsp:nvSpPr>
        <dsp:cNvPr id="0" name=""/>
        <dsp:cNvSpPr/>
      </dsp:nvSpPr>
      <dsp:spPr>
        <a:xfrm>
          <a:off x="5744676" y="1073"/>
          <a:ext cx="2359088" cy="14154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Consider water-tight doors in flood-prone areas.</a:t>
          </a:r>
          <a:endParaRPr lang="en-US" sz="1600" kern="1200" dirty="0"/>
        </a:p>
      </dsp:txBody>
      <dsp:txXfrm>
        <a:off x="5744676" y="1073"/>
        <a:ext cx="2359088" cy="1415453"/>
      </dsp:txXfrm>
    </dsp:sp>
    <dsp:sp modelId="{CEBD89A5-959C-4FF5-8CFE-3412A12751F3}">
      <dsp:nvSpPr>
        <dsp:cNvPr id="0" name=""/>
        <dsp:cNvSpPr/>
      </dsp:nvSpPr>
      <dsp:spPr>
        <a:xfrm>
          <a:off x="554681" y="1652435"/>
          <a:ext cx="2359088" cy="14154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Use text messages when cell phone coverage is sporadic.</a:t>
          </a:r>
          <a:endParaRPr lang="en-US" sz="1600" kern="1200" dirty="0"/>
        </a:p>
      </dsp:txBody>
      <dsp:txXfrm>
        <a:off x="554681" y="1652435"/>
        <a:ext cx="2359088" cy="1415453"/>
      </dsp:txXfrm>
    </dsp:sp>
    <dsp:sp modelId="{A9D8712C-4830-4A9B-A376-1A74CE4C909D}">
      <dsp:nvSpPr>
        <dsp:cNvPr id="0" name=""/>
        <dsp:cNvSpPr/>
      </dsp:nvSpPr>
      <dsp:spPr>
        <a:xfrm>
          <a:off x="3149679" y="1652435"/>
          <a:ext cx="2359088" cy="14154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Install additional sectionalizing switches to better isolate flood-prone areas.</a:t>
          </a:r>
          <a:endParaRPr lang="en-US" sz="1600" kern="1200" dirty="0"/>
        </a:p>
      </dsp:txBody>
      <dsp:txXfrm>
        <a:off x="3149679" y="1652435"/>
        <a:ext cx="2359088" cy="1415453"/>
      </dsp:txXfrm>
    </dsp:sp>
    <dsp:sp modelId="{29F059F9-3F7C-48DB-B555-D16E24DE4ADC}">
      <dsp:nvSpPr>
        <dsp:cNvPr id="0" name=""/>
        <dsp:cNvSpPr/>
      </dsp:nvSpPr>
      <dsp:spPr>
        <a:xfrm>
          <a:off x="5723421" y="1609901"/>
          <a:ext cx="2359088" cy="14154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Use water dams instead of sandbags to prevent flooding.</a:t>
          </a:r>
          <a:endParaRPr lang="en-US" sz="1600" kern="1200" dirty="0"/>
        </a:p>
      </dsp:txBody>
      <dsp:txXfrm>
        <a:off x="5723421" y="1609901"/>
        <a:ext cx="2359088" cy="1415453"/>
      </dsp:txXfrm>
    </dsp:sp>
    <dsp:sp modelId="{DCFF07F5-0D67-4D10-B61D-95325975F106}">
      <dsp:nvSpPr>
        <dsp:cNvPr id="0" name=""/>
        <dsp:cNvSpPr/>
      </dsp:nvSpPr>
      <dsp:spPr>
        <a:xfrm>
          <a:off x="1852180" y="3303797"/>
          <a:ext cx="2359088" cy="14154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Replace non-submersible underground equipment with submersible underground equipment.</a:t>
          </a:r>
          <a:endParaRPr lang="en-US" sz="1600" kern="1200" dirty="0"/>
        </a:p>
      </dsp:txBody>
      <dsp:txXfrm>
        <a:off x="1852180" y="3303797"/>
        <a:ext cx="2359088" cy="1415453"/>
      </dsp:txXfrm>
    </dsp:sp>
    <dsp:sp modelId="{7DF538F8-7FE4-4683-A39D-5474765627CE}">
      <dsp:nvSpPr>
        <dsp:cNvPr id="0" name=""/>
        <dsp:cNvSpPr/>
      </dsp:nvSpPr>
      <dsp:spPr>
        <a:xfrm>
          <a:off x="4447177" y="3303797"/>
          <a:ext cx="2359088" cy="14154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Create long-term plans for operating flood-prone substations.</a:t>
          </a:r>
          <a:endParaRPr lang="en-US" sz="1600" kern="1200" dirty="0"/>
        </a:p>
      </dsp:txBody>
      <dsp:txXfrm>
        <a:off x="4447177" y="3303797"/>
        <a:ext cx="2359088" cy="14154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9379B-1CFA-4B9C-91FE-149D7F36E1ED}" type="datetimeFigureOut">
              <a:rPr lang="en-US" smtClean="0"/>
              <a:t>3/5/2015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D48B8-0629-4447-A73D-F1BD9736F9F7}" type="slidenum">
              <a:rPr lang="en-US" smtClean="0"/>
              <a:t>‹#›</a:t>
            </a:fld>
            <a:endParaRPr lang="en-US" dirty="0"/>
          </a:p>
        </p:txBody>
      </p:sp>
    </p:spTree>
    <p:extLst>
      <p:ext uri="{BB962C8B-B14F-4D97-AF65-F5344CB8AC3E}">
        <p14:creationId xmlns:p14="http://schemas.microsoft.com/office/powerpoint/2010/main" val="291752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Hurricane_Andrew" TargetMode="External"/><Relationship Id="rId3" Type="http://schemas.openxmlformats.org/officeDocument/2006/relationships/hyperlink" Target="http://en.wikipedia.org/wiki/Hurricane_Katrina" TargetMode="External"/><Relationship Id="rId7" Type="http://schemas.openxmlformats.org/officeDocument/2006/relationships/hyperlink" Target="http://en.wikipedia.org/wiki/2008_Atlantic_hurricane_seaso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Hurricane_Ike" TargetMode="External"/><Relationship Id="rId5" Type="http://schemas.openxmlformats.org/officeDocument/2006/relationships/hyperlink" Target="http://en.wikipedia.org/wiki/2012_Atlantic_hurricane_season" TargetMode="External"/><Relationship Id="rId10" Type="http://schemas.openxmlformats.org/officeDocument/2006/relationships/hyperlink" Target="http://en.wikipedia.org/wiki/Hurricane_Wilma" TargetMode="External"/><Relationship Id="rId4" Type="http://schemas.openxmlformats.org/officeDocument/2006/relationships/hyperlink" Target="http://en.wikipedia.org/wiki/2005_Atlantic_hurricane_season" TargetMode="External"/><Relationship Id="rId9" Type="http://schemas.openxmlformats.org/officeDocument/2006/relationships/hyperlink" Target="http://en.wikipedia.org/wiki/1992_Atlantic_hurricane_seas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Review some of Sandy Facts</a:t>
            </a:r>
            <a:endParaRPr lang="en-US" dirty="0"/>
          </a:p>
        </p:txBody>
      </p:sp>
      <p:sp>
        <p:nvSpPr>
          <p:cNvPr id="4" name="Slide Number Placeholder 3"/>
          <p:cNvSpPr>
            <a:spLocks noGrp="1"/>
          </p:cNvSpPr>
          <p:nvPr>
            <p:ph type="sldNum" sz="quarter" idx="10"/>
          </p:nvPr>
        </p:nvSpPr>
        <p:spPr/>
        <p:txBody>
          <a:bodyPr/>
          <a:lstStyle/>
          <a:p>
            <a:fld id="{C2ED48B8-0629-4447-A73D-F1BD9736F9F7}" type="slidenum">
              <a:rPr lang="en-US" smtClean="0"/>
              <a:t>3</a:t>
            </a:fld>
            <a:endParaRPr lang="en-US" dirty="0"/>
          </a:p>
        </p:txBody>
      </p:sp>
    </p:spTree>
    <p:extLst>
      <p:ext uri="{BB962C8B-B14F-4D97-AF65-F5344CB8AC3E}">
        <p14:creationId xmlns:p14="http://schemas.microsoft.com/office/powerpoint/2010/main" val="292414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Costliest</a:t>
            </a:r>
            <a:r>
              <a:rPr lang="en-US" baseline="0" dirty="0" smtClean="0"/>
              <a:t> U.S. Atlantic Hurricanes – From NOAA/NHC Report (2010) Sandy was after the report was written</a:t>
            </a:r>
            <a:endParaRPr lang="en-US" dirty="0" smtClean="0"/>
          </a:p>
          <a:p>
            <a:r>
              <a:rPr lang="en-US" dirty="0" smtClean="0"/>
              <a:t>Rank 	Hurricane 	Season 	Damage</a:t>
            </a:r>
          </a:p>
          <a:p>
            <a:r>
              <a:rPr lang="en-US" dirty="0" smtClean="0"/>
              <a:t>1 	</a:t>
            </a:r>
            <a:r>
              <a:rPr lang="en-US" dirty="0" smtClean="0">
                <a:hlinkClick r:id="rId3" tooltip="Hurricane Katrina"/>
              </a:rPr>
              <a:t>Katrina</a:t>
            </a:r>
            <a:r>
              <a:rPr lang="en-US" dirty="0" smtClean="0"/>
              <a:t> 	</a:t>
            </a:r>
            <a:r>
              <a:rPr lang="en-US" dirty="0" smtClean="0">
                <a:hlinkClick r:id="rId4" tooltip="2005 Atlantic hurricane season"/>
              </a:rPr>
              <a:t>2005</a:t>
            </a:r>
            <a:r>
              <a:rPr lang="en-US" dirty="0" smtClean="0"/>
              <a:t> 	$108 billion </a:t>
            </a:r>
          </a:p>
          <a:p>
            <a:r>
              <a:rPr lang="en-US" dirty="0" smtClean="0"/>
              <a:t>2 	</a:t>
            </a:r>
            <a:r>
              <a:rPr lang="en-US" b="1" dirty="0" smtClean="0"/>
              <a:t>Sandy</a:t>
            </a:r>
            <a:r>
              <a:rPr lang="en-US" dirty="0" smtClean="0"/>
              <a:t> 	</a:t>
            </a:r>
            <a:r>
              <a:rPr lang="en-US" dirty="0" smtClean="0">
                <a:hlinkClick r:id="rId5" tooltip="2012 Atlantic hurricane season"/>
              </a:rPr>
              <a:t>2012</a:t>
            </a:r>
            <a:r>
              <a:rPr lang="en-US" dirty="0" smtClean="0"/>
              <a:t> 	$65 billion </a:t>
            </a:r>
          </a:p>
          <a:p>
            <a:r>
              <a:rPr lang="en-US" dirty="0" smtClean="0"/>
              <a:t>3 	</a:t>
            </a:r>
            <a:r>
              <a:rPr lang="en-US" dirty="0" smtClean="0">
                <a:hlinkClick r:id="rId6" tooltip="Hurricane Ike"/>
              </a:rPr>
              <a:t>Ike</a:t>
            </a:r>
            <a:r>
              <a:rPr lang="en-US" dirty="0" smtClean="0"/>
              <a:t> 	</a:t>
            </a:r>
            <a:r>
              <a:rPr lang="en-US" dirty="0" smtClean="0">
                <a:hlinkClick r:id="rId7" tooltip="2008 Atlantic hurricane season"/>
              </a:rPr>
              <a:t>2008</a:t>
            </a:r>
            <a:r>
              <a:rPr lang="en-US" dirty="0" smtClean="0"/>
              <a:t> 	$29.5 billion </a:t>
            </a:r>
          </a:p>
          <a:p>
            <a:r>
              <a:rPr lang="en-US" dirty="0" smtClean="0"/>
              <a:t>4 	</a:t>
            </a:r>
            <a:r>
              <a:rPr lang="en-US" dirty="0" smtClean="0">
                <a:hlinkClick r:id="rId8" tooltip="Hurricane Andrew"/>
              </a:rPr>
              <a:t>Andrew</a:t>
            </a:r>
            <a:r>
              <a:rPr lang="en-US" dirty="0" smtClean="0"/>
              <a:t> 	</a:t>
            </a:r>
            <a:r>
              <a:rPr lang="en-US" dirty="0" smtClean="0">
                <a:hlinkClick r:id="rId9" tooltip="1992 Atlantic hurricane season"/>
              </a:rPr>
              <a:t>1992</a:t>
            </a:r>
            <a:r>
              <a:rPr lang="en-US" dirty="0" smtClean="0"/>
              <a:t> 	$26.5 billion </a:t>
            </a:r>
          </a:p>
          <a:p>
            <a:r>
              <a:rPr lang="en-US" dirty="0" smtClean="0"/>
              <a:t>5 	</a:t>
            </a:r>
            <a:r>
              <a:rPr lang="en-US" dirty="0" smtClean="0">
                <a:hlinkClick r:id="rId10" tooltip="Hurricane Wilma"/>
              </a:rPr>
              <a:t>Wilma</a:t>
            </a:r>
            <a:r>
              <a:rPr lang="en-US" dirty="0" smtClean="0"/>
              <a:t> 	</a:t>
            </a:r>
            <a:r>
              <a:rPr lang="en-US" dirty="0" smtClean="0">
                <a:hlinkClick r:id="rId4" tooltip="2005 Atlantic hurricane season"/>
              </a:rPr>
              <a:t>2005</a:t>
            </a:r>
            <a:r>
              <a:rPr lang="en-US" dirty="0" smtClean="0"/>
              <a:t> 	$21 billion</a:t>
            </a:r>
            <a:endParaRPr lang="en-US" dirty="0"/>
          </a:p>
        </p:txBody>
      </p:sp>
      <p:sp>
        <p:nvSpPr>
          <p:cNvPr id="4" name="Slide Number Placeholder 3"/>
          <p:cNvSpPr>
            <a:spLocks noGrp="1"/>
          </p:cNvSpPr>
          <p:nvPr>
            <p:ph type="sldNum" sz="quarter" idx="10"/>
          </p:nvPr>
        </p:nvSpPr>
        <p:spPr/>
        <p:txBody>
          <a:bodyPr/>
          <a:lstStyle/>
          <a:p>
            <a:fld id="{C2ED48B8-0629-4447-A73D-F1BD9736F9F7}" type="slidenum">
              <a:rPr lang="en-US" smtClean="0"/>
              <a:t>4</a:t>
            </a:fld>
            <a:endParaRPr lang="en-US" dirty="0"/>
          </a:p>
        </p:txBody>
      </p:sp>
    </p:spTree>
    <p:extLst>
      <p:ext uri="{BB962C8B-B14F-4D97-AF65-F5344CB8AC3E}">
        <p14:creationId xmlns:p14="http://schemas.microsoft.com/office/powerpoint/2010/main" val="324113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D48B8-0629-4447-A73D-F1BD9736F9F7}" type="slidenum">
              <a:rPr lang="en-US" smtClean="0"/>
              <a:t>8</a:t>
            </a:fld>
            <a:endParaRPr lang="en-US" dirty="0"/>
          </a:p>
        </p:txBody>
      </p:sp>
    </p:spTree>
    <p:extLst>
      <p:ext uri="{BB962C8B-B14F-4D97-AF65-F5344CB8AC3E}">
        <p14:creationId xmlns:p14="http://schemas.microsoft.com/office/powerpoint/2010/main" val="271849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D48B8-0629-4447-A73D-F1BD9736F9F7}" type="slidenum">
              <a:rPr lang="en-US" smtClean="0"/>
              <a:t>20</a:t>
            </a:fld>
            <a:endParaRPr lang="en-US" dirty="0"/>
          </a:p>
        </p:txBody>
      </p:sp>
    </p:spTree>
    <p:extLst>
      <p:ext uri="{BB962C8B-B14F-4D97-AF65-F5344CB8AC3E}">
        <p14:creationId xmlns:p14="http://schemas.microsoft.com/office/powerpoint/2010/main" val="422396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D48B8-0629-4447-A73D-F1BD9736F9F7}" type="slidenum">
              <a:rPr lang="en-US" smtClean="0"/>
              <a:t>25</a:t>
            </a:fld>
            <a:endParaRPr lang="en-US" dirty="0"/>
          </a:p>
        </p:txBody>
      </p:sp>
    </p:spTree>
    <p:extLst>
      <p:ext uri="{BB962C8B-B14F-4D97-AF65-F5344CB8AC3E}">
        <p14:creationId xmlns:p14="http://schemas.microsoft.com/office/powerpoint/2010/main" val="215671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High Voltage</a:t>
            </a:r>
            <a:r>
              <a:rPr lang="en-US" baseline="0" dirty="0" smtClean="0"/>
              <a:t> Transmission Line in West Virginia </a:t>
            </a:r>
            <a:endParaRPr lang="en-US" dirty="0"/>
          </a:p>
        </p:txBody>
      </p:sp>
      <p:sp>
        <p:nvSpPr>
          <p:cNvPr id="4" name="Slide Number Placeholder 3"/>
          <p:cNvSpPr>
            <a:spLocks noGrp="1"/>
          </p:cNvSpPr>
          <p:nvPr>
            <p:ph type="sldNum" sz="quarter" idx="10"/>
          </p:nvPr>
        </p:nvSpPr>
        <p:spPr/>
        <p:txBody>
          <a:bodyPr/>
          <a:lstStyle/>
          <a:p>
            <a:fld id="{C2ED48B8-0629-4447-A73D-F1BD9736F9F7}" type="slidenum">
              <a:rPr lang="en-US" smtClean="0"/>
              <a:t>26</a:t>
            </a:fld>
            <a:endParaRPr lang="en-US" dirty="0"/>
          </a:p>
        </p:txBody>
      </p:sp>
    </p:spTree>
    <p:extLst>
      <p:ext uri="{BB962C8B-B14F-4D97-AF65-F5344CB8AC3E}">
        <p14:creationId xmlns:p14="http://schemas.microsoft.com/office/powerpoint/2010/main" val="1769767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dirty="0">
              <a:solidFill>
                <a:srgbClr val="000000"/>
              </a:solidFill>
            </a:endParaRPr>
          </a:p>
        </p:txBody>
      </p:sp>
      <p:sp>
        <p:nvSpPr>
          <p:cNvPr id="5" name="Text Box 20"/>
          <p:cNvSpPr txBox="1">
            <a:spLocks noChangeArrowheads="1"/>
          </p:cNvSpPr>
          <p:nvPr/>
        </p:nvSpPr>
        <p:spPr bwMode="auto">
          <a:xfrm>
            <a:off x="0" y="6019800"/>
            <a:ext cx="9144000" cy="46038"/>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800" dirty="0" smtClean="0">
              <a:solidFill>
                <a:srgbClr val="000000"/>
              </a:solidFill>
            </a:endParaRPr>
          </a:p>
        </p:txBody>
      </p:sp>
      <p:sp>
        <p:nvSpPr>
          <p:cNvPr id="6" name="Text Box 24"/>
          <p:cNvSpPr txBox="1">
            <a:spLocks noChangeArrowheads="1"/>
          </p:cNvSpPr>
          <p:nvPr/>
        </p:nvSpPr>
        <p:spPr bwMode="auto">
          <a:xfrm>
            <a:off x="0" y="1600204"/>
            <a:ext cx="9144000" cy="92075"/>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800" dirty="0" smtClean="0">
              <a:solidFill>
                <a:srgbClr val="000000"/>
              </a:solidFill>
            </a:endParaRPr>
          </a:p>
        </p:txBody>
      </p:sp>
      <p:pic>
        <p:nvPicPr>
          <p:cNvPr id="7" name="Picture 1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12718" y="152400"/>
            <a:ext cx="288936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subTitle" idx="1"/>
          </p:nvPr>
        </p:nvSpPr>
        <p:spPr>
          <a:xfrm>
            <a:off x="914400" y="3581400"/>
            <a:ext cx="7315200" cy="1143000"/>
          </a:xfrm>
        </p:spPr>
        <p:txBody>
          <a:bodyPr/>
          <a:lstStyle>
            <a:lvl1pPr marL="0" indent="0" algn="ctr">
              <a:buFont typeface="Arial" charset="0"/>
              <a:buNone/>
              <a:defRPr b="0">
                <a:solidFill>
                  <a:srgbClr val="003296"/>
                </a:solidFill>
                <a:latin typeface="Arial Black" pitchFamily="34" charset="0"/>
              </a:defRPr>
            </a:lvl1pPr>
          </a:lstStyle>
          <a:p>
            <a:r>
              <a:rPr lang="en-US" smtClean="0"/>
              <a:t>Click to edit Master subtitle style</a:t>
            </a:r>
            <a:endParaRPr lang="en-US" dirty="0"/>
          </a:p>
        </p:txBody>
      </p:sp>
      <p:sp>
        <p:nvSpPr>
          <p:cNvPr id="43015" name="Rectangle 7"/>
          <p:cNvSpPr>
            <a:spLocks noGrp="1" noChangeArrowheads="1"/>
          </p:cNvSpPr>
          <p:nvPr>
            <p:ph type="ctrTitle"/>
          </p:nvPr>
        </p:nvSpPr>
        <p:spPr>
          <a:xfrm>
            <a:off x="914400" y="1905004"/>
            <a:ext cx="7315200" cy="1241425"/>
          </a:xfrm>
        </p:spPr>
        <p:txBody>
          <a:bodyPr/>
          <a:lstStyle>
            <a:lvl1pPr algn="ctr">
              <a:defRPr sz="3200">
                <a:solidFill>
                  <a:srgbClr val="333333"/>
                </a:solidFill>
              </a:defRPr>
            </a:lvl1pPr>
          </a:lstStyle>
          <a:p>
            <a:r>
              <a:rPr lang="en-US" smtClean="0"/>
              <a:t>Click to edit Master title style</a:t>
            </a:r>
            <a:endParaRPr lang="en-US" dirty="0"/>
          </a:p>
        </p:txBody>
      </p:sp>
      <p:sp>
        <p:nvSpPr>
          <p:cNvPr id="8" name="Rectangle 10"/>
          <p:cNvSpPr>
            <a:spLocks noGrp="1" noChangeArrowheads="1"/>
          </p:cNvSpPr>
          <p:nvPr>
            <p:ph type="dt" sz="half" idx="10"/>
          </p:nvPr>
        </p:nvSpPr>
        <p:spPr bwMode="auto">
          <a:xfrm>
            <a:off x="457200" y="6324600"/>
            <a:ext cx="24384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b="1">
                <a:solidFill>
                  <a:schemeClr val="bg1"/>
                </a:solidFill>
                <a:latin typeface="Arial" charset="0"/>
              </a:defRPr>
            </a:lvl1pPr>
          </a:lstStyle>
          <a:p>
            <a:pPr fontAlgn="base">
              <a:spcBef>
                <a:spcPct val="0"/>
              </a:spcBef>
              <a:spcAft>
                <a:spcPct val="0"/>
              </a:spcAft>
              <a:defRPr/>
            </a:pPr>
            <a:endParaRPr lang="en-US" dirty="0">
              <a:solidFill>
                <a:srgbClr val="FFFFFF"/>
              </a:solidFill>
            </a:endParaRPr>
          </a:p>
        </p:txBody>
      </p:sp>
      <p:sp>
        <p:nvSpPr>
          <p:cNvPr id="9" name="Rectangle 8"/>
          <p:cNvSpPr>
            <a:spLocks noGrp="1" noChangeArrowheads="1"/>
          </p:cNvSpPr>
          <p:nvPr>
            <p:ph type="ftr" sz="quarter" idx="11"/>
          </p:nvPr>
        </p:nvSpPr>
        <p:spPr>
          <a:xfrm>
            <a:off x="6400800" y="6286500"/>
            <a:ext cx="2286000" cy="419100"/>
          </a:xfrm>
        </p:spPr>
        <p:txBody>
          <a:bodyPr/>
          <a:lstStyle>
            <a:lvl1pPr>
              <a:defRPr sz="1800" b="1">
                <a:solidFill>
                  <a:schemeClr val="bg1"/>
                </a:solidFill>
              </a:defRPr>
            </a:lvl1pPr>
          </a:lstStyle>
          <a:p>
            <a:pPr>
              <a:defRPr/>
            </a:pPr>
            <a:r>
              <a:rPr lang="en-US" dirty="0" smtClean="0">
                <a:solidFill>
                  <a:srgbClr val="FFFFFF"/>
                </a:solidFill>
              </a:rPr>
              <a:t>DRAFT for 2015 OTS Dry Run          November 17, 2015</a:t>
            </a:r>
            <a:endParaRPr lang="en-US" dirty="0">
              <a:solidFill>
                <a:srgbClr val="FFFFFF"/>
              </a:solidFill>
            </a:endParaRPr>
          </a:p>
        </p:txBody>
      </p:sp>
    </p:spTree>
    <p:extLst>
      <p:ext uri="{BB962C8B-B14F-4D97-AF65-F5344CB8AC3E}">
        <p14:creationId xmlns:p14="http://schemas.microsoft.com/office/powerpoint/2010/main" val="183190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160187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418170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dirty="0">
              <a:solidFill>
                <a:srgbClr val="000000"/>
              </a:solidFill>
            </a:endParaRPr>
          </a:p>
        </p:txBody>
      </p:sp>
      <p:sp>
        <p:nvSpPr>
          <p:cNvPr id="5" name="Text Box 20"/>
          <p:cNvSpPr txBox="1">
            <a:spLocks noChangeArrowheads="1"/>
          </p:cNvSpPr>
          <p:nvPr/>
        </p:nvSpPr>
        <p:spPr bwMode="auto">
          <a:xfrm>
            <a:off x="0" y="6019800"/>
            <a:ext cx="9144000" cy="46038"/>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800" dirty="0" smtClean="0">
              <a:solidFill>
                <a:srgbClr val="000000"/>
              </a:solidFill>
            </a:endParaRPr>
          </a:p>
        </p:txBody>
      </p:sp>
      <p:sp>
        <p:nvSpPr>
          <p:cNvPr id="6" name="Text Box 24"/>
          <p:cNvSpPr txBox="1">
            <a:spLocks noChangeArrowheads="1"/>
          </p:cNvSpPr>
          <p:nvPr/>
        </p:nvSpPr>
        <p:spPr bwMode="auto">
          <a:xfrm>
            <a:off x="0" y="1600204"/>
            <a:ext cx="9144000" cy="92075"/>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800" dirty="0" smtClean="0">
              <a:solidFill>
                <a:srgbClr val="000000"/>
              </a:solidFill>
            </a:endParaRPr>
          </a:p>
        </p:txBody>
      </p:sp>
      <p:pic>
        <p:nvPicPr>
          <p:cNvPr id="7" name="Picture 1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12718" y="152400"/>
            <a:ext cx="288936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subTitle" idx="1"/>
          </p:nvPr>
        </p:nvSpPr>
        <p:spPr>
          <a:xfrm>
            <a:off x="914400" y="3581400"/>
            <a:ext cx="7315200" cy="1143000"/>
          </a:xfrm>
        </p:spPr>
        <p:txBody>
          <a:bodyPr/>
          <a:lstStyle>
            <a:lvl1pPr marL="0" indent="0" algn="ctr">
              <a:buFont typeface="Arial" charset="0"/>
              <a:buNone/>
              <a:defRPr b="0">
                <a:solidFill>
                  <a:srgbClr val="003296"/>
                </a:solidFill>
                <a:latin typeface="Arial Black" pitchFamily="34" charset="0"/>
              </a:defRPr>
            </a:lvl1pPr>
          </a:lstStyle>
          <a:p>
            <a:r>
              <a:rPr lang="en-US" smtClean="0"/>
              <a:t>Click to edit Master subtitle style</a:t>
            </a:r>
            <a:endParaRPr lang="en-US" dirty="0"/>
          </a:p>
        </p:txBody>
      </p:sp>
      <p:sp>
        <p:nvSpPr>
          <p:cNvPr id="43015" name="Rectangle 7"/>
          <p:cNvSpPr>
            <a:spLocks noGrp="1" noChangeArrowheads="1"/>
          </p:cNvSpPr>
          <p:nvPr>
            <p:ph type="ctrTitle"/>
          </p:nvPr>
        </p:nvSpPr>
        <p:spPr>
          <a:xfrm>
            <a:off x="914400" y="1905004"/>
            <a:ext cx="7315200" cy="1241425"/>
          </a:xfrm>
        </p:spPr>
        <p:txBody>
          <a:bodyPr/>
          <a:lstStyle>
            <a:lvl1pPr algn="ctr">
              <a:defRPr sz="3200">
                <a:solidFill>
                  <a:srgbClr val="333333"/>
                </a:solidFill>
              </a:defRPr>
            </a:lvl1pPr>
          </a:lstStyle>
          <a:p>
            <a:r>
              <a:rPr lang="en-US" smtClean="0"/>
              <a:t>Click to edit Master title style</a:t>
            </a:r>
            <a:endParaRPr lang="en-US" dirty="0"/>
          </a:p>
        </p:txBody>
      </p:sp>
      <p:sp>
        <p:nvSpPr>
          <p:cNvPr id="8" name="Rectangle 10"/>
          <p:cNvSpPr>
            <a:spLocks noGrp="1" noChangeArrowheads="1"/>
          </p:cNvSpPr>
          <p:nvPr>
            <p:ph type="dt" sz="half" idx="10"/>
          </p:nvPr>
        </p:nvSpPr>
        <p:spPr bwMode="auto">
          <a:xfrm>
            <a:off x="457200" y="6324600"/>
            <a:ext cx="24384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b="1">
                <a:solidFill>
                  <a:schemeClr val="bg1"/>
                </a:solidFill>
                <a:latin typeface="Arial" charset="0"/>
              </a:defRPr>
            </a:lvl1pPr>
          </a:lstStyle>
          <a:p>
            <a:pPr fontAlgn="base">
              <a:spcBef>
                <a:spcPct val="0"/>
              </a:spcBef>
              <a:spcAft>
                <a:spcPct val="0"/>
              </a:spcAft>
              <a:defRPr/>
            </a:pPr>
            <a:endParaRPr lang="en-US" dirty="0">
              <a:solidFill>
                <a:srgbClr val="FFFFFF"/>
              </a:solidFill>
            </a:endParaRPr>
          </a:p>
        </p:txBody>
      </p:sp>
      <p:sp>
        <p:nvSpPr>
          <p:cNvPr id="9" name="Rectangle 8"/>
          <p:cNvSpPr>
            <a:spLocks noGrp="1" noChangeArrowheads="1"/>
          </p:cNvSpPr>
          <p:nvPr>
            <p:ph type="ftr" sz="quarter" idx="11"/>
          </p:nvPr>
        </p:nvSpPr>
        <p:spPr>
          <a:xfrm>
            <a:off x="6400800" y="6286500"/>
            <a:ext cx="2286000" cy="419100"/>
          </a:xfrm>
        </p:spPr>
        <p:txBody>
          <a:bodyPr/>
          <a:lstStyle>
            <a:lvl1pPr>
              <a:defRPr sz="1800" b="1">
                <a:solidFill>
                  <a:schemeClr val="bg1"/>
                </a:solidFill>
              </a:defRPr>
            </a:lvl1pPr>
          </a:lstStyle>
          <a:p>
            <a:pPr>
              <a:defRPr/>
            </a:pPr>
            <a:r>
              <a:rPr lang="en-US" dirty="0" smtClean="0">
                <a:solidFill>
                  <a:srgbClr val="FFFFFF"/>
                </a:solidFill>
              </a:rPr>
              <a:t>DRAFT for 2015 OTS Dry Run          November 17, 2015</a:t>
            </a:r>
            <a:endParaRPr lang="en-US" dirty="0">
              <a:solidFill>
                <a:srgbClr val="FFFFFF"/>
              </a:solidFill>
            </a:endParaRPr>
          </a:p>
        </p:txBody>
      </p:sp>
    </p:spTree>
    <p:extLst>
      <p:ext uri="{BB962C8B-B14F-4D97-AF65-F5344CB8AC3E}">
        <p14:creationId xmlns:p14="http://schemas.microsoft.com/office/powerpoint/2010/main" val="3109301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1090125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Dry Run          November 17, 2015</a:t>
            </a:r>
            <a:endParaRPr lang="en-US" dirty="0">
              <a:solidFill>
                <a:srgbClr val="000000"/>
              </a:solidFill>
            </a:endParaRPr>
          </a:p>
        </p:txBody>
      </p:sp>
    </p:spTree>
    <p:extLst>
      <p:ext uri="{BB962C8B-B14F-4D97-AF65-F5344CB8AC3E}">
        <p14:creationId xmlns:p14="http://schemas.microsoft.com/office/powerpoint/2010/main" val="52113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066800"/>
            <a:ext cx="35814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35814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Dry Run          November 17, 2015</a:t>
            </a:r>
            <a:endParaRPr lang="en-US" dirty="0">
              <a:solidFill>
                <a:srgbClr val="000000"/>
              </a:solidFill>
            </a:endParaRPr>
          </a:p>
        </p:txBody>
      </p:sp>
    </p:spTree>
    <p:extLst>
      <p:ext uri="{BB962C8B-B14F-4D97-AF65-F5344CB8AC3E}">
        <p14:creationId xmlns:p14="http://schemas.microsoft.com/office/powerpoint/2010/main" val="2805710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Dry Run          November 17, 2015</a:t>
            </a:r>
            <a:endParaRPr lang="en-US" dirty="0">
              <a:solidFill>
                <a:srgbClr val="000000"/>
              </a:solidFill>
            </a:endParaRPr>
          </a:p>
        </p:txBody>
      </p:sp>
    </p:spTree>
    <p:extLst>
      <p:ext uri="{BB962C8B-B14F-4D97-AF65-F5344CB8AC3E}">
        <p14:creationId xmlns:p14="http://schemas.microsoft.com/office/powerpoint/2010/main" val="103861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Dry Run          November 17, 2015</a:t>
            </a:r>
            <a:endParaRPr lang="en-US" dirty="0">
              <a:solidFill>
                <a:srgbClr val="000000"/>
              </a:solidFill>
            </a:endParaRPr>
          </a:p>
        </p:txBody>
      </p:sp>
    </p:spTree>
    <p:extLst>
      <p:ext uri="{BB962C8B-B14F-4D97-AF65-F5344CB8AC3E}">
        <p14:creationId xmlns:p14="http://schemas.microsoft.com/office/powerpoint/2010/main" val="85957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Dry Run          November 17, 2015</a:t>
            </a:r>
            <a:endParaRPr lang="en-US" dirty="0">
              <a:solidFill>
                <a:srgbClr val="000000"/>
              </a:solidFill>
            </a:endParaRPr>
          </a:p>
        </p:txBody>
      </p:sp>
    </p:spTree>
    <p:extLst>
      <p:ext uri="{BB962C8B-B14F-4D97-AF65-F5344CB8AC3E}">
        <p14:creationId xmlns:p14="http://schemas.microsoft.com/office/powerpoint/2010/main" val="75289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Dry Run          November 17, 2015</a:t>
            </a:r>
            <a:endParaRPr lang="en-US" dirty="0">
              <a:solidFill>
                <a:srgbClr val="000000"/>
              </a:solidFill>
            </a:endParaRPr>
          </a:p>
        </p:txBody>
      </p:sp>
    </p:spTree>
    <p:extLst>
      <p:ext uri="{BB962C8B-B14F-4D97-AF65-F5344CB8AC3E}">
        <p14:creationId xmlns:p14="http://schemas.microsoft.com/office/powerpoint/2010/main" val="394410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2252646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Dry Run          November 17, 2015</a:t>
            </a:r>
            <a:endParaRPr lang="en-US" dirty="0">
              <a:solidFill>
                <a:srgbClr val="000000"/>
              </a:solidFill>
            </a:endParaRPr>
          </a:p>
        </p:txBody>
      </p:sp>
    </p:spTree>
    <p:extLst>
      <p:ext uri="{BB962C8B-B14F-4D97-AF65-F5344CB8AC3E}">
        <p14:creationId xmlns:p14="http://schemas.microsoft.com/office/powerpoint/2010/main" val="285788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Dry Run          November 17, 2015</a:t>
            </a:r>
            <a:endParaRPr lang="en-US" dirty="0">
              <a:solidFill>
                <a:srgbClr val="000000"/>
              </a:solidFill>
            </a:endParaRPr>
          </a:p>
        </p:txBody>
      </p:sp>
    </p:spTree>
    <p:extLst>
      <p:ext uri="{BB962C8B-B14F-4D97-AF65-F5344CB8AC3E}">
        <p14:creationId xmlns:p14="http://schemas.microsoft.com/office/powerpoint/2010/main" val="383680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Dry Run          November 17, 2015</a:t>
            </a:r>
            <a:endParaRPr lang="en-US" dirty="0">
              <a:solidFill>
                <a:srgbClr val="000000"/>
              </a:solidFill>
            </a:endParaRPr>
          </a:p>
        </p:txBody>
      </p:sp>
    </p:spTree>
    <p:extLst>
      <p:ext uri="{BB962C8B-B14F-4D97-AF65-F5344CB8AC3E}">
        <p14:creationId xmlns:p14="http://schemas.microsoft.com/office/powerpoint/2010/main" val="125197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84002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066800"/>
            <a:ext cx="35814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35814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359568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28000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59714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22213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118714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Tree>
    <p:extLst>
      <p:ext uri="{BB962C8B-B14F-4D97-AF65-F5344CB8AC3E}">
        <p14:creationId xmlns:p14="http://schemas.microsoft.com/office/powerpoint/2010/main" val="62845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1066800"/>
            <a:ext cx="731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7" name="Rectangle 7"/>
          <p:cNvSpPr>
            <a:spLocks noChangeArrowheads="1"/>
          </p:cNvSpPr>
          <p:nvPr/>
        </p:nvSpPr>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dirty="0">
              <a:solidFill>
                <a:srgbClr val="000000"/>
              </a:solidFill>
            </a:endParaRPr>
          </a:p>
        </p:txBody>
      </p:sp>
      <p:sp>
        <p:nvSpPr>
          <p:cNvPr id="1028" name="Rectangle 9"/>
          <p:cNvSpPr>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dirty="0">
              <a:solidFill>
                <a:srgbClr val="000000"/>
              </a:solidFill>
            </a:endParaRPr>
          </a:p>
        </p:txBody>
      </p:sp>
      <p:sp>
        <p:nvSpPr>
          <p:cNvPr id="1029" name="Rectangle 2"/>
          <p:cNvSpPr>
            <a:spLocks noGrp="1" noChangeArrowheads="1"/>
          </p:cNvSpPr>
          <p:nvPr>
            <p:ph type="title"/>
          </p:nvPr>
        </p:nvSpPr>
        <p:spPr bwMode="auto">
          <a:xfrm>
            <a:off x="457200" y="762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7" name="Rectangle 5"/>
          <p:cNvSpPr>
            <a:spLocks noGrp="1" noChangeArrowheads="1"/>
          </p:cNvSpPr>
          <p:nvPr>
            <p:ph type="ftr" sz="quarter" idx="3"/>
          </p:nvPr>
        </p:nvSpPr>
        <p:spPr bwMode="auto">
          <a:xfrm>
            <a:off x="6248400" y="6172200"/>
            <a:ext cx="2514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
        <p:nvSpPr>
          <p:cNvPr id="1031" name="Rectangle 13"/>
          <p:cNvSpPr>
            <a:spLocks noChangeArrowheads="1"/>
          </p:cNvSpPr>
          <p:nvPr/>
        </p:nvSpPr>
        <p:spPr bwMode="auto">
          <a:xfrm>
            <a:off x="3429000" y="6477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fld id="{0B1D24C9-3E0E-4BD4-B080-4072BA8C4DD6}" type="slidenum">
              <a:rPr lang="en-US" sz="1200">
                <a:solidFill>
                  <a:srgbClr val="000000"/>
                </a:solidFill>
              </a:rPr>
              <a:pPr algn="ctr" fontAlgn="base">
                <a:spcBef>
                  <a:spcPct val="0"/>
                </a:spcBef>
                <a:spcAft>
                  <a:spcPct val="0"/>
                </a:spcAft>
              </a:pPr>
              <a:t>‹#›</a:t>
            </a:fld>
            <a:endParaRPr lang="en-US" sz="1200" dirty="0">
              <a:solidFill>
                <a:srgbClr val="000000"/>
              </a:solidFill>
            </a:endParaRPr>
          </a:p>
        </p:txBody>
      </p:sp>
      <p:sp>
        <p:nvSpPr>
          <p:cNvPr id="1032" name="Text Box 20"/>
          <p:cNvSpPr txBox="1">
            <a:spLocks noChangeArrowheads="1"/>
          </p:cNvSpPr>
          <p:nvPr/>
        </p:nvSpPr>
        <p:spPr bwMode="auto">
          <a:xfrm>
            <a:off x="0" y="822329"/>
            <a:ext cx="9144000" cy="92075"/>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800" dirty="0" smtClean="0">
              <a:solidFill>
                <a:srgbClr val="000000"/>
              </a:solidFill>
            </a:endParaRPr>
          </a:p>
        </p:txBody>
      </p:sp>
      <p:sp>
        <p:nvSpPr>
          <p:cNvPr id="1033" name="Text Box 21"/>
          <p:cNvSpPr txBox="1">
            <a:spLocks noChangeArrowheads="1"/>
          </p:cNvSpPr>
          <p:nvPr/>
        </p:nvSpPr>
        <p:spPr bwMode="auto">
          <a:xfrm>
            <a:off x="0" y="6049967"/>
            <a:ext cx="9144000" cy="46037"/>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800" dirty="0" smtClean="0">
              <a:solidFill>
                <a:srgbClr val="000000"/>
              </a:solidFill>
            </a:endParaRPr>
          </a:p>
        </p:txBody>
      </p:sp>
      <p:pic>
        <p:nvPicPr>
          <p:cNvPr id="1034"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63149" y="6172200"/>
            <a:ext cx="135970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699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189" algn="l" rtl="0" eaLnBrk="1" fontAlgn="base" hangingPunct="1">
        <a:spcBef>
          <a:spcPct val="0"/>
        </a:spcBef>
        <a:spcAft>
          <a:spcPct val="0"/>
        </a:spcAft>
        <a:defRPr sz="2400">
          <a:solidFill>
            <a:srgbClr val="003296"/>
          </a:solidFill>
          <a:latin typeface="Arial Black" pitchFamily="34" charset="0"/>
        </a:defRPr>
      </a:lvl6pPr>
      <a:lvl7pPr marL="914377" algn="l" rtl="0" eaLnBrk="1" fontAlgn="base" hangingPunct="1">
        <a:spcBef>
          <a:spcPct val="0"/>
        </a:spcBef>
        <a:spcAft>
          <a:spcPct val="0"/>
        </a:spcAft>
        <a:defRPr sz="2400">
          <a:solidFill>
            <a:srgbClr val="003296"/>
          </a:solidFill>
          <a:latin typeface="Arial Black" pitchFamily="34" charset="0"/>
        </a:defRPr>
      </a:lvl7pPr>
      <a:lvl8pPr marL="1371566" algn="l" rtl="0" eaLnBrk="1" fontAlgn="base" hangingPunct="1">
        <a:spcBef>
          <a:spcPct val="0"/>
        </a:spcBef>
        <a:spcAft>
          <a:spcPct val="0"/>
        </a:spcAft>
        <a:defRPr sz="2400">
          <a:solidFill>
            <a:srgbClr val="003296"/>
          </a:solidFill>
          <a:latin typeface="Arial Black" pitchFamily="34" charset="0"/>
        </a:defRPr>
      </a:lvl8pPr>
      <a:lvl9pPr marL="1828754" algn="l" rtl="0" eaLnBrk="1" fontAlgn="base" hangingPunct="1">
        <a:spcBef>
          <a:spcPct val="0"/>
        </a:spcBef>
        <a:spcAft>
          <a:spcPct val="0"/>
        </a:spcAft>
        <a:defRPr sz="2400">
          <a:solidFill>
            <a:srgbClr val="003296"/>
          </a:solidFill>
          <a:latin typeface="Arial Black" pitchFamily="34" charset="0"/>
        </a:defRPr>
      </a:lvl9pPr>
    </p:titleStyle>
    <p:bodyStyle>
      <a:lvl1pPr marL="342891" indent="-342891"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32" indent="-285744"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2971" indent="-228594" algn="l" rtl="0" eaLnBrk="1" fontAlgn="base" hangingPunct="1">
        <a:spcBef>
          <a:spcPct val="20000"/>
        </a:spcBef>
        <a:spcAft>
          <a:spcPct val="0"/>
        </a:spcAft>
        <a:buClr>
          <a:srgbClr val="6699FF"/>
        </a:buClr>
        <a:buChar char="•"/>
        <a:defRPr sz="2000">
          <a:solidFill>
            <a:schemeClr val="tx1"/>
          </a:solidFill>
          <a:latin typeface="+mn-lt"/>
        </a:defRPr>
      </a:lvl3pPr>
      <a:lvl4pPr marL="1600160" indent="-228594"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349"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537"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726"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8914"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103"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1066800"/>
            <a:ext cx="731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7" name="Rectangle 7"/>
          <p:cNvSpPr>
            <a:spLocks noChangeArrowheads="1"/>
          </p:cNvSpPr>
          <p:nvPr/>
        </p:nvSpPr>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dirty="0">
              <a:solidFill>
                <a:srgbClr val="000000"/>
              </a:solidFill>
            </a:endParaRPr>
          </a:p>
        </p:txBody>
      </p:sp>
      <p:sp>
        <p:nvSpPr>
          <p:cNvPr id="1028" name="Rectangle 9"/>
          <p:cNvSpPr>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dirty="0">
              <a:solidFill>
                <a:srgbClr val="000000"/>
              </a:solidFill>
            </a:endParaRPr>
          </a:p>
        </p:txBody>
      </p:sp>
      <p:sp>
        <p:nvSpPr>
          <p:cNvPr id="1029" name="Rectangle 2"/>
          <p:cNvSpPr>
            <a:spLocks noGrp="1" noChangeArrowheads="1"/>
          </p:cNvSpPr>
          <p:nvPr>
            <p:ph type="title"/>
          </p:nvPr>
        </p:nvSpPr>
        <p:spPr bwMode="auto">
          <a:xfrm>
            <a:off x="457200" y="762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7" name="Rectangle 5"/>
          <p:cNvSpPr>
            <a:spLocks noGrp="1" noChangeArrowheads="1"/>
          </p:cNvSpPr>
          <p:nvPr>
            <p:ph type="ftr" sz="quarter" idx="3"/>
          </p:nvPr>
        </p:nvSpPr>
        <p:spPr bwMode="auto">
          <a:xfrm>
            <a:off x="6248400" y="6172200"/>
            <a:ext cx="2514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r>
              <a:rPr lang="en-US" dirty="0" smtClean="0">
                <a:solidFill>
                  <a:srgbClr val="000000"/>
                </a:solidFill>
              </a:rPr>
              <a:t>DRAFT for 2015 OTS          </a:t>
            </a:r>
          </a:p>
          <a:p>
            <a:pPr>
              <a:defRPr/>
            </a:pPr>
            <a:r>
              <a:rPr lang="en-US" dirty="0" smtClean="0">
                <a:solidFill>
                  <a:srgbClr val="000000"/>
                </a:solidFill>
              </a:rPr>
              <a:t>January 28, 2015</a:t>
            </a:r>
            <a:endParaRPr lang="en-US" dirty="0">
              <a:solidFill>
                <a:srgbClr val="000000"/>
              </a:solidFill>
            </a:endParaRPr>
          </a:p>
        </p:txBody>
      </p:sp>
      <p:sp>
        <p:nvSpPr>
          <p:cNvPr id="1031" name="Rectangle 13"/>
          <p:cNvSpPr>
            <a:spLocks noChangeArrowheads="1"/>
          </p:cNvSpPr>
          <p:nvPr/>
        </p:nvSpPr>
        <p:spPr bwMode="auto">
          <a:xfrm>
            <a:off x="3429000" y="6477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fld id="{0B1D24C9-3E0E-4BD4-B080-4072BA8C4DD6}" type="slidenum">
              <a:rPr lang="en-US" sz="1200">
                <a:solidFill>
                  <a:srgbClr val="000000"/>
                </a:solidFill>
              </a:rPr>
              <a:pPr algn="ctr" fontAlgn="base">
                <a:spcBef>
                  <a:spcPct val="0"/>
                </a:spcBef>
                <a:spcAft>
                  <a:spcPct val="0"/>
                </a:spcAft>
              </a:pPr>
              <a:t>‹#›</a:t>
            </a:fld>
            <a:endParaRPr lang="en-US" sz="1200" dirty="0">
              <a:solidFill>
                <a:srgbClr val="000000"/>
              </a:solidFill>
            </a:endParaRPr>
          </a:p>
        </p:txBody>
      </p:sp>
      <p:sp>
        <p:nvSpPr>
          <p:cNvPr id="1032" name="Text Box 20"/>
          <p:cNvSpPr txBox="1">
            <a:spLocks noChangeArrowheads="1"/>
          </p:cNvSpPr>
          <p:nvPr/>
        </p:nvSpPr>
        <p:spPr bwMode="auto">
          <a:xfrm>
            <a:off x="0" y="822329"/>
            <a:ext cx="9144000" cy="92075"/>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800" dirty="0" smtClean="0">
              <a:solidFill>
                <a:srgbClr val="000000"/>
              </a:solidFill>
            </a:endParaRPr>
          </a:p>
        </p:txBody>
      </p:sp>
      <p:sp>
        <p:nvSpPr>
          <p:cNvPr id="1033" name="Text Box 21"/>
          <p:cNvSpPr txBox="1">
            <a:spLocks noChangeArrowheads="1"/>
          </p:cNvSpPr>
          <p:nvPr/>
        </p:nvSpPr>
        <p:spPr bwMode="auto">
          <a:xfrm>
            <a:off x="0" y="6049967"/>
            <a:ext cx="9144000" cy="46037"/>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z="1800" dirty="0" smtClean="0">
              <a:solidFill>
                <a:srgbClr val="000000"/>
              </a:solidFill>
            </a:endParaRPr>
          </a:p>
        </p:txBody>
      </p:sp>
      <p:pic>
        <p:nvPicPr>
          <p:cNvPr id="1034"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63149" y="6172200"/>
            <a:ext cx="135970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513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189" algn="l" rtl="0" eaLnBrk="1" fontAlgn="base" hangingPunct="1">
        <a:spcBef>
          <a:spcPct val="0"/>
        </a:spcBef>
        <a:spcAft>
          <a:spcPct val="0"/>
        </a:spcAft>
        <a:defRPr sz="2400">
          <a:solidFill>
            <a:srgbClr val="003296"/>
          </a:solidFill>
          <a:latin typeface="Arial Black" pitchFamily="34" charset="0"/>
        </a:defRPr>
      </a:lvl6pPr>
      <a:lvl7pPr marL="914377" algn="l" rtl="0" eaLnBrk="1" fontAlgn="base" hangingPunct="1">
        <a:spcBef>
          <a:spcPct val="0"/>
        </a:spcBef>
        <a:spcAft>
          <a:spcPct val="0"/>
        </a:spcAft>
        <a:defRPr sz="2400">
          <a:solidFill>
            <a:srgbClr val="003296"/>
          </a:solidFill>
          <a:latin typeface="Arial Black" pitchFamily="34" charset="0"/>
        </a:defRPr>
      </a:lvl7pPr>
      <a:lvl8pPr marL="1371566" algn="l" rtl="0" eaLnBrk="1" fontAlgn="base" hangingPunct="1">
        <a:spcBef>
          <a:spcPct val="0"/>
        </a:spcBef>
        <a:spcAft>
          <a:spcPct val="0"/>
        </a:spcAft>
        <a:defRPr sz="2400">
          <a:solidFill>
            <a:srgbClr val="003296"/>
          </a:solidFill>
          <a:latin typeface="Arial Black" pitchFamily="34" charset="0"/>
        </a:defRPr>
      </a:lvl8pPr>
      <a:lvl9pPr marL="1828754" algn="l" rtl="0" eaLnBrk="1" fontAlgn="base" hangingPunct="1">
        <a:spcBef>
          <a:spcPct val="0"/>
        </a:spcBef>
        <a:spcAft>
          <a:spcPct val="0"/>
        </a:spcAft>
        <a:defRPr sz="2400">
          <a:solidFill>
            <a:srgbClr val="003296"/>
          </a:solidFill>
          <a:latin typeface="Arial Black" pitchFamily="34" charset="0"/>
        </a:defRPr>
      </a:lvl9pPr>
    </p:titleStyle>
    <p:bodyStyle>
      <a:lvl1pPr marL="342891" indent="-342891"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32" indent="-285744"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2971" indent="-228594" algn="l" rtl="0" eaLnBrk="1" fontAlgn="base" hangingPunct="1">
        <a:spcBef>
          <a:spcPct val="20000"/>
        </a:spcBef>
        <a:spcAft>
          <a:spcPct val="0"/>
        </a:spcAft>
        <a:buClr>
          <a:srgbClr val="6699FF"/>
        </a:buClr>
        <a:buChar char="•"/>
        <a:defRPr sz="2000">
          <a:solidFill>
            <a:schemeClr val="tx1"/>
          </a:solidFill>
          <a:latin typeface="+mn-lt"/>
        </a:defRPr>
      </a:lvl3pPr>
      <a:lvl4pPr marL="1600160" indent="-228594"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349"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537"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726"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8914"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103" indent="-228594" algn="l" rtl="0" eaLnBrk="1" fontAlgn="base" hangingPunct="1">
        <a:spcBef>
          <a:spcPct val="20000"/>
        </a:spcBef>
        <a:spcAft>
          <a:spcPct val="0"/>
        </a:spcAft>
        <a:buClr>
          <a:srgbClr val="6699FF"/>
        </a:buClr>
        <a:buFont typeface="Arial" charset="0"/>
        <a:buChar char="»"/>
        <a:defRPr>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c.brightcove.com/services/viewer/federated_f9?isVid=1&amp;isUI=1&amp;videoId=2033279851001&amp;playerID=2399849261001&amp;playerKey=AQ~~,AAAA3ijeYFE~,Zup9nhRYBuHRXLGrud3VzMtzucTVS4Xj&amp;domain=embed&amp;dynamicStreaming=true"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8/87/Hurricane_carla_radar.jpg" TargetMode="Externa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hyperlink" Target="//upload.wikimedia.org/wikipedia/commons/d/d8/Ike_sept_10_2008.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rh.noaa.gov/images/crp/stories/hurricane/carla/Carla_Track.jp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2015 Operator Training Seminar</a:t>
            </a:r>
            <a:endParaRPr lang="en-US" dirty="0"/>
          </a:p>
        </p:txBody>
      </p:sp>
      <p:sp>
        <p:nvSpPr>
          <p:cNvPr id="5" name="Title 4"/>
          <p:cNvSpPr>
            <a:spLocks noGrp="1"/>
          </p:cNvSpPr>
          <p:nvPr>
            <p:ph type="ctrTitle"/>
          </p:nvPr>
        </p:nvSpPr>
        <p:spPr/>
        <p:txBody>
          <a:bodyPr/>
          <a:lstStyle/>
          <a:p>
            <a:r>
              <a:rPr lang="en-US" dirty="0" smtClean="0"/>
              <a:t>Lessons Learned from Hurricane Sandy</a:t>
            </a:r>
            <a:endParaRPr lang="en-US" dirty="0"/>
          </a:p>
        </p:txBody>
      </p:sp>
    </p:spTree>
    <p:extLst>
      <p:ext uri="{BB962C8B-B14F-4D97-AF65-F5344CB8AC3E}">
        <p14:creationId xmlns:p14="http://schemas.microsoft.com/office/powerpoint/2010/main" val="12768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0223647"/>
              </p:ext>
            </p:extLst>
          </p:nvPr>
        </p:nvGraphicFramePr>
        <p:xfrm>
          <a:off x="215901" y="762000"/>
          <a:ext cx="8726169" cy="5326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2661034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Projections</a:t>
            </a:r>
            <a:endParaRPr lang="en-US" dirty="0"/>
          </a:p>
        </p:txBody>
      </p:sp>
      <p:sp>
        <p:nvSpPr>
          <p:cNvPr id="3" name="Content Placeholder 2"/>
          <p:cNvSpPr>
            <a:spLocks noGrp="1"/>
          </p:cNvSpPr>
          <p:nvPr>
            <p:ph idx="1"/>
          </p:nvPr>
        </p:nvSpPr>
        <p:spPr/>
        <p:txBody>
          <a:bodyPr/>
          <a:lstStyle/>
          <a:p>
            <a:r>
              <a:rPr lang="en-US" dirty="0"/>
              <a:t>2013 and 2014 Atlantic hurricane seasons </a:t>
            </a:r>
            <a:r>
              <a:rPr lang="en-US" dirty="0" smtClean="0"/>
              <a:t>quietest </a:t>
            </a:r>
            <a:r>
              <a:rPr lang="en-US" dirty="0"/>
              <a:t>since 1993 and </a:t>
            </a:r>
            <a:r>
              <a:rPr lang="en-US" dirty="0" smtClean="0"/>
              <a:t>1994</a:t>
            </a:r>
            <a:endParaRPr lang="en-US" dirty="0"/>
          </a:p>
          <a:p>
            <a:r>
              <a:rPr lang="en-US" dirty="0" smtClean="0"/>
              <a:t>Indications </a:t>
            </a:r>
            <a:r>
              <a:rPr lang="en-US" dirty="0"/>
              <a:t>of </a:t>
            </a:r>
            <a:r>
              <a:rPr lang="en-US" dirty="0" smtClean="0"/>
              <a:t>long-term </a:t>
            </a:r>
            <a:r>
              <a:rPr lang="en-US" dirty="0"/>
              <a:t>(20+ year) period with most seasons featuring normal or below numbers of tropical cyclones in the Atlantic </a:t>
            </a:r>
            <a:r>
              <a:rPr lang="en-US" dirty="0" smtClean="0"/>
              <a:t>basin</a:t>
            </a:r>
            <a:endParaRPr lang="en-US" dirty="0"/>
          </a:p>
          <a:p>
            <a:r>
              <a:rPr lang="en-US" dirty="0"/>
              <a:t>Even in a relatively quiet season, a catastrophic hurricane is possible </a:t>
            </a:r>
            <a:endParaRPr lang="en-US" dirty="0" smtClean="0"/>
          </a:p>
          <a:p>
            <a:pPr lvl="1"/>
            <a:r>
              <a:rPr lang="en-US" dirty="0" smtClean="0"/>
              <a:t>Hurricane </a:t>
            </a:r>
            <a:r>
              <a:rPr lang="en-US" dirty="0"/>
              <a:t>Carla occurred in an average </a:t>
            </a:r>
            <a:r>
              <a:rPr lang="en-US" dirty="0" smtClean="0"/>
              <a:t>season</a:t>
            </a:r>
          </a:p>
          <a:p>
            <a:pPr lvl="1"/>
            <a:r>
              <a:rPr lang="en-US" dirty="0"/>
              <a:t>S</a:t>
            </a:r>
            <a:r>
              <a:rPr lang="en-US" dirty="0" smtClean="0"/>
              <a:t>outh </a:t>
            </a:r>
            <a:r>
              <a:rPr lang="en-US" dirty="0"/>
              <a:t>Florida’s </a:t>
            </a:r>
            <a:r>
              <a:rPr lang="en-US" dirty="0" smtClean="0"/>
              <a:t>Hurricane </a:t>
            </a:r>
            <a:r>
              <a:rPr lang="en-US" dirty="0"/>
              <a:t>Andrew occurred during a quiet </a:t>
            </a:r>
            <a:r>
              <a:rPr lang="en-US" dirty="0" smtClean="0"/>
              <a:t>season </a:t>
            </a:r>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2571098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Background</a:t>
            </a:r>
            <a:endParaRPr lang="en-US" dirty="0"/>
          </a:p>
        </p:txBody>
      </p:sp>
      <p:sp>
        <p:nvSpPr>
          <p:cNvPr id="3" name="Content Placeholder 2"/>
          <p:cNvSpPr>
            <a:spLocks noGrp="1"/>
          </p:cNvSpPr>
          <p:nvPr>
            <p:ph idx="1"/>
          </p:nvPr>
        </p:nvSpPr>
        <p:spPr/>
        <p:txBody>
          <a:bodyPr/>
          <a:lstStyle/>
          <a:p>
            <a:r>
              <a:rPr lang="en-US" dirty="0"/>
              <a:t>Pre-existing System Conditions</a:t>
            </a:r>
          </a:p>
          <a:p>
            <a:pPr lvl="1"/>
            <a:r>
              <a:rPr lang="en-US" dirty="0"/>
              <a:t>Considered normal for the season – late fall</a:t>
            </a:r>
          </a:p>
          <a:p>
            <a:r>
              <a:rPr lang="en-US" dirty="0"/>
              <a:t>Affected Areas</a:t>
            </a:r>
          </a:p>
          <a:p>
            <a:pPr lvl="1"/>
            <a:r>
              <a:rPr lang="en-US" dirty="0"/>
              <a:t>Eastern Seaboard &amp; Mid-Atlantic</a:t>
            </a:r>
          </a:p>
          <a:p>
            <a:pPr lvl="1"/>
            <a:r>
              <a:rPr lang="en-US" dirty="0"/>
              <a:t>New </a:t>
            </a:r>
            <a:r>
              <a:rPr lang="en-US" dirty="0" smtClean="0"/>
              <a:t>England and beyond: New York, New Jersey, Connecticut, New Hampshire, Pennsylvania, Maryland, Virginia, West Virginia, Ohio, and Kentucky</a:t>
            </a:r>
            <a:endParaRPr lang="en-US" dirty="0"/>
          </a:p>
          <a:p>
            <a:r>
              <a:rPr lang="en-US" dirty="0"/>
              <a:t>Time Frame for Outage and Restorations</a:t>
            </a:r>
          </a:p>
          <a:p>
            <a:pPr lvl="1"/>
            <a:r>
              <a:rPr lang="en-US" dirty="0"/>
              <a:t>7 to 31 days</a:t>
            </a:r>
          </a:p>
          <a:p>
            <a:pPr lvl="1"/>
            <a:r>
              <a:rPr lang="en-US" dirty="0"/>
              <a:t>6.5 million </a:t>
            </a:r>
            <a:r>
              <a:rPr lang="en-US" dirty="0" smtClean="0"/>
              <a:t>customers affected</a:t>
            </a:r>
            <a:endParaRPr lang="en-US" dirty="0"/>
          </a:p>
          <a:p>
            <a:endParaRPr lang="en-US" dirty="0"/>
          </a:p>
        </p:txBody>
      </p:sp>
      <p:sp>
        <p:nvSpPr>
          <p:cNvPr id="5"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2892971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Weather Alerts</a:t>
            </a:r>
            <a:endParaRPr lang="en-US" dirty="0"/>
          </a:p>
        </p:txBody>
      </p:sp>
      <p:sp>
        <p:nvSpPr>
          <p:cNvPr id="3" name="Content Placeholder 2"/>
          <p:cNvSpPr>
            <a:spLocks noGrp="1"/>
          </p:cNvSpPr>
          <p:nvPr>
            <p:ph idx="1"/>
          </p:nvPr>
        </p:nvSpPr>
        <p:spPr/>
        <p:txBody>
          <a:bodyPr>
            <a:normAutofit lnSpcReduction="10000"/>
          </a:bodyPr>
          <a:lstStyle/>
          <a:p>
            <a:r>
              <a:rPr lang="en-US" dirty="0"/>
              <a:t>Weather System and Notification</a:t>
            </a:r>
          </a:p>
          <a:p>
            <a:pPr lvl="1"/>
            <a:r>
              <a:rPr lang="en-US" dirty="0"/>
              <a:t>Timing of Warning Systems and Actions Taken</a:t>
            </a:r>
          </a:p>
          <a:p>
            <a:r>
              <a:rPr lang="en-US" dirty="0"/>
              <a:t>Benefits of On-site Meteorologists</a:t>
            </a:r>
          </a:p>
          <a:p>
            <a:pPr lvl="1"/>
            <a:r>
              <a:rPr lang="en-US" dirty="0"/>
              <a:t>Understand the weather data and inform the Chief Operator Current conditions</a:t>
            </a:r>
          </a:p>
          <a:p>
            <a:r>
              <a:rPr lang="en-US" dirty="0"/>
              <a:t>Storm Weather Updates During Events</a:t>
            </a:r>
          </a:p>
          <a:p>
            <a:pPr lvl="1"/>
            <a:r>
              <a:rPr lang="en-US" dirty="0"/>
              <a:t>Conference calls</a:t>
            </a:r>
          </a:p>
          <a:p>
            <a:pPr lvl="1"/>
            <a:r>
              <a:rPr lang="en-US" dirty="0"/>
              <a:t>Information Broadcast</a:t>
            </a:r>
          </a:p>
          <a:p>
            <a:pPr lvl="1"/>
            <a:r>
              <a:rPr lang="en-US" dirty="0"/>
              <a:t>Emailed and paged alerts</a:t>
            </a:r>
          </a:p>
          <a:p>
            <a:pPr lvl="1"/>
            <a:r>
              <a:rPr lang="en-US" dirty="0"/>
              <a:t>Alerts sometimes supplemented by videos or graphic clips that provided more </a:t>
            </a:r>
            <a:r>
              <a:rPr lang="en-US" dirty="0" smtClean="0"/>
              <a:t>details</a:t>
            </a:r>
            <a:endParaRPr lang="en-US" dirty="0"/>
          </a:p>
          <a:p>
            <a:r>
              <a:rPr lang="en-US" dirty="0"/>
              <a:t>Storm Weather Updates Following Event</a:t>
            </a:r>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2037119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Entities </a:t>
            </a:r>
            <a:r>
              <a:rPr lang="en-US" dirty="0"/>
              <a:t>across the impacted area made special preparations:</a:t>
            </a:r>
          </a:p>
          <a:p>
            <a:r>
              <a:rPr lang="en-US" dirty="0"/>
              <a:t>Existing storm prep plans activated</a:t>
            </a:r>
          </a:p>
          <a:p>
            <a:r>
              <a:rPr lang="en-US" dirty="0"/>
              <a:t>Helicopters staged inland for aerial patrols</a:t>
            </a:r>
          </a:p>
          <a:p>
            <a:r>
              <a:rPr lang="en-US" dirty="0"/>
              <a:t>Sandbags and barriers deployed to substations</a:t>
            </a:r>
          </a:p>
          <a:p>
            <a:r>
              <a:rPr lang="en-US" dirty="0"/>
              <a:t>Debris in substations inspected and removed</a:t>
            </a:r>
          </a:p>
          <a:p>
            <a:r>
              <a:rPr lang="en-US" dirty="0"/>
              <a:t>Loose equipment in substations secured</a:t>
            </a:r>
          </a:p>
          <a:p>
            <a:r>
              <a:rPr lang="en-US" dirty="0"/>
              <a:t>Substations manned with qualified personnel</a:t>
            </a:r>
          </a:p>
          <a:p>
            <a:r>
              <a:rPr lang="en-US" dirty="0"/>
              <a:t>Plans to de-energize barrier island to minimize damage</a:t>
            </a:r>
          </a:p>
          <a:p>
            <a:r>
              <a:rPr lang="en-US" dirty="0"/>
              <a:t>Critical mobile equipment moved to the mainland</a:t>
            </a:r>
          </a:p>
          <a:p>
            <a:r>
              <a:rPr lang="en-US" dirty="0"/>
              <a:t>Service </a:t>
            </a:r>
            <a:r>
              <a:rPr lang="en-US" dirty="0" smtClean="0"/>
              <a:t>vendors </a:t>
            </a:r>
            <a:r>
              <a:rPr lang="en-US" dirty="0"/>
              <a:t>contacted</a:t>
            </a:r>
          </a:p>
          <a:p>
            <a:r>
              <a:rPr lang="en-US" dirty="0"/>
              <a:t>All available transmission and generation outages returned to </a:t>
            </a:r>
            <a:r>
              <a:rPr lang="en-US" dirty="0" smtClean="0"/>
              <a:t>service</a:t>
            </a:r>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3045578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(cont.)</a:t>
            </a:r>
            <a:endParaRPr lang="en-US" dirty="0"/>
          </a:p>
        </p:txBody>
      </p:sp>
      <p:sp>
        <p:nvSpPr>
          <p:cNvPr id="3" name="Content Placeholder 2"/>
          <p:cNvSpPr>
            <a:spLocks noGrp="1"/>
          </p:cNvSpPr>
          <p:nvPr>
            <p:ph idx="1"/>
          </p:nvPr>
        </p:nvSpPr>
        <p:spPr>
          <a:xfrm>
            <a:off x="649357" y="1066800"/>
            <a:ext cx="7858539" cy="4724400"/>
          </a:xfrm>
        </p:spPr>
        <p:txBody>
          <a:bodyPr>
            <a:normAutofit fontScale="92500" lnSpcReduction="10000"/>
          </a:bodyPr>
          <a:lstStyle/>
          <a:p>
            <a:r>
              <a:rPr lang="en-US" dirty="0"/>
              <a:t>Special Preparations for Areas Expecting Snow &amp; Ice</a:t>
            </a:r>
          </a:p>
          <a:p>
            <a:pPr lvl="1"/>
            <a:r>
              <a:rPr lang="en-US" dirty="0"/>
              <a:t>Entities impacted brought on additional labor, material, and equipment</a:t>
            </a:r>
          </a:p>
          <a:p>
            <a:r>
              <a:rPr lang="en-US" dirty="0"/>
              <a:t>Communications with Neighbors</a:t>
            </a:r>
          </a:p>
          <a:p>
            <a:pPr lvl="1"/>
            <a:r>
              <a:rPr lang="en-US" dirty="0"/>
              <a:t>Regional and inter-Regional calls</a:t>
            </a:r>
          </a:p>
          <a:p>
            <a:r>
              <a:rPr lang="en-US" dirty="0"/>
              <a:t>Additional Staffing</a:t>
            </a:r>
          </a:p>
          <a:p>
            <a:pPr lvl="1"/>
            <a:r>
              <a:rPr lang="en-US" dirty="0"/>
              <a:t>RC, TO and TOPs</a:t>
            </a:r>
          </a:p>
          <a:p>
            <a:pPr lvl="2"/>
            <a:r>
              <a:rPr lang="en-US" dirty="0" smtClean="0"/>
              <a:t>Extra </a:t>
            </a:r>
            <a:r>
              <a:rPr lang="en-US" dirty="0" smtClean="0"/>
              <a:t>Operators </a:t>
            </a:r>
            <a:r>
              <a:rPr lang="en-US" dirty="0"/>
              <a:t>will be needed for shift rotations</a:t>
            </a:r>
          </a:p>
          <a:p>
            <a:pPr lvl="2"/>
            <a:r>
              <a:rPr lang="en-US" dirty="0" smtClean="0"/>
              <a:t>Extra </a:t>
            </a:r>
            <a:r>
              <a:rPr lang="en-US" dirty="0"/>
              <a:t>crews will be needed to handle the extreme damage</a:t>
            </a:r>
          </a:p>
          <a:p>
            <a:pPr lvl="1"/>
            <a:r>
              <a:rPr lang="en-US" dirty="0"/>
              <a:t>Manning Substations</a:t>
            </a:r>
          </a:p>
          <a:p>
            <a:pPr lvl="2"/>
            <a:r>
              <a:rPr lang="en-US" dirty="0"/>
              <a:t>Sandbagging Facilities in Storm Surge Zone</a:t>
            </a:r>
          </a:p>
          <a:p>
            <a:pPr lvl="2"/>
            <a:r>
              <a:rPr lang="en-US" dirty="0"/>
              <a:t>Pre-positioning Transmission System Equipment</a:t>
            </a:r>
          </a:p>
          <a:p>
            <a:pPr lvl="2"/>
            <a:r>
              <a:rPr lang="en-US" dirty="0"/>
              <a:t>Pre-positioning Storm Restoration Crews from “Outside Area”</a:t>
            </a:r>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1525278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to Transmission Facilities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0239966"/>
              </p:ext>
            </p:extLst>
          </p:nvPr>
        </p:nvGraphicFramePr>
        <p:xfrm>
          <a:off x="735330" y="1268730"/>
          <a:ext cx="7437120" cy="4042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2546634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Generation Facilities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dirty="0" smtClean="0"/>
              <a:t>Nuclear</a:t>
            </a:r>
            <a:r>
              <a:rPr lang="en-US" sz="2600" dirty="0" smtClean="0"/>
              <a:t> - </a:t>
            </a:r>
            <a:r>
              <a:rPr lang="en-US" sz="2800" dirty="0" smtClean="0"/>
              <a:t>3 </a:t>
            </a:r>
            <a:r>
              <a:rPr lang="en-US" sz="2800" dirty="0"/>
              <a:t>Facilities: Limerick, Nine Mile, and </a:t>
            </a:r>
            <a:r>
              <a:rPr lang="en-US" sz="2800" dirty="0" smtClean="0"/>
              <a:t>	Indian </a:t>
            </a:r>
            <a:r>
              <a:rPr lang="en-US" sz="2800" dirty="0"/>
              <a:t>Point</a:t>
            </a:r>
          </a:p>
          <a:p>
            <a:r>
              <a:rPr lang="en-US" sz="3100" b="0" dirty="0" smtClean="0"/>
              <a:t>Damage</a:t>
            </a:r>
            <a:endParaRPr lang="en-US" sz="3100" b="0" dirty="0"/>
          </a:p>
          <a:p>
            <a:r>
              <a:rPr lang="en-US" sz="3100" b="0" dirty="0"/>
              <a:t>Identified Nuclear Safety </a:t>
            </a:r>
            <a:r>
              <a:rPr lang="en-US" sz="3100" b="0" dirty="0" smtClean="0"/>
              <a:t>Issues</a:t>
            </a:r>
          </a:p>
          <a:p>
            <a:pPr marL="457188" lvl="1" indent="0">
              <a:buNone/>
            </a:pPr>
            <a:endParaRPr lang="en-US" sz="2400" dirty="0"/>
          </a:p>
          <a:p>
            <a:pPr marL="0" indent="0">
              <a:buNone/>
            </a:pPr>
            <a:r>
              <a:rPr lang="en-US" sz="2800" dirty="0" smtClean="0"/>
              <a:t>Fossil </a:t>
            </a:r>
            <a:endParaRPr lang="en-US" sz="2800" dirty="0"/>
          </a:p>
          <a:p>
            <a:r>
              <a:rPr lang="en-US" sz="2800" b="0" dirty="0"/>
              <a:t>Flooded Stations – 16,738 MW tripped off-line</a:t>
            </a:r>
          </a:p>
          <a:p>
            <a:r>
              <a:rPr lang="en-US" sz="2800" b="0" dirty="0"/>
              <a:t>Units taken off-line in preparation of Storm – 546 </a:t>
            </a:r>
            <a:r>
              <a:rPr lang="en-US" sz="2800" b="0" dirty="0" smtClean="0"/>
              <a:t>MW</a:t>
            </a:r>
          </a:p>
          <a:p>
            <a:pPr marL="0" indent="0">
              <a:buNone/>
            </a:pPr>
            <a:endParaRPr lang="en-US" sz="2800" dirty="0"/>
          </a:p>
          <a:p>
            <a:pPr marL="0" indent="0">
              <a:buNone/>
            </a:pPr>
            <a:r>
              <a:rPr lang="en-US" sz="2800" dirty="0" smtClean="0"/>
              <a:t>Wind </a:t>
            </a:r>
            <a:r>
              <a:rPr lang="en-US" sz="2800" dirty="0" smtClean="0"/>
              <a:t>- </a:t>
            </a:r>
            <a:r>
              <a:rPr lang="en-US" sz="2800" dirty="0" smtClean="0"/>
              <a:t>None </a:t>
            </a:r>
            <a:r>
              <a:rPr lang="en-US" sz="2800" dirty="0"/>
              <a:t>Reported Damaged but 323 MW tripped due to high </a:t>
            </a:r>
            <a:r>
              <a:rPr lang="en-US" sz="2800" dirty="0" smtClean="0"/>
              <a:t>winds</a:t>
            </a:r>
          </a:p>
          <a:p>
            <a:pPr marL="0" indent="0">
              <a:buNone/>
            </a:pPr>
            <a:endParaRPr lang="en-US" sz="2600" dirty="0"/>
          </a:p>
          <a:p>
            <a:pPr marL="0" indent="0">
              <a:buNone/>
            </a:pPr>
            <a:r>
              <a:rPr lang="en-US" sz="2800" dirty="0" smtClean="0"/>
              <a:t>Hydro </a:t>
            </a:r>
            <a:r>
              <a:rPr lang="en-US" sz="2800" dirty="0" smtClean="0"/>
              <a:t>- 36 </a:t>
            </a:r>
            <a:r>
              <a:rPr lang="en-US" sz="2800" dirty="0"/>
              <a:t>MW (reported by RF &amp; PJM)</a:t>
            </a:r>
          </a:p>
          <a:p>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1722791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a:t>
            </a:r>
            <a:r>
              <a:rPr lang="en-US" dirty="0"/>
              <a:t>O</a:t>
            </a:r>
            <a:r>
              <a:rPr lang="en-US" dirty="0" smtClean="0"/>
              <a:t>peration Concerns During </a:t>
            </a:r>
            <a:r>
              <a:rPr lang="en-US" dirty="0" smtClean="0"/>
              <a:t>Storm</a:t>
            </a:r>
            <a:endParaRPr lang="en-US" dirty="0"/>
          </a:p>
        </p:txBody>
      </p:sp>
      <p:sp>
        <p:nvSpPr>
          <p:cNvPr id="3" name="Content Placeholder 2"/>
          <p:cNvSpPr>
            <a:spLocks noGrp="1"/>
          </p:cNvSpPr>
          <p:nvPr>
            <p:ph idx="1"/>
          </p:nvPr>
        </p:nvSpPr>
        <p:spPr/>
        <p:txBody>
          <a:bodyPr/>
          <a:lstStyle/>
          <a:p>
            <a:pPr marL="457189" indent="-457189">
              <a:buFont typeface="+mj-lt"/>
              <a:buAutoNum type="arabicPeriod"/>
            </a:pPr>
            <a:r>
              <a:rPr lang="en-US" dirty="0"/>
              <a:t>Increased potential for Loss of Off-Site Power (LooP) to nuclear </a:t>
            </a:r>
            <a:r>
              <a:rPr lang="en-US" dirty="0" smtClean="0"/>
              <a:t>facilities</a:t>
            </a:r>
            <a:endParaRPr lang="en-US" dirty="0"/>
          </a:p>
          <a:p>
            <a:pPr marL="457189" indent="-457189">
              <a:buFont typeface="+mj-lt"/>
              <a:buAutoNum type="arabicPeriod"/>
            </a:pPr>
            <a:r>
              <a:rPr lang="en-US" dirty="0"/>
              <a:t>Loss of  normal condenser cooling and loss of availability of service water due to high </a:t>
            </a:r>
            <a:r>
              <a:rPr lang="en-US" dirty="0" smtClean="0"/>
              <a:t>water</a:t>
            </a:r>
            <a:endParaRPr lang="en-US" dirty="0"/>
          </a:p>
          <a:p>
            <a:pPr marL="457189" indent="-457189">
              <a:buFont typeface="+mj-lt"/>
              <a:buAutoNum type="arabicPeriod"/>
            </a:pPr>
            <a:r>
              <a:rPr lang="en-US" dirty="0"/>
              <a:t>Precipitator fly ash buildup and higher gas flow pressure due to operating without auxiliary </a:t>
            </a:r>
            <a:r>
              <a:rPr lang="en-US" dirty="0" smtClean="0"/>
              <a:t>feeds</a:t>
            </a:r>
            <a:endParaRPr lang="en-US" dirty="0"/>
          </a:p>
          <a:p>
            <a:pPr marL="457189" indent="-457189">
              <a:buFont typeface="+mj-lt"/>
              <a:buAutoNum type="arabicPeriod"/>
            </a:pPr>
            <a:r>
              <a:rPr lang="en-US" dirty="0"/>
              <a:t>Curtailments due to wet coal, </a:t>
            </a:r>
            <a:r>
              <a:rPr lang="en-US" dirty="0" smtClean="0"/>
              <a:t>normal </a:t>
            </a:r>
            <a:r>
              <a:rPr lang="en-US" dirty="0"/>
              <a:t>with any significant precipitation. </a:t>
            </a:r>
          </a:p>
          <a:p>
            <a:pPr marL="457189" indent="-457189">
              <a:buFont typeface="+mj-lt"/>
              <a:buAutoNum type="arabicPeriod"/>
            </a:pPr>
            <a:r>
              <a:rPr lang="en-US" dirty="0"/>
              <a:t>Potential lack of fuel due to damage to the fuel provider’s </a:t>
            </a:r>
            <a:r>
              <a:rPr lang="en-US" dirty="0" smtClean="0"/>
              <a:t>facilities</a:t>
            </a:r>
            <a:endParaRPr lang="en-US" dirty="0"/>
          </a:p>
          <a:p>
            <a:pPr marL="457189" indent="-457189">
              <a:buFont typeface="+mj-lt"/>
              <a:buAutoNum type="arabicPeriod"/>
            </a:pPr>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490097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Impact</a:t>
            </a:r>
            <a:endParaRPr lang="en-US" dirty="0"/>
          </a:p>
        </p:txBody>
      </p:sp>
      <p:sp>
        <p:nvSpPr>
          <p:cNvPr id="3" name="Content Placeholder 2"/>
          <p:cNvSpPr>
            <a:spLocks noGrp="1"/>
          </p:cNvSpPr>
          <p:nvPr>
            <p:ph idx="1"/>
          </p:nvPr>
        </p:nvSpPr>
        <p:spPr/>
        <p:txBody>
          <a:bodyPr/>
          <a:lstStyle/>
          <a:p>
            <a:r>
              <a:rPr lang="en-US" dirty="0"/>
              <a:t>Amount of </a:t>
            </a:r>
            <a:r>
              <a:rPr lang="en-US" dirty="0" smtClean="0"/>
              <a:t>Load </a:t>
            </a:r>
            <a:r>
              <a:rPr lang="en-US" dirty="0"/>
              <a:t>L</a:t>
            </a:r>
            <a:r>
              <a:rPr lang="en-US" dirty="0" smtClean="0"/>
              <a:t>ost</a:t>
            </a:r>
            <a:endParaRPr lang="en-US" dirty="0"/>
          </a:p>
          <a:p>
            <a:pPr lvl="1"/>
            <a:r>
              <a:rPr lang="en-US" dirty="0" smtClean="0"/>
              <a:t>ISO-NE </a:t>
            </a:r>
            <a:r>
              <a:rPr lang="en-US" dirty="0"/>
              <a:t>reported 1,366 MW</a:t>
            </a:r>
          </a:p>
          <a:p>
            <a:pPr lvl="1"/>
            <a:r>
              <a:rPr lang="en-US" dirty="0"/>
              <a:t>NYISO reported 5,200 MW</a:t>
            </a:r>
          </a:p>
          <a:p>
            <a:pPr lvl="1"/>
            <a:r>
              <a:rPr lang="en-US" dirty="0"/>
              <a:t>PJM reported 11,680 MW</a:t>
            </a:r>
          </a:p>
          <a:p>
            <a:pPr lvl="1"/>
            <a:r>
              <a:rPr lang="en-US" dirty="0"/>
              <a:t>Total Amount Load Reported to NERC: 18,246 MW</a:t>
            </a:r>
          </a:p>
          <a:p>
            <a:r>
              <a:rPr lang="en-US" dirty="0"/>
              <a:t>Duration of Load Lost</a:t>
            </a:r>
          </a:p>
          <a:p>
            <a:pPr lvl="1"/>
            <a:r>
              <a:rPr lang="en-US" dirty="0"/>
              <a:t>95% of customers returned to service between Nov 1 – Nov 9, 2012</a:t>
            </a:r>
          </a:p>
          <a:p>
            <a:pPr lvl="1"/>
            <a:r>
              <a:rPr lang="en-US" dirty="0"/>
              <a:t>7 – 31 days (fully restored)</a:t>
            </a:r>
          </a:p>
          <a:p>
            <a:r>
              <a:rPr lang="en-US" dirty="0"/>
              <a:t>Havoc on the distribution system</a:t>
            </a:r>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3184122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622852" y="1126434"/>
            <a:ext cx="7779026" cy="4664765"/>
          </a:xfrm>
        </p:spPr>
        <p:txBody>
          <a:bodyPr>
            <a:normAutofit fontScale="77500" lnSpcReduction="20000"/>
          </a:bodyPr>
          <a:lstStyle/>
          <a:p>
            <a:r>
              <a:rPr lang="en-US" dirty="0"/>
              <a:t>Compare </a:t>
            </a:r>
            <a:r>
              <a:rPr lang="en-US" dirty="0" smtClean="0"/>
              <a:t>Superstorm </a:t>
            </a:r>
            <a:r>
              <a:rPr lang="en-US" dirty="0"/>
              <a:t>Sandy (October 2012) to Texas Gulf Coast past major tropical storms and hurricanes.</a:t>
            </a:r>
          </a:p>
          <a:p>
            <a:r>
              <a:rPr lang="en-US" dirty="0"/>
              <a:t>Explain </a:t>
            </a:r>
            <a:r>
              <a:rPr lang="en-US" dirty="0" smtClean="0"/>
              <a:t>Superstorm </a:t>
            </a:r>
            <a:r>
              <a:rPr lang="en-US" dirty="0"/>
              <a:t>Sandy’s impact on the following:</a:t>
            </a:r>
          </a:p>
          <a:p>
            <a:pPr lvl="1"/>
            <a:r>
              <a:rPr lang="en-US" dirty="0"/>
              <a:t>Transmission</a:t>
            </a:r>
          </a:p>
          <a:p>
            <a:pPr lvl="1"/>
            <a:r>
              <a:rPr lang="en-US" dirty="0"/>
              <a:t>Distribution</a:t>
            </a:r>
          </a:p>
          <a:p>
            <a:pPr lvl="1"/>
            <a:r>
              <a:rPr lang="en-US" dirty="0"/>
              <a:t>Generation</a:t>
            </a:r>
          </a:p>
          <a:p>
            <a:pPr lvl="1"/>
            <a:r>
              <a:rPr lang="en-US" dirty="0"/>
              <a:t>Communications</a:t>
            </a:r>
          </a:p>
          <a:p>
            <a:pPr lvl="1"/>
            <a:r>
              <a:rPr lang="en-US" dirty="0"/>
              <a:t>Control systems</a:t>
            </a:r>
          </a:p>
          <a:p>
            <a:r>
              <a:rPr lang="en-US" dirty="0"/>
              <a:t>Describe and discuss applicability of four general preparatory actions recommended in NERC’s report for the </a:t>
            </a:r>
            <a:r>
              <a:rPr lang="en-US" dirty="0" smtClean="0"/>
              <a:t>ERCOT  </a:t>
            </a:r>
            <a:r>
              <a:rPr lang="en-US" dirty="0"/>
              <a:t>region.</a:t>
            </a:r>
          </a:p>
          <a:p>
            <a:r>
              <a:rPr lang="en-US" dirty="0"/>
              <a:t>Discuss three causes of high transmission voltage during the storm and evaluate how six actions taken to manage </a:t>
            </a:r>
            <a:r>
              <a:rPr lang="en-US" dirty="0" smtClean="0"/>
              <a:t>it may </a:t>
            </a:r>
            <a:r>
              <a:rPr lang="en-US" dirty="0"/>
              <a:t>be used in the ERCOT region.</a:t>
            </a:r>
          </a:p>
          <a:p>
            <a:r>
              <a:rPr lang="en-US" dirty="0"/>
              <a:t>List operational impacts to generators during and after the storm.</a:t>
            </a:r>
          </a:p>
          <a:p>
            <a:r>
              <a:rPr lang="en-US" dirty="0"/>
              <a:t>List five potential “Lessons Learned” for generation stations.</a:t>
            </a:r>
          </a:p>
        </p:txBody>
      </p:sp>
      <p:sp>
        <p:nvSpPr>
          <p:cNvPr id="4" name="Footer Placeholder 3"/>
          <p:cNvSpPr>
            <a:spLocks noGrp="1"/>
          </p:cNvSpPr>
          <p:nvPr>
            <p:ph type="ftr" sz="quarter" idx="10"/>
          </p:nvPr>
        </p:nvSpPr>
        <p:spPr/>
        <p:txBody>
          <a:bodyPr/>
          <a:lstStyle/>
          <a:p>
            <a:r>
              <a:rPr lang="en-US" dirty="0"/>
              <a:t>2015 Operator Training Seminar   </a:t>
            </a:r>
          </a:p>
        </p:txBody>
      </p:sp>
    </p:spTree>
    <p:extLst>
      <p:ext uri="{BB962C8B-B14F-4D97-AF65-F5344CB8AC3E}">
        <p14:creationId xmlns:p14="http://schemas.microsoft.com/office/powerpoint/2010/main" val="207766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CON-ED </a:t>
            </a:r>
            <a:r>
              <a:rPr lang="en-US" dirty="0"/>
              <a:t>Havoc on the distribution system</a:t>
            </a:r>
            <a:r>
              <a:rPr lang="en-US" dirty="0" smtClean="0"/>
              <a:t> </a:t>
            </a:r>
            <a:endParaRPr lang="en-US" dirty="0"/>
          </a:p>
        </p:txBody>
      </p:sp>
      <p:pic>
        <p:nvPicPr>
          <p:cNvPr id="5" name="federated_f9"/>
          <p:cNvPicPr>
            <a:picLocks noGrp="1" noRot="1" noChangeAspect="1"/>
          </p:cNvPicPr>
          <p:nvPr>
            <p:ph idx="1"/>
            <a:videoFile r:link="rId1"/>
          </p:nvPr>
        </p:nvPicPr>
        <p:blipFill>
          <a:blip r:embed="rId4"/>
          <a:stretch>
            <a:fillRect/>
          </a:stretch>
        </p:blipFill>
        <p:spPr>
          <a:xfrm>
            <a:off x="34290" y="1280160"/>
            <a:ext cx="9039854" cy="4330554"/>
          </a:xfrm>
          <a:prstGeom prst="rect">
            <a:avLst/>
          </a:prstGeom>
        </p:spPr>
      </p:pic>
      <p:sp>
        <p:nvSpPr>
          <p:cNvPr id="7"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330571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 Conservative Operations and Operational Challenges</a:t>
            </a:r>
          </a:p>
        </p:txBody>
      </p:sp>
      <p:sp>
        <p:nvSpPr>
          <p:cNvPr id="3" name="Content Placeholder 2"/>
          <p:cNvSpPr>
            <a:spLocks noGrp="1"/>
          </p:cNvSpPr>
          <p:nvPr>
            <p:ph idx="1"/>
          </p:nvPr>
        </p:nvSpPr>
        <p:spPr/>
        <p:txBody>
          <a:bodyPr/>
          <a:lstStyle/>
          <a:p>
            <a:r>
              <a:rPr lang="en-US" dirty="0" smtClean="0"/>
              <a:t>Conservative </a:t>
            </a:r>
            <a:r>
              <a:rPr lang="en-US" dirty="0"/>
              <a:t>Operations Mode or Emergency Procedures Implemented During </a:t>
            </a:r>
            <a:r>
              <a:rPr lang="en-US" dirty="0" smtClean="0"/>
              <a:t>Storm</a:t>
            </a:r>
            <a:endParaRPr lang="en-US" dirty="0"/>
          </a:p>
          <a:p>
            <a:r>
              <a:rPr lang="en-US" dirty="0"/>
              <a:t>Challenges Associated with High-Voltage Issues</a:t>
            </a:r>
          </a:p>
          <a:p>
            <a:pPr lvl="1"/>
            <a:r>
              <a:rPr lang="en-US" dirty="0"/>
              <a:t>Open-ended high voltage transmission facilities</a:t>
            </a:r>
          </a:p>
          <a:p>
            <a:pPr lvl="1"/>
            <a:r>
              <a:rPr lang="en-US" dirty="0"/>
              <a:t>Significant loss distribution load</a:t>
            </a:r>
          </a:p>
          <a:p>
            <a:pPr lvl="1"/>
            <a:r>
              <a:rPr lang="en-US" dirty="0"/>
              <a:t>Lightly loaded extremely high-voltage facilities, such as 500 kV lines</a:t>
            </a:r>
          </a:p>
          <a:p>
            <a:r>
              <a:rPr lang="en-US" dirty="0"/>
              <a:t>Challenges in Maintaining Load/Generation Balance During Storm</a:t>
            </a:r>
          </a:p>
          <a:p>
            <a:r>
              <a:rPr lang="en-US" dirty="0"/>
              <a:t>Besides loss of load and generation, 2 DCS events on October 29th </a:t>
            </a:r>
          </a:p>
          <a:p>
            <a:endParaRPr lang="en-US" dirty="0"/>
          </a:p>
        </p:txBody>
      </p:sp>
      <p:sp>
        <p:nvSpPr>
          <p:cNvPr id="5"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1690907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Taken to maintain High </a:t>
            </a:r>
            <a:r>
              <a:rPr lang="en-US" dirty="0" smtClean="0"/>
              <a:t>Voltages</a:t>
            </a:r>
            <a:endParaRPr lang="en-US" dirty="0"/>
          </a:p>
        </p:txBody>
      </p:sp>
      <p:sp>
        <p:nvSpPr>
          <p:cNvPr id="3" name="Content Placeholder 2"/>
          <p:cNvSpPr>
            <a:spLocks noGrp="1"/>
          </p:cNvSpPr>
          <p:nvPr>
            <p:ph idx="1"/>
          </p:nvPr>
        </p:nvSpPr>
        <p:spPr>
          <a:xfrm>
            <a:off x="864296" y="1630472"/>
            <a:ext cx="7315200" cy="4724400"/>
          </a:xfrm>
        </p:spPr>
        <p:txBody>
          <a:bodyPr/>
          <a:lstStyle/>
          <a:p>
            <a:r>
              <a:rPr lang="en-US" dirty="0"/>
              <a:t>De-energized equipment</a:t>
            </a:r>
          </a:p>
          <a:p>
            <a:r>
              <a:rPr lang="en-US" dirty="0"/>
              <a:t>Removed lines from service</a:t>
            </a:r>
          </a:p>
          <a:p>
            <a:r>
              <a:rPr lang="en-US" dirty="0"/>
              <a:t>Removed capacitor banks from service</a:t>
            </a:r>
          </a:p>
          <a:p>
            <a:r>
              <a:rPr lang="en-US" dirty="0"/>
              <a:t>Operated reactors</a:t>
            </a:r>
          </a:p>
          <a:p>
            <a:r>
              <a:rPr lang="en-US" dirty="0"/>
              <a:t>Brought on pumped storage units in pump configuration</a:t>
            </a:r>
          </a:p>
          <a:p>
            <a:r>
              <a:rPr lang="en-US" dirty="0"/>
              <a:t>Had </a:t>
            </a:r>
            <a:r>
              <a:rPr lang="en-US" dirty="0" smtClean="0"/>
              <a:t>generators </a:t>
            </a:r>
            <a:r>
              <a:rPr lang="en-US" dirty="0"/>
              <a:t>lower their VAR output</a:t>
            </a:r>
          </a:p>
          <a:p>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3873763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Post-Storm Operations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Long-term effects </a:t>
            </a:r>
            <a:r>
              <a:rPr lang="en-US" dirty="0"/>
              <a:t>that could impact serving firm load 2012-2013 Winter</a:t>
            </a:r>
          </a:p>
          <a:p>
            <a:pPr lvl="1"/>
            <a:r>
              <a:rPr lang="en-US" dirty="0"/>
              <a:t>No long term effects to transmission</a:t>
            </a:r>
          </a:p>
          <a:p>
            <a:pPr lvl="1"/>
            <a:r>
              <a:rPr lang="en-US" dirty="0"/>
              <a:t>However, one Generation station may be </a:t>
            </a:r>
            <a:r>
              <a:rPr lang="en-US" dirty="0" smtClean="0"/>
              <a:t>forced </a:t>
            </a:r>
            <a:r>
              <a:rPr lang="en-US" dirty="0"/>
              <a:t>to early retirement due to </a:t>
            </a:r>
            <a:r>
              <a:rPr lang="en-US" dirty="0" smtClean="0"/>
              <a:t>flooding</a:t>
            </a:r>
            <a:endParaRPr lang="en-US" dirty="0"/>
          </a:p>
          <a:p>
            <a:pPr lvl="1"/>
            <a:r>
              <a:rPr lang="en-US" dirty="0" smtClean="0"/>
              <a:t>The </a:t>
            </a:r>
            <a:r>
              <a:rPr lang="en-US" dirty="0"/>
              <a:t>Danskammer plant </a:t>
            </a:r>
            <a:r>
              <a:rPr lang="en-US" dirty="0" smtClean="0"/>
              <a:t>flooded</a:t>
            </a:r>
            <a:endParaRPr lang="en-US" dirty="0"/>
          </a:p>
          <a:p>
            <a:pPr lvl="2"/>
            <a:r>
              <a:rPr lang="en-US" dirty="0"/>
              <a:t>Units 1 &amp; 4 flooded </a:t>
            </a:r>
          </a:p>
          <a:p>
            <a:pPr lvl="2"/>
            <a:r>
              <a:rPr lang="en-US" dirty="0"/>
              <a:t>Units 5 &amp; 6 </a:t>
            </a:r>
            <a:r>
              <a:rPr lang="en-US" dirty="0" smtClean="0"/>
              <a:t>were not flooded but transformer </a:t>
            </a:r>
            <a:r>
              <a:rPr lang="en-US" dirty="0"/>
              <a:t>was flooded</a:t>
            </a:r>
          </a:p>
          <a:p>
            <a:pPr lvl="2"/>
            <a:r>
              <a:rPr lang="en-US" dirty="0" smtClean="0"/>
              <a:t>As of </a:t>
            </a:r>
            <a:r>
              <a:rPr lang="en-US" dirty="0"/>
              <a:t>1/3/2013 Dynegy Danskammer LLC announced the intent to retire the </a:t>
            </a:r>
            <a:r>
              <a:rPr lang="en-US" dirty="0" smtClean="0"/>
              <a:t>generation units</a:t>
            </a:r>
            <a:endParaRPr lang="en-US" dirty="0"/>
          </a:p>
          <a:p>
            <a:pPr lvl="2"/>
            <a:r>
              <a:rPr lang="en-US" dirty="0" smtClean="0"/>
              <a:t>In November 2013, </a:t>
            </a:r>
            <a:r>
              <a:rPr lang="en-US" dirty="0"/>
              <a:t>Helios Power purchased the plant and asked </a:t>
            </a:r>
            <a:r>
              <a:rPr lang="en-US" dirty="0" smtClean="0"/>
              <a:t>to </a:t>
            </a:r>
            <a:r>
              <a:rPr lang="en-US" dirty="0"/>
              <a:t>delay the filing retirement notice until they </a:t>
            </a:r>
            <a:r>
              <a:rPr lang="en-US" dirty="0" smtClean="0"/>
              <a:t>completed assessment</a:t>
            </a:r>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182490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Restoration Challenges</a:t>
            </a:r>
            <a:endParaRPr lang="en-US" dirty="0"/>
          </a:p>
        </p:txBody>
      </p:sp>
      <p:sp>
        <p:nvSpPr>
          <p:cNvPr id="3" name="Content Placeholder 2"/>
          <p:cNvSpPr>
            <a:spLocks noGrp="1"/>
          </p:cNvSpPr>
          <p:nvPr>
            <p:ph idx="1"/>
          </p:nvPr>
        </p:nvSpPr>
        <p:spPr/>
        <p:txBody>
          <a:bodyPr>
            <a:normAutofit fontScale="92500"/>
          </a:bodyPr>
          <a:lstStyle/>
          <a:p>
            <a:r>
              <a:rPr lang="en-US" dirty="0"/>
              <a:t>Loss of power to control facility</a:t>
            </a:r>
          </a:p>
          <a:p>
            <a:r>
              <a:rPr lang="en-US" dirty="0"/>
              <a:t>Impede accessibility to substations</a:t>
            </a:r>
          </a:p>
          <a:p>
            <a:r>
              <a:rPr lang="en-US" dirty="0"/>
              <a:t>Securing food, lodging and fuel for work crews</a:t>
            </a:r>
          </a:p>
          <a:p>
            <a:r>
              <a:rPr lang="en-US" dirty="0"/>
              <a:t>Equipment damage from salt water and flooding.</a:t>
            </a:r>
          </a:p>
          <a:p>
            <a:pPr lvl="1"/>
            <a:r>
              <a:rPr lang="en-US" i="1" dirty="0" smtClean="0"/>
              <a:t>Reported </a:t>
            </a:r>
            <a:r>
              <a:rPr lang="en-US" i="1" dirty="0"/>
              <a:t>from an entity: After the flooding of stations, a proactive approach to washing and cleaning equipment affected by salt water was undertaken, and items such as metal-clad switchgear and breakers were sent to repair companies for cleaning, testing and part replacement. Where equipment could not be cleaned, repaired, or replaced, mobile units were implemented or system configurations were modified to support consumer load.</a:t>
            </a:r>
          </a:p>
          <a:p>
            <a:endParaRPr lang="en-US" dirty="0"/>
          </a:p>
          <a:p>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837436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Overall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900336"/>
              </p:ext>
            </p:extLst>
          </p:nvPr>
        </p:nvGraphicFramePr>
        <p:xfrm>
          <a:off x="180753" y="1063255"/>
          <a:ext cx="8658447" cy="472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2739402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4959" y="1066800"/>
            <a:ext cx="4934087" cy="4724400"/>
          </a:xfrm>
          <a:prstGeom prst="rect">
            <a:avLst/>
          </a:prstGeom>
          <a:noFill/>
          <a:ln>
            <a:noFill/>
          </a:ln>
        </p:spPr>
      </p:pic>
      <p:sp>
        <p:nvSpPr>
          <p:cNvPr id="7"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2815563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marL="0" indent="0">
              <a:buNone/>
            </a:pPr>
            <a:r>
              <a:rPr lang="en-US" dirty="0"/>
              <a:t>What was common between the 3 Hurricanes we talked about?</a:t>
            </a:r>
          </a:p>
          <a:p>
            <a:pPr marL="457189" indent="-457189">
              <a:buFont typeface="+mj-lt"/>
              <a:buAutoNum type="alphaUcPeriod"/>
            </a:pPr>
            <a:r>
              <a:rPr lang="en-US" dirty="0"/>
              <a:t>Jimmy Buffett wrote songs about all three</a:t>
            </a:r>
          </a:p>
          <a:p>
            <a:pPr marL="457189" indent="-457189">
              <a:buFont typeface="+mj-lt"/>
              <a:buAutoNum type="alphaUcPeriod"/>
            </a:pPr>
            <a:r>
              <a:rPr lang="en-US" dirty="0"/>
              <a:t>They all hit their coastlines at “Cat 5”</a:t>
            </a:r>
          </a:p>
          <a:p>
            <a:pPr marL="457189" indent="-457189">
              <a:buFont typeface="+mj-lt"/>
              <a:buAutoNum type="alphaUcPeriod"/>
            </a:pPr>
            <a:r>
              <a:rPr lang="en-US" dirty="0"/>
              <a:t>They all hit their coastlines at “Cat 2”</a:t>
            </a:r>
          </a:p>
          <a:p>
            <a:pPr marL="457189" indent="-457189">
              <a:buFont typeface="+mj-lt"/>
              <a:buAutoNum type="alphaUcPeriod"/>
            </a:pPr>
            <a:r>
              <a:rPr lang="en-US" dirty="0"/>
              <a:t>They all hit Florida before coming to Texas</a:t>
            </a:r>
          </a:p>
          <a:p>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2107251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marL="0" indent="0">
              <a:buNone/>
            </a:pPr>
            <a:r>
              <a:rPr lang="en-US" dirty="0"/>
              <a:t>What was the total number of BES Transmission Lines that were affected by </a:t>
            </a:r>
            <a:r>
              <a:rPr lang="en-US" dirty="0" smtClean="0"/>
              <a:t>Superstorm </a:t>
            </a:r>
            <a:r>
              <a:rPr lang="en-US" dirty="0"/>
              <a:t>Sandy?</a:t>
            </a:r>
          </a:p>
          <a:p>
            <a:pPr marL="457189" indent="-457189">
              <a:buFont typeface="+mj-lt"/>
              <a:buAutoNum type="alphaUcPeriod"/>
            </a:pPr>
            <a:r>
              <a:rPr lang="en-US" dirty="0"/>
              <a:t>218 Lines</a:t>
            </a:r>
          </a:p>
          <a:p>
            <a:pPr marL="457189" indent="-457189">
              <a:buFont typeface="+mj-lt"/>
              <a:buAutoNum type="alphaUcPeriod"/>
            </a:pPr>
            <a:r>
              <a:rPr lang="en-US" dirty="0"/>
              <a:t>35 Lines</a:t>
            </a:r>
          </a:p>
          <a:p>
            <a:pPr marL="457189" indent="-457189">
              <a:buFont typeface="+mj-lt"/>
              <a:buAutoNum type="alphaUcPeriod"/>
            </a:pPr>
            <a:r>
              <a:rPr lang="en-US" dirty="0"/>
              <a:t>127 Lines</a:t>
            </a:r>
          </a:p>
          <a:p>
            <a:pPr marL="457189" indent="-457189">
              <a:buFont typeface="+mj-lt"/>
              <a:buAutoNum type="alphaUcPeriod"/>
            </a:pPr>
            <a:r>
              <a:rPr lang="en-US" dirty="0"/>
              <a:t>None were affected</a:t>
            </a:r>
          </a:p>
          <a:p>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1532122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pPr marL="0" indent="0">
              <a:buNone/>
            </a:pPr>
            <a:r>
              <a:rPr lang="en-US" dirty="0"/>
              <a:t>How many MW of Distribution were temporary lost due to Sandy in the three areas that it effected?</a:t>
            </a:r>
          </a:p>
          <a:p>
            <a:pPr marL="457189" indent="-457189">
              <a:buFont typeface="+mj-lt"/>
              <a:buAutoNum type="alphaUcPeriod"/>
            </a:pPr>
            <a:r>
              <a:rPr lang="en-US" dirty="0"/>
              <a:t>100,000 MW</a:t>
            </a:r>
          </a:p>
          <a:p>
            <a:pPr marL="457189" indent="-457189">
              <a:buFont typeface="+mj-lt"/>
              <a:buAutoNum type="alphaUcPeriod"/>
            </a:pPr>
            <a:r>
              <a:rPr lang="en-US" dirty="0"/>
              <a:t>70,000 MW</a:t>
            </a:r>
          </a:p>
          <a:p>
            <a:pPr marL="457189" indent="-457189">
              <a:buFont typeface="+mj-lt"/>
              <a:buAutoNum type="alphaUcPeriod"/>
            </a:pPr>
            <a:r>
              <a:rPr lang="en-US" dirty="0"/>
              <a:t>A Gazillion MW</a:t>
            </a:r>
          </a:p>
          <a:p>
            <a:pPr marL="457189" indent="-457189">
              <a:buFont typeface="+mj-lt"/>
              <a:buAutoNum type="alphaUcPeriod"/>
            </a:pPr>
            <a:r>
              <a:rPr lang="en-US" dirty="0"/>
              <a:t>18,246 MW</a:t>
            </a:r>
          </a:p>
          <a:p>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111133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Sandy – An Anomaly </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66" y="2360915"/>
            <a:ext cx="5053263" cy="320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01680" y="2569202"/>
            <a:ext cx="3722240" cy="278639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Briefly Category </a:t>
            </a:r>
            <a:r>
              <a:rPr lang="en-US" dirty="0" smtClean="0"/>
              <a:t>2 </a:t>
            </a:r>
            <a:r>
              <a:rPr lang="en-US" dirty="0"/>
              <a:t>hurricane but made landfall just south of Atlantic City, NJ as a </a:t>
            </a:r>
            <a:r>
              <a:rPr lang="en-US" dirty="0">
                <a:solidFill>
                  <a:srgbClr val="FFFF00"/>
                </a:solidFill>
              </a:rPr>
              <a:t>post-tropical cyclone </a:t>
            </a:r>
            <a:r>
              <a:rPr lang="en-US" dirty="0"/>
              <a:t>(no longer a hurricane, but with Category </a:t>
            </a:r>
            <a:r>
              <a:rPr lang="en-US" dirty="0" smtClean="0"/>
              <a:t>1 hurricane </a:t>
            </a:r>
            <a:r>
              <a:rPr lang="en-US" dirty="0"/>
              <a:t>force winds). </a:t>
            </a:r>
          </a:p>
          <a:p>
            <a:endParaRPr lang="en-US" sz="800" dirty="0"/>
          </a:p>
          <a:p>
            <a:r>
              <a:rPr lang="en-US" dirty="0"/>
              <a:t>Not a major threat, based on the Saffir-Simpson hurricane wind scale. </a:t>
            </a:r>
          </a:p>
        </p:txBody>
      </p:sp>
      <p:sp>
        <p:nvSpPr>
          <p:cNvPr id="7" name="Rectangle 6"/>
          <p:cNvSpPr/>
          <p:nvPr/>
        </p:nvSpPr>
        <p:spPr>
          <a:xfrm>
            <a:off x="1560094" y="1192518"/>
            <a:ext cx="6176211"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Sandy’s central barometric pressure measure was </a:t>
            </a:r>
            <a:r>
              <a:rPr lang="en-US" dirty="0" smtClean="0"/>
              <a:t>940 mb</a:t>
            </a:r>
            <a:r>
              <a:rPr lang="en-US" dirty="0"/>
              <a:t>, which is typical of a </a:t>
            </a:r>
            <a:r>
              <a:rPr lang="en-US" dirty="0" smtClean="0"/>
              <a:t>Category 4 hurricane </a:t>
            </a:r>
            <a:r>
              <a:rPr lang="en-US" dirty="0"/>
              <a:t>(and a record for a hurricane north of Cape Hatteras, NC).</a:t>
            </a:r>
          </a:p>
        </p:txBody>
      </p:sp>
      <p:sp>
        <p:nvSpPr>
          <p:cNvPr id="8" name="TextBox 7"/>
          <p:cNvSpPr txBox="1"/>
          <p:nvPr/>
        </p:nvSpPr>
        <p:spPr>
          <a:xfrm>
            <a:off x="1585496" y="2630273"/>
            <a:ext cx="2031325" cy="646331"/>
          </a:xfrm>
          <a:prstGeom prst="rect">
            <a:avLst/>
          </a:prstGeom>
          <a:noFill/>
        </p:spPr>
        <p:txBody>
          <a:bodyPr wrap="none" rtlCol="0">
            <a:spAutoFit/>
          </a:bodyPr>
          <a:lstStyle/>
          <a:p>
            <a:r>
              <a:rPr lang="en-US" b="1" dirty="0"/>
              <a:t>Hurricane Sandy</a:t>
            </a:r>
          </a:p>
          <a:p>
            <a:r>
              <a:rPr lang="en-US" b="1" dirty="0"/>
              <a:t>October 29, 2012</a:t>
            </a:r>
          </a:p>
        </p:txBody>
      </p:sp>
      <p:sp>
        <p:nvSpPr>
          <p:cNvPr id="10"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462982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pPr marL="0" indent="0">
              <a:buNone/>
            </a:pPr>
            <a:r>
              <a:rPr lang="en-US" dirty="0" smtClean="0"/>
              <a:t>Which of </a:t>
            </a:r>
            <a:r>
              <a:rPr lang="en-US" dirty="0"/>
              <a:t>the following was not part of recommended preparations before a </a:t>
            </a:r>
            <a:r>
              <a:rPr lang="en-US" dirty="0" smtClean="0"/>
              <a:t>hurricane </a:t>
            </a:r>
            <a:r>
              <a:rPr lang="en-US" dirty="0"/>
              <a:t>is going to hit the coast in Texas?</a:t>
            </a:r>
          </a:p>
          <a:p>
            <a:pPr marL="457189" indent="-457189">
              <a:buFont typeface="+mj-lt"/>
              <a:buAutoNum type="alphaUcPeriod"/>
            </a:pPr>
            <a:r>
              <a:rPr lang="en-US" dirty="0"/>
              <a:t>Have a hurricane party and listen to Jimmy Buffett – it’s 5 o’clock somewhere!</a:t>
            </a:r>
          </a:p>
          <a:p>
            <a:pPr marL="457189" indent="-457189">
              <a:buFont typeface="+mj-lt"/>
              <a:buAutoNum type="alphaUcPeriod"/>
            </a:pPr>
            <a:r>
              <a:rPr lang="en-US" dirty="0"/>
              <a:t>Add more staff to your control centers</a:t>
            </a:r>
          </a:p>
          <a:p>
            <a:pPr marL="457189" indent="-457189">
              <a:buFont typeface="+mj-lt"/>
              <a:buAutoNum type="alphaUcPeriod"/>
            </a:pPr>
            <a:r>
              <a:rPr lang="en-US" dirty="0"/>
              <a:t>Prepare and sandbag facilities in Storm Surge Zones</a:t>
            </a:r>
          </a:p>
          <a:p>
            <a:pPr marL="457189" indent="-457189">
              <a:buFont typeface="+mj-lt"/>
              <a:buAutoNum type="alphaUcPeriod"/>
            </a:pPr>
            <a:r>
              <a:rPr lang="en-US" dirty="0"/>
              <a:t>Pre-positioning </a:t>
            </a:r>
            <a:r>
              <a:rPr lang="en-US" dirty="0" smtClean="0"/>
              <a:t>Transmission </a:t>
            </a:r>
            <a:r>
              <a:rPr lang="en-US" dirty="0"/>
              <a:t>System Equipment </a:t>
            </a:r>
          </a:p>
          <a:p>
            <a:endParaRPr lang="en-US" dirty="0"/>
          </a:p>
        </p:txBody>
      </p:sp>
      <p:sp>
        <p:nvSpPr>
          <p:cNvPr id="8"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501952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pPr marL="0" indent="0">
              <a:buNone/>
            </a:pPr>
            <a:r>
              <a:rPr lang="en-US" dirty="0"/>
              <a:t>What was not one of the actions taken to manage the high voltage during Sandy?</a:t>
            </a:r>
          </a:p>
          <a:p>
            <a:pPr marL="457189" indent="-457189">
              <a:buFont typeface="+mj-lt"/>
              <a:buAutoNum type="alphaUcPeriod"/>
            </a:pPr>
            <a:r>
              <a:rPr lang="en-US" dirty="0"/>
              <a:t>De-energize equipment</a:t>
            </a:r>
          </a:p>
          <a:p>
            <a:pPr marL="457189" indent="-457189">
              <a:buFont typeface="+mj-lt"/>
              <a:buAutoNum type="alphaUcPeriod"/>
            </a:pPr>
            <a:r>
              <a:rPr lang="en-US" dirty="0"/>
              <a:t>Remove lines and capacitors from service</a:t>
            </a:r>
          </a:p>
          <a:p>
            <a:pPr marL="457189" indent="-457189">
              <a:buFont typeface="+mj-lt"/>
              <a:buAutoNum type="alphaUcPeriod"/>
            </a:pPr>
            <a:r>
              <a:rPr lang="en-US" dirty="0"/>
              <a:t>Order generators to raise their VAR output</a:t>
            </a:r>
          </a:p>
          <a:p>
            <a:pPr marL="457189" indent="-457189">
              <a:buFont typeface="+mj-lt"/>
              <a:buAutoNum type="alphaUcPeriod"/>
            </a:pPr>
            <a:r>
              <a:rPr lang="en-US" dirty="0"/>
              <a:t>Order generators to lower their VAR output</a:t>
            </a:r>
          </a:p>
        </p:txBody>
      </p:sp>
      <p:sp>
        <p:nvSpPr>
          <p:cNvPr id="5"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2931191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boardwalk and amusement park in Seaside Heights, New Jersey, were destroyed by Superstorm Sandy on October 31, 2012. Click through to see how some of the places hit hard by Sandy have changed over the past year. "/>
          <p:cNvPicPr>
            <a:picLocks noChangeAspect="1" noChangeArrowheads="1"/>
          </p:cNvPicPr>
          <p:nvPr/>
        </p:nvPicPr>
        <p:blipFill rotWithShape="1">
          <a:blip r:embed="rId3">
            <a:extLst>
              <a:ext uri="{28A0092B-C50C-407E-A947-70E740481C1C}">
                <a14:useLocalDpi xmlns:a14="http://schemas.microsoft.com/office/drawing/2010/main" val="0"/>
              </a:ext>
            </a:extLst>
          </a:blip>
          <a:srcRect l="8441" r="16105"/>
          <a:stretch/>
        </p:blipFill>
        <p:spPr bwMode="auto">
          <a:xfrm>
            <a:off x="2581276" y="992505"/>
            <a:ext cx="6402704" cy="4773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160" y="994409"/>
            <a:ext cx="2444116" cy="47712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285744" indent="-285744">
              <a:buFont typeface="Arial" panose="020B0604020202020204" pitchFamily="34" charset="0"/>
              <a:buChar char="•"/>
            </a:pPr>
            <a:r>
              <a:rPr lang="en-US" sz="1600" dirty="0"/>
              <a:t>Hurricane Sandy defied its relative weak classification</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r>
              <a:rPr lang="en-US" sz="1600" dirty="0"/>
              <a:t>Second-costliest storm in U.S. history at $71.4 billion in damage</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r>
              <a:rPr lang="en-US" sz="1600" dirty="0"/>
              <a:t>Largest Atlantic hurricane, by diameter, at 945 miles</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r>
              <a:rPr lang="en-US" sz="1600" dirty="0"/>
              <a:t>8-10-foot storm surge, New York and New Jersey (plus additional </a:t>
            </a:r>
            <a:r>
              <a:rPr lang="en-US" sz="1600" dirty="0" smtClean="0"/>
              <a:t>3-5 feet </a:t>
            </a:r>
            <a:r>
              <a:rPr lang="en-US" sz="1600" dirty="0"/>
              <a:t>due to high tide)</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r>
              <a:rPr lang="en-US" sz="1600" dirty="0"/>
              <a:t>51 square miles (17% of NYC) inundated with water</a:t>
            </a:r>
          </a:p>
        </p:txBody>
      </p:sp>
      <p:sp>
        <p:nvSpPr>
          <p:cNvPr id="4" name="Rectangle 3"/>
          <p:cNvSpPr/>
          <p:nvPr/>
        </p:nvSpPr>
        <p:spPr>
          <a:xfrm>
            <a:off x="6454545" y="992505"/>
            <a:ext cx="2209800" cy="1143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A large weak storm carries more energy than a small intense storm</a:t>
            </a:r>
          </a:p>
        </p:txBody>
      </p:sp>
      <p:sp>
        <p:nvSpPr>
          <p:cNvPr id="8" name="Title 1"/>
          <p:cNvSpPr txBox="1">
            <a:spLocks/>
          </p:cNvSpPr>
          <p:nvPr/>
        </p:nvSpPr>
        <p:spPr>
          <a:xfrm>
            <a:off x="137159" y="191095"/>
            <a:ext cx="10128771" cy="685800"/>
          </a:xfrm>
          <a:prstGeom prst="rect">
            <a:avLst/>
          </a:prstGeom>
        </p:spPr>
        <p:txBody>
          <a:bodyPr/>
          <a:lst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a:lstStyle>
          <a:p>
            <a:r>
              <a:rPr lang="en-US" kern="0" dirty="0"/>
              <a:t>Hurricane Sandy Facts</a:t>
            </a:r>
          </a:p>
        </p:txBody>
      </p:sp>
      <p:sp>
        <p:nvSpPr>
          <p:cNvPr id="7"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735778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Sandy Storm Surge</a:t>
            </a:r>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997912"/>
            <a:ext cx="6783371" cy="493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816" y="3653834"/>
            <a:ext cx="2434619" cy="165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
        <p:nvSpPr>
          <p:cNvPr id="6" name="Rectangle 5"/>
          <p:cNvSpPr/>
          <p:nvPr/>
        </p:nvSpPr>
        <p:spPr>
          <a:xfrm>
            <a:off x="5632174" y="997912"/>
            <a:ext cx="3207027" cy="49383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285744" indent="-285744">
              <a:buFont typeface="Arial" panose="020B0604020202020204" pitchFamily="34" charset="0"/>
              <a:buChar char="•"/>
            </a:pPr>
            <a:endParaRPr lang="en-US" dirty="0"/>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Integrated Kinetic Energy (IKE) </a:t>
            </a:r>
            <a:r>
              <a:rPr lang="en-US" dirty="0" smtClean="0"/>
              <a:t>measures hurricane </a:t>
            </a:r>
            <a:r>
              <a:rPr lang="en-US" dirty="0"/>
              <a:t>intensity than the Saffir-Simpson scale (Cat 1-5).</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smtClean="0"/>
              <a:t>IKE </a:t>
            </a:r>
            <a:r>
              <a:rPr lang="en-US" dirty="0"/>
              <a:t>is a measure of wind speed integrated over the area of the tropical cyclone and is a good indicator of storm surge.</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Hurricane Sandy recorded the 2</a:t>
            </a:r>
            <a:r>
              <a:rPr lang="en-US" baseline="30000" dirty="0"/>
              <a:t>nd</a:t>
            </a:r>
            <a:r>
              <a:rPr lang="en-US" dirty="0"/>
              <a:t> highest ever IKE.</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Storm surge is a greater threat to life and property than wind; more Americans have died due to storm surge than any other hurricane-related threat.</a:t>
            </a:r>
            <a:endParaRPr lang="en-US" sz="1500" dirty="0"/>
          </a:p>
          <a:p>
            <a:pPr algn="ctr"/>
            <a:endParaRPr lang="en-US" dirty="0"/>
          </a:p>
          <a:p>
            <a:pPr algn="ctr"/>
            <a:endParaRPr lang="en-US" dirty="0"/>
          </a:p>
        </p:txBody>
      </p:sp>
    </p:spTree>
    <p:extLst>
      <p:ext uri="{BB962C8B-B14F-4D97-AF65-F5344CB8AC3E}">
        <p14:creationId xmlns:p14="http://schemas.microsoft.com/office/powerpoint/2010/main" val="282741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Similarities </a:t>
            </a:r>
            <a:endParaRPr lang="en-US" dirty="0"/>
          </a:p>
        </p:txBody>
      </p:sp>
      <p:pic>
        <p:nvPicPr>
          <p:cNvPr id="5" name="Picture 2" descr="File:Hurricane carla rada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90088"/>
            <a:ext cx="3799629" cy="31263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ile:Ike sept 10 200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627" y="1388620"/>
            <a:ext cx="3228372" cy="31292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90588" y="4965000"/>
            <a:ext cx="7515224" cy="7600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Hurricane Carla (1961) and Hurricane Ike (2008) draw similarities to Sandy</a:t>
            </a:r>
          </a:p>
        </p:txBody>
      </p:sp>
      <p:sp>
        <p:nvSpPr>
          <p:cNvPr id="8"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4139713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Carla Facts</a:t>
            </a:r>
            <a:endParaRPr lang="en-US" dirty="0"/>
          </a:p>
        </p:txBody>
      </p:sp>
      <p:sp>
        <p:nvSpPr>
          <p:cNvPr id="5"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pic>
        <p:nvPicPr>
          <p:cNvPr id="7" name="Picture 2" descr="http://www.srh.noaa.gov/images/crp/stories/hurricane/carla/Carla_Tra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4401"/>
            <a:ext cx="7159855" cy="51550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27928" y="2197586"/>
            <a:ext cx="2440544" cy="646331"/>
          </a:xfrm>
          <a:prstGeom prst="rect">
            <a:avLst/>
          </a:prstGeom>
          <a:noFill/>
        </p:spPr>
        <p:txBody>
          <a:bodyPr wrap="square" rtlCol="0">
            <a:spAutoFit/>
          </a:bodyPr>
          <a:lstStyle/>
          <a:p>
            <a:r>
              <a:rPr lang="en-US" dirty="0">
                <a:solidFill>
                  <a:srgbClr val="FFFF00"/>
                </a:solidFill>
              </a:rPr>
              <a:t>Hurricane Carla</a:t>
            </a:r>
          </a:p>
          <a:p>
            <a:r>
              <a:rPr lang="en-US" dirty="0">
                <a:solidFill>
                  <a:srgbClr val="FFFF00"/>
                </a:solidFill>
              </a:rPr>
              <a:t>September 11, 1961</a:t>
            </a:r>
          </a:p>
        </p:txBody>
      </p:sp>
      <p:sp>
        <p:nvSpPr>
          <p:cNvPr id="6" name="Rectangle 5"/>
          <p:cNvSpPr/>
          <p:nvPr/>
        </p:nvSpPr>
        <p:spPr>
          <a:xfrm>
            <a:off x="5868472" y="1250946"/>
            <a:ext cx="2970728" cy="43859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285744" indent="-285744">
              <a:buFont typeface="Arial" panose="020B0604020202020204" pitchFamily="34" charset="0"/>
              <a:buChar char="•"/>
            </a:pPr>
            <a:r>
              <a:rPr lang="en-US" sz="1600" dirty="0" smtClean="0"/>
              <a:t>Carla - largest </a:t>
            </a:r>
            <a:r>
              <a:rPr lang="en-US" sz="1600" dirty="0"/>
              <a:t>hurricane ever recorded in </a:t>
            </a:r>
            <a:r>
              <a:rPr lang="en-US" sz="1600" dirty="0" smtClean="0"/>
              <a:t>Atlantic </a:t>
            </a:r>
            <a:r>
              <a:rPr lang="en-US" sz="1600" dirty="0"/>
              <a:t>basin at the time it </a:t>
            </a:r>
            <a:r>
              <a:rPr lang="en-US" sz="1600" dirty="0" smtClean="0"/>
              <a:t>occurred. </a:t>
            </a:r>
            <a:endParaRPr lang="en-US" sz="1600" dirty="0"/>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r>
              <a:rPr lang="en-US" sz="1600" dirty="0" smtClean="0"/>
              <a:t>E</a:t>
            </a:r>
            <a:r>
              <a:rPr lang="en-US" sz="1600" dirty="0" smtClean="0"/>
              <a:t>stimated diameter over </a:t>
            </a:r>
            <a:r>
              <a:rPr lang="en-US" sz="1600" dirty="0"/>
              <a:t>500 miles.</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r>
              <a:rPr lang="en-US" sz="1600" dirty="0" smtClean="0"/>
              <a:t>E</a:t>
            </a:r>
            <a:r>
              <a:rPr lang="en-US" sz="1600" dirty="0" smtClean="0"/>
              <a:t>ntire </a:t>
            </a:r>
            <a:r>
              <a:rPr lang="en-US" sz="1600" dirty="0"/>
              <a:t>Texas coastline recorded hurricane force gusts.</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r>
              <a:rPr lang="en-US" sz="1600" dirty="0"/>
              <a:t>Storm surge </a:t>
            </a:r>
            <a:r>
              <a:rPr lang="en-US" sz="1600" dirty="0" smtClean="0"/>
              <a:t>over </a:t>
            </a:r>
            <a:r>
              <a:rPr lang="en-US" sz="1600" dirty="0"/>
              <a:t>10 feet along a 180 </a:t>
            </a:r>
            <a:r>
              <a:rPr lang="en-US" sz="1600" dirty="0" smtClean="0"/>
              <a:t>miles </a:t>
            </a:r>
            <a:r>
              <a:rPr lang="en-US" sz="1600" dirty="0"/>
              <a:t>of </a:t>
            </a:r>
            <a:r>
              <a:rPr lang="en-US" sz="1600" dirty="0" smtClean="0"/>
              <a:t>Texas </a:t>
            </a:r>
            <a:r>
              <a:rPr lang="en-US" sz="1600" dirty="0"/>
              <a:t>Gulf Coast. </a:t>
            </a:r>
          </a:p>
          <a:p>
            <a:pPr marL="742932" lvl="1" indent="-285744">
              <a:buFont typeface="Arial" panose="020B0604020202020204" pitchFamily="34" charset="0"/>
              <a:buChar char="•"/>
            </a:pPr>
            <a:r>
              <a:rPr lang="en-US" sz="1600" dirty="0" smtClean="0"/>
              <a:t>15-18’ - Houston </a:t>
            </a:r>
            <a:r>
              <a:rPr lang="en-US" sz="1600" dirty="0"/>
              <a:t>to Galveston</a:t>
            </a:r>
          </a:p>
          <a:p>
            <a:pPr marL="742932" lvl="1" indent="-285744">
              <a:buFont typeface="Arial" panose="020B0604020202020204" pitchFamily="34" charset="0"/>
              <a:buChar char="•"/>
            </a:pPr>
            <a:r>
              <a:rPr lang="en-US" sz="1600" dirty="0" smtClean="0"/>
              <a:t>22’ - </a:t>
            </a:r>
            <a:r>
              <a:rPr lang="en-US" sz="1600" dirty="0"/>
              <a:t>Port Lavaca</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r>
              <a:rPr lang="en-US" sz="1600" dirty="0" smtClean="0"/>
              <a:t>I</a:t>
            </a:r>
            <a:r>
              <a:rPr lang="en-US" sz="1600" dirty="0" smtClean="0"/>
              <a:t>nflation-adjusted dollar cost,  </a:t>
            </a:r>
            <a:r>
              <a:rPr lang="en-US" sz="1600" dirty="0"/>
              <a:t>$2.36 billion in damages.</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r>
              <a:rPr lang="en-US" sz="1600" dirty="0"/>
              <a:t>Most metrics show </a:t>
            </a:r>
            <a:r>
              <a:rPr lang="en-US" sz="1600" dirty="0" smtClean="0"/>
              <a:t>Carla as </a:t>
            </a:r>
            <a:r>
              <a:rPr lang="en-US" sz="1600" dirty="0"/>
              <a:t>most powerful hurricane to ever strike Texas, though </a:t>
            </a:r>
            <a:r>
              <a:rPr lang="en-US" sz="1600" dirty="0" smtClean="0"/>
              <a:t> </a:t>
            </a:r>
            <a:r>
              <a:rPr lang="en-US" sz="1600" dirty="0"/>
              <a:t>modern metrics have not been applied </a:t>
            </a:r>
            <a:r>
              <a:rPr lang="en-US" sz="1600" dirty="0" smtClean="0"/>
              <a:t>pre-1980.</a:t>
            </a:r>
            <a:endParaRPr lang="en-US" sz="1600" dirty="0"/>
          </a:p>
        </p:txBody>
      </p:sp>
    </p:spTree>
    <p:extLst>
      <p:ext uri="{BB962C8B-B14F-4D97-AF65-F5344CB8AC3E}">
        <p14:creationId xmlns:p14="http://schemas.microsoft.com/office/powerpoint/2010/main" val="3939500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Ike Facts</a:t>
            </a:r>
            <a:endParaRPr lang="en-US" dirty="0"/>
          </a:p>
        </p:txBody>
      </p:sp>
      <p:sp>
        <p:nvSpPr>
          <p:cNvPr id="5"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 y="999341"/>
            <a:ext cx="6604628" cy="484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11418" y="2782666"/>
            <a:ext cx="2274982" cy="646331"/>
          </a:xfrm>
          <a:prstGeom prst="rect">
            <a:avLst/>
          </a:prstGeom>
          <a:solidFill>
            <a:schemeClr val="accent6">
              <a:lumMod val="75000"/>
            </a:schemeClr>
          </a:solidFill>
        </p:spPr>
        <p:txBody>
          <a:bodyPr wrap="none" rtlCol="0">
            <a:spAutoFit/>
          </a:bodyPr>
          <a:lstStyle/>
          <a:p>
            <a:r>
              <a:rPr lang="en-US" dirty="0">
                <a:solidFill>
                  <a:srgbClr val="FFFF00"/>
                </a:solidFill>
              </a:rPr>
              <a:t>Hurricane Ike</a:t>
            </a:r>
          </a:p>
          <a:p>
            <a:r>
              <a:rPr lang="en-US" dirty="0">
                <a:solidFill>
                  <a:srgbClr val="FFFF00"/>
                </a:solidFill>
              </a:rPr>
              <a:t>September 13, 2008</a:t>
            </a:r>
          </a:p>
        </p:txBody>
      </p:sp>
      <p:sp>
        <p:nvSpPr>
          <p:cNvPr id="8" name="Rectangle 7"/>
          <p:cNvSpPr/>
          <p:nvPr/>
        </p:nvSpPr>
        <p:spPr>
          <a:xfrm>
            <a:off x="6263552" y="999341"/>
            <a:ext cx="2731858" cy="48593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normAutofit fontScale="92500" lnSpcReduction="20000"/>
          </a:bodyPr>
          <a:lstStyle/>
          <a:p>
            <a:pPr marL="285744" indent="-285744">
              <a:buFont typeface="Arial" panose="020B0604020202020204" pitchFamily="34" charset="0"/>
              <a:buChar char="•"/>
            </a:pPr>
            <a:r>
              <a:rPr lang="en-US" dirty="0"/>
              <a:t>Hurricane Ike defied its </a:t>
            </a:r>
            <a:r>
              <a:rPr lang="en-US" dirty="0" smtClean="0"/>
              <a:t>relatively </a:t>
            </a:r>
            <a:r>
              <a:rPr lang="en-US" dirty="0"/>
              <a:t>weak </a:t>
            </a:r>
            <a:r>
              <a:rPr lang="en-US" dirty="0" err="1"/>
              <a:t>Saffir</a:t>
            </a:r>
            <a:r>
              <a:rPr lang="en-US" dirty="0"/>
              <a:t>-Simpson </a:t>
            </a:r>
            <a:r>
              <a:rPr lang="en-US" dirty="0" smtClean="0"/>
              <a:t>rank </a:t>
            </a:r>
            <a:r>
              <a:rPr lang="en-US" dirty="0"/>
              <a:t>(Cat 2).</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Third-costliest </a:t>
            </a:r>
            <a:r>
              <a:rPr lang="en-US" dirty="0" smtClean="0"/>
              <a:t>in </a:t>
            </a:r>
            <a:r>
              <a:rPr lang="en-US" dirty="0"/>
              <a:t>U.S. history at $29.5 billion.</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C</a:t>
            </a:r>
            <a:r>
              <a:rPr lang="en-US" dirty="0" smtClean="0"/>
              <a:t>aused 10-13’ </a:t>
            </a:r>
            <a:r>
              <a:rPr lang="en-US" dirty="0"/>
              <a:t>storm surges along Galveston Island and </a:t>
            </a:r>
            <a:r>
              <a:rPr lang="en-US" dirty="0" smtClean="0"/>
              <a:t>13-17’ </a:t>
            </a:r>
            <a:r>
              <a:rPr lang="en-US" dirty="0"/>
              <a:t>surges along </a:t>
            </a:r>
            <a:r>
              <a:rPr lang="en-US" dirty="0" smtClean="0"/>
              <a:t>Bolivar </a:t>
            </a:r>
            <a:r>
              <a:rPr lang="en-US" dirty="0"/>
              <a:t>Peninsula.  </a:t>
            </a:r>
          </a:p>
          <a:p>
            <a:endParaRPr lang="en-US" dirty="0"/>
          </a:p>
          <a:p>
            <a:pPr marL="285744" indent="-285744">
              <a:buFont typeface="Arial" panose="020B0604020202020204" pitchFamily="34" charset="0"/>
              <a:buChar char="•"/>
            </a:pPr>
            <a:r>
              <a:rPr lang="en-US" dirty="0"/>
              <a:t>C</a:t>
            </a:r>
            <a:r>
              <a:rPr lang="en-US" dirty="0" smtClean="0"/>
              <a:t>entral </a:t>
            </a:r>
            <a:r>
              <a:rPr lang="en-US" dirty="0"/>
              <a:t>Barometric Pressure of </a:t>
            </a:r>
            <a:r>
              <a:rPr lang="en-US" dirty="0" smtClean="0"/>
              <a:t>951 </a:t>
            </a:r>
            <a:r>
              <a:rPr lang="en-US" dirty="0" err="1" smtClean="0"/>
              <a:t>mb</a:t>
            </a:r>
            <a:r>
              <a:rPr lang="en-US" dirty="0" smtClean="0"/>
              <a:t> </a:t>
            </a:r>
            <a:r>
              <a:rPr lang="en-US" dirty="0" smtClean="0"/>
              <a:t>more like </a:t>
            </a:r>
            <a:r>
              <a:rPr lang="en-US" dirty="0"/>
              <a:t>Category 3 storm.</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smtClean="0"/>
              <a:t>Over</a:t>
            </a:r>
            <a:r>
              <a:rPr lang="en-US" dirty="0" smtClean="0"/>
              <a:t> </a:t>
            </a:r>
            <a:r>
              <a:rPr lang="en-US" dirty="0"/>
              <a:t>600 miles in diameter (average is about 250 miles).</a:t>
            </a:r>
          </a:p>
          <a:p>
            <a:pPr marL="285744" indent="-285744">
              <a:buFont typeface="Arial" panose="020B0604020202020204" pitchFamily="34" charset="0"/>
              <a:buChar char="•"/>
            </a:pPr>
            <a:endParaRPr lang="en-US" dirty="0"/>
          </a:p>
        </p:txBody>
      </p:sp>
    </p:spTree>
    <p:extLst>
      <p:ext uri="{BB962C8B-B14F-4D97-AF65-F5344CB8AC3E}">
        <p14:creationId xmlns:p14="http://schemas.microsoft.com/office/powerpoint/2010/main" val="283078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Weather Alerts Review</a:t>
            </a:r>
            <a:endParaRPr lang="en-US" dirty="0"/>
          </a:p>
        </p:txBody>
      </p:sp>
      <p:sp>
        <p:nvSpPr>
          <p:cNvPr id="3" name="Content Placeholder 2"/>
          <p:cNvSpPr>
            <a:spLocks noGrp="1"/>
          </p:cNvSpPr>
          <p:nvPr>
            <p:ph idx="1"/>
          </p:nvPr>
        </p:nvSpPr>
        <p:spPr/>
        <p:txBody>
          <a:bodyPr/>
          <a:lstStyle/>
          <a:p>
            <a:r>
              <a:rPr lang="en-US" dirty="0"/>
              <a:t>Advisory </a:t>
            </a:r>
          </a:p>
          <a:p>
            <a:pPr lvl="1"/>
            <a:r>
              <a:rPr lang="en-US" dirty="0" smtClean="0"/>
              <a:t>For “less serious” </a:t>
            </a:r>
            <a:r>
              <a:rPr lang="en-US" dirty="0"/>
              <a:t>conditions than </a:t>
            </a:r>
            <a:r>
              <a:rPr lang="en-US" dirty="0" smtClean="0"/>
              <a:t>warnings</a:t>
            </a:r>
          </a:p>
          <a:p>
            <a:pPr lvl="1"/>
            <a:r>
              <a:rPr lang="en-US" dirty="0" smtClean="0"/>
              <a:t>May </a:t>
            </a:r>
            <a:r>
              <a:rPr lang="en-US" dirty="0"/>
              <a:t>cause significant inconvenience, and if caution is not </a:t>
            </a:r>
            <a:r>
              <a:rPr lang="en-US" dirty="0" smtClean="0"/>
              <a:t>exercised, </a:t>
            </a:r>
            <a:r>
              <a:rPr lang="en-US" dirty="0"/>
              <a:t>could lead to situations that may threaten life or property</a:t>
            </a:r>
          </a:p>
          <a:p>
            <a:r>
              <a:rPr lang="en-US" dirty="0"/>
              <a:t>Warning </a:t>
            </a:r>
          </a:p>
          <a:p>
            <a:pPr lvl="1"/>
            <a:r>
              <a:rPr lang="en-US" dirty="0"/>
              <a:t>W</a:t>
            </a:r>
            <a:r>
              <a:rPr lang="en-US" dirty="0" smtClean="0"/>
              <a:t>eather </a:t>
            </a:r>
            <a:r>
              <a:rPr lang="en-US" dirty="0"/>
              <a:t>conditions pose a threat to life or property</a:t>
            </a:r>
          </a:p>
          <a:p>
            <a:r>
              <a:rPr lang="en-US" dirty="0"/>
              <a:t>Watch </a:t>
            </a:r>
          </a:p>
          <a:p>
            <a:pPr lvl="1"/>
            <a:r>
              <a:rPr lang="en-US" dirty="0" smtClean="0"/>
              <a:t>Hazardous </a:t>
            </a:r>
            <a:r>
              <a:rPr lang="en-US" dirty="0"/>
              <a:t>weather is possible</a:t>
            </a:r>
          </a:p>
          <a:p>
            <a:r>
              <a:rPr lang="en-US" dirty="0" smtClean="0"/>
              <a:t>Timing </a:t>
            </a:r>
            <a:r>
              <a:rPr lang="en-US" dirty="0"/>
              <a:t>of Warnings </a:t>
            </a:r>
          </a:p>
          <a:p>
            <a:pPr lvl="1"/>
            <a:r>
              <a:rPr lang="en-US" dirty="0"/>
              <a:t>Each ISO </a:t>
            </a:r>
            <a:r>
              <a:rPr lang="en-US" dirty="0" smtClean="0"/>
              <a:t>posts updates and </a:t>
            </a:r>
            <a:r>
              <a:rPr lang="en-US" dirty="0"/>
              <a:t>calls from four to </a:t>
            </a:r>
            <a:r>
              <a:rPr lang="en-US" dirty="0" smtClean="0"/>
              <a:t>twelve hours</a:t>
            </a:r>
            <a:endParaRPr lang="en-US" dirty="0"/>
          </a:p>
        </p:txBody>
      </p:sp>
      <p:sp>
        <p:nvSpPr>
          <p:cNvPr id="6" name="Footer Placeholder 1"/>
          <p:cNvSpPr>
            <a:spLocks noGrp="1"/>
          </p:cNvSpPr>
          <p:nvPr>
            <p:ph type="ftr" sz="quarter" idx="10"/>
          </p:nvPr>
        </p:nvSpPr>
        <p:spPr>
          <a:xfrm>
            <a:off x="5486400" y="6172200"/>
            <a:ext cx="33528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r>
              <a:rPr lang="en-US" dirty="0" smtClean="0"/>
              <a:t>2015 Operator Training Seminar   </a:t>
            </a:r>
          </a:p>
        </p:txBody>
      </p:sp>
    </p:spTree>
    <p:extLst>
      <p:ext uri="{BB962C8B-B14F-4D97-AF65-F5344CB8AC3E}">
        <p14:creationId xmlns:p14="http://schemas.microsoft.com/office/powerpoint/2010/main" val="4253909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as Reliability Entity PowerPoint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xas RE Power Point Presentation Template" id="{C6053D28-5924-42FB-A27F-683F998E31FC}" vid="{7BD2A3A9-BAD8-405F-970D-1C2979066A93}"/>
    </a:ext>
  </a:extLst>
</a:theme>
</file>

<file path=ppt/theme/theme2.xml><?xml version="1.0" encoding="utf-8"?>
<a:theme xmlns:a="http://schemas.openxmlformats.org/drawingml/2006/main" name="1_Texas Reliability Entity PowerPoint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xas RE Power Point Presentation Template" id="{C6053D28-5924-42FB-A27F-683F998E31FC}" vid="{7BD2A3A9-BAD8-405F-970D-1C2979066A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B5A15AC8D0D94FB6967E12C8FD1B18" ma:contentTypeVersion="0" ma:contentTypeDescription="Create a new document." ma:contentTypeScope="" ma:versionID="f68c61fcc580751b455e4c7fcfd2b72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7F5EAB-0052-4AF6-AE27-01D2C7793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2B8C56-07B9-4CB0-9C06-B66B6D5B476A}">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E8F4F2B-6DB9-4E72-9FD8-FDB66FD4FF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1606</TotalTime>
  <Words>2001</Words>
  <Application>Microsoft Office PowerPoint</Application>
  <PresentationFormat>On-screen Show (4:3)</PresentationFormat>
  <Paragraphs>308</Paragraphs>
  <Slides>31</Slides>
  <Notes>6</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Arial Black</vt:lpstr>
      <vt:lpstr>Calibri</vt:lpstr>
      <vt:lpstr>Wingdings</vt:lpstr>
      <vt:lpstr>Texas Reliability Entity PowerPoint template</vt:lpstr>
      <vt:lpstr>1_Texas Reliability Entity PowerPoint template</vt:lpstr>
      <vt:lpstr>Lessons Learned from Hurricane Sandy</vt:lpstr>
      <vt:lpstr>Objectives </vt:lpstr>
      <vt:lpstr>Hurricane Sandy – An Anomaly </vt:lpstr>
      <vt:lpstr>PowerPoint Presentation</vt:lpstr>
      <vt:lpstr>Hurricane Sandy Storm Surge</vt:lpstr>
      <vt:lpstr>Hurricane Similarities </vt:lpstr>
      <vt:lpstr>Hurricane Carla Facts</vt:lpstr>
      <vt:lpstr>Hurricane Ike Facts</vt:lpstr>
      <vt:lpstr> Weather Alerts Review</vt:lpstr>
      <vt:lpstr>Conclusions</vt:lpstr>
      <vt:lpstr>Future Projections</vt:lpstr>
      <vt:lpstr>Event Background</vt:lpstr>
      <vt:lpstr>Event Weather Alerts</vt:lpstr>
      <vt:lpstr>Preparation</vt:lpstr>
      <vt:lpstr>Preparation (cont.)</vt:lpstr>
      <vt:lpstr>Damage to Transmission Facilities</vt:lpstr>
      <vt:lpstr>Affected Generation Facilities</vt:lpstr>
      <vt:lpstr>Generation Operation Concerns During Storm</vt:lpstr>
      <vt:lpstr>Customer Impact</vt:lpstr>
      <vt:lpstr>CON-ED Havoc on the distribution system </vt:lpstr>
      <vt:lpstr>Operations - Conservative Operations and Operational Challenges</vt:lpstr>
      <vt:lpstr>Actions Taken to maintain High Voltages</vt:lpstr>
      <vt:lpstr>Post-Storm Operations</vt:lpstr>
      <vt:lpstr>Restoration Challenges</vt:lpstr>
      <vt:lpstr>Lessons Learned Overall</vt:lpstr>
      <vt:lpstr>Questions?</vt:lpstr>
      <vt:lpstr>Question #1</vt:lpstr>
      <vt:lpstr>Question #2</vt:lpstr>
      <vt:lpstr>Question #3</vt:lpstr>
      <vt:lpstr>Question #4</vt:lpstr>
      <vt:lpstr>Question #5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Sandy!</dc:title>
  <dc:creator>Collins, Bob</dc:creator>
  <cp:lastModifiedBy>Henry, Mark</cp:lastModifiedBy>
  <cp:revision>99</cp:revision>
  <cp:lastPrinted>2015-01-26T14:24:45Z</cp:lastPrinted>
  <dcterms:created xsi:type="dcterms:W3CDTF">2014-11-12T17:09:41Z</dcterms:created>
  <dcterms:modified xsi:type="dcterms:W3CDTF">2015-03-06T00:48:24Z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0x010100D9B5A15AC8D0D94FB6967E12C8FD1B18</vt:lpwstr>
  </property>
</Properties>
</file>