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8"/>
  </p:notesMasterIdLst>
  <p:sldIdLst>
    <p:sldId id="258" r:id="rId2"/>
    <p:sldId id="321" r:id="rId3"/>
    <p:sldId id="259" r:id="rId4"/>
    <p:sldId id="288" r:id="rId5"/>
    <p:sldId id="269" r:id="rId6"/>
    <p:sldId id="336" r:id="rId7"/>
    <p:sldId id="302" r:id="rId8"/>
    <p:sldId id="272" r:id="rId9"/>
    <p:sldId id="289" r:id="rId10"/>
    <p:sldId id="287" r:id="rId11"/>
    <p:sldId id="335" r:id="rId12"/>
    <p:sldId id="331" r:id="rId13"/>
    <p:sldId id="332" r:id="rId14"/>
    <p:sldId id="294" r:id="rId15"/>
    <p:sldId id="271" r:id="rId16"/>
    <p:sldId id="318" r:id="rId17"/>
    <p:sldId id="317" r:id="rId18"/>
    <p:sldId id="320" r:id="rId19"/>
    <p:sldId id="276" r:id="rId20"/>
    <p:sldId id="309" r:id="rId21"/>
    <p:sldId id="274" r:id="rId22"/>
    <p:sldId id="277" r:id="rId23"/>
    <p:sldId id="316" r:id="rId24"/>
    <p:sldId id="333" r:id="rId25"/>
    <p:sldId id="334" r:id="rId26"/>
    <p:sldId id="322" r:id="rId27"/>
    <p:sldId id="323" r:id="rId28"/>
    <p:sldId id="295" r:id="rId29"/>
    <p:sldId id="273" r:id="rId30"/>
    <p:sldId id="306" r:id="rId31"/>
    <p:sldId id="337" r:id="rId32"/>
    <p:sldId id="296" r:id="rId33"/>
    <p:sldId id="275" r:id="rId34"/>
    <p:sldId id="266" r:id="rId35"/>
    <p:sldId id="265" r:id="rId36"/>
    <p:sldId id="297" r:id="rId37"/>
    <p:sldId id="304" r:id="rId38"/>
    <p:sldId id="313" r:id="rId39"/>
    <p:sldId id="303" r:id="rId40"/>
    <p:sldId id="312" r:id="rId41"/>
    <p:sldId id="325" r:id="rId42"/>
    <p:sldId id="326" r:id="rId43"/>
    <p:sldId id="324" r:id="rId44"/>
    <p:sldId id="329" r:id="rId45"/>
    <p:sldId id="328" r:id="rId46"/>
    <p:sldId id="327"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FFFFCC"/>
    <a:srgbClr val="FFFF66"/>
    <a:srgbClr val="007A37"/>
    <a:srgbClr val="008E40"/>
    <a:srgbClr val="FF3300"/>
    <a:srgbClr val="4094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6569" autoAdjust="0"/>
  </p:normalViewPr>
  <p:slideViewPr>
    <p:cSldViewPr>
      <p:cViewPr>
        <p:scale>
          <a:sx n="80" d="100"/>
          <a:sy n="80" d="100"/>
        </p:scale>
        <p:origin x="-2514" y="-846"/>
      </p:cViewPr>
      <p:guideLst>
        <p:guide orient="horz" pos="2160"/>
        <p:guide pos="2880"/>
      </p:guideLst>
    </p:cSldViewPr>
  </p:slideViewPr>
  <p:outlineViewPr>
    <p:cViewPr>
      <p:scale>
        <a:sx n="33" d="100"/>
        <a:sy n="33" d="100"/>
      </p:scale>
      <p:origin x="0" y="133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ERCOT2014\windforecast_lecture\revised\wind_load_average.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ERCOT2014\windforecast_lecture\revised\region_wind.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ercot.com\users\pdu\wind_report_year2014\icing\Daily%20WPF%20Report%20v.2%20(On-Demand)%20Dec%2030%202014.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ercot.com\users\pdu\wind_report_year2014\icing\Daily%20WPF%20Report%20v.2%20(On-Demand)%20Feb%2010%202014_change.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ercot.com\users\pdu\wind_report_year2014\icing\Daily%20WPF%20Report%20v.2%20(On-Demand)%20Feb%2011%202014_change.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567030082778114E-2"/>
          <c:y val="8.4834993052339047E-2"/>
          <c:w val="0.89730870179689082"/>
          <c:h val="0.8072886753126447"/>
        </c:manualLayout>
      </c:layout>
      <c:barChart>
        <c:barDir val="col"/>
        <c:grouping val="clustered"/>
        <c:varyColors val="0"/>
        <c:ser>
          <c:idx val="0"/>
          <c:order val="0"/>
          <c:tx>
            <c:strRef>
              <c:f>Sheet1!$Q$4</c:f>
              <c:strCache>
                <c:ptCount val="1"/>
                <c:pt idx="0">
                  <c:v>Monthly Mean-Coast Wind  [MW]</c:v>
                </c:pt>
              </c:strCache>
            </c:strRef>
          </c:tx>
          <c:invertIfNegative val="0"/>
          <c:cat>
            <c:numRef>
              <c:f>Sheet1!$P$5:$P$26</c:f>
              <c:numCache>
                <c:formatCode>mmm\-yy</c:formatCode>
                <c:ptCount val="22"/>
                <c:pt idx="0">
                  <c:v>41275</c:v>
                </c:pt>
                <c:pt idx="1">
                  <c:v>41306</c:v>
                </c:pt>
                <c:pt idx="2">
                  <c:v>41334</c:v>
                </c:pt>
                <c:pt idx="3">
                  <c:v>41365</c:v>
                </c:pt>
                <c:pt idx="4">
                  <c:v>41407</c:v>
                </c:pt>
                <c:pt idx="5">
                  <c:v>41426</c:v>
                </c:pt>
                <c:pt idx="6">
                  <c:v>41456</c:v>
                </c:pt>
                <c:pt idx="7">
                  <c:v>41487</c:v>
                </c:pt>
                <c:pt idx="8">
                  <c:v>41530</c:v>
                </c:pt>
                <c:pt idx="9">
                  <c:v>41548</c:v>
                </c:pt>
                <c:pt idx="10">
                  <c:v>41579</c:v>
                </c:pt>
                <c:pt idx="11">
                  <c:v>41609</c:v>
                </c:pt>
                <c:pt idx="12">
                  <c:v>41653</c:v>
                </c:pt>
                <c:pt idx="13">
                  <c:v>41671</c:v>
                </c:pt>
                <c:pt idx="14">
                  <c:v>41699</c:v>
                </c:pt>
                <c:pt idx="15">
                  <c:v>41743</c:v>
                </c:pt>
                <c:pt idx="16">
                  <c:v>41773</c:v>
                </c:pt>
                <c:pt idx="17">
                  <c:v>41804</c:v>
                </c:pt>
                <c:pt idx="18">
                  <c:v>41821</c:v>
                </c:pt>
                <c:pt idx="19">
                  <c:v>41852</c:v>
                </c:pt>
                <c:pt idx="20">
                  <c:v>41883</c:v>
                </c:pt>
                <c:pt idx="21">
                  <c:v>41913</c:v>
                </c:pt>
              </c:numCache>
            </c:numRef>
          </c:cat>
          <c:val>
            <c:numRef>
              <c:f>Sheet1!$Q$5:$Q$26</c:f>
              <c:numCache>
                <c:formatCode>0.0</c:formatCode>
                <c:ptCount val="22"/>
                <c:pt idx="0">
                  <c:v>529.84283105855798</c:v>
                </c:pt>
                <c:pt idx="1">
                  <c:v>605.59921446441797</c:v>
                </c:pt>
                <c:pt idx="2">
                  <c:v>778.35322571012102</c:v>
                </c:pt>
                <c:pt idx="3">
                  <c:v>763.97384618243098</c:v>
                </c:pt>
                <c:pt idx="4">
                  <c:v>810.23554374755201</c:v>
                </c:pt>
                <c:pt idx="5">
                  <c:v>603.89997931258699</c:v>
                </c:pt>
                <c:pt idx="6">
                  <c:v>569.47036032303595</c:v>
                </c:pt>
                <c:pt idx="7">
                  <c:v>427.26329548894802</c:v>
                </c:pt>
                <c:pt idx="8">
                  <c:v>373.94041478618902</c:v>
                </c:pt>
                <c:pt idx="9">
                  <c:v>463.53391018595602</c:v>
                </c:pt>
                <c:pt idx="10">
                  <c:v>519.93315880998898</c:v>
                </c:pt>
                <c:pt idx="11">
                  <c:v>454.85455942756403</c:v>
                </c:pt>
                <c:pt idx="12">
                  <c:v>602.12304542852701</c:v>
                </c:pt>
                <c:pt idx="13">
                  <c:v>593.13050014703401</c:v>
                </c:pt>
                <c:pt idx="14">
                  <c:v>642.38826703191899</c:v>
                </c:pt>
                <c:pt idx="15">
                  <c:v>727.49707252686005</c:v>
                </c:pt>
                <c:pt idx="16">
                  <c:v>784.56014197574905</c:v>
                </c:pt>
                <c:pt idx="17">
                  <c:v>798.36630543215097</c:v>
                </c:pt>
                <c:pt idx="18">
                  <c:v>543.81217881593295</c:v>
                </c:pt>
                <c:pt idx="19">
                  <c:v>508.323316489712</c:v>
                </c:pt>
                <c:pt idx="20">
                  <c:v>314.11933868390298</c:v>
                </c:pt>
                <c:pt idx="21">
                  <c:v>374.48711575928399</c:v>
                </c:pt>
              </c:numCache>
            </c:numRef>
          </c:val>
        </c:ser>
        <c:ser>
          <c:idx val="1"/>
          <c:order val="1"/>
          <c:tx>
            <c:strRef>
              <c:f>Sheet1!$R$4</c:f>
              <c:strCache>
                <c:ptCount val="1"/>
                <c:pt idx="0">
                  <c:v>Monthly Mean-Total ERCOT Wind  [MW]</c:v>
                </c:pt>
              </c:strCache>
            </c:strRef>
          </c:tx>
          <c:invertIfNegative val="0"/>
          <c:cat>
            <c:numRef>
              <c:f>Sheet1!$P$5:$P$26</c:f>
              <c:numCache>
                <c:formatCode>mmm\-yy</c:formatCode>
                <c:ptCount val="22"/>
                <c:pt idx="0">
                  <c:v>41275</c:v>
                </c:pt>
                <c:pt idx="1">
                  <c:v>41306</c:v>
                </c:pt>
                <c:pt idx="2">
                  <c:v>41334</c:v>
                </c:pt>
                <c:pt idx="3">
                  <c:v>41365</c:v>
                </c:pt>
                <c:pt idx="4">
                  <c:v>41407</c:v>
                </c:pt>
                <c:pt idx="5">
                  <c:v>41426</c:v>
                </c:pt>
                <c:pt idx="6">
                  <c:v>41456</c:v>
                </c:pt>
                <c:pt idx="7">
                  <c:v>41487</c:v>
                </c:pt>
                <c:pt idx="8">
                  <c:v>41530</c:v>
                </c:pt>
                <c:pt idx="9">
                  <c:v>41548</c:v>
                </c:pt>
                <c:pt idx="10">
                  <c:v>41579</c:v>
                </c:pt>
                <c:pt idx="11">
                  <c:v>41609</c:v>
                </c:pt>
                <c:pt idx="12">
                  <c:v>41653</c:v>
                </c:pt>
                <c:pt idx="13">
                  <c:v>41671</c:v>
                </c:pt>
                <c:pt idx="14">
                  <c:v>41699</c:v>
                </c:pt>
                <c:pt idx="15">
                  <c:v>41743</c:v>
                </c:pt>
                <c:pt idx="16">
                  <c:v>41773</c:v>
                </c:pt>
                <c:pt idx="17">
                  <c:v>41804</c:v>
                </c:pt>
                <c:pt idx="18">
                  <c:v>41821</c:v>
                </c:pt>
                <c:pt idx="19">
                  <c:v>41852</c:v>
                </c:pt>
                <c:pt idx="20">
                  <c:v>41883</c:v>
                </c:pt>
                <c:pt idx="21">
                  <c:v>41913</c:v>
                </c:pt>
              </c:numCache>
            </c:numRef>
          </c:cat>
          <c:val>
            <c:numRef>
              <c:f>Sheet1!$R$5:$R$26</c:f>
              <c:numCache>
                <c:formatCode>0.0</c:formatCode>
                <c:ptCount val="22"/>
                <c:pt idx="0">
                  <c:v>3008.1</c:v>
                </c:pt>
                <c:pt idx="1">
                  <c:v>3776.9</c:v>
                </c:pt>
                <c:pt idx="2">
                  <c:v>4360.8999999999996</c:v>
                </c:pt>
                <c:pt idx="3">
                  <c:v>4519.8</c:v>
                </c:pt>
                <c:pt idx="4">
                  <c:v>4539.5</c:v>
                </c:pt>
                <c:pt idx="5">
                  <c:v>4539.5</c:v>
                </c:pt>
                <c:pt idx="6">
                  <c:v>2529</c:v>
                </c:pt>
                <c:pt idx="7">
                  <c:v>2247.1</c:v>
                </c:pt>
                <c:pt idx="8">
                  <c:v>2185</c:v>
                </c:pt>
                <c:pt idx="9">
                  <c:v>3414.6</c:v>
                </c:pt>
                <c:pt idx="10">
                  <c:v>3746.9</c:v>
                </c:pt>
                <c:pt idx="11">
                  <c:v>3238.8</c:v>
                </c:pt>
                <c:pt idx="12">
                  <c:v>4744.3</c:v>
                </c:pt>
                <c:pt idx="13">
                  <c:v>3546.1</c:v>
                </c:pt>
                <c:pt idx="14">
                  <c:v>4512.1000000000004</c:v>
                </c:pt>
                <c:pt idx="15">
                  <c:v>4948.8</c:v>
                </c:pt>
                <c:pt idx="16">
                  <c:v>4248</c:v>
                </c:pt>
                <c:pt idx="17">
                  <c:v>5114.2</c:v>
                </c:pt>
                <c:pt idx="18">
                  <c:v>3089.7</c:v>
                </c:pt>
                <c:pt idx="19">
                  <c:v>3006.1284154429845</c:v>
                </c:pt>
                <c:pt idx="20">
                  <c:v>2804.0497075142957</c:v>
                </c:pt>
                <c:pt idx="21">
                  <c:v>3686.76027864261</c:v>
                </c:pt>
              </c:numCache>
            </c:numRef>
          </c:val>
        </c:ser>
        <c:dLbls>
          <c:showLegendKey val="0"/>
          <c:showVal val="0"/>
          <c:showCatName val="0"/>
          <c:showSerName val="0"/>
          <c:showPercent val="0"/>
          <c:showBubbleSize val="0"/>
        </c:dLbls>
        <c:gapWidth val="150"/>
        <c:axId val="67680128"/>
        <c:axId val="67681664"/>
      </c:barChart>
      <c:catAx>
        <c:axId val="67680128"/>
        <c:scaling>
          <c:orientation val="minMax"/>
        </c:scaling>
        <c:delete val="0"/>
        <c:axPos val="b"/>
        <c:numFmt formatCode="mmm\-yy" sourceLinked="1"/>
        <c:majorTickMark val="out"/>
        <c:minorTickMark val="none"/>
        <c:tickLblPos val="nextTo"/>
        <c:txPr>
          <a:bodyPr/>
          <a:lstStyle/>
          <a:p>
            <a:pPr>
              <a:defRPr sz="1050" b="1"/>
            </a:pPr>
            <a:endParaRPr lang="en-US"/>
          </a:p>
        </c:txPr>
        <c:crossAx val="67681664"/>
        <c:crosses val="autoZero"/>
        <c:auto val="0"/>
        <c:lblAlgn val="ctr"/>
        <c:lblOffset val="100"/>
        <c:noMultiLvlLbl val="0"/>
      </c:catAx>
      <c:valAx>
        <c:axId val="67681664"/>
        <c:scaling>
          <c:orientation val="minMax"/>
        </c:scaling>
        <c:delete val="0"/>
        <c:axPos val="l"/>
        <c:majorGridlines/>
        <c:title>
          <c:tx>
            <c:rich>
              <a:bodyPr rot="0" vert="horz"/>
              <a:lstStyle/>
              <a:p>
                <a:pPr>
                  <a:defRPr/>
                </a:pPr>
                <a:r>
                  <a:rPr lang="en-US" dirty="0"/>
                  <a:t>Wing </a:t>
                </a:r>
                <a:r>
                  <a:rPr lang="en-US" dirty="0" smtClean="0"/>
                  <a:t>Gen</a:t>
                </a:r>
              </a:p>
              <a:p>
                <a:pPr>
                  <a:defRPr/>
                </a:pPr>
                <a:r>
                  <a:rPr lang="en-US" dirty="0" smtClean="0"/>
                  <a:t> </a:t>
                </a:r>
                <a:r>
                  <a:rPr lang="en-US" dirty="0"/>
                  <a:t>(MW)</a:t>
                </a:r>
              </a:p>
            </c:rich>
          </c:tx>
          <c:layout>
            <c:manualLayout>
              <c:xMode val="edge"/>
              <c:yMode val="edge"/>
              <c:x val="1.2351190476190476E-3"/>
              <c:y val="0.39779295970356648"/>
            </c:manualLayout>
          </c:layout>
          <c:overlay val="0"/>
        </c:title>
        <c:numFmt formatCode="0.0" sourceLinked="1"/>
        <c:majorTickMark val="out"/>
        <c:minorTickMark val="none"/>
        <c:tickLblPos val="nextTo"/>
        <c:txPr>
          <a:bodyPr/>
          <a:lstStyle/>
          <a:p>
            <a:pPr>
              <a:defRPr b="1"/>
            </a:pPr>
            <a:endParaRPr lang="en-US"/>
          </a:p>
        </c:txPr>
        <c:crossAx val="67680128"/>
        <c:crosses val="autoZero"/>
        <c:crossBetween val="between"/>
      </c:valAx>
    </c:plotArea>
    <c:legend>
      <c:legendPos val="t"/>
      <c:layout/>
      <c:overlay val="0"/>
      <c:txPr>
        <a:bodyPr/>
        <a:lstStyle/>
        <a:p>
          <a:pPr>
            <a:defRPr sz="1100" b="1"/>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248118032493031"/>
          <c:y val="0.11618718669854187"/>
          <c:w val="0.77423331292114583"/>
          <c:h val="0.77679091556659352"/>
        </c:manualLayout>
      </c:layout>
      <c:lineChart>
        <c:grouping val="standard"/>
        <c:varyColors val="0"/>
        <c:ser>
          <c:idx val="1"/>
          <c:order val="1"/>
          <c:tx>
            <c:strRef>
              <c:f>Sheet1!$K$4</c:f>
              <c:strCache>
                <c:ptCount val="1"/>
                <c:pt idx="0">
                  <c:v>ERCOT total wind (MW)</c:v>
                </c:pt>
              </c:strCache>
            </c:strRef>
          </c:tx>
          <c:marker>
            <c:symbol val="none"/>
          </c:marker>
          <c:cat>
            <c:strRef>
              <c:f>Sheet1!$I$5:$I$28</c:f>
              <c:strCache>
                <c:ptCount val="24"/>
                <c:pt idx="0">
                  <c:v>H01</c:v>
                </c:pt>
                <c:pt idx="1">
                  <c:v>H02</c:v>
                </c:pt>
                <c:pt idx="2">
                  <c:v>H03</c:v>
                </c:pt>
                <c:pt idx="3">
                  <c:v>H04</c:v>
                </c:pt>
                <c:pt idx="4">
                  <c:v>H05</c:v>
                </c:pt>
                <c:pt idx="5">
                  <c:v>H06</c:v>
                </c:pt>
                <c:pt idx="6">
                  <c:v>H07</c:v>
                </c:pt>
                <c:pt idx="7">
                  <c:v>H08</c:v>
                </c:pt>
                <c:pt idx="8">
                  <c:v>H09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strCache>
            </c:strRef>
          </c:cat>
          <c:val>
            <c:numRef>
              <c:f>Sheet1!$K$5:$K$28</c:f>
              <c:numCache>
                <c:formatCode>General</c:formatCode>
                <c:ptCount val="24"/>
                <c:pt idx="0">
                  <c:v>6038.3969729999999</c:v>
                </c:pt>
                <c:pt idx="1">
                  <c:v>5822.2534180000002</c:v>
                </c:pt>
                <c:pt idx="2">
                  <c:v>5556.0366210000002</c:v>
                </c:pt>
                <c:pt idx="3">
                  <c:v>5902.1918949999999</c:v>
                </c:pt>
                <c:pt idx="4">
                  <c:v>5914.1943359999996</c:v>
                </c:pt>
                <c:pt idx="5">
                  <c:v>5653.1196289999998</c:v>
                </c:pt>
                <c:pt idx="6">
                  <c:v>5156.7666019999997</c:v>
                </c:pt>
                <c:pt idx="7">
                  <c:v>5066.6259769999997</c:v>
                </c:pt>
                <c:pt idx="8">
                  <c:v>5023.998047</c:v>
                </c:pt>
                <c:pt idx="9">
                  <c:v>4813.9633789999998</c:v>
                </c:pt>
                <c:pt idx="10">
                  <c:v>4792.4799800000001</c:v>
                </c:pt>
                <c:pt idx="11">
                  <c:v>3973.766357</c:v>
                </c:pt>
                <c:pt idx="12">
                  <c:v>3432.732422</c:v>
                </c:pt>
                <c:pt idx="13">
                  <c:v>2620.6259770000001</c:v>
                </c:pt>
                <c:pt idx="14">
                  <c:v>2464.7763669999999</c:v>
                </c:pt>
                <c:pt idx="15">
                  <c:v>2627.4404300000001</c:v>
                </c:pt>
                <c:pt idx="16">
                  <c:v>2767.0952149999998</c:v>
                </c:pt>
                <c:pt idx="17">
                  <c:v>3246.1635740000002</c:v>
                </c:pt>
                <c:pt idx="18">
                  <c:v>3437.1520999999998</c:v>
                </c:pt>
                <c:pt idx="19">
                  <c:v>3340.3923340000001</c:v>
                </c:pt>
                <c:pt idx="20">
                  <c:v>2888.5571289999998</c:v>
                </c:pt>
                <c:pt idx="21">
                  <c:v>2984.2773440000001</c:v>
                </c:pt>
                <c:pt idx="22">
                  <c:v>3082.992432</c:v>
                </c:pt>
                <c:pt idx="23">
                  <c:v>3795.1408689999998</c:v>
                </c:pt>
              </c:numCache>
            </c:numRef>
          </c:val>
          <c:smooth val="0"/>
        </c:ser>
        <c:ser>
          <c:idx val="2"/>
          <c:order val="2"/>
          <c:tx>
            <c:strRef>
              <c:f>Sheet1!$L$4</c:f>
              <c:strCache>
                <c:ptCount val="1"/>
                <c:pt idx="0">
                  <c:v>West Wind (MW)</c:v>
                </c:pt>
              </c:strCache>
            </c:strRef>
          </c:tx>
          <c:marker>
            <c:symbol val="none"/>
          </c:marker>
          <c:cat>
            <c:strRef>
              <c:f>Sheet1!$I$5:$I$28</c:f>
              <c:strCache>
                <c:ptCount val="24"/>
                <c:pt idx="0">
                  <c:v>H01</c:v>
                </c:pt>
                <c:pt idx="1">
                  <c:v>H02</c:v>
                </c:pt>
                <c:pt idx="2">
                  <c:v>H03</c:v>
                </c:pt>
                <c:pt idx="3">
                  <c:v>H04</c:v>
                </c:pt>
                <c:pt idx="4">
                  <c:v>H05</c:v>
                </c:pt>
                <c:pt idx="5">
                  <c:v>H06</c:v>
                </c:pt>
                <c:pt idx="6">
                  <c:v>H07</c:v>
                </c:pt>
                <c:pt idx="7">
                  <c:v>H08</c:v>
                </c:pt>
                <c:pt idx="8">
                  <c:v>H09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strCache>
            </c:strRef>
          </c:cat>
          <c:val>
            <c:numRef>
              <c:f>Sheet1!$L$5:$L$28</c:f>
              <c:numCache>
                <c:formatCode>General</c:formatCode>
                <c:ptCount val="24"/>
                <c:pt idx="0">
                  <c:v>4392.3891599999997</c:v>
                </c:pt>
                <c:pt idx="1">
                  <c:v>4279.9023440000001</c:v>
                </c:pt>
                <c:pt idx="2">
                  <c:v>4234.3232420000004</c:v>
                </c:pt>
                <c:pt idx="3">
                  <c:v>4584.5771480000003</c:v>
                </c:pt>
                <c:pt idx="4">
                  <c:v>4736.4296880000002</c:v>
                </c:pt>
                <c:pt idx="5">
                  <c:v>4640.5639650000003</c:v>
                </c:pt>
                <c:pt idx="6">
                  <c:v>4269.4521480000003</c:v>
                </c:pt>
                <c:pt idx="7">
                  <c:v>4145.9814450000003</c:v>
                </c:pt>
                <c:pt idx="8">
                  <c:v>4205.2851559999999</c:v>
                </c:pt>
                <c:pt idx="9">
                  <c:v>4127.8100590000004</c:v>
                </c:pt>
                <c:pt idx="10">
                  <c:v>4123.8691410000001</c:v>
                </c:pt>
                <c:pt idx="11">
                  <c:v>3413.4272460000002</c:v>
                </c:pt>
                <c:pt idx="12">
                  <c:v>2854.4560550000001</c:v>
                </c:pt>
                <c:pt idx="13">
                  <c:v>2024.987793</c:v>
                </c:pt>
                <c:pt idx="14">
                  <c:v>1529.7647710000001</c:v>
                </c:pt>
                <c:pt idx="15">
                  <c:v>1433.442505</c:v>
                </c:pt>
                <c:pt idx="16">
                  <c:v>1427.536865</c:v>
                </c:pt>
                <c:pt idx="17">
                  <c:v>1770.206543</c:v>
                </c:pt>
                <c:pt idx="18">
                  <c:v>1969.1839600000001</c:v>
                </c:pt>
                <c:pt idx="19">
                  <c:v>1858.5489500000001</c:v>
                </c:pt>
                <c:pt idx="20">
                  <c:v>1536.688721</c:v>
                </c:pt>
                <c:pt idx="21">
                  <c:v>1752.194092</c:v>
                </c:pt>
                <c:pt idx="22">
                  <c:v>1858.088745</c:v>
                </c:pt>
                <c:pt idx="23">
                  <c:v>2530.829346</c:v>
                </c:pt>
              </c:numCache>
            </c:numRef>
          </c:val>
          <c:smooth val="0"/>
        </c:ser>
        <c:ser>
          <c:idx val="3"/>
          <c:order val="3"/>
          <c:tx>
            <c:strRef>
              <c:f>Sheet1!$M$4</c:f>
              <c:strCache>
                <c:ptCount val="1"/>
                <c:pt idx="0">
                  <c:v>North Wind (MW)</c:v>
                </c:pt>
              </c:strCache>
            </c:strRef>
          </c:tx>
          <c:marker>
            <c:symbol val="none"/>
          </c:marker>
          <c:cat>
            <c:strRef>
              <c:f>Sheet1!$I$5:$I$28</c:f>
              <c:strCache>
                <c:ptCount val="24"/>
                <c:pt idx="0">
                  <c:v>H01</c:v>
                </c:pt>
                <c:pt idx="1">
                  <c:v>H02</c:v>
                </c:pt>
                <c:pt idx="2">
                  <c:v>H03</c:v>
                </c:pt>
                <c:pt idx="3">
                  <c:v>H04</c:v>
                </c:pt>
                <c:pt idx="4">
                  <c:v>H05</c:v>
                </c:pt>
                <c:pt idx="5">
                  <c:v>H06</c:v>
                </c:pt>
                <c:pt idx="6">
                  <c:v>H07</c:v>
                </c:pt>
                <c:pt idx="7">
                  <c:v>H08</c:v>
                </c:pt>
                <c:pt idx="8">
                  <c:v>H09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strCache>
            </c:strRef>
          </c:cat>
          <c:val>
            <c:numRef>
              <c:f>Sheet1!$M$5:$M$28</c:f>
              <c:numCache>
                <c:formatCode>General</c:formatCode>
                <c:ptCount val="24"/>
                <c:pt idx="0">
                  <c:v>332.03848269999997</c:v>
                </c:pt>
                <c:pt idx="1">
                  <c:v>320.45672610000003</c:v>
                </c:pt>
                <c:pt idx="2">
                  <c:v>297.12261960000001</c:v>
                </c:pt>
                <c:pt idx="3">
                  <c:v>252.18003849999999</c:v>
                </c:pt>
                <c:pt idx="4">
                  <c:v>286.59368899999998</c:v>
                </c:pt>
                <c:pt idx="5">
                  <c:v>242.63073729999999</c:v>
                </c:pt>
                <c:pt idx="6">
                  <c:v>208.71728519999999</c:v>
                </c:pt>
                <c:pt idx="7">
                  <c:v>208.88742070000001</c:v>
                </c:pt>
                <c:pt idx="8">
                  <c:v>184.1199646</c:v>
                </c:pt>
                <c:pt idx="9">
                  <c:v>163.80572509999999</c:v>
                </c:pt>
                <c:pt idx="10">
                  <c:v>145.48831179999999</c:v>
                </c:pt>
                <c:pt idx="11">
                  <c:v>124.48374939999999</c:v>
                </c:pt>
                <c:pt idx="12">
                  <c:v>91.177352909999996</c:v>
                </c:pt>
                <c:pt idx="13">
                  <c:v>58.636466980000002</c:v>
                </c:pt>
                <c:pt idx="14">
                  <c:v>43.119186399999997</c:v>
                </c:pt>
                <c:pt idx="15">
                  <c:v>53.249435419999998</c:v>
                </c:pt>
                <c:pt idx="16">
                  <c:v>68.852897639999995</c:v>
                </c:pt>
                <c:pt idx="17">
                  <c:v>70.914855959999997</c:v>
                </c:pt>
                <c:pt idx="18">
                  <c:v>109.2370224</c:v>
                </c:pt>
                <c:pt idx="19">
                  <c:v>115.9387665</c:v>
                </c:pt>
                <c:pt idx="20">
                  <c:v>117.26260379999999</c:v>
                </c:pt>
                <c:pt idx="21">
                  <c:v>208.617569</c:v>
                </c:pt>
                <c:pt idx="22">
                  <c:v>261.03344729999998</c:v>
                </c:pt>
                <c:pt idx="23">
                  <c:v>298.47607420000003</c:v>
                </c:pt>
              </c:numCache>
            </c:numRef>
          </c:val>
          <c:smooth val="0"/>
        </c:ser>
        <c:ser>
          <c:idx val="4"/>
          <c:order val="4"/>
          <c:tx>
            <c:strRef>
              <c:f>Sheet1!$N$4</c:f>
              <c:strCache>
                <c:ptCount val="1"/>
                <c:pt idx="0">
                  <c:v>South Wind (MW)</c:v>
                </c:pt>
              </c:strCache>
            </c:strRef>
          </c:tx>
          <c:marker>
            <c:symbol val="none"/>
          </c:marker>
          <c:cat>
            <c:strRef>
              <c:f>Sheet1!$I$5:$I$28</c:f>
              <c:strCache>
                <c:ptCount val="24"/>
                <c:pt idx="0">
                  <c:v>H01</c:v>
                </c:pt>
                <c:pt idx="1">
                  <c:v>H02</c:v>
                </c:pt>
                <c:pt idx="2">
                  <c:v>H03</c:v>
                </c:pt>
                <c:pt idx="3">
                  <c:v>H04</c:v>
                </c:pt>
                <c:pt idx="4">
                  <c:v>H05</c:v>
                </c:pt>
                <c:pt idx="5">
                  <c:v>H06</c:v>
                </c:pt>
                <c:pt idx="6">
                  <c:v>H07</c:v>
                </c:pt>
                <c:pt idx="7">
                  <c:v>H08</c:v>
                </c:pt>
                <c:pt idx="8">
                  <c:v>H09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strCache>
            </c:strRef>
          </c:cat>
          <c:val>
            <c:numRef>
              <c:f>Sheet1!$N$5:$N$28</c:f>
              <c:numCache>
                <c:formatCode>General</c:formatCode>
                <c:ptCount val="24"/>
                <c:pt idx="0">
                  <c:v>1046.1998289999999</c:v>
                </c:pt>
                <c:pt idx="1">
                  <c:v>944.43225099999995</c:v>
                </c:pt>
                <c:pt idx="2">
                  <c:v>778.97814940000001</c:v>
                </c:pt>
                <c:pt idx="3">
                  <c:v>788.53814699999998</c:v>
                </c:pt>
                <c:pt idx="4">
                  <c:v>638.09985349999999</c:v>
                </c:pt>
                <c:pt idx="5">
                  <c:v>559.32989499999996</c:v>
                </c:pt>
                <c:pt idx="6">
                  <c:v>480.95922849999999</c:v>
                </c:pt>
                <c:pt idx="7">
                  <c:v>435.99429320000002</c:v>
                </c:pt>
                <c:pt idx="8">
                  <c:v>466.69900510000002</c:v>
                </c:pt>
                <c:pt idx="9">
                  <c:v>385.52023320000001</c:v>
                </c:pt>
                <c:pt idx="10">
                  <c:v>410.31512450000002</c:v>
                </c:pt>
                <c:pt idx="11">
                  <c:v>370.45153809999999</c:v>
                </c:pt>
                <c:pt idx="12">
                  <c:v>457.0155029</c:v>
                </c:pt>
                <c:pt idx="13">
                  <c:v>515.58117679999998</c:v>
                </c:pt>
                <c:pt idx="14">
                  <c:v>858.04406740000002</c:v>
                </c:pt>
                <c:pt idx="15">
                  <c:v>1116.6420900000001</c:v>
                </c:pt>
                <c:pt idx="16">
                  <c:v>1196.2725829999999</c:v>
                </c:pt>
                <c:pt idx="17">
                  <c:v>1235.7319339999999</c:v>
                </c:pt>
                <c:pt idx="18">
                  <c:v>1190.8443600000001</c:v>
                </c:pt>
                <c:pt idx="19">
                  <c:v>1231.1298830000001</c:v>
                </c:pt>
                <c:pt idx="20">
                  <c:v>1102.2108149999999</c:v>
                </c:pt>
                <c:pt idx="21">
                  <c:v>865.36608890000002</c:v>
                </c:pt>
                <c:pt idx="22">
                  <c:v>776.9140625</c:v>
                </c:pt>
                <c:pt idx="23">
                  <c:v>763.34417719999999</c:v>
                </c:pt>
              </c:numCache>
            </c:numRef>
          </c:val>
          <c:smooth val="0"/>
        </c:ser>
        <c:ser>
          <c:idx val="5"/>
          <c:order val="5"/>
          <c:tx>
            <c:strRef>
              <c:f>Sheet1!$O$4</c:f>
              <c:strCache>
                <c:ptCount val="1"/>
                <c:pt idx="0">
                  <c:v>Panhandle Wind (MW)</c:v>
                </c:pt>
              </c:strCache>
            </c:strRef>
          </c:tx>
          <c:marker>
            <c:symbol val="none"/>
          </c:marker>
          <c:cat>
            <c:strRef>
              <c:f>Sheet1!$I$5:$I$28</c:f>
              <c:strCache>
                <c:ptCount val="24"/>
                <c:pt idx="0">
                  <c:v>H01</c:v>
                </c:pt>
                <c:pt idx="1">
                  <c:v>H02</c:v>
                </c:pt>
                <c:pt idx="2">
                  <c:v>H03</c:v>
                </c:pt>
                <c:pt idx="3">
                  <c:v>H04</c:v>
                </c:pt>
                <c:pt idx="4">
                  <c:v>H05</c:v>
                </c:pt>
                <c:pt idx="5">
                  <c:v>H06</c:v>
                </c:pt>
                <c:pt idx="6">
                  <c:v>H07</c:v>
                </c:pt>
                <c:pt idx="7">
                  <c:v>H08</c:v>
                </c:pt>
                <c:pt idx="8">
                  <c:v>H09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strCache>
            </c:strRef>
          </c:cat>
          <c:val>
            <c:numRef>
              <c:f>Sheet1!$O$5:$O$28</c:f>
              <c:numCache>
                <c:formatCode>General</c:formatCode>
                <c:ptCount val="24"/>
                <c:pt idx="0">
                  <c:v>261.32000729999999</c:v>
                </c:pt>
                <c:pt idx="1">
                  <c:v>277.88998409999999</c:v>
                </c:pt>
                <c:pt idx="2">
                  <c:v>252.97000120000001</c:v>
                </c:pt>
                <c:pt idx="3">
                  <c:v>290.73999020000002</c:v>
                </c:pt>
                <c:pt idx="4">
                  <c:v>273.84997559999999</c:v>
                </c:pt>
                <c:pt idx="5">
                  <c:v>225.3999939</c:v>
                </c:pt>
                <c:pt idx="6">
                  <c:v>205.7400055</c:v>
                </c:pt>
                <c:pt idx="7">
                  <c:v>185.4900055</c:v>
                </c:pt>
                <c:pt idx="8">
                  <c:v>175.9599915</c:v>
                </c:pt>
                <c:pt idx="9">
                  <c:v>128.3399963</c:v>
                </c:pt>
                <c:pt idx="10">
                  <c:v>102.4099884</c:v>
                </c:pt>
                <c:pt idx="11">
                  <c:v>64.079994200000002</c:v>
                </c:pt>
                <c:pt idx="12">
                  <c:v>30.939998630000002</c:v>
                </c:pt>
                <c:pt idx="13">
                  <c:v>17.820001600000001</c:v>
                </c:pt>
                <c:pt idx="14">
                  <c:v>20.870000839999999</c:v>
                </c:pt>
                <c:pt idx="15">
                  <c:v>20.039999009999999</c:v>
                </c:pt>
                <c:pt idx="16">
                  <c:v>71.449996949999999</c:v>
                </c:pt>
                <c:pt idx="17">
                  <c:v>164.75</c:v>
                </c:pt>
                <c:pt idx="18">
                  <c:v>156.16999820000001</c:v>
                </c:pt>
                <c:pt idx="19">
                  <c:v>138.7599945</c:v>
                </c:pt>
                <c:pt idx="20">
                  <c:v>133.37998959999999</c:v>
                </c:pt>
                <c:pt idx="21">
                  <c:v>162.57000729999999</c:v>
                </c:pt>
                <c:pt idx="22">
                  <c:v>183.96000670000001</c:v>
                </c:pt>
                <c:pt idx="23">
                  <c:v>206.49996949999999</c:v>
                </c:pt>
              </c:numCache>
            </c:numRef>
          </c:val>
          <c:smooth val="0"/>
        </c:ser>
        <c:dLbls>
          <c:showLegendKey val="0"/>
          <c:showVal val="0"/>
          <c:showCatName val="0"/>
          <c:showSerName val="0"/>
          <c:showPercent val="0"/>
          <c:showBubbleSize val="0"/>
        </c:dLbls>
        <c:marker val="1"/>
        <c:smooth val="0"/>
        <c:axId val="67619072"/>
        <c:axId val="67629056"/>
      </c:lineChart>
      <c:lineChart>
        <c:grouping val="standard"/>
        <c:varyColors val="0"/>
        <c:ser>
          <c:idx val="0"/>
          <c:order val="0"/>
          <c:tx>
            <c:strRef>
              <c:f>Sheet1!$J$4</c:f>
              <c:strCache>
                <c:ptCount val="1"/>
                <c:pt idx="0">
                  <c:v>Load (MW)</c:v>
                </c:pt>
              </c:strCache>
            </c:strRef>
          </c:tx>
          <c:marker>
            <c:symbol val="none"/>
          </c:marker>
          <c:cat>
            <c:strRef>
              <c:f>Sheet1!$I$5:$I$28</c:f>
              <c:strCache>
                <c:ptCount val="24"/>
                <c:pt idx="0">
                  <c:v>H01</c:v>
                </c:pt>
                <c:pt idx="1">
                  <c:v>H02</c:v>
                </c:pt>
                <c:pt idx="2">
                  <c:v>H03</c:v>
                </c:pt>
                <c:pt idx="3">
                  <c:v>H04</c:v>
                </c:pt>
                <c:pt idx="4">
                  <c:v>H05</c:v>
                </c:pt>
                <c:pt idx="5">
                  <c:v>H06</c:v>
                </c:pt>
                <c:pt idx="6">
                  <c:v>H07</c:v>
                </c:pt>
                <c:pt idx="7">
                  <c:v>H08</c:v>
                </c:pt>
                <c:pt idx="8">
                  <c:v>H09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strCache>
            </c:strRef>
          </c:cat>
          <c:val>
            <c:numRef>
              <c:f>Sheet1!$J$5:$J$28</c:f>
              <c:numCache>
                <c:formatCode>General</c:formatCode>
                <c:ptCount val="24"/>
                <c:pt idx="0">
                  <c:v>45355.847659999999</c:v>
                </c:pt>
                <c:pt idx="1">
                  <c:v>42298.871090000001</c:v>
                </c:pt>
                <c:pt idx="2">
                  <c:v>39952.195310000003</c:v>
                </c:pt>
                <c:pt idx="3">
                  <c:v>38246.371090000001</c:v>
                </c:pt>
                <c:pt idx="4">
                  <c:v>36940.515630000002</c:v>
                </c:pt>
                <c:pt idx="5">
                  <c:v>36231.597659999999</c:v>
                </c:pt>
                <c:pt idx="6">
                  <c:v>36071.6875</c:v>
                </c:pt>
                <c:pt idx="7">
                  <c:v>35752.339840000001</c:v>
                </c:pt>
                <c:pt idx="8">
                  <c:v>37071.8125</c:v>
                </c:pt>
                <c:pt idx="9">
                  <c:v>41079.230470000002</c:v>
                </c:pt>
                <c:pt idx="10">
                  <c:v>45386.351560000003</c:v>
                </c:pt>
                <c:pt idx="11">
                  <c:v>49697.855470000002</c:v>
                </c:pt>
                <c:pt idx="12">
                  <c:v>53760.257810000003</c:v>
                </c:pt>
                <c:pt idx="13">
                  <c:v>56952.277340000001</c:v>
                </c:pt>
                <c:pt idx="14">
                  <c:v>59858.480470000002</c:v>
                </c:pt>
                <c:pt idx="15">
                  <c:v>61787.738279999998</c:v>
                </c:pt>
                <c:pt idx="16">
                  <c:v>63237.699220000002</c:v>
                </c:pt>
                <c:pt idx="17">
                  <c:v>63749.121090000001</c:v>
                </c:pt>
                <c:pt idx="18">
                  <c:v>63251.449220000002</c:v>
                </c:pt>
                <c:pt idx="19">
                  <c:v>61303.242189999997</c:v>
                </c:pt>
                <c:pt idx="20">
                  <c:v>59118.726560000003</c:v>
                </c:pt>
                <c:pt idx="21">
                  <c:v>57713.351560000003</c:v>
                </c:pt>
                <c:pt idx="22">
                  <c:v>53944.398439999997</c:v>
                </c:pt>
                <c:pt idx="23">
                  <c:v>49369.597659999999</c:v>
                </c:pt>
              </c:numCache>
            </c:numRef>
          </c:val>
          <c:smooth val="0"/>
        </c:ser>
        <c:dLbls>
          <c:showLegendKey val="0"/>
          <c:showVal val="0"/>
          <c:showCatName val="0"/>
          <c:showSerName val="0"/>
          <c:showPercent val="0"/>
          <c:showBubbleSize val="0"/>
        </c:dLbls>
        <c:marker val="1"/>
        <c:smooth val="0"/>
        <c:axId val="67645440"/>
        <c:axId val="67630976"/>
      </c:lineChart>
      <c:catAx>
        <c:axId val="67619072"/>
        <c:scaling>
          <c:orientation val="minMax"/>
        </c:scaling>
        <c:delete val="0"/>
        <c:axPos val="b"/>
        <c:majorGridlines/>
        <c:majorTickMark val="out"/>
        <c:minorTickMark val="none"/>
        <c:tickLblPos val="low"/>
        <c:txPr>
          <a:bodyPr rot="-5400000" vert="horz"/>
          <a:lstStyle/>
          <a:p>
            <a:pPr>
              <a:defRPr sz="1200" b="1"/>
            </a:pPr>
            <a:endParaRPr lang="en-US"/>
          </a:p>
        </c:txPr>
        <c:crossAx val="67629056"/>
        <c:crosses val="autoZero"/>
        <c:auto val="1"/>
        <c:lblAlgn val="ctr"/>
        <c:lblOffset val="100"/>
        <c:noMultiLvlLbl val="0"/>
      </c:catAx>
      <c:valAx>
        <c:axId val="67629056"/>
        <c:scaling>
          <c:orientation val="minMax"/>
        </c:scaling>
        <c:delete val="0"/>
        <c:axPos val="l"/>
        <c:majorGridlines/>
        <c:title>
          <c:tx>
            <c:rich>
              <a:bodyPr rot="0" vert="horz"/>
              <a:lstStyle/>
              <a:p>
                <a:pPr>
                  <a:defRPr sz="1100"/>
                </a:pPr>
                <a:r>
                  <a:rPr lang="en-US" sz="1100" dirty="0"/>
                  <a:t>Wind </a:t>
                </a:r>
                <a:r>
                  <a:rPr lang="en-US" sz="1100" dirty="0" smtClean="0"/>
                  <a:t>Generation</a:t>
                </a:r>
              </a:p>
              <a:p>
                <a:pPr>
                  <a:defRPr sz="1100"/>
                </a:pPr>
                <a:r>
                  <a:rPr lang="en-US" sz="1100" dirty="0" smtClean="0"/>
                  <a:t> </a:t>
                </a:r>
                <a:r>
                  <a:rPr lang="en-US" sz="1100" dirty="0"/>
                  <a:t>(MW)</a:t>
                </a:r>
              </a:p>
            </c:rich>
          </c:tx>
          <c:layout>
            <c:manualLayout>
              <c:xMode val="edge"/>
              <c:yMode val="edge"/>
              <c:x val="0"/>
              <c:y val="0.47307192863178976"/>
            </c:manualLayout>
          </c:layout>
          <c:overlay val="0"/>
        </c:title>
        <c:numFmt formatCode="General" sourceLinked="1"/>
        <c:majorTickMark val="out"/>
        <c:minorTickMark val="none"/>
        <c:tickLblPos val="nextTo"/>
        <c:txPr>
          <a:bodyPr/>
          <a:lstStyle/>
          <a:p>
            <a:pPr>
              <a:defRPr sz="1050" b="1"/>
            </a:pPr>
            <a:endParaRPr lang="en-US"/>
          </a:p>
        </c:txPr>
        <c:crossAx val="67619072"/>
        <c:crosses val="autoZero"/>
        <c:crossBetween val="between"/>
      </c:valAx>
      <c:valAx>
        <c:axId val="67630976"/>
        <c:scaling>
          <c:orientation val="minMax"/>
        </c:scaling>
        <c:delete val="0"/>
        <c:axPos val="r"/>
        <c:title>
          <c:tx>
            <c:rich>
              <a:bodyPr rot="0" vert="horz"/>
              <a:lstStyle/>
              <a:p>
                <a:pPr>
                  <a:defRPr/>
                </a:pPr>
                <a:r>
                  <a:rPr lang="en-US" dirty="0"/>
                  <a:t>Load (MW)</a:t>
                </a:r>
              </a:p>
            </c:rich>
          </c:tx>
          <c:layout>
            <c:manualLayout>
              <c:xMode val="edge"/>
              <c:yMode val="edge"/>
              <c:x val="0.91624496750258078"/>
              <c:y val="0.47285882096153592"/>
            </c:manualLayout>
          </c:layout>
          <c:overlay val="0"/>
        </c:title>
        <c:numFmt formatCode="General" sourceLinked="1"/>
        <c:majorTickMark val="out"/>
        <c:minorTickMark val="none"/>
        <c:tickLblPos val="nextTo"/>
        <c:crossAx val="67645440"/>
        <c:crosses val="max"/>
        <c:crossBetween val="between"/>
      </c:valAx>
      <c:catAx>
        <c:axId val="67645440"/>
        <c:scaling>
          <c:orientation val="minMax"/>
        </c:scaling>
        <c:delete val="1"/>
        <c:axPos val="b"/>
        <c:majorTickMark val="out"/>
        <c:minorTickMark val="none"/>
        <c:tickLblPos val="nextTo"/>
        <c:crossAx val="67630976"/>
        <c:crosses val="autoZero"/>
        <c:auto val="1"/>
        <c:lblAlgn val="ctr"/>
        <c:lblOffset val="100"/>
        <c:noMultiLvlLbl val="0"/>
      </c:catAx>
    </c:plotArea>
    <c:legend>
      <c:legendPos val="t"/>
      <c:layout/>
      <c:overlay val="0"/>
      <c:txPr>
        <a:bodyPr/>
        <a:lstStyle/>
        <a:p>
          <a:pPr>
            <a:defRPr sz="12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760326473020919E-2"/>
          <c:y val="8.9356002712143931E-2"/>
          <c:w val="0.90601546588101478"/>
          <c:h val="0.79874430473932656"/>
        </c:manualLayout>
      </c:layout>
      <c:lineChart>
        <c:grouping val="standard"/>
        <c:varyColors val="0"/>
        <c:ser>
          <c:idx val="1"/>
          <c:order val="0"/>
          <c:tx>
            <c:strRef>
              <c:f>'DA System-wide STWPF_5'!$D$3</c:f>
              <c:strCache>
                <c:ptCount val="1"/>
                <c:pt idx="0">
                  <c:v>Day-ahead STWPF for Dec. 30, 2014</c:v>
                </c:pt>
              </c:strCache>
            </c:strRef>
          </c:tx>
          <c:spPr>
            <a:ln w="12700">
              <a:solidFill>
                <a:srgbClr val="FF0000"/>
              </a:solidFill>
              <a:prstDash val="solid"/>
            </a:ln>
          </c:spPr>
          <c:marker>
            <c:symbol val="square"/>
            <c:size val="3"/>
            <c:spPr>
              <a:ln>
                <a:solidFill>
                  <a:sysClr val="windowText" lastClr="000000"/>
                </a:solidFill>
              </a:ln>
            </c:spPr>
          </c:marker>
          <c:cat>
            <c:strRef>
              <c:f>'data_DA System-wide STWPF_5_1'!$A$2:$A$25</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'data_DA System-wide STWPF_5_1'!$C$2:$C$25</c:f>
              <c:numCache>
                <c:formatCode>General</c:formatCode>
                <c:ptCount val="24"/>
                <c:pt idx="0">
                  <c:v>3964.8</c:v>
                </c:pt>
                <c:pt idx="1">
                  <c:v>4100.8</c:v>
                </c:pt>
                <c:pt idx="2">
                  <c:v>4512.7</c:v>
                </c:pt>
                <c:pt idx="3">
                  <c:v>4944.3999999999996</c:v>
                </c:pt>
                <c:pt idx="4">
                  <c:v>5393.3</c:v>
                </c:pt>
                <c:pt idx="5">
                  <c:v>5854</c:v>
                </c:pt>
                <c:pt idx="6">
                  <c:v>5877.9</c:v>
                </c:pt>
                <c:pt idx="7">
                  <c:v>5902.2</c:v>
                </c:pt>
                <c:pt idx="8">
                  <c:v>5993.7</c:v>
                </c:pt>
                <c:pt idx="9">
                  <c:v>5754.3</c:v>
                </c:pt>
                <c:pt idx="10">
                  <c:v>5418.3</c:v>
                </c:pt>
                <c:pt idx="11">
                  <c:v>5147.6000000000004</c:v>
                </c:pt>
                <c:pt idx="12">
                  <c:v>5209.3</c:v>
                </c:pt>
                <c:pt idx="13">
                  <c:v>5377.7</c:v>
                </c:pt>
                <c:pt idx="14">
                  <c:v>5527.4</c:v>
                </c:pt>
                <c:pt idx="15">
                  <c:v>5851.7</c:v>
                </c:pt>
                <c:pt idx="16">
                  <c:v>6273.8</c:v>
                </c:pt>
                <c:pt idx="17">
                  <c:v>6703.2</c:v>
                </c:pt>
                <c:pt idx="18">
                  <c:v>6949.5</c:v>
                </c:pt>
                <c:pt idx="19">
                  <c:v>7274.8</c:v>
                </c:pt>
                <c:pt idx="20">
                  <c:v>7574.9</c:v>
                </c:pt>
                <c:pt idx="21">
                  <c:v>7588.3</c:v>
                </c:pt>
                <c:pt idx="22">
                  <c:v>7509</c:v>
                </c:pt>
                <c:pt idx="23">
                  <c:v>7332.6</c:v>
                </c:pt>
              </c:numCache>
            </c:numRef>
          </c:val>
          <c:smooth val="0"/>
        </c:ser>
        <c:ser>
          <c:idx val="2"/>
          <c:order val="1"/>
          <c:tx>
            <c:strRef>
              <c:f>'data_DA System-wide STWPF_5_1'!$D$1</c:f>
              <c:strCache>
                <c:ptCount val="1"/>
                <c:pt idx="0">
                  <c:v>Est. Uncurtailed Output (MW)</c:v>
                </c:pt>
              </c:strCache>
            </c:strRef>
          </c:tx>
          <c:spPr>
            <a:ln w="12700">
              <a:solidFill>
                <a:srgbClr val="00B0F0"/>
              </a:solidFill>
              <a:prstDash val="solid"/>
            </a:ln>
          </c:spPr>
          <c:marker>
            <c:symbol val="x"/>
            <c:size val="3"/>
            <c:spPr>
              <a:ln>
                <a:solidFill>
                  <a:sysClr val="windowText" lastClr="000000"/>
                </a:solidFill>
              </a:ln>
            </c:spPr>
          </c:marker>
          <c:cat>
            <c:strRef>
              <c:f>'data_DA System-wide STWPF_5_1'!$A$2:$A$25</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'data_DA System-wide STWPF_5_1'!$D$2:$D$25</c:f>
              <c:numCache>
                <c:formatCode>General</c:formatCode>
                <c:ptCount val="24"/>
                <c:pt idx="0">
                  <c:v>4678.6055630000001</c:v>
                </c:pt>
                <c:pt idx="1">
                  <c:v>5183.7156169999998</c:v>
                </c:pt>
                <c:pt idx="2">
                  <c:v>5573.9735890000002</c:v>
                </c:pt>
                <c:pt idx="3">
                  <c:v>6010.5685290000001</c:v>
                </c:pt>
                <c:pt idx="4">
                  <c:v>6474.4599429999998</c:v>
                </c:pt>
                <c:pt idx="5">
                  <c:v>6381.1873800000003</c:v>
                </c:pt>
                <c:pt idx="6">
                  <c:v>6148.1430319999999</c:v>
                </c:pt>
                <c:pt idx="7">
                  <c:v>5817.4863850000002</c:v>
                </c:pt>
                <c:pt idx="8">
                  <c:v>5467.3031890000002</c:v>
                </c:pt>
                <c:pt idx="9">
                  <c:v>5093.8068810000004</c:v>
                </c:pt>
                <c:pt idx="10">
                  <c:v>4505.4808629999998</c:v>
                </c:pt>
                <c:pt idx="11">
                  <c:v>4053.5176270000002</c:v>
                </c:pt>
                <c:pt idx="12">
                  <c:v>3645.8156319999998</c:v>
                </c:pt>
                <c:pt idx="13">
                  <c:v>3345.5892869999998</c:v>
                </c:pt>
                <c:pt idx="14">
                  <c:v>3137.7940619999999</c:v>
                </c:pt>
                <c:pt idx="15">
                  <c:v>3143.2696759999999</c:v>
                </c:pt>
                <c:pt idx="16">
                  <c:v>3244.3542689999999</c:v>
                </c:pt>
                <c:pt idx="17">
                  <c:v>3173.7680479999999</c:v>
                </c:pt>
                <c:pt idx="18">
                  <c:v>3089.790403</c:v>
                </c:pt>
                <c:pt idx="19">
                  <c:v>2986.5708869999999</c:v>
                </c:pt>
                <c:pt idx="20">
                  <c:v>2875.9402890000001</c:v>
                </c:pt>
                <c:pt idx="21">
                  <c:v>2834.2107169999999</c:v>
                </c:pt>
                <c:pt idx="22">
                  <c:v>2536.552549</c:v>
                </c:pt>
                <c:pt idx="23">
                  <c:v>2317.4972469999998</c:v>
                </c:pt>
              </c:numCache>
            </c:numRef>
          </c:val>
          <c:smooth val="0"/>
        </c:ser>
        <c:ser>
          <c:idx val="0"/>
          <c:order val="2"/>
          <c:tx>
            <c:strRef>
              <c:f>'HA System-wide STWPF_4'!$D$3</c:f>
              <c:strCache>
                <c:ptCount val="1"/>
                <c:pt idx="0">
                  <c:v>Hour-ahead STWPF for Dec. 30, 2014</c:v>
                </c:pt>
              </c:strCache>
            </c:strRef>
          </c:tx>
          <c:spPr>
            <a:ln>
              <a:solidFill>
                <a:srgbClr val="00B050"/>
              </a:solidFill>
            </a:ln>
          </c:spPr>
          <c:marker>
            <c:symbol val="diamond"/>
            <c:size val="3"/>
            <c:spPr>
              <a:ln>
                <a:solidFill>
                  <a:sysClr val="windowText" lastClr="000000"/>
                </a:solidFill>
              </a:ln>
            </c:spPr>
          </c:marker>
          <c:val>
            <c:numRef>
              <c:f>'HA System-wide STWPF_4'!$D$4:$D$27</c:f>
              <c:numCache>
                <c:formatCode>#,##0.0</c:formatCode>
                <c:ptCount val="24"/>
                <c:pt idx="0">
                  <c:v>4411.3999999999996</c:v>
                </c:pt>
                <c:pt idx="1">
                  <c:v>4794.7</c:v>
                </c:pt>
                <c:pt idx="2">
                  <c:v>5233.1000000000004</c:v>
                </c:pt>
                <c:pt idx="3">
                  <c:v>5434.8</c:v>
                </c:pt>
                <c:pt idx="4">
                  <c:v>5904.5</c:v>
                </c:pt>
                <c:pt idx="5">
                  <c:v>6223.7</c:v>
                </c:pt>
                <c:pt idx="6">
                  <c:v>6424.2</c:v>
                </c:pt>
                <c:pt idx="7">
                  <c:v>6574.1</c:v>
                </c:pt>
                <c:pt idx="8">
                  <c:v>6707.4</c:v>
                </c:pt>
                <c:pt idx="9">
                  <c:v>6166.3</c:v>
                </c:pt>
                <c:pt idx="10">
                  <c:v>5639</c:v>
                </c:pt>
                <c:pt idx="11">
                  <c:v>5582.8</c:v>
                </c:pt>
                <c:pt idx="12">
                  <c:v>5464.2</c:v>
                </c:pt>
                <c:pt idx="13">
                  <c:v>5175</c:v>
                </c:pt>
                <c:pt idx="14">
                  <c:v>4948.8999999999996</c:v>
                </c:pt>
                <c:pt idx="15">
                  <c:v>4659.1000000000004</c:v>
                </c:pt>
                <c:pt idx="16">
                  <c:v>4451.5</c:v>
                </c:pt>
                <c:pt idx="17">
                  <c:v>4200.8</c:v>
                </c:pt>
                <c:pt idx="18">
                  <c:v>3891.6</c:v>
                </c:pt>
                <c:pt idx="19">
                  <c:v>3838.1</c:v>
                </c:pt>
                <c:pt idx="20">
                  <c:v>3846</c:v>
                </c:pt>
                <c:pt idx="21">
                  <c:v>3757.1</c:v>
                </c:pt>
                <c:pt idx="22">
                  <c:v>3500.5</c:v>
                </c:pt>
                <c:pt idx="23">
                  <c:v>3402.5</c:v>
                </c:pt>
              </c:numCache>
            </c:numRef>
          </c:val>
          <c:smooth val="0"/>
        </c:ser>
        <c:dLbls>
          <c:showLegendKey val="0"/>
          <c:showVal val="0"/>
          <c:showCatName val="0"/>
          <c:showSerName val="0"/>
          <c:showPercent val="0"/>
          <c:showBubbleSize val="0"/>
        </c:dLbls>
        <c:marker val="1"/>
        <c:smooth val="0"/>
        <c:axId val="67360640"/>
        <c:axId val="67387776"/>
      </c:lineChart>
      <c:catAx>
        <c:axId val="67360640"/>
        <c:scaling>
          <c:orientation val="minMax"/>
        </c:scaling>
        <c:delete val="0"/>
        <c:axPos val="b"/>
        <c:majorGridlines/>
        <c:title>
          <c:tx>
            <c:rich>
              <a:bodyPr/>
              <a:lstStyle/>
              <a:p>
                <a:pPr>
                  <a:defRPr sz="1100" b="1" i="0" u="none" strike="noStrike">
                    <a:solidFill>
                      <a:srgbClr val="000000"/>
                    </a:solidFill>
                    <a:latin typeface="Tahoma"/>
                    <a:ea typeface="Tahoma"/>
                    <a:cs typeface="Tahoma"/>
                  </a:defRPr>
                </a:pPr>
                <a:r>
                  <a:rPr lang="en-US" sz="1100" b="1" dirty="0"/>
                  <a:t>Hour Ending</a:t>
                </a:r>
              </a:p>
            </c:rich>
          </c:tx>
          <c:layout/>
          <c:overlay val="0"/>
        </c:title>
        <c:majorTickMark val="none"/>
        <c:minorTickMark val="none"/>
        <c:tickLblPos val="low"/>
        <c:spPr>
          <a:ln w="0">
            <a:solidFill>
              <a:srgbClr val="808080"/>
            </a:solidFill>
            <a:prstDash val="solid"/>
          </a:ln>
        </c:spPr>
        <c:txPr>
          <a:bodyPr/>
          <a:lstStyle/>
          <a:p>
            <a:pPr>
              <a:defRPr sz="1000" b="1" i="0" u="none" strike="noStrike">
                <a:solidFill>
                  <a:srgbClr val="000000"/>
                </a:solidFill>
                <a:latin typeface="Tahoma"/>
                <a:ea typeface="Tahoma"/>
                <a:cs typeface="Tahoma"/>
              </a:defRPr>
            </a:pPr>
            <a:endParaRPr lang="en-US"/>
          </a:p>
        </c:txPr>
        <c:crossAx val="67387776"/>
        <c:crosses val="autoZero"/>
        <c:auto val="1"/>
        <c:lblAlgn val="ctr"/>
        <c:lblOffset val="100"/>
        <c:noMultiLvlLbl val="1"/>
      </c:catAx>
      <c:valAx>
        <c:axId val="67387776"/>
        <c:scaling>
          <c:orientation val="minMax"/>
          <c:max val="8000"/>
          <c:min val="2000"/>
        </c:scaling>
        <c:delete val="0"/>
        <c:axPos val="l"/>
        <c:majorGridlines>
          <c:spPr>
            <a:ln w="0">
              <a:solidFill>
                <a:srgbClr val="CCCCCC"/>
              </a:solidFill>
              <a:prstDash val="solid"/>
            </a:ln>
          </c:spPr>
        </c:majorGridlines>
        <c:title>
          <c:tx>
            <c:rich>
              <a:bodyPr rot="0" vert="horz"/>
              <a:lstStyle/>
              <a:p>
                <a:pPr>
                  <a:defRPr sz="1100" b="1" i="0" u="none" strike="noStrike">
                    <a:solidFill>
                      <a:srgbClr val="000000"/>
                    </a:solidFill>
                    <a:latin typeface="Tahoma"/>
                    <a:ea typeface="Tahoma"/>
                    <a:cs typeface="Tahoma"/>
                  </a:defRPr>
                </a:pPr>
                <a:r>
                  <a:rPr lang="en-US" sz="1100" b="1" dirty="0"/>
                  <a:t>MW</a:t>
                </a:r>
              </a:p>
            </c:rich>
          </c:tx>
          <c:layout>
            <c:manualLayout>
              <c:xMode val="edge"/>
              <c:yMode val="edge"/>
              <c:x val="4.4247792749377828E-3"/>
              <c:y val="0.50225646794150736"/>
            </c:manualLayout>
          </c:layout>
          <c:overlay val="0"/>
        </c:title>
        <c:numFmt formatCode="#,##0" sourceLinked="0"/>
        <c:majorTickMark val="none"/>
        <c:minorTickMark val="none"/>
        <c:tickLblPos val="nextTo"/>
        <c:spPr>
          <a:ln w="0">
            <a:solidFill>
              <a:srgbClr val="808080"/>
            </a:solidFill>
            <a:prstDash val="solid"/>
          </a:ln>
        </c:spPr>
        <c:txPr>
          <a:bodyPr/>
          <a:lstStyle/>
          <a:p>
            <a:pPr>
              <a:defRPr sz="900" b="1" i="0" u="none" strike="noStrike">
                <a:solidFill>
                  <a:srgbClr val="000000"/>
                </a:solidFill>
                <a:latin typeface="Tahoma"/>
                <a:ea typeface="Tahoma"/>
                <a:cs typeface="Tahoma"/>
              </a:defRPr>
            </a:pPr>
            <a:endParaRPr lang="en-US"/>
          </a:p>
        </c:txPr>
        <c:crossAx val="67360640"/>
        <c:crosses val="autoZero"/>
        <c:crossBetween val="between"/>
        <c:majorUnit val="600"/>
      </c:valAx>
      <c:spPr>
        <a:noFill/>
      </c:spPr>
    </c:plotArea>
    <c:legend>
      <c:legendPos val="t"/>
      <c:layout>
        <c:manualLayout>
          <c:xMode val="edge"/>
          <c:yMode val="edge"/>
          <c:x val="0"/>
          <c:y val="0"/>
          <c:w val="0.88532702544851982"/>
          <c:h val="9.9038995125609305E-2"/>
        </c:manualLayout>
      </c:layout>
      <c:overlay val="0"/>
      <c:spPr>
        <a:noFill/>
        <a:ln>
          <a:noFill/>
        </a:ln>
      </c:spPr>
      <c:txPr>
        <a:bodyPr/>
        <a:lstStyle/>
        <a:p>
          <a:pPr>
            <a:defRPr sz="1000" b="1" i="0" u="none" strike="noStrike">
              <a:solidFill>
                <a:srgbClr val="000000"/>
              </a:solidFill>
              <a:latin typeface="Tahoma"/>
              <a:ea typeface="Tahoma"/>
              <a:cs typeface="Tahoma"/>
            </a:defRPr>
          </a:pPr>
          <a:endParaRPr lang="en-US"/>
        </a:p>
      </c:txPr>
    </c:legend>
    <c:plotVisOnly val="1"/>
    <c:dispBlanksAs val="gap"/>
    <c:showDLblsOverMax val="1"/>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101677507702848E-2"/>
          <c:y val="8.4503420537757334E-2"/>
          <c:w val="0.88895629350678984"/>
          <c:h val="0.80363665480555646"/>
        </c:manualLayout>
      </c:layout>
      <c:lineChart>
        <c:grouping val="standard"/>
        <c:varyColors val="0"/>
        <c:ser>
          <c:idx val="1"/>
          <c:order val="0"/>
          <c:tx>
            <c:strRef>
              <c:f>'DA System-wide STWPF_5'!$D$3</c:f>
              <c:strCache>
                <c:ptCount val="1"/>
                <c:pt idx="0">
                  <c:v>Day-ahead STWPF for Feb. 10, 2014</c:v>
                </c:pt>
              </c:strCache>
            </c:strRef>
          </c:tx>
          <c:spPr>
            <a:ln w="12700">
              <a:solidFill>
                <a:srgbClr val="FF0000"/>
              </a:solidFill>
              <a:prstDash val="solid"/>
            </a:ln>
          </c:spPr>
          <c:marker>
            <c:symbol val="square"/>
            <c:size val="3"/>
            <c:spPr>
              <a:ln>
                <a:solidFill>
                  <a:sysClr val="windowText" lastClr="000000"/>
                </a:solidFill>
              </a:ln>
            </c:spPr>
          </c:marker>
          <c:cat>
            <c:strRef>
              <c:f>'data_DA System-wide STWPF_5_1'!$A$2:$A$25</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'data_DA System-wide STWPF_5_1'!$C$2:$C$25</c:f>
              <c:numCache>
                <c:formatCode>General</c:formatCode>
                <c:ptCount val="24"/>
                <c:pt idx="0">
                  <c:v>3168.7</c:v>
                </c:pt>
                <c:pt idx="1">
                  <c:v>3035.8</c:v>
                </c:pt>
                <c:pt idx="2">
                  <c:v>3026.3</c:v>
                </c:pt>
                <c:pt idx="3">
                  <c:v>3096.6</c:v>
                </c:pt>
                <c:pt idx="4">
                  <c:v>3209.5</c:v>
                </c:pt>
                <c:pt idx="5">
                  <c:v>3287.3</c:v>
                </c:pt>
                <c:pt idx="6">
                  <c:v>3424.9</c:v>
                </c:pt>
                <c:pt idx="7">
                  <c:v>3452.4</c:v>
                </c:pt>
                <c:pt idx="8">
                  <c:v>3325.1</c:v>
                </c:pt>
                <c:pt idx="9">
                  <c:v>2930.5</c:v>
                </c:pt>
                <c:pt idx="10">
                  <c:v>2538.4</c:v>
                </c:pt>
                <c:pt idx="11">
                  <c:v>2147.4</c:v>
                </c:pt>
                <c:pt idx="12">
                  <c:v>1952.5</c:v>
                </c:pt>
                <c:pt idx="13">
                  <c:v>2033.2</c:v>
                </c:pt>
                <c:pt idx="14">
                  <c:v>2240.4</c:v>
                </c:pt>
                <c:pt idx="15">
                  <c:v>2337</c:v>
                </c:pt>
                <c:pt idx="16">
                  <c:v>2472.3000000000002</c:v>
                </c:pt>
                <c:pt idx="17">
                  <c:v>2754.8</c:v>
                </c:pt>
                <c:pt idx="18">
                  <c:v>3184.2</c:v>
                </c:pt>
                <c:pt idx="19">
                  <c:v>3678.2</c:v>
                </c:pt>
                <c:pt idx="20">
                  <c:v>4096.6000000000004</c:v>
                </c:pt>
                <c:pt idx="21">
                  <c:v>4263.6000000000004</c:v>
                </c:pt>
                <c:pt idx="22">
                  <c:v>4159.5</c:v>
                </c:pt>
                <c:pt idx="23">
                  <c:v>3930.6</c:v>
                </c:pt>
              </c:numCache>
            </c:numRef>
          </c:val>
          <c:smooth val="0"/>
        </c:ser>
        <c:ser>
          <c:idx val="2"/>
          <c:order val="1"/>
          <c:tx>
            <c:strRef>
              <c:f>'data_DA System-wide STWPF_5_1'!$D$1</c:f>
              <c:strCache>
                <c:ptCount val="1"/>
                <c:pt idx="0">
                  <c:v>Est. Uncurtailed Output (MW)</c:v>
                </c:pt>
              </c:strCache>
            </c:strRef>
          </c:tx>
          <c:spPr>
            <a:ln w="12700">
              <a:solidFill>
                <a:srgbClr val="00B0F0"/>
              </a:solidFill>
              <a:prstDash val="solid"/>
            </a:ln>
          </c:spPr>
          <c:marker>
            <c:symbol val="x"/>
            <c:size val="3"/>
            <c:spPr>
              <a:ln>
                <a:solidFill>
                  <a:sysClr val="windowText" lastClr="000000"/>
                </a:solidFill>
              </a:ln>
            </c:spPr>
          </c:marker>
          <c:cat>
            <c:strRef>
              <c:f>'data_DA System-wide STWPF_5_1'!$A$2:$A$25</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'data_DA System-wide STWPF_5_1'!$D$2:$D$25</c:f>
              <c:numCache>
                <c:formatCode>General</c:formatCode>
                <c:ptCount val="24"/>
                <c:pt idx="0">
                  <c:v>2290.9077790000001</c:v>
                </c:pt>
                <c:pt idx="1">
                  <c:v>2235.9472209999999</c:v>
                </c:pt>
                <c:pt idx="2">
                  <c:v>1944.3300240000001</c:v>
                </c:pt>
                <c:pt idx="3">
                  <c:v>1639.597317</c:v>
                </c:pt>
                <c:pt idx="4">
                  <c:v>1204.6811190000001</c:v>
                </c:pt>
                <c:pt idx="5">
                  <c:v>760.50280799999996</c:v>
                </c:pt>
                <c:pt idx="6">
                  <c:v>739.93058699999995</c:v>
                </c:pt>
                <c:pt idx="7">
                  <c:v>548.80960000000005</c:v>
                </c:pt>
                <c:pt idx="8">
                  <c:v>496.33609100000001</c:v>
                </c:pt>
                <c:pt idx="9">
                  <c:v>593.94415500000002</c:v>
                </c:pt>
                <c:pt idx="10">
                  <c:v>660.986401</c:v>
                </c:pt>
                <c:pt idx="11">
                  <c:v>695.14836700000001</c:v>
                </c:pt>
                <c:pt idx="12">
                  <c:v>870.79041400000006</c:v>
                </c:pt>
                <c:pt idx="13">
                  <c:v>1029.228981</c:v>
                </c:pt>
                <c:pt idx="14">
                  <c:v>952.25573399999996</c:v>
                </c:pt>
                <c:pt idx="15">
                  <c:v>993.21063700000002</c:v>
                </c:pt>
                <c:pt idx="16">
                  <c:v>1124.32924</c:v>
                </c:pt>
                <c:pt idx="17">
                  <c:v>1204.8325239999999</c:v>
                </c:pt>
                <c:pt idx="18">
                  <c:v>1357.611643</c:v>
                </c:pt>
                <c:pt idx="19">
                  <c:v>1393.2416390000001</c:v>
                </c:pt>
                <c:pt idx="20">
                  <c:v>1332.31267</c:v>
                </c:pt>
                <c:pt idx="21">
                  <c:v>1240.307325</c:v>
                </c:pt>
                <c:pt idx="22">
                  <c:v>1177.8269789999999</c:v>
                </c:pt>
                <c:pt idx="23">
                  <c:v>1167.915536</c:v>
                </c:pt>
              </c:numCache>
            </c:numRef>
          </c:val>
          <c:smooth val="0"/>
        </c:ser>
        <c:ser>
          <c:idx val="0"/>
          <c:order val="2"/>
          <c:tx>
            <c:strRef>
              <c:f>'HA System-wide STWPF_4'!$D$3</c:f>
              <c:strCache>
                <c:ptCount val="1"/>
                <c:pt idx="0">
                  <c:v>Hour-ahead STWPF for Feb. 10, 2014</c:v>
                </c:pt>
              </c:strCache>
            </c:strRef>
          </c:tx>
          <c:spPr>
            <a:ln>
              <a:solidFill>
                <a:srgbClr val="00B050"/>
              </a:solidFill>
            </a:ln>
          </c:spPr>
          <c:marker>
            <c:symbol val="diamond"/>
            <c:size val="3"/>
            <c:spPr>
              <a:ln>
                <a:solidFill>
                  <a:sysClr val="windowText" lastClr="000000"/>
                </a:solidFill>
              </a:ln>
            </c:spPr>
          </c:marker>
          <c:val>
            <c:numRef>
              <c:f>'HA System-wide STWPF_4'!$D$4:$D$27</c:f>
              <c:numCache>
                <c:formatCode>#,##0.0</c:formatCode>
                <c:ptCount val="24"/>
                <c:pt idx="0">
                  <c:v>4414.5</c:v>
                </c:pt>
                <c:pt idx="1">
                  <c:v>4189.8999999999996</c:v>
                </c:pt>
                <c:pt idx="2">
                  <c:v>3969.2</c:v>
                </c:pt>
                <c:pt idx="3">
                  <c:v>4235.6000000000004</c:v>
                </c:pt>
                <c:pt idx="4">
                  <c:v>4578</c:v>
                </c:pt>
                <c:pt idx="5">
                  <c:v>4421.8</c:v>
                </c:pt>
                <c:pt idx="6">
                  <c:v>4288.8</c:v>
                </c:pt>
                <c:pt idx="7">
                  <c:v>3675.7</c:v>
                </c:pt>
                <c:pt idx="8">
                  <c:v>3065.8</c:v>
                </c:pt>
                <c:pt idx="9">
                  <c:v>2397</c:v>
                </c:pt>
                <c:pt idx="10">
                  <c:v>1583.2</c:v>
                </c:pt>
                <c:pt idx="11">
                  <c:v>1089.4000000000001</c:v>
                </c:pt>
                <c:pt idx="12">
                  <c:v>1259.4000000000001</c:v>
                </c:pt>
                <c:pt idx="13">
                  <c:v>1151.0999999999999</c:v>
                </c:pt>
                <c:pt idx="14">
                  <c:v>1209.2</c:v>
                </c:pt>
                <c:pt idx="15">
                  <c:v>1329.9</c:v>
                </c:pt>
                <c:pt idx="16">
                  <c:v>1633.3</c:v>
                </c:pt>
                <c:pt idx="17">
                  <c:v>1681</c:v>
                </c:pt>
                <c:pt idx="18">
                  <c:v>1830.4</c:v>
                </c:pt>
                <c:pt idx="19">
                  <c:v>2069.3000000000002</c:v>
                </c:pt>
                <c:pt idx="20">
                  <c:v>2651.3</c:v>
                </c:pt>
                <c:pt idx="21">
                  <c:v>2762.4</c:v>
                </c:pt>
                <c:pt idx="22">
                  <c:v>2767.8</c:v>
                </c:pt>
                <c:pt idx="23">
                  <c:v>2253.3000000000002</c:v>
                </c:pt>
              </c:numCache>
            </c:numRef>
          </c:val>
          <c:smooth val="0"/>
        </c:ser>
        <c:dLbls>
          <c:showLegendKey val="0"/>
          <c:showVal val="0"/>
          <c:showCatName val="0"/>
          <c:showSerName val="0"/>
          <c:showPercent val="0"/>
          <c:showBubbleSize val="0"/>
        </c:dLbls>
        <c:marker val="1"/>
        <c:smooth val="0"/>
        <c:axId val="67431808"/>
        <c:axId val="67446656"/>
      </c:lineChart>
      <c:catAx>
        <c:axId val="67431808"/>
        <c:scaling>
          <c:orientation val="minMax"/>
        </c:scaling>
        <c:delete val="0"/>
        <c:axPos val="b"/>
        <c:majorGridlines/>
        <c:title>
          <c:tx>
            <c:rich>
              <a:bodyPr/>
              <a:lstStyle/>
              <a:p>
                <a:pPr>
                  <a:defRPr sz="1000" b="1" i="0" u="none" strike="noStrike">
                    <a:solidFill>
                      <a:srgbClr val="000000"/>
                    </a:solidFill>
                    <a:latin typeface="Tahoma"/>
                    <a:ea typeface="Tahoma"/>
                    <a:cs typeface="Tahoma"/>
                  </a:defRPr>
                </a:pPr>
                <a:r>
                  <a:rPr lang="en-US" sz="1000" b="1" dirty="0"/>
                  <a:t>Hour Ending</a:t>
                </a:r>
              </a:p>
            </c:rich>
          </c:tx>
          <c:layout/>
          <c:overlay val="0"/>
        </c:title>
        <c:majorTickMark val="none"/>
        <c:minorTickMark val="none"/>
        <c:tickLblPos val="low"/>
        <c:spPr>
          <a:ln w="0">
            <a:solidFill>
              <a:srgbClr val="808080"/>
            </a:solidFill>
            <a:prstDash val="solid"/>
          </a:ln>
        </c:spPr>
        <c:txPr>
          <a:bodyPr/>
          <a:lstStyle/>
          <a:p>
            <a:pPr>
              <a:defRPr sz="1000" b="1" i="0" u="none" strike="noStrike">
                <a:solidFill>
                  <a:srgbClr val="000000"/>
                </a:solidFill>
                <a:latin typeface="Tahoma"/>
                <a:ea typeface="Tahoma"/>
                <a:cs typeface="Tahoma"/>
              </a:defRPr>
            </a:pPr>
            <a:endParaRPr lang="en-US"/>
          </a:p>
        </c:txPr>
        <c:crossAx val="67446656"/>
        <c:crosses val="autoZero"/>
        <c:auto val="1"/>
        <c:lblAlgn val="ctr"/>
        <c:lblOffset val="100"/>
        <c:noMultiLvlLbl val="1"/>
      </c:catAx>
      <c:valAx>
        <c:axId val="67446656"/>
        <c:scaling>
          <c:orientation val="minMax"/>
        </c:scaling>
        <c:delete val="0"/>
        <c:axPos val="l"/>
        <c:majorGridlines>
          <c:spPr>
            <a:ln w="0">
              <a:solidFill>
                <a:srgbClr val="CCCCCC"/>
              </a:solidFill>
              <a:prstDash val="solid"/>
            </a:ln>
          </c:spPr>
        </c:majorGridlines>
        <c:title>
          <c:tx>
            <c:rich>
              <a:bodyPr rot="0" vert="horz"/>
              <a:lstStyle/>
              <a:p>
                <a:pPr>
                  <a:defRPr sz="1050" b="1" i="0" u="none" strike="noStrike">
                    <a:solidFill>
                      <a:srgbClr val="000000"/>
                    </a:solidFill>
                    <a:latin typeface="Tahoma"/>
                    <a:ea typeface="Tahoma"/>
                    <a:cs typeface="Tahoma"/>
                  </a:defRPr>
                </a:pPr>
                <a:r>
                  <a:rPr lang="en-US" sz="1050" b="1" dirty="0"/>
                  <a:t>MW</a:t>
                </a:r>
              </a:p>
            </c:rich>
          </c:tx>
          <c:layout>
            <c:manualLayout>
              <c:xMode val="edge"/>
              <c:yMode val="edge"/>
              <c:x val="0"/>
              <c:y val="0.44945346902762923"/>
            </c:manualLayout>
          </c:layout>
          <c:overlay val="0"/>
        </c:title>
        <c:numFmt formatCode="#,##0" sourceLinked="0"/>
        <c:majorTickMark val="none"/>
        <c:minorTickMark val="none"/>
        <c:tickLblPos val="nextTo"/>
        <c:spPr>
          <a:ln w="0">
            <a:solidFill>
              <a:srgbClr val="808080"/>
            </a:solidFill>
            <a:prstDash val="solid"/>
          </a:ln>
        </c:spPr>
        <c:txPr>
          <a:bodyPr/>
          <a:lstStyle/>
          <a:p>
            <a:pPr>
              <a:defRPr sz="1000" b="1" i="0" u="none" strike="noStrike">
                <a:solidFill>
                  <a:srgbClr val="000000"/>
                </a:solidFill>
                <a:latin typeface="Tahoma"/>
                <a:ea typeface="Tahoma"/>
                <a:cs typeface="Tahoma"/>
              </a:defRPr>
            </a:pPr>
            <a:endParaRPr lang="en-US"/>
          </a:p>
        </c:txPr>
        <c:crossAx val="67431808"/>
        <c:crosses val="autoZero"/>
        <c:crossBetween val="between"/>
      </c:valAx>
      <c:spPr>
        <a:noFill/>
      </c:spPr>
    </c:plotArea>
    <c:legend>
      <c:legendPos val="t"/>
      <c:layout/>
      <c:overlay val="0"/>
      <c:spPr>
        <a:noFill/>
        <a:ln>
          <a:noFill/>
        </a:ln>
      </c:spPr>
      <c:txPr>
        <a:bodyPr/>
        <a:lstStyle/>
        <a:p>
          <a:pPr>
            <a:defRPr sz="1000" b="1" i="0" u="none" strike="noStrike">
              <a:solidFill>
                <a:srgbClr val="000000"/>
              </a:solidFill>
              <a:latin typeface="Tahoma"/>
              <a:ea typeface="Tahoma"/>
              <a:cs typeface="Tahoma"/>
            </a:defRPr>
          </a:pPr>
          <a:endParaRPr lang="en-US"/>
        </a:p>
      </c:txPr>
    </c:legend>
    <c:plotVisOnly val="1"/>
    <c:dispBlanksAs val="gap"/>
    <c:showDLblsOverMax val="1"/>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571514185736393E-2"/>
          <c:y val="8.2123042054460471E-2"/>
          <c:w val="0.91222187588014847"/>
          <c:h val="0.80774773719044346"/>
        </c:manualLayout>
      </c:layout>
      <c:lineChart>
        <c:grouping val="standard"/>
        <c:varyColors val="0"/>
        <c:ser>
          <c:idx val="1"/>
          <c:order val="0"/>
          <c:tx>
            <c:strRef>
              <c:f>'DA System-wide STWPF_5'!$D$3</c:f>
              <c:strCache>
                <c:ptCount val="1"/>
                <c:pt idx="0">
                  <c:v>Day-ahead STWPF for Feb. 11, 2014</c:v>
                </c:pt>
              </c:strCache>
            </c:strRef>
          </c:tx>
          <c:spPr>
            <a:ln w="12700">
              <a:solidFill>
                <a:srgbClr val="FF0000"/>
              </a:solidFill>
              <a:prstDash val="solid"/>
            </a:ln>
          </c:spPr>
          <c:marker>
            <c:symbol val="square"/>
            <c:size val="3"/>
            <c:spPr>
              <a:ln>
                <a:solidFill>
                  <a:sysClr val="windowText" lastClr="000000"/>
                </a:solidFill>
              </a:ln>
            </c:spPr>
          </c:marker>
          <c:cat>
            <c:strRef>
              <c:f>'data_DA System-wide STWPF_5_1'!$A$2:$A$25</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'data_DA System-wide STWPF_5_1'!$C$2:$C$25</c:f>
              <c:numCache>
                <c:formatCode>General</c:formatCode>
                <c:ptCount val="24"/>
                <c:pt idx="0">
                  <c:v>2843.9</c:v>
                </c:pt>
                <c:pt idx="1">
                  <c:v>2917.6</c:v>
                </c:pt>
                <c:pt idx="2">
                  <c:v>3028.9</c:v>
                </c:pt>
                <c:pt idx="3">
                  <c:v>3055.9</c:v>
                </c:pt>
                <c:pt idx="4">
                  <c:v>3056.8</c:v>
                </c:pt>
                <c:pt idx="5">
                  <c:v>3164.8</c:v>
                </c:pt>
                <c:pt idx="6">
                  <c:v>3190.9</c:v>
                </c:pt>
                <c:pt idx="7">
                  <c:v>3000</c:v>
                </c:pt>
                <c:pt idx="8">
                  <c:v>2735.9</c:v>
                </c:pt>
                <c:pt idx="9">
                  <c:v>2324.1</c:v>
                </c:pt>
                <c:pt idx="10">
                  <c:v>2056.9</c:v>
                </c:pt>
                <c:pt idx="11">
                  <c:v>1841.4</c:v>
                </c:pt>
                <c:pt idx="12">
                  <c:v>1688.4</c:v>
                </c:pt>
                <c:pt idx="13">
                  <c:v>1599.2</c:v>
                </c:pt>
                <c:pt idx="14">
                  <c:v>1558.9</c:v>
                </c:pt>
                <c:pt idx="15">
                  <c:v>1409.3</c:v>
                </c:pt>
                <c:pt idx="16">
                  <c:v>1259.5999999999999</c:v>
                </c:pt>
                <c:pt idx="17">
                  <c:v>1130.5999999999999</c:v>
                </c:pt>
                <c:pt idx="18">
                  <c:v>1160.5</c:v>
                </c:pt>
                <c:pt idx="19">
                  <c:v>1183.9000000000001</c:v>
                </c:pt>
                <c:pt idx="20">
                  <c:v>1193.2</c:v>
                </c:pt>
                <c:pt idx="21">
                  <c:v>1201.8</c:v>
                </c:pt>
                <c:pt idx="22">
                  <c:v>1246.5</c:v>
                </c:pt>
                <c:pt idx="23">
                  <c:v>1386.7</c:v>
                </c:pt>
              </c:numCache>
            </c:numRef>
          </c:val>
          <c:smooth val="0"/>
        </c:ser>
        <c:ser>
          <c:idx val="2"/>
          <c:order val="1"/>
          <c:tx>
            <c:strRef>
              <c:f>'data_DA System-wide STWPF_5_1'!$D$1</c:f>
              <c:strCache>
                <c:ptCount val="1"/>
                <c:pt idx="0">
                  <c:v>Est. Uncurtailed Output (MW)</c:v>
                </c:pt>
              </c:strCache>
            </c:strRef>
          </c:tx>
          <c:spPr>
            <a:ln w="12700">
              <a:solidFill>
                <a:srgbClr val="00B0F0"/>
              </a:solidFill>
              <a:prstDash val="solid"/>
            </a:ln>
          </c:spPr>
          <c:marker>
            <c:symbol val="x"/>
            <c:size val="3"/>
            <c:spPr>
              <a:ln>
                <a:solidFill>
                  <a:sysClr val="windowText" lastClr="000000"/>
                </a:solidFill>
              </a:ln>
            </c:spPr>
          </c:marker>
          <c:cat>
            <c:strRef>
              <c:f>'data_DA System-wide STWPF_5_1'!$A$2:$A$25</c:f>
              <c:strCach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strCache>
            </c:strRef>
          </c:cat>
          <c:val>
            <c:numRef>
              <c:f>'data_DA System-wide STWPF_5_1'!$D$2:$D$25</c:f>
              <c:numCache>
                <c:formatCode>General</c:formatCode>
                <c:ptCount val="24"/>
                <c:pt idx="0">
                  <c:v>1263.4898479999999</c:v>
                </c:pt>
                <c:pt idx="1">
                  <c:v>1311.146972</c:v>
                </c:pt>
                <c:pt idx="2">
                  <c:v>1361.8202510000001</c:v>
                </c:pt>
                <c:pt idx="3">
                  <c:v>1371.956044</c:v>
                </c:pt>
                <c:pt idx="4">
                  <c:v>1383.2257239999999</c:v>
                </c:pt>
                <c:pt idx="5">
                  <c:v>1263.608919</c:v>
                </c:pt>
                <c:pt idx="6">
                  <c:v>1319.2725359999999</c:v>
                </c:pt>
                <c:pt idx="7">
                  <c:v>1296.6294539999999</c:v>
                </c:pt>
                <c:pt idx="8">
                  <c:v>1279.470331</c:v>
                </c:pt>
                <c:pt idx="9">
                  <c:v>1310.897138</c:v>
                </c:pt>
                <c:pt idx="10">
                  <c:v>1287.7699600000001</c:v>
                </c:pt>
                <c:pt idx="11">
                  <c:v>1190.853918</c:v>
                </c:pt>
                <c:pt idx="12">
                  <c:v>1262.3521169999999</c:v>
                </c:pt>
                <c:pt idx="13">
                  <c:v>1349.023657</c:v>
                </c:pt>
                <c:pt idx="14">
                  <c:v>1413.241886</c:v>
                </c:pt>
                <c:pt idx="15">
                  <c:v>1418.439468</c:v>
                </c:pt>
                <c:pt idx="16">
                  <c:v>1338.204033</c:v>
                </c:pt>
                <c:pt idx="17">
                  <c:v>1256.3700470000001</c:v>
                </c:pt>
                <c:pt idx="18">
                  <c:v>1294.8869400000001</c:v>
                </c:pt>
                <c:pt idx="19">
                  <c:v>1332.032449</c:v>
                </c:pt>
                <c:pt idx="20">
                  <c:v>1242.6185069999999</c:v>
                </c:pt>
                <c:pt idx="21">
                  <c:v>1147.340829</c:v>
                </c:pt>
                <c:pt idx="22">
                  <c:v>862.482077</c:v>
                </c:pt>
                <c:pt idx="23">
                  <c:v>724.34770100000003</c:v>
                </c:pt>
              </c:numCache>
            </c:numRef>
          </c:val>
          <c:smooth val="0"/>
        </c:ser>
        <c:ser>
          <c:idx val="0"/>
          <c:order val="2"/>
          <c:tx>
            <c:strRef>
              <c:f>'HA System-wide STWPF_4'!$D$3</c:f>
              <c:strCache>
                <c:ptCount val="1"/>
                <c:pt idx="0">
                  <c:v>Hour-ahead STWPF for Feb. 11, 2014</c:v>
                </c:pt>
              </c:strCache>
            </c:strRef>
          </c:tx>
          <c:spPr>
            <a:ln>
              <a:solidFill>
                <a:srgbClr val="008E40"/>
              </a:solidFill>
            </a:ln>
          </c:spPr>
          <c:marker>
            <c:symbol val="diamond"/>
            <c:size val="3"/>
            <c:spPr>
              <a:ln>
                <a:solidFill>
                  <a:sysClr val="windowText" lastClr="000000"/>
                </a:solidFill>
              </a:ln>
            </c:spPr>
          </c:marker>
          <c:val>
            <c:numRef>
              <c:f>'HA System-wide STWPF_4'!$D$4:$D$27</c:f>
              <c:numCache>
                <c:formatCode>#,##0.0</c:formatCode>
                <c:ptCount val="24"/>
                <c:pt idx="0">
                  <c:v>2368.6999999999998</c:v>
                </c:pt>
                <c:pt idx="1">
                  <c:v>2772.9</c:v>
                </c:pt>
                <c:pt idx="2">
                  <c:v>2621.9</c:v>
                </c:pt>
                <c:pt idx="3">
                  <c:v>2603.5</c:v>
                </c:pt>
                <c:pt idx="4">
                  <c:v>2475.6999999999998</c:v>
                </c:pt>
                <c:pt idx="5">
                  <c:v>2525.3000000000002</c:v>
                </c:pt>
                <c:pt idx="6">
                  <c:v>2568.6999999999998</c:v>
                </c:pt>
                <c:pt idx="7">
                  <c:v>2476.1</c:v>
                </c:pt>
                <c:pt idx="8">
                  <c:v>2305.6999999999998</c:v>
                </c:pt>
                <c:pt idx="9">
                  <c:v>2054.6</c:v>
                </c:pt>
                <c:pt idx="10">
                  <c:v>1688.5</c:v>
                </c:pt>
                <c:pt idx="11">
                  <c:v>1522.8</c:v>
                </c:pt>
                <c:pt idx="12">
                  <c:v>1403.1</c:v>
                </c:pt>
                <c:pt idx="13">
                  <c:v>1231.2</c:v>
                </c:pt>
                <c:pt idx="14">
                  <c:v>1104.7</c:v>
                </c:pt>
                <c:pt idx="15">
                  <c:v>1057.2</c:v>
                </c:pt>
                <c:pt idx="16">
                  <c:v>945.3</c:v>
                </c:pt>
                <c:pt idx="17">
                  <c:v>940.1</c:v>
                </c:pt>
                <c:pt idx="18">
                  <c:v>1050.7</c:v>
                </c:pt>
                <c:pt idx="19">
                  <c:v>1091.7</c:v>
                </c:pt>
                <c:pt idx="20">
                  <c:v>1265.9000000000001</c:v>
                </c:pt>
                <c:pt idx="21">
                  <c:v>1180.8</c:v>
                </c:pt>
                <c:pt idx="22">
                  <c:v>795.3</c:v>
                </c:pt>
                <c:pt idx="23">
                  <c:v>736.9</c:v>
                </c:pt>
              </c:numCache>
            </c:numRef>
          </c:val>
          <c:smooth val="0"/>
        </c:ser>
        <c:dLbls>
          <c:showLegendKey val="0"/>
          <c:showVal val="0"/>
          <c:showCatName val="0"/>
          <c:showSerName val="0"/>
          <c:showPercent val="0"/>
          <c:showBubbleSize val="0"/>
        </c:dLbls>
        <c:marker val="1"/>
        <c:smooth val="0"/>
        <c:axId val="67497984"/>
        <c:axId val="67500288"/>
      </c:lineChart>
      <c:catAx>
        <c:axId val="67497984"/>
        <c:scaling>
          <c:orientation val="minMax"/>
        </c:scaling>
        <c:delete val="0"/>
        <c:axPos val="b"/>
        <c:majorGridlines/>
        <c:title>
          <c:tx>
            <c:rich>
              <a:bodyPr/>
              <a:lstStyle/>
              <a:p>
                <a:pPr>
                  <a:defRPr sz="1050" b="1" i="0" u="none" strike="noStrike">
                    <a:solidFill>
                      <a:srgbClr val="000000"/>
                    </a:solidFill>
                    <a:latin typeface="Tahoma"/>
                    <a:ea typeface="Tahoma"/>
                    <a:cs typeface="Tahoma"/>
                  </a:defRPr>
                </a:pPr>
                <a:r>
                  <a:rPr lang="en-US" sz="1050" b="1" dirty="0"/>
                  <a:t>Hour Ending</a:t>
                </a:r>
              </a:p>
            </c:rich>
          </c:tx>
          <c:layout>
            <c:manualLayout>
              <c:xMode val="edge"/>
              <c:yMode val="edge"/>
              <c:x val="0.49606495458027172"/>
              <c:y val="0.95616187131009411"/>
            </c:manualLayout>
          </c:layout>
          <c:overlay val="0"/>
        </c:title>
        <c:majorTickMark val="none"/>
        <c:minorTickMark val="none"/>
        <c:tickLblPos val="low"/>
        <c:spPr>
          <a:ln w="0">
            <a:solidFill>
              <a:srgbClr val="808080"/>
            </a:solidFill>
            <a:prstDash val="solid"/>
          </a:ln>
        </c:spPr>
        <c:txPr>
          <a:bodyPr/>
          <a:lstStyle/>
          <a:p>
            <a:pPr>
              <a:defRPr sz="1000" b="1" i="0" u="none" strike="noStrike">
                <a:solidFill>
                  <a:srgbClr val="000000"/>
                </a:solidFill>
                <a:latin typeface="Tahoma"/>
                <a:ea typeface="Tahoma"/>
                <a:cs typeface="Tahoma"/>
              </a:defRPr>
            </a:pPr>
            <a:endParaRPr lang="en-US"/>
          </a:p>
        </c:txPr>
        <c:crossAx val="67500288"/>
        <c:crosses val="autoZero"/>
        <c:auto val="1"/>
        <c:lblAlgn val="ctr"/>
        <c:lblOffset val="100"/>
        <c:noMultiLvlLbl val="1"/>
      </c:catAx>
      <c:valAx>
        <c:axId val="67500288"/>
        <c:scaling>
          <c:orientation val="minMax"/>
        </c:scaling>
        <c:delete val="0"/>
        <c:axPos val="l"/>
        <c:majorGridlines>
          <c:spPr>
            <a:ln w="0">
              <a:solidFill>
                <a:srgbClr val="CCCCCC"/>
              </a:solidFill>
              <a:prstDash val="solid"/>
            </a:ln>
          </c:spPr>
        </c:majorGridlines>
        <c:title>
          <c:tx>
            <c:rich>
              <a:bodyPr rot="0" vert="horz"/>
              <a:lstStyle/>
              <a:p>
                <a:pPr>
                  <a:defRPr sz="1050" b="1" i="0" u="none" strike="noStrike">
                    <a:solidFill>
                      <a:srgbClr val="000000"/>
                    </a:solidFill>
                    <a:latin typeface="Tahoma"/>
                    <a:ea typeface="Tahoma"/>
                    <a:cs typeface="Tahoma"/>
                  </a:defRPr>
                </a:pPr>
                <a:r>
                  <a:rPr lang="en-US" sz="1050" b="1" dirty="0"/>
                  <a:t>MW</a:t>
                </a:r>
              </a:p>
            </c:rich>
          </c:tx>
          <c:layout>
            <c:manualLayout>
              <c:xMode val="edge"/>
              <c:yMode val="edge"/>
              <c:x val="0"/>
              <c:y val="0.4769885543951341"/>
            </c:manualLayout>
          </c:layout>
          <c:overlay val="0"/>
        </c:title>
        <c:numFmt formatCode="#,##0" sourceLinked="0"/>
        <c:majorTickMark val="none"/>
        <c:minorTickMark val="none"/>
        <c:tickLblPos val="nextTo"/>
        <c:spPr>
          <a:ln w="0">
            <a:solidFill>
              <a:srgbClr val="808080"/>
            </a:solidFill>
            <a:prstDash val="solid"/>
          </a:ln>
        </c:spPr>
        <c:txPr>
          <a:bodyPr/>
          <a:lstStyle/>
          <a:p>
            <a:pPr>
              <a:defRPr sz="1000" b="1" i="0" u="none" strike="noStrike">
                <a:solidFill>
                  <a:srgbClr val="000000"/>
                </a:solidFill>
                <a:latin typeface="Tahoma"/>
                <a:ea typeface="Tahoma"/>
                <a:cs typeface="Tahoma"/>
              </a:defRPr>
            </a:pPr>
            <a:endParaRPr lang="en-US"/>
          </a:p>
        </c:txPr>
        <c:crossAx val="67497984"/>
        <c:crosses val="autoZero"/>
        <c:crossBetween val="between"/>
      </c:valAx>
      <c:spPr>
        <a:noFill/>
        <a:ln>
          <a:noFill/>
        </a:ln>
      </c:spPr>
    </c:plotArea>
    <c:legend>
      <c:legendPos val="t"/>
      <c:layout/>
      <c:overlay val="0"/>
      <c:spPr>
        <a:noFill/>
        <a:ln>
          <a:noFill/>
        </a:ln>
      </c:spPr>
      <c:txPr>
        <a:bodyPr/>
        <a:lstStyle/>
        <a:p>
          <a:pPr>
            <a:defRPr sz="1050" b="1" i="0" u="none" strike="noStrike">
              <a:solidFill>
                <a:srgbClr val="000000"/>
              </a:solidFill>
              <a:latin typeface="Tahoma"/>
              <a:ea typeface="Tahoma"/>
              <a:cs typeface="Tahoma"/>
            </a:defRPr>
          </a:pPr>
          <a:endParaRPr lang="en-US"/>
        </a:p>
      </c:txPr>
    </c:legend>
    <c:plotVisOnly val="1"/>
    <c:dispBlanksAs val="gap"/>
    <c:showDLblsOverMax val="1"/>
  </c:chart>
  <c:spPr>
    <a:ln>
      <a:noFill/>
    </a:ln>
  </c:sp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C7CF198-74CC-4FDD-B901-3B56B288DF4B}" type="slidenum">
              <a:rPr lang="en-US"/>
              <a:pPr>
                <a:defRPr/>
              </a:pPr>
              <a:t>‹#›</a:t>
            </a:fld>
            <a:endParaRPr lang="en-US" dirty="0"/>
          </a:p>
        </p:txBody>
      </p:sp>
    </p:spTree>
    <p:extLst>
      <p:ext uri="{BB962C8B-B14F-4D97-AF65-F5344CB8AC3E}">
        <p14:creationId xmlns:p14="http://schemas.microsoft.com/office/powerpoint/2010/main" val="6589740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78DA07-366B-48FF-B3EC-0C41AD803E6A}" type="slidenum">
              <a:rPr lang="en-US" altLang="en-US" smtClean="0"/>
              <a:pPr eaLnBrk="1" hangingPunct="1">
                <a:spcBef>
                  <a:spcPct val="0"/>
                </a:spcBef>
              </a:pPr>
              <a:t>5</a:t>
            </a:fld>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03B7DE8-2E9B-4769-BE63-76E55809CFA8}" type="slidenum">
              <a:rPr lang="en-US" altLang="en-US" smtClean="0"/>
              <a:pPr eaLnBrk="1" hangingPunct="1">
                <a:spcBef>
                  <a:spcPct val="0"/>
                </a:spcBef>
              </a:pPr>
              <a:t>37</a:t>
            </a:fld>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7CF198-74CC-4FDD-B901-3B56B288DF4B}" type="slidenum">
              <a:rPr lang="en-US" smtClean="0"/>
              <a:pPr>
                <a:defRPr/>
              </a:pPr>
              <a:t>40</a:t>
            </a:fld>
            <a:endParaRPr lang="en-US" dirty="0"/>
          </a:p>
        </p:txBody>
      </p:sp>
    </p:spTree>
    <p:extLst>
      <p:ext uri="{BB962C8B-B14F-4D97-AF65-F5344CB8AC3E}">
        <p14:creationId xmlns:p14="http://schemas.microsoft.com/office/powerpoint/2010/main" val="115630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Talk with Chris Coleman to see if he has an example of these types of events.</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49C08D3-0C84-41A0-BDAB-B637A34AE0C0}" type="slidenum">
              <a:rPr lang="en-US" altLang="en-US" smtClean="0"/>
              <a:pPr eaLnBrk="1" hangingPunct="1">
                <a:spcBef>
                  <a:spcPct val="0"/>
                </a:spcBef>
              </a:pPr>
              <a:t>7</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DA181FB-1599-4113-ADA7-7F0B0C6A28A6}" type="slidenum">
              <a:rPr lang="en-US" altLang="en-US" smtClean="0"/>
              <a:pPr eaLnBrk="1" hangingPunct="1">
                <a:spcBef>
                  <a:spcPct val="0"/>
                </a:spcBef>
              </a:pPr>
              <a:t>8</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2/19/2015 22:52</a:t>
            </a:r>
          </a:p>
          <a:p>
            <a:r>
              <a:rPr lang="en-US" dirty="0" smtClean="0"/>
              <a:t>Coastal [MW]</a:t>
            </a:r>
          </a:p>
          <a:p>
            <a:r>
              <a:rPr lang="en-US" dirty="0" smtClean="0"/>
              <a:t>Non-Coastal  [MW]</a:t>
            </a:r>
          </a:p>
          <a:p>
            <a:r>
              <a:rPr lang="en-US" dirty="0" smtClean="0"/>
              <a:t>Total [MW]</a:t>
            </a:r>
          </a:p>
          <a:p>
            <a:r>
              <a:rPr lang="en-US" dirty="0" smtClean="0"/>
              <a:t>Wind Generation</a:t>
            </a:r>
          </a:p>
          <a:p>
            <a:r>
              <a:rPr lang="en-US" dirty="0" smtClean="0"/>
              <a:t>1,282</a:t>
            </a:r>
          </a:p>
          <a:p>
            <a:r>
              <a:rPr lang="en-US" dirty="0" smtClean="0"/>
              <a:t>9,872</a:t>
            </a:r>
          </a:p>
          <a:p>
            <a:r>
              <a:rPr lang="en-US" dirty="0" smtClean="0"/>
              <a:t>11,154</a:t>
            </a:r>
          </a:p>
          <a:p>
            <a:r>
              <a:rPr lang="en-US" dirty="0" smtClean="0"/>
              <a:t>Active Wind HSL Capacity(*)</a:t>
            </a:r>
          </a:p>
          <a:p>
            <a:r>
              <a:rPr lang="en-US" dirty="0" smtClean="0"/>
              <a:t>2,140</a:t>
            </a:r>
          </a:p>
          <a:p>
            <a:r>
              <a:rPr lang="en-US" dirty="0" smtClean="0"/>
              <a:t>11,230</a:t>
            </a:r>
          </a:p>
          <a:p>
            <a:r>
              <a:rPr lang="en-US" dirty="0" smtClean="0"/>
              <a:t>13,800</a:t>
            </a:r>
          </a:p>
          <a:p>
            <a:endParaRPr lang="en-US" dirty="0"/>
          </a:p>
        </p:txBody>
      </p:sp>
      <p:sp>
        <p:nvSpPr>
          <p:cNvPr id="4" name="Slide Number Placeholder 3"/>
          <p:cNvSpPr>
            <a:spLocks noGrp="1"/>
          </p:cNvSpPr>
          <p:nvPr>
            <p:ph type="sldNum" sz="quarter" idx="10"/>
          </p:nvPr>
        </p:nvSpPr>
        <p:spPr/>
        <p:txBody>
          <a:bodyPr/>
          <a:lstStyle/>
          <a:p>
            <a:pPr>
              <a:defRPr/>
            </a:pPr>
            <a:fld id="{8C7CF198-74CC-4FDD-B901-3B56B288DF4B}" type="slidenum">
              <a:rPr lang="en-US" smtClean="0"/>
              <a:pPr>
                <a:defRPr/>
              </a:pPr>
              <a:t>10</a:t>
            </a:fld>
            <a:endParaRPr lang="en-US" dirty="0"/>
          </a:p>
        </p:txBody>
      </p:sp>
    </p:spTree>
    <p:extLst>
      <p:ext uri="{BB962C8B-B14F-4D97-AF65-F5344CB8AC3E}">
        <p14:creationId xmlns:p14="http://schemas.microsoft.com/office/powerpoint/2010/main" val="1796316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Majority of Wind comes from in-land. Coastal wind has higher correlation with Peak load.</a:t>
            </a:r>
          </a:p>
          <a:p>
            <a:endParaRPr lang="en-US" altLang="en-US" dirty="0" smtClean="0"/>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9EF9749-431C-4CC5-821C-70D123190440}" type="slidenum">
              <a:rPr lang="en-US" altLang="en-US" smtClean="0"/>
              <a:pPr eaLnBrk="1" hangingPunct="1">
                <a:spcBef>
                  <a:spcPct val="0"/>
                </a:spcBef>
              </a:pPr>
              <a:t>12</a:t>
            </a:fld>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just to</a:t>
            </a:r>
            <a:r>
              <a:rPr lang="en-US" baseline="0" dirty="0" smtClean="0"/>
              <a:t> demonstrate the uncertainty in the day ahead</a:t>
            </a:r>
            <a:endParaRPr lang="en-US" dirty="0"/>
          </a:p>
        </p:txBody>
      </p:sp>
      <p:sp>
        <p:nvSpPr>
          <p:cNvPr id="4" name="Slide Number Placeholder 3"/>
          <p:cNvSpPr>
            <a:spLocks noGrp="1"/>
          </p:cNvSpPr>
          <p:nvPr>
            <p:ph type="sldNum" sz="quarter" idx="10"/>
          </p:nvPr>
        </p:nvSpPr>
        <p:spPr/>
        <p:txBody>
          <a:bodyPr/>
          <a:lstStyle/>
          <a:p>
            <a:pPr>
              <a:defRPr/>
            </a:pPr>
            <a:fld id="{8C7CF198-74CC-4FDD-B901-3B56B288DF4B}" type="slidenum">
              <a:rPr lang="en-US" smtClean="0"/>
              <a:pPr>
                <a:defRPr/>
              </a:pPr>
              <a:t>13</a:t>
            </a:fld>
            <a:endParaRPr lang="en-US" dirty="0"/>
          </a:p>
        </p:txBody>
      </p:sp>
    </p:spTree>
    <p:extLst>
      <p:ext uri="{BB962C8B-B14F-4D97-AF65-F5344CB8AC3E}">
        <p14:creationId xmlns:p14="http://schemas.microsoft.com/office/powerpoint/2010/main" val="1338245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short-term wind power forecast system is updated hourly for the next 48 hours.</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141650A-9FF8-455E-A5AB-8F434C374CC6}" type="slidenum">
              <a:rPr lang="en-US" altLang="en-US" smtClean="0"/>
              <a:pPr eaLnBrk="1" hangingPunct="1">
                <a:spcBef>
                  <a:spcPct val="0"/>
                </a:spcBef>
              </a:pPr>
              <a:t>19</a:t>
            </a:fld>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is an example of observed time series for the wind forecast performed in Nov. 2012. The black line is the total actual wind generation, the red line is the 3hour-ahead forecast, and the yellow line is the day-ahead wind forecast delivered before 1430 of the prior day.</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F5CB3B6-4EEB-4495-B878-6BDB0BE98E6A}" type="slidenum">
              <a:rPr lang="en-US" altLang="en-US" smtClean="0"/>
              <a:pPr eaLnBrk="1" hangingPunct="1">
                <a:spcBef>
                  <a:spcPct val="0"/>
                </a:spcBef>
              </a:pPr>
              <a:t>21</a:t>
            </a:fld>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D229957-8756-42C0-8F01-78F1F34AA7DC}" type="slidenum">
              <a:rPr lang="en-US" altLang="en-US" smtClean="0"/>
              <a:pPr eaLnBrk="1" hangingPunct="1">
                <a:spcBef>
                  <a:spcPct val="0"/>
                </a:spcBef>
              </a:pPr>
              <a:t>29</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1143000"/>
            <a:ext cx="9144000" cy="5715000"/>
          </a:xfrm>
          <a:prstGeom prst="rect">
            <a:avLst/>
          </a:prstGeom>
          <a:solidFill>
            <a:srgbClr val="5469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6" name="Line 14"/>
          <p:cNvSpPr>
            <a:spLocks noChangeShapeType="1"/>
          </p:cNvSpPr>
          <p:nvPr/>
        </p:nvSpPr>
        <p:spPr bwMode="auto">
          <a:xfrm>
            <a:off x="0" y="1143000"/>
            <a:ext cx="9144000"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43010" name="Rectangle 2"/>
          <p:cNvSpPr>
            <a:spLocks noGrp="1" noChangeArrowheads="1"/>
          </p:cNvSpPr>
          <p:nvPr>
            <p:ph type="subTitle" idx="1"/>
          </p:nvPr>
        </p:nvSpPr>
        <p:spPr>
          <a:xfrm>
            <a:off x="2343150" y="3581400"/>
            <a:ext cx="6343650" cy="1143000"/>
          </a:xfrm>
        </p:spPr>
        <p:txBody>
          <a:bodyPr/>
          <a:lstStyle>
            <a:lvl1pPr marL="0" indent="0">
              <a:buFontTx/>
              <a:buNone/>
              <a:defRPr b="0">
                <a:solidFill>
                  <a:schemeClr val="bg1"/>
                </a:solidFill>
                <a:latin typeface="Arial Black" pitchFamily="34" charset="0"/>
              </a:defRPr>
            </a:lvl1pPr>
          </a:lstStyle>
          <a:p>
            <a:r>
              <a:rPr lang="en-US"/>
              <a:t>Click to edit Master subtitle style</a:t>
            </a:r>
          </a:p>
        </p:txBody>
      </p:sp>
      <p:sp>
        <p:nvSpPr>
          <p:cNvPr id="43015" name="Rectangle 7"/>
          <p:cNvSpPr>
            <a:spLocks noGrp="1" noChangeArrowheads="1"/>
          </p:cNvSpPr>
          <p:nvPr>
            <p:ph type="ctrTitle"/>
          </p:nvPr>
        </p:nvSpPr>
        <p:spPr>
          <a:xfrm>
            <a:off x="2333625" y="1905000"/>
            <a:ext cx="6477000" cy="1241425"/>
          </a:xfrm>
        </p:spPr>
        <p:txBody>
          <a:bodyPr/>
          <a:lstStyle>
            <a:lvl1pPr>
              <a:defRPr sz="2800"/>
            </a:lvl1pPr>
          </a:lstStyle>
          <a:p>
            <a:r>
              <a:rPr lang="en-US"/>
              <a:t>Click to edit Master title style</a:t>
            </a:r>
          </a:p>
        </p:txBody>
      </p:sp>
      <p:sp>
        <p:nvSpPr>
          <p:cNvPr id="7" name="Rectangle 10"/>
          <p:cNvSpPr>
            <a:spLocks noGrp="1" noChangeArrowheads="1"/>
          </p:cNvSpPr>
          <p:nvPr>
            <p:ph type="dt" sz="half" idx="10"/>
          </p:nvPr>
        </p:nvSpPr>
        <p:spPr>
          <a:xfrm>
            <a:off x="2333625" y="5467350"/>
            <a:ext cx="6276975" cy="476250"/>
          </a:xfrm>
        </p:spPr>
        <p:txBody>
          <a:bodyPr/>
          <a:lstStyle>
            <a:lvl1pPr>
              <a:defRPr sz="1800" b="1">
                <a:solidFill>
                  <a:schemeClr val="bg1"/>
                </a:solidFill>
              </a:defRPr>
            </a:lvl1pPr>
          </a:lstStyle>
          <a:p>
            <a:pPr>
              <a:defRPr/>
            </a:pPr>
            <a:r>
              <a:rPr lang="en-US" dirty="0"/>
              <a:t>February 23-24, 2011</a:t>
            </a:r>
          </a:p>
        </p:txBody>
      </p:sp>
      <p:sp>
        <p:nvSpPr>
          <p:cNvPr id="8" name="Rectangle 15"/>
          <p:cNvSpPr>
            <a:spLocks noGrp="1" noChangeArrowheads="1"/>
          </p:cNvSpPr>
          <p:nvPr>
            <p:ph type="ftr" sz="quarter" idx="11"/>
          </p:nvPr>
        </p:nvSpPr>
        <p:spPr>
          <a:xfrm>
            <a:off x="2333625" y="5067300"/>
            <a:ext cx="6276975" cy="419100"/>
          </a:xfrm>
        </p:spPr>
        <p:txBody>
          <a:bodyPr/>
          <a:lstStyle>
            <a:lvl1pPr algn="l">
              <a:defRPr sz="1800" b="1">
                <a:solidFill>
                  <a:schemeClr val="bg1"/>
                </a:solidFill>
              </a:defRPr>
            </a:lvl1pPr>
          </a:lstStyle>
          <a:p>
            <a:pPr>
              <a:defRPr/>
            </a:pPr>
            <a:r>
              <a:rPr lang="en-US" dirty="0"/>
              <a:t>UWIG Workshop - Albany</a:t>
            </a:r>
          </a:p>
        </p:txBody>
      </p:sp>
    </p:spTree>
    <p:extLst>
      <p:ext uri="{BB962C8B-B14F-4D97-AF65-F5344CB8AC3E}">
        <p14:creationId xmlns:p14="http://schemas.microsoft.com/office/powerpoint/2010/main" val="694158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6F8AB27-B103-47DB-BA81-0DE490D4DFD8}" type="slidenum">
              <a:rPr lang="en-US"/>
              <a:pPr>
                <a:defRPr/>
              </a:pPr>
              <a:t>‹#›</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UWIG Workshop - Albany</a:t>
            </a:r>
          </a:p>
        </p:txBody>
      </p:sp>
      <p:sp>
        <p:nvSpPr>
          <p:cNvPr id="6" name="Rectangle 4"/>
          <p:cNvSpPr>
            <a:spLocks noGrp="1" noChangeArrowheads="1"/>
          </p:cNvSpPr>
          <p:nvPr>
            <p:ph type="dt" sz="half" idx="12"/>
          </p:nvPr>
        </p:nvSpPr>
        <p:spPr>
          <a:ln/>
        </p:spPr>
        <p:txBody>
          <a:bodyPr/>
          <a:lstStyle>
            <a:lvl1pPr>
              <a:defRPr/>
            </a:lvl1pPr>
          </a:lstStyle>
          <a:p>
            <a:pPr>
              <a:defRPr/>
            </a:pPr>
            <a:r>
              <a:rPr lang="en-US" dirty="0"/>
              <a:t>February 23-24, 2011</a:t>
            </a:r>
          </a:p>
        </p:txBody>
      </p:sp>
    </p:spTree>
    <p:extLst>
      <p:ext uri="{BB962C8B-B14F-4D97-AF65-F5344CB8AC3E}">
        <p14:creationId xmlns:p14="http://schemas.microsoft.com/office/powerpoint/2010/main" val="2591844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0"/>
            <a:ext cx="21717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0"/>
            <a:ext cx="63627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CA197AC-D4D6-42DC-A441-8A0F91B602B0}" type="slidenum">
              <a:rPr lang="en-US"/>
              <a:pPr>
                <a:defRPr/>
              </a:pPr>
              <a:t>‹#›</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UWIG Workshop - Albany</a:t>
            </a:r>
          </a:p>
        </p:txBody>
      </p:sp>
      <p:sp>
        <p:nvSpPr>
          <p:cNvPr id="6" name="Rectangle 4"/>
          <p:cNvSpPr>
            <a:spLocks noGrp="1" noChangeArrowheads="1"/>
          </p:cNvSpPr>
          <p:nvPr>
            <p:ph type="dt" sz="half" idx="12"/>
          </p:nvPr>
        </p:nvSpPr>
        <p:spPr>
          <a:ln/>
        </p:spPr>
        <p:txBody>
          <a:bodyPr/>
          <a:lstStyle>
            <a:lvl1pPr>
              <a:defRPr/>
            </a:lvl1pPr>
          </a:lstStyle>
          <a:p>
            <a:pPr>
              <a:defRPr/>
            </a:pPr>
            <a:r>
              <a:rPr lang="en-US" dirty="0"/>
              <a:t>February 23-24, 2011</a:t>
            </a:r>
          </a:p>
        </p:txBody>
      </p:sp>
    </p:spTree>
    <p:extLst>
      <p:ext uri="{BB962C8B-B14F-4D97-AF65-F5344CB8AC3E}">
        <p14:creationId xmlns:p14="http://schemas.microsoft.com/office/powerpoint/2010/main" val="3964653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F891E4A-803D-4C8E-9FFE-E26176748BC6}" type="slidenum">
              <a:rPr lang="en-US"/>
              <a:pPr>
                <a:defRPr/>
              </a:pPr>
              <a:t>‹#›</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UWIG Workshop - Albany</a:t>
            </a:r>
          </a:p>
        </p:txBody>
      </p:sp>
      <p:sp>
        <p:nvSpPr>
          <p:cNvPr id="6" name="Rectangle 4"/>
          <p:cNvSpPr>
            <a:spLocks noGrp="1" noChangeArrowheads="1"/>
          </p:cNvSpPr>
          <p:nvPr>
            <p:ph type="dt" sz="half" idx="12"/>
          </p:nvPr>
        </p:nvSpPr>
        <p:spPr>
          <a:ln/>
        </p:spPr>
        <p:txBody>
          <a:bodyPr/>
          <a:lstStyle>
            <a:lvl1pPr>
              <a:defRPr/>
            </a:lvl1pPr>
          </a:lstStyle>
          <a:p>
            <a:pPr>
              <a:defRPr/>
            </a:pPr>
            <a:r>
              <a:rPr lang="en-US" dirty="0"/>
              <a:t>February 23-24, 2011</a:t>
            </a:r>
          </a:p>
        </p:txBody>
      </p:sp>
    </p:spTree>
    <p:extLst>
      <p:ext uri="{BB962C8B-B14F-4D97-AF65-F5344CB8AC3E}">
        <p14:creationId xmlns:p14="http://schemas.microsoft.com/office/powerpoint/2010/main" val="237455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FA17FA9-ED05-464A-B198-8077B010CC30}" type="slidenum">
              <a:rPr lang="en-US"/>
              <a:pPr>
                <a:defRPr/>
              </a:pPr>
              <a:t>‹#›</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UWIG Workshop - Albany</a:t>
            </a:r>
          </a:p>
        </p:txBody>
      </p:sp>
      <p:sp>
        <p:nvSpPr>
          <p:cNvPr id="6" name="Rectangle 4"/>
          <p:cNvSpPr>
            <a:spLocks noGrp="1" noChangeArrowheads="1"/>
          </p:cNvSpPr>
          <p:nvPr>
            <p:ph type="dt" sz="half" idx="12"/>
          </p:nvPr>
        </p:nvSpPr>
        <p:spPr>
          <a:ln/>
        </p:spPr>
        <p:txBody>
          <a:bodyPr/>
          <a:lstStyle>
            <a:lvl1pPr>
              <a:defRPr/>
            </a:lvl1pPr>
          </a:lstStyle>
          <a:p>
            <a:pPr>
              <a:defRPr/>
            </a:pPr>
            <a:r>
              <a:rPr lang="en-US" dirty="0"/>
              <a:t>February 23-24, 2011</a:t>
            </a:r>
          </a:p>
        </p:txBody>
      </p:sp>
    </p:spTree>
    <p:extLst>
      <p:ext uri="{BB962C8B-B14F-4D97-AF65-F5344CB8AC3E}">
        <p14:creationId xmlns:p14="http://schemas.microsoft.com/office/powerpoint/2010/main" val="32709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3A9EBD4-4663-4615-BD62-B00102E4DBBD}" type="slidenum">
              <a:rPr lang="en-US"/>
              <a:pPr>
                <a:defRPr/>
              </a:pPr>
              <a:t>‹#›</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UWIG Workshop - Albany</a:t>
            </a:r>
          </a:p>
        </p:txBody>
      </p:sp>
      <p:sp>
        <p:nvSpPr>
          <p:cNvPr id="7" name="Rectangle 4"/>
          <p:cNvSpPr>
            <a:spLocks noGrp="1" noChangeArrowheads="1"/>
          </p:cNvSpPr>
          <p:nvPr>
            <p:ph type="dt" sz="half" idx="12"/>
          </p:nvPr>
        </p:nvSpPr>
        <p:spPr>
          <a:ln/>
        </p:spPr>
        <p:txBody>
          <a:bodyPr/>
          <a:lstStyle>
            <a:lvl1pPr>
              <a:defRPr/>
            </a:lvl1pPr>
          </a:lstStyle>
          <a:p>
            <a:pPr>
              <a:defRPr/>
            </a:pPr>
            <a:r>
              <a:rPr lang="en-US" dirty="0"/>
              <a:t>February 23-24, 2011</a:t>
            </a:r>
          </a:p>
        </p:txBody>
      </p:sp>
    </p:spTree>
    <p:extLst>
      <p:ext uri="{BB962C8B-B14F-4D97-AF65-F5344CB8AC3E}">
        <p14:creationId xmlns:p14="http://schemas.microsoft.com/office/powerpoint/2010/main" val="3016943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0B76663F-4E32-4E29-B6EE-61F71BF6C613}" type="slidenum">
              <a:rPr lang="en-US"/>
              <a:pPr>
                <a:defRPr/>
              </a:pPr>
              <a:t>‹#›</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UWIG Workshop - Albany</a:t>
            </a:r>
          </a:p>
        </p:txBody>
      </p:sp>
      <p:sp>
        <p:nvSpPr>
          <p:cNvPr id="9" name="Rectangle 4"/>
          <p:cNvSpPr>
            <a:spLocks noGrp="1" noChangeArrowheads="1"/>
          </p:cNvSpPr>
          <p:nvPr>
            <p:ph type="dt" sz="half" idx="12"/>
          </p:nvPr>
        </p:nvSpPr>
        <p:spPr>
          <a:ln/>
        </p:spPr>
        <p:txBody>
          <a:bodyPr/>
          <a:lstStyle>
            <a:lvl1pPr>
              <a:defRPr/>
            </a:lvl1pPr>
          </a:lstStyle>
          <a:p>
            <a:pPr>
              <a:defRPr/>
            </a:pPr>
            <a:r>
              <a:rPr lang="en-US" dirty="0"/>
              <a:t>February 23-24, 2011</a:t>
            </a:r>
          </a:p>
        </p:txBody>
      </p:sp>
    </p:spTree>
    <p:extLst>
      <p:ext uri="{BB962C8B-B14F-4D97-AF65-F5344CB8AC3E}">
        <p14:creationId xmlns:p14="http://schemas.microsoft.com/office/powerpoint/2010/main" val="2452327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91C7914-6759-4ED0-A4B1-FC05E076E47E}" type="slidenum">
              <a:rPr lang="en-US"/>
              <a:pPr>
                <a:defRPr/>
              </a:pPr>
              <a:t>‹#›</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UWIG Workshop - Albany</a:t>
            </a:r>
          </a:p>
        </p:txBody>
      </p:sp>
      <p:sp>
        <p:nvSpPr>
          <p:cNvPr id="5" name="Rectangle 4"/>
          <p:cNvSpPr>
            <a:spLocks noGrp="1" noChangeArrowheads="1"/>
          </p:cNvSpPr>
          <p:nvPr>
            <p:ph type="dt" sz="half" idx="12"/>
          </p:nvPr>
        </p:nvSpPr>
        <p:spPr>
          <a:ln/>
        </p:spPr>
        <p:txBody>
          <a:bodyPr/>
          <a:lstStyle>
            <a:lvl1pPr>
              <a:defRPr/>
            </a:lvl1pPr>
          </a:lstStyle>
          <a:p>
            <a:pPr>
              <a:defRPr/>
            </a:pPr>
            <a:r>
              <a:rPr lang="en-US" dirty="0"/>
              <a:t>February 23-24, 2011</a:t>
            </a:r>
          </a:p>
        </p:txBody>
      </p:sp>
    </p:spTree>
    <p:extLst>
      <p:ext uri="{BB962C8B-B14F-4D97-AF65-F5344CB8AC3E}">
        <p14:creationId xmlns:p14="http://schemas.microsoft.com/office/powerpoint/2010/main" val="184634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8E4E452-1828-4316-A49E-3E2AD528E1B7}" type="slidenum">
              <a:rPr lang="en-US"/>
              <a:pPr>
                <a:defRPr/>
              </a:pPr>
              <a:t>‹#›</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UWIG Workshop - Albany</a:t>
            </a:r>
          </a:p>
        </p:txBody>
      </p:sp>
      <p:sp>
        <p:nvSpPr>
          <p:cNvPr id="4" name="Rectangle 4"/>
          <p:cNvSpPr>
            <a:spLocks noGrp="1" noChangeArrowheads="1"/>
          </p:cNvSpPr>
          <p:nvPr>
            <p:ph type="dt" sz="half" idx="12"/>
          </p:nvPr>
        </p:nvSpPr>
        <p:spPr>
          <a:ln/>
        </p:spPr>
        <p:txBody>
          <a:bodyPr/>
          <a:lstStyle>
            <a:lvl1pPr>
              <a:defRPr/>
            </a:lvl1pPr>
          </a:lstStyle>
          <a:p>
            <a:pPr>
              <a:defRPr/>
            </a:pPr>
            <a:r>
              <a:rPr lang="en-US" dirty="0"/>
              <a:t>February 23-24, 2011</a:t>
            </a:r>
          </a:p>
        </p:txBody>
      </p:sp>
    </p:spTree>
    <p:extLst>
      <p:ext uri="{BB962C8B-B14F-4D97-AF65-F5344CB8AC3E}">
        <p14:creationId xmlns:p14="http://schemas.microsoft.com/office/powerpoint/2010/main" val="2841762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B4ED098-38B9-43B8-A89B-DBC579E976AA}" type="slidenum">
              <a:rPr lang="en-US"/>
              <a:pPr>
                <a:defRPr/>
              </a:pPr>
              <a:t>‹#›</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UWIG Workshop - Albany</a:t>
            </a:r>
          </a:p>
        </p:txBody>
      </p:sp>
      <p:sp>
        <p:nvSpPr>
          <p:cNvPr id="7" name="Rectangle 4"/>
          <p:cNvSpPr>
            <a:spLocks noGrp="1" noChangeArrowheads="1"/>
          </p:cNvSpPr>
          <p:nvPr>
            <p:ph type="dt" sz="half" idx="12"/>
          </p:nvPr>
        </p:nvSpPr>
        <p:spPr>
          <a:ln/>
        </p:spPr>
        <p:txBody>
          <a:bodyPr/>
          <a:lstStyle>
            <a:lvl1pPr>
              <a:defRPr/>
            </a:lvl1pPr>
          </a:lstStyle>
          <a:p>
            <a:pPr>
              <a:defRPr/>
            </a:pPr>
            <a:r>
              <a:rPr lang="en-US" dirty="0"/>
              <a:t>February 23-24, 2011</a:t>
            </a:r>
          </a:p>
        </p:txBody>
      </p:sp>
    </p:spTree>
    <p:extLst>
      <p:ext uri="{BB962C8B-B14F-4D97-AF65-F5344CB8AC3E}">
        <p14:creationId xmlns:p14="http://schemas.microsoft.com/office/powerpoint/2010/main" val="1783434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455690B-27D8-469F-B585-01ECB110D8FF}" type="slidenum">
              <a:rPr lang="en-US"/>
              <a:pPr>
                <a:defRPr/>
              </a:pPr>
              <a:t>‹#›</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UWIG Workshop - Albany</a:t>
            </a:r>
          </a:p>
        </p:txBody>
      </p:sp>
      <p:sp>
        <p:nvSpPr>
          <p:cNvPr id="7" name="Rectangle 4"/>
          <p:cNvSpPr>
            <a:spLocks noGrp="1" noChangeArrowheads="1"/>
          </p:cNvSpPr>
          <p:nvPr>
            <p:ph type="dt" sz="half" idx="12"/>
          </p:nvPr>
        </p:nvSpPr>
        <p:spPr>
          <a:ln/>
        </p:spPr>
        <p:txBody>
          <a:bodyPr/>
          <a:lstStyle>
            <a:lvl1pPr>
              <a:defRPr/>
            </a:lvl1pPr>
          </a:lstStyle>
          <a:p>
            <a:pPr>
              <a:defRPr/>
            </a:pPr>
            <a:r>
              <a:rPr lang="en-US" dirty="0"/>
              <a:t>February 23-24, 2011</a:t>
            </a:r>
          </a:p>
        </p:txBody>
      </p:sp>
    </p:spTree>
    <p:extLst>
      <p:ext uri="{BB962C8B-B14F-4D97-AF65-F5344CB8AC3E}">
        <p14:creationId xmlns:p14="http://schemas.microsoft.com/office/powerpoint/2010/main" val="3017724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0668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0518850-AB4C-4044-BA31-527EE65075FD}" type="slidenum">
              <a:rPr lang="en-US"/>
              <a:pPr>
                <a:defRPr/>
              </a:pPr>
              <a:t>‹#›</a:t>
            </a:fld>
            <a:endParaRPr lang="en-US" dirty="0"/>
          </a:p>
        </p:txBody>
      </p:sp>
      <p:sp>
        <p:nvSpPr>
          <p:cNvPr id="1028" name="Rectangle 7"/>
          <p:cNvSpPr>
            <a:spLocks noChangeArrowheads="1"/>
          </p:cNvSpPr>
          <p:nvPr/>
        </p:nvSpPr>
        <p:spPr bwMode="auto">
          <a:xfrm>
            <a:off x="0" y="6235700"/>
            <a:ext cx="9144000" cy="622300"/>
          </a:xfrm>
          <a:prstGeom prst="rect">
            <a:avLst/>
          </a:prstGeom>
          <a:solidFill>
            <a:srgbClr val="ECEC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pic>
        <p:nvPicPr>
          <p:cNvPr id="1029" name="Picture 8" descr="logo_C"/>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0" y="6289675"/>
            <a:ext cx="8540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9"/>
          <p:cNvSpPr>
            <a:spLocks noChangeArrowheads="1"/>
          </p:cNvSpPr>
          <p:nvPr/>
        </p:nvSpPr>
        <p:spPr bwMode="auto">
          <a:xfrm>
            <a:off x="0" y="0"/>
            <a:ext cx="9144000" cy="685800"/>
          </a:xfrm>
          <a:prstGeom prst="rect">
            <a:avLst/>
          </a:prstGeom>
          <a:solidFill>
            <a:srgbClr val="5469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smtClean="0"/>
          </a:p>
        </p:txBody>
      </p:sp>
      <p:sp>
        <p:nvSpPr>
          <p:cNvPr id="1031" name="Rectangle 2"/>
          <p:cNvSpPr>
            <a:spLocks noGrp="1" noChangeArrowheads="1"/>
          </p:cNvSpPr>
          <p:nvPr>
            <p:ph type="title"/>
          </p:nvPr>
        </p:nvSpPr>
        <p:spPr bwMode="auto">
          <a:xfrm>
            <a:off x="152400" y="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557" name="Rectangle 5"/>
          <p:cNvSpPr>
            <a:spLocks noGrp="1" noChangeArrowheads="1"/>
          </p:cNvSpPr>
          <p:nvPr>
            <p:ph type="ftr" sz="quarter" idx="3"/>
          </p:nvPr>
        </p:nvSpPr>
        <p:spPr bwMode="auto">
          <a:xfrm>
            <a:off x="6248400" y="6457950"/>
            <a:ext cx="2514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dirty="0"/>
              <a:t>UWIG Workshop - Albany</a:t>
            </a:r>
          </a:p>
        </p:txBody>
      </p:sp>
      <p:sp>
        <p:nvSpPr>
          <p:cNvPr id="1033" name="Line 11"/>
          <p:cNvSpPr>
            <a:spLocks noChangeShapeType="1"/>
          </p:cNvSpPr>
          <p:nvPr/>
        </p:nvSpPr>
        <p:spPr bwMode="auto">
          <a:xfrm>
            <a:off x="1069975" y="6457950"/>
            <a:ext cx="0" cy="219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3556" name="Rectangle 4"/>
          <p:cNvSpPr>
            <a:spLocks noGrp="1" noChangeArrowheads="1"/>
          </p:cNvSpPr>
          <p:nvPr>
            <p:ph type="dt" sz="half" idx="2"/>
          </p:nvPr>
        </p:nvSpPr>
        <p:spPr bwMode="auto">
          <a:xfrm>
            <a:off x="1143000" y="64579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dirty="0"/>
              <a:t>February 23-24, 2011</a:t>
            </a:r>
          </a:p>
        </p:txBody>
      </p:sp>
      <p:sp>
        <p:nvSpPr>
          <p:cNvPr id="1035" name="Line 12"/>
          <p:cNvSpPr>
            <a:spLocks noChangeShapeType="1"/>
          </p:cNvSpPr>
          <p:nvPr/>
        </p:nvSpPr>
        <p:spPr bwMode="auto">
          <a:xfrm>
            <a:off x="0" y="673100"/>
            <a:ext cx="9144000"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36" name="Rectangle 13"/>
          <p:cNvSpPr>
            <a:spLocks noChangeArrowheads="1"/>
          </p:cNvSpPr>
          <p:nvPr/>
        </p:nvSpPr>
        <p:spPr bwMode="auto">
          <a:xfrm>
            <a:off x="3429000" y="64770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CE89D680-7914-4480-BFED-939E059CAC64}" type="slidenum">
              <a:rPr lang="en-US" altLang="en-US" sz="1200" smtClean="0"/>
              <a:pPr algn="ctr" eaLnBrk="1" hangingPunct="1">
                <a:defRPr/>
              </a:pPr>
              <a:t>‹#›</a:t>
            </a:fld>
            <a:endParaRPr lang="en-US" altLang="en-US" sz="1200" dirty="0" smtClean="0"/>
          </a:p>
        </p:txBody>
      </p:sp>
    </p:spTree>
  </p:cSld>
  <p:clrMap bg1="lt1" tx1="dk1" bg2="lt2" tx2="dk2" accent1="accent1" accent2="accent2" accent3="accent3" accent4="accent4" accent5="accent5" accent6="accent6" hlink="hlink" folHlink="folHlink"/>
  <p:sldLayoutIdLst>
    <p:sldLayoutId id="2147484140"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hf sldNum="0" hdr="0"/>
  <p:txStyles>
    <p:title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Arial Black" pitchFamily="34" charset="0"/>
        </a:defRPr>
      </a:lvl2pPr>
      <a:lvl3pPr algn="l" rtl="0" eaLnBrk="0" fontAlgn="base" hangingPunct="0">
        <a:spcBef>
          <a:spcPct val="0"/>
        </a:spcBef>
        <a:spcAft>
          <a:spcPct val="0"/>
        </a:spcAft>
        <a:defRPr sz="2000">
          <a:solidFill>
            <a:schemeClr val="bg1"/>
          </a:solidFill>
          <a:latin typeface="Arial Black" pitchFamily="34" charset="0"/>
        </a:defRPr>
      </a:lvl3pPr>
      <a:lvl4pPr algn="l" rtl="0" eaLnBrk="0" fontAlgn="base" hangingPunct="0">
        <a:spcBef>
          <a:spcPct val="0"/>
        </a:spcBef>
        <a:spcAft>
          <a:spcPct val="0"/>
        </a:spcAft>
        <a:defRPr sz="2000">
          <a:solidFill>
            <a:schemeClr val="bg1"/>
          </a:solidFill>
          <a:latin typeface="Arial Black" pitchFamily="34" charset="0"/>
        </a:defRPr>
      </a:lvl4pPr>
      <a:lvl5pPr algn="l" rtl="0" eaLnBrk="0" fontAlgn="base" hangingPunct="0">
        <a:spcBef>
          <a:spcPct val="0"/>
        </a:spcBef>
        <a:spcAft>
          <a:spcPct val="0"/>
        </a:spcAft>
        <a:defRPr sz="2000">
          <a:solidFill>
            <a:schemeClr val="bg1"/>
          </a:solidFill>
          <a:latin typeface="Arial Black" pitchFamily="34" charset="0"/>
        </a:defRPr>
      </a:lvl5pPr>
      <a:lvl6pPr marL="457200" algn="l" rtl="0" fontAlgn="base">
        <a:spcBef>
          <a:spcPct val="0"/>
        </a:spcBef>
        <a:spcAft>
          <a:spcPct val="0"/>
        </a:spcAft>
        <a:defRPr sz="2000">
          <a:solidFill>
            <a:schemeClr val="bg1"/>
          </a:solidFill>
          <a:latin typeface="Arial Black" pitchFamily="34" charset="0"/>
        </a:defRPr>
      </a:lvl6pPr>
      <a:lvl7pPr marL="914400" algn="l" rtl="0" fontAlgn="base">
        <a:spcBef>
          <a:spcPct val="0"/>
        </a:spcBef>
        <a:spcAft>
          <a:spcPct val="0"/>
        </a:spcAft>
        <a:defRPr sz="2000">
          <a:solidFill>
            <a:schemeClr val="bg1"/>
          </a:solidFill>
          <a:latin typeface="Arial Black" pitchFamily="34" charset="0"/>
        </a:defRPr>
      </a:lvl7pPr>
      <a:lvl8pPr marL="1371600" algn="l" rtl="0" fontAlgn="base">
        <a:spcBef>
          <a:spcPct val="0"/>
        </a:spcBef>
        <a:spcAft>
          <a:spcPct val="0"/>
        </a:spcAft>
        <a:defRPr sz="2000">
          <a:solidFill>
            <a:schemeClr val="bg1"/>
          </a:solidFill>
          <a:latin typeface="Arial Black" pitchFamily="34" charset="0"/>
        </a:defRPr>
      </a:lvl8pPr>
      <a:lvl9pPr marL="1828800" algn="l" rtl="0" fontAlgn="base">
        <a:spcBef>
          <a:spcPct val="0"/>
        </a:spcBef>
        <a:spcAft>
          <a:spcPct val="0"/>
        </a:spcAft>
        <a:defRPr sz="2000">
          <a:solidFill>
            <a:schemeClr val="bg1"/>
          </a:solidFill>
          <a:latin typeface="Arial Black" pitchFamily="34" charset="0"/>
        </a:defRPr>
      </a:lvl9pPr>
    </p:titleStyle>
    <p:bodyStyle>
      <a:lvl1pPr marL="342900" indent="-342900" algn="l" rtl="0" eaLnBrk="0" fontAlgn="base" hangingPunct="0">
        <a:spcBef>
          <a:spcPct val="20000"/>
        </a:spcBef>
        <a:spcAft>
          <a:spcPct val="0"/>
        </a:spcAft>
        <a:buChar char="•"/>
        <a:defRPr sz="20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oleObject" Target="../embeddings/Microsoft_Excel_97-2003_Worksheet1.xls"/><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ercot.com/content/mktrules/guides/procedures/Real%20Time%20Operating%20Procedure%20V1Rev35.doc"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ChangeArrowheads="1"/>
          </p:cNvSpPr>
          <p:nvPr/>
        </p:nvSpPr>
        <p:spPr bwMode="auto">
          <a:xfrm>
            <a:off x="381000" y="1797050"/>
            <a:ext cx="82296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en-US" altLang="en-US" sz="4400" dirty="0">
                <a:solidFill>
                  <a:schemeClr val="bg1"/>
                </a:solidFill>
              </a:rPr>
              <a:t>ERCOT Wind Forecast and </a:t>
            </a:r>
            <a:r>
              <a:rPr lang="en-US" altLang="en-US" sz="4400" dirty="0" smtClean="0">
                <a:solidFill>
                  <a:schemeClr val="bg1"/>
                </a:solidFill>
              </a:rPr>
              <a:t>Impact </a:t>
            </a:r>
            <a:r>
              <a:rPr lang="en-US" altLang="en-US" sz="4400" dirty="0">
                <a:solidFill>
                  <a:schemeClr val="bg1"/>
                </a:solidFill>
              </a:rPr>
              <a:t>of Cold </a:t>
            </a:r>
            <a:r>
              <a:rPr lang="en-US" altLang="en-US" sz="4400" dirty="0" smtClean="0">
                <a:solidFill>
                  <a:schemeClr val="bg1"/>
                </a:solidFill>
              </a:rPr>
              <a:t>Weather Events</a:t>
            </a:r>
            <a:endParaRPr lang="en-US" altLang="en-US" sz="2800" dirty="0">
              <a:solidFill>
                <a:schemeClr val="bg1"/>
              </a:solidFill>
            </a:endParaRPr>
          </a:p>
          <a:p>
            <a:pPr eaLnBrk="1" hangingPunct="1">
              <a:spcBef>
                <a:spcPct val="0"/>
              </a:spcBef>
              <a:buFontTx/>
              <a:buNone/>
            </a:pPr>
            <a:endParaRPr lang="en-US" altLang="en-US" sz="3200" dirty="0">
              <a:solidFill>
                <a:schemeClr val="bg1"/>
              </a:solidFill>
            </a:endParaRPr>
          </a:p>
          <a:p>
            <a:pPr eaLnBrk="1" hangingPunct="1">
              <a:spcBef>
                <a:spcPct val="0"/>
              </a:spcBef>
              <a:buFontTx/>
              <a:buNone/>
            </a:pPr>
            <a:r>
              <a:rPr lang="en-US" altLang="en-US" sz="3200" dirty="0" smtClean="0">
                <a:solidFill>
                  <a:schemeClr val="bg1"/>
                </a:solidFill>
              </a:rPr>
              <a:t>Sandip Sharma</a:t>
            </a:r>
          </a:p>
          <a:p>
            <a:pPr eaLnBrk="1" hangingPunct="1">
              <a:spcBef>
                <a:spcPct val="0"/>
              </a:spcBef>
              <a:buFontTx/>
              <a:buNone/>
            </a:pPr>
            <a:r>
              <a:rPr lang="en-US" altLang="en-US" sz="3200" dirty="0" smtClean="0">
                <a:solidFill>
                  <a:schemeClr val="bg1"/>
                </a:solidFill>
              </a:rPr>
              <a:t>ERCOT Operations</a:t>
            </a:r>
            <a:endParaRPr lang="en-US" altLang="en-US" sz="3200" dirty="0">
              <a:solidFill>
                <a:schemeClr val="bg1"/>
              </a:solidFill>
            </a:endParaRPr>
          </a:p>
          <a:p>
            <a:pPr eaLnBrk="1" hangingPunct="1">
              <a:spcBef>
                <a:spcPct val="0"/>
              </a:spcBef>
              <a:buFontTx/>
              <a:buNone/>
            </a:pPr>
            <a:endParaRPr lang="en-US" altLang="en-US" sz="32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Wind Generation Record</a:t>
            </a:r>
          </a:p>
        </p:txBody>
      </p:sp>
      <p:graphicFrame>
        <p:nvGraphicFramePr>
          <p:cNvPr id="6" name="Table 5"/>
          <p:cNvGraphicFramePr>
            <a:graphicFrameLocks noGrp="1"/>
          </p:cNvGraphicFramePr>
          <p:nvPr>
            <p:extLst>
              <p:ext uri="{D42A27DB-BD31-4B8C-83A1-F6EECF244321}">
                <p14:modId xmlns:p14="http://schemas.microsoft.com/office/powerpoint/2010/main" val="1196594705"/>
              </p:ext>
            </p:extLst>
          </p:nvPr>
        </p:nvGraphicFramePr>
        <p:xfrm>
          <a:off x="533400" y="1752600"/>
          <a:ext cx="7848600" cy="3581400"/>
        </p:xfrm>
        <a:graphic>
          <a:graphicData uri="http://schemas.openxmlformats.org/drawingml/2006/table">
            <a:tbl>
              <a:tblPr/>
              <a:tblGrid>
                <a:gridCol w="2428348"/>
                <a:gridCol w="1400466"/>
                <a:gridCol w="1848896"/>
                <a:gridCol w="2170890"/>
              </a:tblGrid>
              <a:tr h="1193800">
                <a:tc>
                  <a:txBody>
                    <a:bodyPr/>
                    <a:lstStyle>
                      <a:lvl1pPr>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itchFamily="34" charset="0"/>
                          <a:cs typeface="Arial" pitchFamily="34" charset="0"/>
                        </a:rPr>
                        <a:t> </a:t>
                      </a:r>
                      <a:endParaRPr kumimoji="0" lang="en-US" altLang="en-US" sz="1800" b="1" i="0" u="none" strike="noStrike" cap="none" normalizeH="0" baseline="0" dirty="0" smtClean="0">
                        <a:ln>
                          <a:noFill/>
                        </a:ln>
                        <a:solidFill>
                          <a:schemeClr val="tx1"/>
                        </a:solidFill>
                        <a:effectLst/>
                        <a:latin typeface="Times New Roman" pitchFamily="18" charset="0"/>
                        <a:cs typeface="Arial" pitchFamily="34" charset="0"/>
                      </a:endParaRPr>
                    </a:p>
                  </a:txBody>
                  <a:tcPr marL="19050" marR="190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lang="en-US" altLang="en-US" sz="2400" b="1" kern="1200" dirty="0" smtClean="0">
                          <a:solidFill>
                            <a:schemeClr val="tx1"/>
                          </a:solidFill>
                          <a:effectLst/>
                          <a:latin typeface="Arial" pitchFamily="34" charset="0"/>
                          <a:ea typeface="+mn-ea"/>
                          <a:cs typeface="+mn-cs"/>
                        </a:rPr>
                        <a:t>WIND (MW)</a:t>
                      </a:r>
                    </a:p>
                  </a:txBody>
                  <a:tcPr marL="19050" marR="190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lang="en-US" altLang="en-US" sz="2400" b="1" kern="1200" dirty="0" smtClean="0">
                          <a:solidFill>
                            <a:schemeClr val="tx1"/>
                          </a:solidFill>
                          <a:effectLst/>
                          <a:latin typeface="Arial" pitchFamily="34" charset="0"/>
                          <a:ea typeface="+mn-ea"/>
                          <a:cs typeface="+mn-cs"/>
                        </a:rPr>
                        <a:t>LOAD(MW)</a:t>
                      </a:r>
                    </a:p>
                  </a:txBody>
                  <a:tcPr marL="19050" marR="190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lang="en-US" altLang="en-US" sz="2400" b="1" kern="1200" dirty="0" smtClean="0">
                          <a:solidFill>
                            <a:schemeClr val="tx1"/>
                          </a:solidFill>
                          <a:effectLst/>
                          <a:latin typeface="Arial" pitchFamily="34" charset="0"/>
                          <a:ea typeface="+mn-ea"/>
                          <a:cs typeface="+mn-cs"/>
                        </a:rPr>
                        <a:t>Penetration </a:t>
                      </a:r>
                    </a:p>
                  </a:txBody>
                  <a:tcPr marL="19050" marR="190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r>
              <a:tr h="1193800">
                <a:tc>
                  <a:txBody>
                    <a:bodyPr/>
                    <a:lstStyle>
                      <a:lvl1pPr>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lang="en-US" sz="2800" b="1" kern="1200" dirty="0" smtClean="0">
                          <a:solidFill>
                            <a:schemeClr val="tx1"/>
                          </a:solidFill>
                          <a:effectLst/>
                          <a:latin typeface="Arial" pitchFamily="34" charset="0"/>
                          <a:ea typeface="+mn-ea"/>
                          <a:cs typeface="+mn-cs"/>
                        </a:rPr>
                        <a:t>12/14/2014 02:50</a:t>
                      </a:r>
                      <a:endParaRPr kumimoji="0" lang="en-US" altLang="en-US" sz="1800" b="1" i="0" u="none" strike="noStrike" cap="none" normalizeH="0" baseline="0" dirty="0" smtClean="0">
                        <a:ln>
                          <a:noFill/>
                        </a:ln>
                        <a:solidFill>
                          <a:schemeClr val="tx1"/>
                        </a:solidFill>
                        <a:effectLst/>
                        <a:latin typeface="Times New Roman" pitchFamily="18" charset="0"/>
                        <a:cs typeface="Arial" pitchFamily="34" charset="0"/>
                      </a:endParaRPr>
                    </a:p>
                  </a:txBody>
                  <a:tcPr marL="19050" marR="190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lang="en-US" sz="2800" b="1" kern="1200" dirty="0" smtClean="0">
                          <a:solidFill>
                            <a:schemeClr val="tx1"/>
                          </a:solidFill>
                          <a:effectLst/>
                          <a:latin typeface="Arial" pitchFamily="34" charset="0"/>
                          <a:ea typeface="+mn-ea"/>
                          <a:cs typeface="+mn-cs"/>
                        </a:rPr>
                        <a:t>10240</a:t>
                      </a:r>
                      <a:endParaRPr lang="en-US" altLang="en-US" sz="2800" b="1" kern="1200" dirty="0" smtClean="0">
                        <a:solidFill>
                          <a:schemeClr val="tx1"/>
                        </a:solidFill>
                        <a:effectLst/>
                        <a:latin typeface="Arial" pitchFamily="34" charset="0"/>
                        <a:ea typeface="+mn-ea"/>
                        <a:cs typeface="+mn-cs"/>
                      </a:endParaRPr>
                    </a:p>
                  </a:txBody>
                  <a:tcPr marL="19050" marR="190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lang="en-US" sz="2800" b="1" kern="1200" dirty="0" smtClean="0">
                          <a:solidFill>
                            <a:schemeClr val="tx1"/>
                          </a:solidFill>
                          <a:effectLst/>
                          <a:latin typeface="Arial" pitchFamily="34" charset="0"/>
                          <a:ea typeface="+mn-ea"/>
                          <a:cs typeface="+mn-cs"/>
                        </a:rPr>
                        <a:t>25814</a:t>
                      </a:r>
                      <a:endParaRPr lang="en-US" altLang="en-US" sz="2800" b="1" kern="1200" dirty="0" smtClean="0">
                        <a:solidFill>
                          <a:schemeClr val="tx1"/>
                        </a:solidFill>
                        <a:effectLst/>
                        <a:latin typeface="Arial" pitchFamily="34" charset="0"/>
                        <a:ea typeface="+mn-ea"/>
                        <a:cs typeface="+mn-cs"/>
                      </a:endParaRPr>
                    </a:p>
                  </a:txBody>
                  <a:tcPr marL="19050" marR="190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lang="en-US" sz="2800" b="1" kern="1200" dirty="0" smtClean="0">
                          <a:solidFill>
                            <a:srgbClr val="FF9900"/>
                          </a:solidFill>
                          <a:effectLst/>
                          <a:latin typeface="Arial" pitchFamily="34" charset="0"/>
                          <a:ea typeface="+mn-ea"/>
                          <a:cs typeface="+mn-cs"/>
                        </a:rPr>
                        <a:t>39.67%</a:t>
                      </a:r>
                    </a:p>
                    <a:p>
                      <a:pPr marL="0" marR="0" lvl="0" indent="0" algn="ctr" defTabSz="457200" rtl="0" eaLnBrk="1" fontAlgn="base" latinLnBrk="0" hangingPunct="1">
                        <a:lnSpc>
                          <a:spcPct val="100000"/>
                        </a:lnSpc>
                        <a:spcBef>
                          <a:spcPct val="0"/>
                        </a:spcBef>
                        <a:spcAft>
                          <a:spcPct val="0"/>
                        </a:spcAft>
                        <a:buClrTx/>
                        <a:buSzTx/>
                        <a:buFontTx/>
                        <a:buNone/>
                        <a:tabLst/>
                      </a:pPr>
                      <a:endParaRPr lang="en-US" altLang="en-US" sz="2800" b="1" kern="1200" dirty="0" smtClean="0">
                        <a:solidFill>
                          <a:schemeClr val="tx1"/>
                        </a:solidFill>
                        <a:effectLst/>
                        <a:latin typeface="Arial" pitchFamily="34" charset="0"/>
                        <a:ea typeface="+mn-ea"/>
                        <a:cs typeface="+mn-cs"/>
                      </a:endParaRPr>
                    </a:p>
                  </a:txBody>
                  <a:tcPr marL="19050" marR="190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1193800">
                <a:tc>
                  <a:txBody>
                    <a:bodyPr/>
                    <a:lstStyle>
                      <a:lvl1pPr>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lang="en-US" sz="2800" b="1" kern="1200" dirty="0" smtClean="0">
                          <a:solidFill>
                            <a:schemeClr val="tx1"/>
                          </a:solidFill>
                          <a:effectLst/>
                          <a:latin typeface="Arial" pitchFamily="34" charset="0"/>
                          <a:ea typeface="+mn-ea"/>
                          <a:cs typeface="+mn-cs"/>
                        </a:rPr>
                        <a:t>02/19/2015 22:25</a:t>
                      </a:r>
                      <a:endParaRPr kumimoji="0" lang="en-US" altLang="en-US" sz="1800" b="1" i="0" u="none" strike="noStrike" kern="1200" cap="none" normalizeH="0" baseline="0" dirty="0" smtClean="0">
                        <a:ln>
                          <a:noFill/>
                        </a:ln>
                        <a:solidFill>
                          <a:schemeClr val="tx1"/>
                        </a:solidFill>
                        <a:effectLst/>
                        <a:latin typeface="Arial" pitchFamily="34" charset="0"/>
                        <a:ea typeface="+mn-ea"/>
                        <a:cs typeface="Arial" pitchFamily="34" charset="0"/>
                      </a:endParaRPr>
                    </a:p>
                  </a:txBody>
                  <a:tcPr marL="19050" marR="190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lang="en-US" sz="2800" b="1" kern="1200" dirty="0" smtClean="0">
                          <a:solidFill>
                            <a:srgbClr val="FF9900"/>
                          </a:solidFill>
                          <a:effectLst/>
                          <a:latin typeface="Arial" pitchFamily="34" charset="0"/>
                          <a:ea typeface="+mn-ea"/>
                          <a:cs typeface="+mn-cs"/>
                        </a:rPr>
                        <a:t>11,154</a:t>
                      </a:r>
                      <a:endParaRPr lang="en-US" altLang="en-US" sz="2800" b="1" kern="1200" dirty="0" smtClean="0">
                        <a:solidFill>
                          <a:srgbClr val="FF9900"/>
                        </a:solidFill>
                        <a:effectLst/>
                        <a:latin typeface="Arial" pitchFamily="34" charset="0"/>
                        <a:ea typeface="+mn-ea"/>
                        <a:cs typeface="+mn-cs"/>
                      </a:endParaRPr>
                    </a:p>
                  </a:txBody>
                  <a:tcPr marL="19050" marR="190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lang="pt-BR" altLang="en-US" sz="2800" b="1" kern="1200" dirty="0" smtClean="0">
                          <a:solidFill>
                            <a:schemeClr val="tx1"/>
                          </a:solidFill>
                          <a:effectLst/>
                          <a:latin typeface="Arial" pitchFamily="34" charset="0"/>
                          <a:ea typeface="+mn-ea"/>
                          <a:cs typeface="+mn-cs"/>
                        </a:rPr>
                        <a:t>32614</a:t>
                      </a:r>
                      <a:endParaRPr lang="en-US" altLang="en-US" sz="2800" b="1" kern="1200" dirty="0" smtClean="0">
                        <a:solidFill>
                          <a:schemeClr val="tx1"/>
                        </a:solidFill>
                        <a:effectLst/>
                        <a:latin typeface="Arial" pitchFamily="34" charset="0"/>
                        <a:ea typeface="+mn-ea"/>
                        <a:cs typeface="+mn-cs"/>
                      </a:endParaRPr>
                    </a:p>
                  </a:txBody>
                  <a:tcPr marL="19050" marR="190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pitchFamily="34" charset="0"/>
                        <a:defRPr sz="2800">
                          <a:solidFill>
                            <a:schemeClr val="tx1"/>
                          </a:solidFill>
                          <a:latin typeface="Arial" pitchFamily="34" charset="0"/>
                        </a:defRPr>
                      </a:lvl1pPr>
                      <a:lvl2pPr marL="742950" indent="-285750">
                        <a:spcBef>
                          <a:spcPct val="20000"/>
                        </a:spcBef>
                        <a:buFont typeface="Arial" pitchFamily="34" charset="0"/>
                        <a:defRPr sz="2400">
                          <a:solidFill>
                            <a:schemeClr val="tx1"/>
                          </a:solidFill>
                          <a:latin typeface="Arial" pitchFamily="34" charset="0"/>
                        </a:defRPr>
                      </a:lvl2pPr>
                      <a:lvl3pPr marL="1143000" indent="-228600">
                        <a:spcBef>
                          <a:spcPct val="20000"/>
                        </a:spcBef>
                        <a:buFont typeface="Arial" pitchFamily="34" charset="0"/>
                        <a:defRPr sz="2000">
                          <a:solidFill>
                            <a:schemeClr val="tx1"/>
                          </a:solidFill>
                          <a:latin typeface="Arial" pitchFamily="34" charset="0"/>
                        </a:defRPr>
                      </a:lvl3pPr>
                      <a:lvl4pPr marL="1600200" indent="-228600">
                        <a:spcBef>
                          <a:spcPct val="20000"/>
                        </a:spcBef>
                        <a:buFont typeface="Arial" pitchFamily="34" charset="0"/>
                        <a:defRPr>
                          <a:solidFill>
                            <a:schemeClr val="tx1"/>
                          </a:solidFill>
                          <a:latin typeface="Arial" pitchFamily="34" charset="0"/>
                        </a:defRPr>
                      </a:lvl4pPr>
                      <a:lvl5pPr marL="2057400" indent="-228600">
                        <a:spcBef>
                          <a:spcPct val="20000"/>
                        </a:spcBef>
                        <a:buFont typeface="Arial" pitchFamily="34" charset="0"/>
                        <a:defRPr>
                          <a:solidFill>
                            <a:schemeClr val="tx1"/>
                          </a:solidFill>
                          <a:latin typeface="Arial" pitchFamily="34" charset="0"/>
                        </a:defRPr>
                      </a:lvl5pPr>
                      <a:lvl6pPr marL="2514600" indent="-228600" defTabSz="457200" eaLnBrk="0" fontAlgn="base" hangingPunct="0">
                        <a:spcBef>
                          <a:spcPct val="20000"/>
                        </a:spcBef>
                        <a:spcAft>
                          <a:spcPct val="0"/>
                        </a:spcAft>
                        <a:buFont typeface="Arial" pitchFamily="34" charset="0"/>
                        <a:defRPr>
                          <a:solidFill>
                            <a:schemeClr val="tx1"/>
                          </a:solidFill>
                          <a:latin typeface="Arial" pitchFamily="34" charset="0"/>
                        </a:defRPr>
                      </a:lvl6pPr>
                      <a:lvl7pPr marL="2971800" indent="-228600" defTabSz="457200" eaLnBrk="0" fontAlgn="base" hangingPunct="0">
                        <a:spcBef>
                          <a:spcPct val="20000"/>
                        </a:spcBef>
                        <a:spcAft>
                          <a:spcPct val="0"/>
                        </a:spcAft>
                        <a:buFont typeface="Arial" pitchFamily="34" charset="0"/>
                        <a:defRPr>
                          <a:solidFill>
                            <a:schemeClr val="tx1"/>
                          </a:solidFill>
                          <a:latin typeface="Arial" pitchFamily="34" charset="0"/>
                        </a:defRPr>
                      </a:lvl7pPr>
                      <a:lvl8pPr marL="3429000" indent="-228600" defTabSz="457200" eaLnBrk="0" fontAlgn="base" hangingPunct="0">
                        <a:spcBef>
                          <a:spcPct val="20000"/>
                        </a:spcBef>
                        <a:spcAft>
                          <a:spcPct val="0"/>
                        </a:spcAft>
                        <a:buFont typeface="Arial" pitchFamily="34" charset="0"/>
                        <a:defRPr>
                          <a:solidFill>
                            <a:schemeClr val="tx1"/>
                          </a:solidFill>
                          <a:latin typeface="Arial" pitchFamily="34" charset="0"/>
                        </a:defRPr>
                      </a:lvl8pPr>
                      <a:lvl9pPr marL="3886200" indent="-228600" defTabSz="457200" eaLnBrk="0" fontAlgn="base" hangingPunct="0">
                        <a:spcBef>
                          <a:spcPct val="20000"/>
                        </a:spcBef>
                        <a:spcAft>
                          <a:spcPct val="0"/>
                        </a:spcAft>
                        <a:buFont typeface="Arial" pitchFamily="34" charset="0"/>
                        <a:defRPr>
                          <a:solidFill>
                            <a:schemeClr val="tx1"/>
                          </a:solidFill>
                          <a:latin typeface="Arial"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lang="pt-BR" altLang="en-US" sz="2800" b="1" kern="1200" dirty="0" smtClean="0">
                          <a:solidFill>
                            <a:schemeClr val="tx1"/>
                          </a:solidFill>
                          <a:effectLst/>
                          <a:latin typeface="Arial" pitchFamily="34" charset="0"/>
                          <a:ea typeface="+mn-ea"/>
                          <a:cs typeface="+mn-cs"/>
                        </a:rPr>
                        <a:t>34.20%</a:t>
                      </a:r>
                      <a:endParaRPr lang="en-US" altLang="en-US" sz="2800" b="1" kern="1200" dirty="0" smtClean="0">
                        <a:solidFill>
                          <a:schemeClr val="tx1"/>
                        </a:solidFill>
                        <a:effectLst/>
                        <a:latin typeface="Arial" pitchFamily="34" charset="0"/>
                        <a:ea typeface="+mn-ea"/>
                        <a:cs typeface="+mn-cs"/>
                      </a:endParaRPr>
                    </a:p>
                  </a:txBody>
                  <a:tcPr marL="19050" marR="1905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228600"/>
            <a:ext cx="8305800" cy="523220"/>
          </a:xfrm>
          <a:prstGeom prst="rect">
            <a:avLst/>
          </a:prstGeom>
        </p:spPr>
        <p:txBody>
          <a:bodyPr wrap="square">
            <a:spAutoFit/>
          </a:bodyPr>
          <a:lstStyle/>
          <a:p>
            <a:pPr algn="ctr">
              <a:defRPr/>
            </a:pPr>
            <a:r>
              <a:rPr lang="en-US" altLang="en-US" sz="2800" dirty="0" smtClean="0">
                <a:solidFill>
                  <a:schemeClr val="bg1"/>
                </a:solidFill>
                <a:latin typeface="+mj-lt"/>
                <a:ea typeface="+mj-ea"/>
                <a:cs typeface="+mj-cs"/>
              </a:rPr>
              <a:t>Monthly Averages of </a:t>
            </a:r>
            <a:r>
              <a:rPr lang="en-US" altLang="en-US" sz="2800" dirty="0">
                <a:solidFill>
                  <a:schemeClr val="bg1"/>
                </a:solidFill>
                <a:latin typeface="+mj-lt"/>
                <a:ea typeface="+mj-ea"/>
                <a:cs typeface="+mj-cs"/>
              </a:rPr>
              <a:t>Wind </a:t>
            </a:r>
            <a:r>
              <a:rPr lang="en-US" altLang="en-US" sz="2800" dirty="0" smtClean="0">
                <a:solidFill>
                  <a:schemeClr val="bg1"/>
                </a:solidFill>
                <a:latin typeface="+mj-lt"/>
                <a:ea typeface="+mj-ea"/>
                <a:cs typeface="+mj-cs"/>
              </a:rPr>
              <a:t>Output</a:t>
            </a:r>
            <a:endParaRPr lang="en-US" sz="2800" dirty="0">
              <a:solidFill>
                <a:schemeClr val="bg1"/>
              </a:solidFill>
              <a:latin typeface="+mj-lt"/>
              <a:ea typeface="+mj-ea"/>
              <a:cs typeface="+mj-cs"/>
            </a:endParaRPr>
          </a:p>
        </p:txBody>
      </p:sp>
      <p:graphicFrame>
        <p:nvGraphicFramePr>
          <p:cNvPr id="4" name="Chart 3"/>
          <p:cNvGraphicFramePr>
            <a:graphicFrameLocks/>
          </p:cNvGraphicFramePr>
          <p:nvPr>
            <p:extLst>
              <p:ext uri="{D42A27DB-BD31-4B8C-83A1-F6EECF244321}">
                <p14:modId xmlns:p14="http://schemas.microsoft.com/office/powerpoint/2010/main" val="845392240"/>
              </p:ext>
            </p:extLst>
          </p:nvPr>
        </p:nvGraphicFramePr>
        <p:xfrm>
          <a:off x="228600" y="762000"/>
          <a:ext cx="8915400"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1411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886" y="152400"/>
            <a:ext cx="9211176" cy="461665"/>
          </a:xfrm>
          <a:prstGeom prst="rect">
            <a:avLst/>
          </a:prstGeom>
        </p:spPr>
        <p:txBody>
          <a:bodyPr wrap="none">
            <a:spAutoFit/>
          </a:bodyPr>
          <a:lstStyle/>
          <a:p>
            <a:pPr eaLnBrk="0" hangingPunct="0">
              <a:defRPr/>
            </a:pPr>
            <a:r>
              <a:rPr lang="en-US" altLang="en-US" sz="2400" dirty="0" smtClean="0">
                <a:solidFill>
                  <a:schemeClr val="bg1"/>
                </a:solidFill>
                <a:latin typeface="+mj-lt"/>
                <a:ea typeface="+mj-ea"/>
                <a:cs typeface="+mj-cs"/>
              </a:rPr>
              <a:t>Wind Gen by Region against ERCOT Load 08/20-08/27 </a:t>
            </a:r>
            <a:endParaRPr lang="en-US" sz="2400" dirty="0">
              <a:solidFill>
                <a:schemeClr val="bg1"/>
              </a:solidFill>
              <a:latin typeface="+mj-lt"/>
              <a:ea typeface="+mj-ea"/>
              <a:cs typeface="+mj-cs"/>
            </a:endParaRPr>
          </a:p>
        </p:txBody>
      </p:sp>
      <p:graphicFrame>
        <p:nvGraphicFramePr>
          <p:cNvPr id="6" name="Chart 5"/>
          <p:cNvGraphicFramePr>
            <a:graphicFrameLocks/>
          </p:cNvGraphicFramePr>
          <p:nvPr>
            <p:extLst>
              <p:ext uri="{D42A27DB-BD31-4B8C-83A1-F6EECF244321}">
                <p14:modId xmlns:p14="http://schemas.microsoft.com/office/powerpoint/2010/main" val="891959381"/>
              </p:ext>
            </p:extLst>
          </p:nvPr>
        </p:nvGraphicFramePr>
        <p:xfrm>
          <a:off x="152400" y="628650"/>
          <a:ext cx="8658226" cy="542448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5486400" y="1295400"/>
            <a:ext cx="1447800" cy="5029200"/>
          </a:xfrm>
          <a:prstGeom prst="rect">
            <a:avLst/>
          </a:prstGeom>
          <a:solidFill>
            <a:schemeClr val="accent3">
              <a:lumMod val="60000"/>
              <a:lumOff val="40000"/>
              <a:alpha val="34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6738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altLang="en-US" sz="2800" b="1" dirty="0" smtClean="0"/>
              <a:t>Wind forecast on Dec. 30, 2014</a:t>
            </a:r>
            <a:endParaRPr lang="en-US" altLang="en-US" sz="2800" dirty="0" smtClean="0"/>
          </a:p>
        </p:txBody>
      </p:sp>
      <p:graphicFrame>
        <p:nvGraphicFramePr>
          <p:cNvPr id="6" name="chart3.xml"/>
          <p:cNvGraphicFramePr>
            <a:graphicFrameLocks/>
          </p:cNvGraphicFramePr>
          <p:nvPr>
            <p:extLst>
              <p:ext uri="{D42A27DB-BD31-4B8C-83A1-F6EECF244321}">
                <p14:modId xmlns:p14="http://schemas.microsoft.com/office/powerpoint/2010/main" val="2730029509"/>
              </p:ext>
            </p:extLst>
          </p:nvPr>
        </p:nvGraphicFramePr>
        <p:xfrm>
          <a:off x="0" y="838200"/>
          <a:ext cx="89916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7543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1143000" y="2667000"/>
            <a:ext cx="7010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000" b="1">
                <a:solidFill>
                  <a:schemeClr val="tx1"/>
                </a:solidFill>
                <a:latin typeface="Arial" charset="0"/>
              </a:defRPr>
            </a:lvl1pPr>
            <a:lvl2pPr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lvl="1" eaLnBrk="1" hangingPunct="1">
              <a:spcBef>
                <a:spcPct val="0"/>
              </a:spcBef>
              <a:buFontTx/>
              <a:buNone/>
            </a:pPr>
            <a:r>
              <a:rPr lang="en-US" altLang="en-US" sz="4400" b="1" dirty="0"/>
              <a:t>Wind Forecast @ ERCOT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Importance of Wind Forecast </a:t>
            </a:r>
          </a:p>
        </p:txBody>
      </p:sp>
      <p:sp>
        <p:nvSpPr>
          <p:cNvPr id="7" name="Content Placeholder 2"/>
          <p:cNvSpPr>
            <a:spLocks noGrp="1"/>
          </p:cNvSpPr>
          <p:nvPr>
            <p:ph idx="1"/>
          </p:nvPr>
        </p:nvSpPr>
        <p:spPr/>
        <p:txBody>
          <a:bodyPr/>
          <a:lstStyle/>
          <a:p>
            <a:pPr marL="0" indent="0">
              <a:buFontTx/>
              <a:buNone/>
              <a:defRPr/>
            </a:pPr>
            <a:r>
              <a:rPr lang="en-US" b="0" dirty="0" smtClean="0"/>
              <a:t>“the </a:t>
            </a:r>
            <a:r>
              <a:rPr lang="en-US" b="0" dirty="0"/>
              <a:t>seamless integration of </a:t>
            </a:r>
            <a:r>
              <a:rPr lang="en-US" dirty="0"/>
              <a:t>wind plant output forecasting </a:t>
            </a:r>
            <a:r>
              <a:rPr lang="en-US" b="0" dirty="0"/>
              <a:t>– into both power market operations and utility control room operations – is a critical next step in accommodating large penetrations of wind energy in power </a:t>
            </a:r>
            <a:r>
              <a:rPr lang="en-US" b="0" dirty="0" smtClean="0"/>
              <a:t>systems”</a:t>
            </a:r>
          </a:p>
          <a:p>
            <a:pPr>
              <a:defRPr/>
            </a:pPr>
            <a:endParaRPr lang="en-US" b="0" dirty="0"/>
          </a:p>
          <a:p>
            <a:pPr>
              <a:defRPr/>
            </a:pPr>
            <a:r>
              <a:rPr lang="en-US" sz="1800" b="0" i="1" dirty="0"/>
              <a:t>DOE, 20% Wind Energy by 2030 (Washington, DC: DOE, 2008), http://www.20percentwind.org/20p.aspx?page=Report. </a:t>
            </a:r>
            <a:endParaRPr lang="en-US" sz="1800"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b="1" i="1" dirty="0" smtClean="0"/>
              <a:t>4.2.2 Wind-Powered Generation Resource Production Potential </a:t>
            </a:r>
            <a:endParaRPr lang="en-US" altLang="en-US" dirty="0" smtClean="0"/>
          </a:p>
        </p:txBody>
      </p:sp>
      <p:sp>
        <p:nvSpPr>
          <p:cNvPr id="19459" name="Content Placeholder 2"/>
          <p:cNvSpPr>
            <a:spLocks noGrp="1"/>
          </p:cNvSpPr>
          <p:nvPr>
            <p:ph idx="1"/>
          </p:nvPr>
        </p:nvSpPr>
        <p:spPr>
          <a:xfrm>
            <a:off x="457200" y="1066800"/>
            <a:ext cx="8229600" cy="5029200"/>
          </a:xfrm>
        </p:spPr>
        <p:txBody>
          <a:bodyPr/>
          <a:lstStyle/>
          <a:p>
            <a:pPr marL="457200" indent="-457200">
              <a:buFontTx/>
              <a:buAutoNum type="arabicParenBoth"/>
            </a:pPr>
            <a:r>
              <a:rPr lang="en-US" altLang="en-US" i="1" u="sng" dirty="0" smtClean="0">
                <a:solidFill>
                  <a:srgbClr val="FF0000"/>
                </a:solidFill>
              </a:rPr>
              <a:t>ERCOT shall produce and update hourly a Short-Term Wind Power Forecast (STWPF) that provides a rolling 48-hour hourly forecast of wind production potential for each Wind-powered Generation Resource (WGR)</a:t>
            </a:r>
            <a:r>
              <a:rPr lang="en-US" altLang="en-US" b="0" i="1" u="sng" dirty="0" smtClean="0"/>
              <a:t>. </a:t>
            </a:r>
            <a:r>
              <a:rPr lang="en-US" altLang="en-US" b="0" dirty="0" smtClean="0"/>
              <a:t>ERCOT shall produce and update an hourly Total ERCOT Wind Power Forecast (TEWPF) providing a probability distribution of the hourly production potential from all wind-power in ERCOT for each of the next 48 hours. Each Generation Entity that owns a WGR shall install and telemeter to ERCOT the site-specific meteorological information that ERCOT determines is necessary to produce the STWPF and TEWPF forecasts. ERCOT shall establish procedures specifying the accuracy requirements of WGR meteorological information telemetry. </a:t>
            </a:r>
            <a:endParaRPr lang="en-US" altLang="en-US" b="0" dirty="0"/>
          </a:p>
          <a:p>
            <a:pPr marL="0" indent="0">
              <a:buNone/>
            </a:pPr>
            <a:r>
              <a:rPr lang="en-US" altLang="en-US" sz="1800" i="1" u="sng" dirty="0" smtClean="0"/>
              <a:t>Please note :  </a:t>
            </a:r>
            <a:r>
              <a:rPr lang="en-US" altLang="en-US" sz="1800" b="0" i="1" dirty="0" smtClean="0"/>
              <a:t>For a WGR going through commissioning process, ERCOT will start providing STWPF to the QSE once WGR receives approval to Generate into the ERCOT Grid (Part II of the Commissioning check </a:t>
            </a:r>
            <a:r>
              <a:rPr lang="en-US" altLang="en-US" sz="1800" b="0" i="1" dirty="0"/>
              <a:t>l</a:t>
            </a:r>
            <a:r>
              <a:rPr lang="en-US" altLang="en-US" sz="1800" b="0" i="1" dirty="0" smtClean="0"/>
              <a:t>ist)</a:t>
            </a:r>
            <a:endParaRPr lang="en-US" altLang="en-US" sz="1800" i="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b="1" i="1" dirty="0" smtClean="0"/>
              <a:t>3.9.1 Current Operating Plan (COP) Criteria </a:t>
            </a:r>
            <a:endParaRPr lang="en-US" altLang="en-US" dirty="0" smtClean="0"/>
          </a:p>
        </p:txBody>
      </p:sp>
      <p:sp>
        <p:nvSpPr>
          <p:cNvPr id="20483" name="Content Placeholder 2"/>
          <p:cNvSpPr>
            <a:spLocks noGrp="1"/>
          </p:cNvSpPr>
          <p:nvPr>
            <p:ph idx="1"/>
          </p:nvPr>
        </p:nvSpPr>
        <p:spPr/>
        <p:txBody>
          <a:bodyPr/>
          <a:lstStyle/>
          <a:p>
            <a:pPr marL="0" indent="0">
              <a:buFontTx/>
              <a:buNone/>
            </a:pPr>
            <a:r>
              <a:rPr lang="en-US" altLang="en-US" sz="2400" b="0" dirty="0" smtClean="0"/>
              <a:t>(7) For the first 48 hours of the COP, a QSE representing a Wind-powered Generation Resource (WGR) must enter an HSL value that is </a:t>
            </a:r>
            <a:r>
              <a:rPr lang="en-US" altLang="en-US" sz="2400" dirty="0" smtClean="0">
                <a:solidFill>
                  <a:srgbClr val="FF0000"/>
                </a:solidFill>
              </a:rPr>
              <a:t>less than </a:t>
            </a:r>
            <a:r>
              <a:rPr lang="en-US" altLang="en-US" sz="2400" b="0" dirty="0" smtClean="0"/>
              <a:t>or </a:t>
            </a:r>
            <a:r>
              <a:rPr lang="en-US" altLang="en-US" sz="2400" dirty="0" smtClean="0">
                <a:solidFill>
                  <a:srgbClr val="FF0000"/>
                </a:solidFill>
              </a:rPr>
              <a:t>equal to </a:t>
            </a:r>
            <a:r>
              <a:rPr lang="en-US" altLang="en-US" sz="2400" b="0" dirty="0" smtClean="0"/>
              <a:t>the amount for that Resource from the most recent Short-Term Wind Power Forecast (STWPF) provided by ERCOT. </a:t>
            </a:r>
            <a:endParaRPr lang="en-US" altLang="en-US" i="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smtClean="0"/>
              <a:t>WPF Process Inputs</a:t>
            </a:r>
          </a:p>
        </p:txBody>
      </p:sp>
      <p:graphicFrame>
        <p:nvGraphicFramePr>
          <p:cNvPr id="6" name="Table 5"/>
          <p:cNvGraphicFramePr>
            <a:graphicFrameLocks noGrp="1"/>
          </p:cNvGraphicFramePr>
          <p:nvPr>
            <p:extLst>
              <p:ext uri="{D42A27DB-BD31-4B8C-83A1-F6EECF244321}">
                <p14:modId xmlns:p14="http://schemas.microsoft.com/office/powerpoint/2010/main" val="2525228968"/>
              </p:ext>
            </p:extLst>
          </p:nvPr>
        </p:nvGraphicFramePr>
        <p:xfrm>
          <a:off x="457200" y="1066800"/>
          <a:ext cx="8229600" cy="4572000"/>
        </p:xfrm>
        <a:graphic>
          <a:graphicData uri="http://schemas.openxmlformats.org/drawingml/2006/table">
            <a:tbl>
              <a:tblPr/>
              <a:tblGrid>
                <a:gridCol w="2151063"/>
                <a:gridCol w="6078537"/>
              </a:tblGrid>
              <a:tr h="0">
                <a:tc>
                  <a:txBody>
                    <a:bodyPr/>
                    <a:lstStyle>
                      <a:lvl1pPr eaLnBrk="0" hangingPunct="0">
                        <a:spcBef>
                          <a:spcPct val="20000"/>
                        </a:spcBef>
                        <a:defRPr b="1">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600">
                          <a:solidFill>
                            <a:schemeClr val="tx1"/>
                          </a:solidFill>
                          <a:latin typeface="Arial" charset="0"/>
                        </a:defRPr>
                      </a:lvl4pPr>
                      <a:lvl5pPr marL="2057400" indent="-228600" eaLnBrk="0" hangingPunct="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ctr" defTabSz="914400" rtl="0" eaLnBrk="1" fontAlgn="base" latinLnBrk="0" hangingPunct="1">
                        <a:lnSpc>
                          <a:spcPts val="1200"/>
                        </a:lnSpc>
                        <a:spcBef>
                          <a:spcPts val="300"/>
                        </a:spcBef>
                        <a:spcAft>
                          <a:spcPts val="30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Source</a:t>
                      </a:r>
                      <a:endParaRPr kumimoji="0" lang="en-US" altLang="en-US" sz="1000" b="1" i="0" u="none" strike="noStrike" cap="none" normalizeH="0" baseline="0" dirty="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b="1">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600">
                          <a:solidFill>
                            <a:schemeClr val="tx1"/>
                          </a:solidFill>
                          <a:latin typeface="Arial" charset="0"/>
                        </a:defRPr>
                      </a:lvl4pPr>
                      <a:lvl5pPr marL="2057400" indent="-228600" eaLnBrk="0" hangingPunct="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0" marR="0" lvl="0" indent="0" algn="l" defTabSz="914400" rtl="0" eaLnBrk="1" fontAlgn="base" latinLnBrk="0" hangingPunct="1">
                        <a:lnSpc>
                          <a:spcPts val="1200"/>
                        </a:lnSpc>
                        <a:spcBef>
                          <a:spcPts val="300"/>
                        </a:spcBef>
                        <a:spcAft>
                          <a:spcPts val="30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       Data</a:t>
                      </a:r>
                      <a:endParaRPr kumimoji="0" lang="en-US" altLang="en-US" sz="1000" b="1" i="0" u="none" strike="noStrike" cap="none" normalizeH="0" baseline="0" dirty="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0">
                <a:tc>
                  <a:txBody>
                    <a:bodyPr/>
                    <a:lstStyle>
                      <a:lvl1pPr marL="457200" eaLnBrk="0" hangingPunct="0">
                        <a:spcBef>
                          <a:spcPct val="20000"/>
                        </a:spcBef>
                        <a:defRPr b="1">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600">
                          <a:solidFill>
                            <a:schemeClr val="tx1"/>
                          </a:solidFill>
                          <a:latin typeface="Arial" charset="0"/>
                        </a:defRPr>
                      </a:lvl4pPr>
                      <a:lvl5pPr marL="2057400" indent="-228600" eaLnBrk="0" hangingPunct="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457200" marR="0" lvl="0" indent="0" algn="l" defTabSz="914400" rtl="0" eaLnBrk="1" fontAlgn="base" latinLnBrk="0" hangingPunct="1">
                        <a:lnSpc>
                          <a:spcPct val="15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Registration system</a:t>
                      </a:r>
                      <a:endParaRPr kumimoji="0" lang="en-US" altLang="en-US" sz="1200" b="1" i="1" u="none" strike="noStrike" cap="none" normalizeH="0" baseline="0" dirty="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tabLst>
                          <a:tab pos="457200" algn="l"/>
                        </a:tabLst>
                        <a:defRPr b="1">
                          <a:solidFill>
                            <a:schemeClr val="tx1"/>
                          </a:solidFill>
                          <a:latin typeface="Arial" charset="0"/>
                        </a:defRPr>
                      </a:lvl1pPr>
                      <a:lvl2pPr marL="742950" indent="-285750" eaLnBrk="0" hangingPunct="0">
                        <a:spcBef>
                          <a:spcPct val="20000"/>
                        </a:spcBef>
                        <a:tabLst>
                          <a:tab pos="457200" algn="l"/>
                        </a:tabLst>
                        <a:defRPr>
                          <a:solidFill>
                            <a:schemeClr val="tx1"/>
                          </a:solidFill>
                          <a:latin typeface="Arial" charset="0"/>
                        </a:defRPr>
                      </a:lvl2pPr>
                      <a:lvl3pPr marL="1143000" indent="-228600" eaLnBrk="0" hangingPunct="0">
                        <a:spcBef>
                          <a:spcPct val="20000"/>
                        </a:spcBef>
                        <a:tabLst>
                          <a:tab pos="457200" algn="l"/>
                        </a:tabLst>
                        <a:defRPr sz="1600">
                          <a:solidFill>
                            <a:schemeClr val="tx1"/>
                          </a:solidFill>
                          <a:latin typeface="Arial" charset="0"/>
                        </a:defRPr>
                      </a:lvl3pPr>
                      <a:lvl4pPr marL="1600200" indent="-228600" eaLnBrk="0" hangingPunct="0">
                        <a:spcBef>
                          <a:spcPct val="20000"/>
                        </a:spcBef>
                        <a:tabLst>
                          <a:tab pos="457200" algn="l"/>
                        </a:tabLst>
                        <a:defRPr sz="1600">
                          <a:solidFill>
                            <a:schemeClr val="tx1"/>
                          </a:solidFill>
                          <a:latin typeface="Arial" charset="0"/>
                        </a:defRPr>
                      </a:lvl4pPr>
                      <a:lvl5pPr marL="2057400" indent="-228600" eaLnBrk="0" hangingPunct="0">
                        <a:spcBef>
                          <a:spcPct val="20000"/>
                        </a:spcBef>
                        <a:tabLst>
                          <a:tab pos="457200" algn="l"/>
                        </a:tabLst>
                        <a:defRPr sz="1600">
                          <a:solidFill>
                            <a:schemeClr val="tx1"/>
                          </a:solidFill>
                          <a:latin typeface="Arial" charset="0"/>
                        </a:defRPr>
                      </a:lvl5pPr>
                      <a:lvl6pPr marL="2514600" indent="-228600" eaLnBrk="0" fontAlgn="base" hangingPunct="0">
                        <a:spcBef>
                          <a:spcPct val="20000"/>
                        </a:spcBef>
                        <a:spcAft>
                          <a:spcPct val="0"/>
                        </a:spcAft>
                        <a:tabLst>
                          <a:tab pos="457200" algn="l"/>
                        </a:tabLst>
                        <a:defRPr sz="1600">
                          <a:solidFill>
                            <a:schemeClr val="tx1"/>
                          </a:solidFill>
                          <a:latin typeface="Arial" charset="0"/>
                        </a:defRPr>
                      </a:lvl6pPr>
                      <a:lvl7pPr marL="2971800" indent="-228600" eaLnBrk="0" fontAlgn="base" hangingPunct="0">
                        <a:spcBef>
                          <a:spcPct val="20000"/>
                        </a:spcBef>
                        <a:spcAft>
                          <a:spcPct val="0"/>
                        </a:spcAft>
                        <a:tabLst>
                          <a:tab pos="457200" algn="l"/>
                        </a:tabLst>
                        <a:defRPr sz="1600">
                          <a:solidFill>
                            <a:schemeClr val="tx1"/>
                          </a:solidFill>
                          <a:latin typeface="Arial" charset="0"/>
                        </a:defRPr>
                      </a:lvl7pPr>
                      <a:lvl8pPr marL="3429000" indent="-228600" eaLnBrk="0" fontAlgn="base" hangingPunct="0">
                        <a:spcBef>
                          <a:spcPct val="20000"/>
                        </a:spcBef>
                        <a:spcAft>
                          <a:spcPct val="0"/>
                        </a:spcAft>
                        <a:tabLst>
                          <a:tab pos="457200" algn="l"/>
                        </a:tabLst>
                        <a:defRPr sz="1600">
                          <a:solidFill>
                            <a:schemeClr val="tx1"/>
                          </a:solidFill>
                          <a:latin typeface="Arial" charset="0"/>
                        </a:defRPr>
                      </a:lvl8pPr>
                      <a:lvl9pPr marL="3886200" indent="-228600" eaLnBrk="0" fontAlgn="base" hangingPunct="0">
                        <a:spcBef>
                          <a:spcPct val="20000"/>
                        </a:spcBef>
                        <a:spcAft>
                          <a:spcPct val="0"/>
                        </a:spcAft>
                        <a:tabLst>
                          <a:tab pos="457200" algn="l"/>
                        </a:tabLst>
                        <a:defRPr sz="1600">
                          <a:solidFill>
                            <a:schemeClr val="tx1"/>
                          </a:solidFill>
                          <a:latin typeface="Arial" charset="0"/>
                        </a:defRPr>
                      </a:lvl9pPr>
                    </a:lstStyle>
                    <a:p>
                      <a:pPr marL="342900" marR="0" lvl="0" indent="-342900" algn="l" defTabSz="914400" rtl="0" eaLnBrk="1" fontAlgn="base" latinLnBrk="0" hangingPunct="1">
                        <a:lnSpc>
                          <a:spcPts val="1200"/>
                        </a:lnSpc>
                        <a:spcBef>
                          <a:spcPct val="0"/>
                        </a:spcBef>
                        <a:spcAft>
                          <a:spcPct val="0"/>
                        </a:spcAft>
                        <a:buClrTx/>
                        <a:buSzTx/>
                        <a:buFont typeface="Arial Black" pitchFamily="34" charset="0"/>
                        <a:buAutoNum type="arabicPeriod"/>
                        <a:tabLst>
                          <a:tab pos="457200" algn="l"/>
                        </a:tabLst>
                      </a:pPr>
                      <a:r>
                        <a:rPr kumimoji="0" lang="en-US" altLang="en-US" sz="1000" b="1" i="0" u="none" strike="noStrike" cap="none" normalizeH="0" baseline="0" dirty="0" smtClean="0">
                          <a:ln>
                            <a:noFill/>
                          </a:ln>
                          <a:solidFill>
                            <a:schemeClr val="tx1"/>
                          </a:solidFill>
                          <a:effectLst/>
                          <a:latin typeface="Arial" charset="0"/>
                        </a:rPr>
                        <a:t>Resource Parameters </a:t>
                      </a:r>
                      <a:endParaRPr kumimoji="0" lang="en-US" altLang="en-US" sz="1200" b="1" i="0" u="none" strike="noStrike" cap="none" normalizeH="0" baseline="0" dirty="0" smtClean="0">
                        <a:ln>
                          <a:noFill/>
                        </a:ln>
                        <a:solidFill>
                          <a:schemeClr val="tx1"/>
                        </a:solidFill>
                        <a:effectLst/>
                        <a:latin typeface="Arial" charset="0"/>
                      </a:endParaRPr>
                    </a:p>
                    <a:p>
                      <a:pPr marL="342900" marR="0" lvl="0" indent="-342900" algn="just"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en-US" altLang="en-US" sz="1000" b="1" i="0" u="none" strike="noStrike" cap="none" normalizeH="0" baseline="0" dirty="0" smtClean="0">
                          <a:ln>
                            <a:noFill/>
                          </a:ln>
                          <a:solidFill>
                            <a:schemeClr val="tx1"/>
                          </a:solidFill>
                          <a:effectLst/>
                          <a:latin typeface="Arial" charset="0"/>
                        </a:rPr>
                        <a:t>Resource Name</a:t>
                      </a:r>
                    </a:p>
                    <a:p>
                      <a:pPr marL="342900" marR="0" lvl="0" indent="-342900" algn="just"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en-US" altLang="en-US" sz="1000" b="1" i="0" u="none" strike="noStrike" cap="none" normalizeH="0" baseline="0" dirty="0" smtClean="0">
                          <a:ln>
                            <a:noFill/>
                          </a:ln>
                          <a:solidFill>
                            <a:schemeClr val="tx1"/>
                          </a:solidFill>
                          <a:effectLst/>
                          <a:latin typeface="Arial" charset="0"/>
                        </a:rPr>
                        <a:t>Location of wind farm (latitude and longitude or equivalent for the center point of wind farm)</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en-US" altLang="en-US" sz="1000" b="1" i="0" u="none" strike="noStrike" cap="none" normalizeH="0" baseline="0" dirty="0" smtClean="0">
                          <a:ln>
                            <a:noFill/>
                          </a:ln>
                          <a:solidFill>
                            <a:schemeClr val="tx1"/>
                          </a:solidFill>
                          <a:effectLst/>
                          <a:latin typeface="Arial" charset="0"/>
                        </a:rPr>
                        <a:t>Location of the meteorological tower (latitude and longitude or equivalent)</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en-US" altLang="en-US" sz="1000" b="1" i="0" u="none" strike="noStrike" cap="none" normalizeH="0" baseline="0" dirty="0" smtClean="0">
                          <a:ln>
                            <a:noFill/>
                          </a:ln>
                          <a:solidFill>
                            <a:schemeClr val="tx1"/>
                          </a:solidFill>
                          <a:effectLst/>
                          <a:latin typeface="Arial" charset="0"/>
                        </a:rPr>
                        <a:t>Type (manufacturer/model) and number of turbines </a:t>
                      </a:r>
                    </a:p>
                    <a:p>
                      <a:pPr marL="342900" marR="0" lvl="0" indent="-342900" algn="l"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en-US" altLang="en-US" sz="1000" b="1" i="0" u="none" strike="noStrike" cap="none" normalizeH="0" baseline="0" dirty="0" smtClean="0">
                          <a:ln>
                            <a:noFill/>
                          </a:ln>
                          <a:solidFill>
                            <a:schemeClr val="tx1"/>
                          </a:solidFill>
                          <a:effectLst/>
                          <a:latin typeface="Arial" charset="0"/>
                        </a:rPr>
                        <a:t>Turbine hub height(s) above ground level with associated number of turbines</a:t>
                      </a:r>
                    </a:p>
                    <a:p>
                      <a:pPr marL="742950" marR="0" lvl="1" indent="-285750" algn="l" defTabSz="914400" rtl="0" eaLnBrk="1" fontAlgn="base" latinLnBrk="0" hangingPunct="1">
                        <a:lnSpc>
                          <a:spcPct val="100000"/>
                        </a:lnSpc>
                        <a:spcBef>
                          <a:spcPct val="0"/>
                        </a:spcBef>
                        <a:spcAft>
                          <a:spcPct val="0"/>
                        </a:spcAft>
                        <a:buClrTx/>
                        <a:buSzPts val="1000"/>
                        <a:buFont typeface="Symbol" pitchFamily="18" charset="2"/>
                        <a:buChar char=""/>
                        <a:tabLst>
                          <a:tab pos="457200" algn="l"/>
                        </a:tabLst>
                      </a:pPr>
                      <a:r>
                        <a:rPr kumimoji="0" lang="en-US" altLang="en-US" sz="1000" b="1" i="0" u="none" strike="noStrike" cap="none" normalizeH="0" baseline="0" dirty="0" smtClean="0">
                          <a:ln>
                            <a:noFill/>
                          </a:ln>
                          <a:solidFill>
                            <a:schemeClr val="tx1"/>
                          </a:solidFill>
                          <a:effectLst/>
                          <a:latin typeface="Arial" charset="0"/>
                        </a:rPr>
                        <a:t>Manufacturer’s power curve (capability curve)</a:t>
                      </a:r>
                    </a:p>
                    <a:p>
                      <a:pPr marL="342900" marR="0" lvl="0" indent="-342900" algn="l" defTabSz="914400" rtl="0" eaLnBrk="1" fontAlgn="base" latinLnBrk="0" hangingPunct="1">
                        <a:lnSpc>
                          <a:spcPct val="150000"/>
                        </a:lnSpc>
                        <a:spcBef>
                          <a:spcPct val="0"/>
                        </a:spcBef>
                        <a:spcAft>
                          <a:spcPct val="0"/>
                        </a:spcAft>
                        <a:buClrTx/>
                        <a:buSzTx/>
                        <a:buFont typeface="Arial Black" pitchFamily="34" charset="0"/>
                        <a:buAutoNum type="arabicPeriod"/>
                        <a:tabLst>
                          <a:tab pos="457200" algn="l"/>
                        </a:tabLst>
                      </a:pPr>
                      <a:r>
                        <a:rPr kumimoji="0" lang="en-US" altLang="en-US" sz="1000" b="1" i="0" u="none" strike="noStrike" cap="none" normalizeH="0" baseline="0" dirty="0" smtClean="0">
                          <a:ln>
                            <a:noFill/>
                          </a:ln>
                          <a:solidFill>
                            <a:schemeClr val="tx1"/>
                          </a:solidFill>
                          <a:effectLst/>
                          <a:latin typeface="Arial" charset="0"/>
                        </a:rPr>
                        <a:t>Resource Commercial Operation Date</a:t>
                      </a:r>
                      <a:endParaRPr kumimoji="0" lang="en-US" altLang="en-US" sz="1200" b="1" i="1" u="none" strike="noStrike" cap="none" normalizeH="0" baseline="0" dirty="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0">
                <a:tc>
                  <a:txBody>
                    <a:bodyPr/>
                    <a:lstStyle>
                      <a:lvl1pPr marL="457200" eaLnBrk="0" hangingPunct="0">
                        <a:spcBef>
                          <a:spcPct val="20000"/>
                        </a:spcBef>
                        <a:defRPr b="1">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600">
                          <a:solidFill>
                            <a:schemeClr val="tx1"/>
                          </a:solidFill>
                          <a:latin typeface="Arial" charset="0"/>
                        </a:defRPr>
                      </a:lvl4pPr>
                      <a:lvl5pPr marL="2057400" indent="-228600" eaLnBrk="0" hangingPunct="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457200" marR="0" lvl="0" indent="0" algn="l" defTabSz="914400" rtl="0" eaLnBrk="1" fontAlgn="base" latinLnBrk="0" hangingPunct="1">
                        <a:lnSpc>
                          <a:spcPct val="15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Energy Management System (EMS)</a:t>
                      </a:r>
                      <a:endParaRPr kumimoji="0" lang="en-US" altLang="en-US" sz="1200" b="1" i="1" u="none" strike="noStrike" cap="none" normalizeH="0" baseline="0" dirty="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lvl1pPr marL="342900" indent="-342900" eaLnBrk="0" hangingPunct="0">
                        <a:spcBef>
                          <a:spcPct val="20000"/>
                        </a:spcBef>
                        <a:tabLst>
                          <a:tab pos="444500" algn="l"/>
                        </a:tabLst>
                        <a:defRPr b="1">
                          <a:solidFill>
                            <a:schemeClr val="tx1"/>
                          </a:solidFill>
                          <a:latin typeface="Arial" charset="0"/>
                        </a:defRPr>
                      </a:lvl1pPr>
                      <a:lvl2pPr marL="742950" indent="-285750" eaLnBrk="0" hangingPunct="0">
                        <a:spcBef>
                          <a:spcPct val="20000"/>
                        </a:spcBef>
                        <a:tabLst>
                          <a:tab pos="444500" algn="l"/>
                        </a:tabLst>
                        <a:defRPr>
                          <a:solidFill>
                            <a:schemeClr val="tx1"/>
                          </a:solidFill>
                          <a:latin typeface="Arial" charset="0"/>
                        </a:defRPr>
                      </a:lvl2pPr>
                      <a:lvl3pPr marL="1143000" indent="-228600" eaLnBrk="0" hangingPunct="0">
                        <a:spcBef>
                          <a:spcPct val="20000"/>
                        </a:spcBef>
                        <a:tabLst>
                          <a:tab pos="444500" algn="l"/>
                        </a:tabLst>
                        <a:defRPr sz="1600">
                          <a:solidFill>
                            <a:schemeClr val="tx1"/>
                          </a:solidFill>
                          <a:latin typeface="Arial" charset="0"/>
                        </a:defRPr>
                      </a:lvl3pPr>
                      <a:lvl4pPr marL="1600200" indent="-228600" eaLnBrk="0" hangingPunct="0">
                        <a:spcBef>
                          <a:spcPct val="20000"/>
                        </a:spcBef>
                        <a:tabLst>
                          <a:tab pos="444500" algn="l"/>
                        </a:tabLst>
                        <a:defRPr sz="1600">
                          <a:solidFill>
                            <a:schemeClr val="tx1"/>
                          </a:solidFill>
                          <a:latin typeface="Arial" charset="0"/>
                        </a:defRPr>
                      </a:lvl4pPr>
                      <a:lvl5pPr marL="2057400" indent="-228600" eaLnBrk="0" hangingPunct="0">
                        <a:spcBef>
                          <a:spcPct val="20000"/>
                        </a:spcBef>
                        <a:tabLst>
                          <a:tab pos="444500" algn="l"/>
                        </a:tabLst>
                        <a:defRPr sz="1600">
                          <a:solidFill>
                            <a:schemeClr val="tx1"/>
                          </a:solidFill>
                          <a:latin typeface="Arial" charset="0"/>
                        </a:defRPr>
                      </a:lvl5pPr>
                      <a:lvl6pPr marL="2514600" indent="-228600" eaLnBrk="0" fontAlgn="base" hangingPunct="0">
                        <a:spcBef>
                          <a:spcPct val="20000"/>
                        </a:spcBef>
                        <a:spcAft>
                          <a:spcPct val="0"/>
                        </a:spcAft>
                        <a:tabLst>
                          <a:tab pos="444500" algn="l"/>
                        </a:tabLst>
                        <a:defRPr sz="1600">
                          <a:solidFill>
                            <a:schemeClr val="tx1"/>
                          </a:solidFill>
                          <a:latin typeface="Arial" charset="0"/>
                        </a:defRPr>
                      </a:lvl6pPr>
                      <a:lvl7pPr marL="2971800" indent="-228600" eaLnBrk="0" fontAlgn="base" hangingPunct="0">
                        <a:spcBef>
                          <a:spcPct val="20000"/>
                        </a:spcBef>
                        <a:spcAft>
                          <a:spcPct val="0"/>
                        </a:spcAft>
                        <a:tabLst>
                          <a:tab pos="444500" algn="l"/>
                        </a:tabLst>
                        <a:defRPr sz="1600">
                          <a:solidFill>
                            <a:schemeClr val="tx1"/>
                          </a:solidFill>
                          <a:latin typeface="Arial" charset="0"/>
                        </a:defRPr>
                      </a:lvl7pPr>
                      <a:lvl8pPr marL="3429000" indent="-228600" eaLnBrk="0" fontAlgn="base" hangingPunct="0">
                        <a:spcBef>
                          <a:spcPct val="20000"/>
                        </a:spcBef>
                        <a:spcAft>
                          <a:spcPct val="0"/>
                        </a:spcAft>
                        <a:tabLst>
                          <a:tab pos="444500" algn="l"/>
                        </a:tabLst>
                        <a:defRPr sz="1600">
                          <a:solidFill>
                            <a:schemeClr val="tx1"/>
                          </a:solidFill>
                          <a:latin typeface="Arial" charset="0"/>
                        </a:defRPr>
                      </a:lvl8pPr>
                      <a:lvl9pPr marL="3886200" indent="-228600" eaLnBrk="0" fontAlgn="base" hangingPunct="0">
                        <a:spcBef>
                          <a:spcPct val="20000"/>
                        </a:spcBef>
                        <a:spcAft>
                          <a:spcPct val="0"/>
                        </a:spcAft>
                        <a:tabLst>
                          <a:tab pos="444500" algn="l"/>
                        </a:tabLst>
                        <a:defRPr sz="1600">
                          <a:solidFill>
                            <a:schemeClr val="tx1"/>
                          </a:solidFill>
                          <a:latin typeface="Arial" charset="0"/>
                        </a:defRPr>
                      </a:lvl9pPr>
                    </a:lstStyle>
                    <a:p>
                      <a:pPr marL="742950" marR="0" lvl="1" indent="-285750" algn="l" defTabSz="914400" rtl="0" eaLnBrk="1" fontAlgn="base" latinLnBrk="0" hangingPunct="1">
                        <a:lnSpc>
                          <a:spcPts val="1200"/>
                        </a:lnSpc>
                        <a:spcBef>
                          <a:spcPct val="0"/>
                        </a:spcBef>
                        <a:spcAft>
                          <a:spcPct val="0"/>
                        </a:spcAft>
                        <a:buClrTx/>
                        <a:buSzTx/>
                        <a:buFont typeface="Arial Black" pitchFamily="34" charset="0"/>
                        <a:buAutoNum type="arabicPeriod"/>
                        <a:tabLst>
                          <a:tab pos="444500" algn="l"/>
                        </a:tabLst>
                      </a:pPr>
                      <a:r>
                        <a:rPr kumimoji="0" lang="en-US" altLang="en-US" sz="1000" b="1" i="0" u="none" strike="noStrike" cap="none" normalizeH="0" baseline="0" dirty="0" smtClean="0">
                          <a:ln>
                            <a:noFill/>
                          </a:ln>
                          <a:solidFill>
                            <a:schemeClr val="tx1"/>
                          </a:solidFill>
                          <a:effectLst/>
                          <a:latin typeface="Arial" charset="0"/>
                        </a:rPr>
                        <a:t>Most recent Resource (wind farm) status with date/time </a:t>
                      </a:r>
                      <a:endParaRPr kumimoji="0" lang="en-US" altLang="en-US" sz="1200" b="1" i="0" u="none" strike="noStrike" cap="none" normalizeH="0" baseline="0" dirty="0" smtClean="0">
                        <a:ln>
                          <a:noFill/>
                        </a:ln>
                        <a:solidFill>
                          <a:schemeClr val="tx1"/>
                        </a:solidFill>
                        <a:effectLst/>
                        <a:latin typeface="Arial" charset="0"/>
                      </a:endParaRPr>
                    </a:p>
                    <a:p>
                      <a:pPr marL="742950" marR="0" lvl="1" indent="-285750" algn="l" defTabSz="914400" rtl="0" eaLnBrk="1" fontAlgn="base" latinLnBrk="0" hangingPunct="1">
                        <a:lnSpc>
                          <a:spcPts val="1200"/>
                        </a:lnSpc>
                        <a:spcBef>
                          <a:spcPct val="0"/>
                        </a:spcBef>
                        <a:spcAft>
                          <a:spcPct val="0"/>
                        </a:spcAft>
                        <a:buClrTx/>
                        <a:buSzTx/>
                        <a:buFont typeface="Arial Black" pitchFamily="34" charset="0"/>
                        <a:buAutoNum type="arabicPeriod"/>
                        <a:tabLst>
                          <a:tab pos="444500" algn="l"/>
                        </a:tabLst>
                      </a:pPr>
                      <a:r>
                        <a:rPr kumimoji="0" lang="en-US" altLang="en-US" sz="1000" b="1" i="0" u="none" strike="noStrike" cap="none" normalizeH="0" baseline="0" dirty="0" smtClean="0">
                          <a:ln>
                            <a:noFill/>
                          </a:ln>
                          <a:solidFill>
                            <a:schemeClr val="tx1"/>
                          </a:solidFill>
                          <a:effectLst/>
                          <a:latin typeface="Arial" charset="0"/>
                        </a:rPr>
                        <a:t>Most recent MW output of wind farm with date/time</a:t>
                      </a:r>
                      <a:endParaRPr kumimoji="0" lang="en-US" altLang="en-US" sz="1200" b="1" i="0" u="none" strike="noStrike" cap="none" normalizeH="0" baseline="0" dirty="0" smtClean="0">
                        <a:ln>
                          <a:noFill/>
                        </a:ln>
                        <a:solidFill>
                          <a:schemeClr val="tx1"/>
                        </a:solidFill>
                        <a:effectLst/>
                        <a:latin typeface="Arial" charset="0"/>
                      </a:endParaRPr>
                    </a:p>
                    <a:p>
                      <a:pPr marL="742950" marR="0" lvl="1" indent="-285750" algn="l" defTabSz="914400" rtl="0" eaLnBrk="1" fontAlgn="base" latinLnBrk="0" hangingPunct="1">
                        <a:lnSpc>
                          <a:spcPts val="1200"/>
                        </a:lnSpc>
                        <a:spcBef>
                          <a:spcPct val="0"/>
                        </a:spcBef>
                        <a:spcAft>
                          <a:spcPct val="0"/>
                        </a:spcAft>
                        <a:buClrTx/>
                        <a:buSzTx/>
                        <a:buFont typeface="Arial Black" pitchFamily="34" charset="0"/>
                        <a:buAutoNum type="arabicPeriod"/>
                        <a:tabLst>
                          <a:tab pos="444500" algn="l"/>
                        </a:tabLst>
                      </a:pPr>
                      <a:r>
                        <a:rPr kumimoji="0" lang="en-US" altLang="en-US" sz="1000" b="1" i="0" u="none" strike="noStrike" cap="none" normalizeH="0" baseline="0" dirty="0" smtClean="0">
                          <a:ln>
                            <a:noFill/>
                          </a:ln>
                          <a:solidFill>
                            <a:schemeClr val="tx1"/>
                          </a:solidFill>
                          <a:effectLst/>
                          <a:latin typeface="Arial" charset="0"/>
                        </a:rPr>
                        <a:t>Most recent wind speed and direction at hub height from one meteorological tower with date/time</a:t>
                      </a:r>
                      <a:endParaRPr kumimoji="0" lang="en-US" altLang="en-US" sz="1200" b="1" i="0" u="none" strike="noStrike" cap="none" normalizeH="0" baseline="0" dirty="0" smtClean="0">
                        <a:ln>
                          <a:noFill/>
                        </a:ln>
                        <a:solidFill>
                          <a:schemeClr val="tx1"/>
                        </a:solidFill>
                        <a:effectLst/>
                        <a:latin typeface="Arial" charset="0"/>
                      </a:endParaRPr>
                    </a:p>
                    <a:p>
                      <a:pPr marL="742950" marR="0" lvl="1" indent="-285750" algn="l" defTabSz="914400" rtl="0" eaLnBrk="1" fontAlgn="base" latinLnBrk="0" hangingPunct="1">
                        <a:lnSpc>
                          <a:spcPts val="1200"/>
                        </a:lnSpc>
                        <a:spcBef>
                          <a:spcPct val="0"/>
                        </a:spcBef>
                        <a:spcAft>
                          <a:spcPct val="0"/>
                        </a:spcAft>
                        <a:buClrTx/>
                        <a:buSzTx/>
                        <a:buFont typeface="Arial Black" pitchFamily="34" charset="0"/>
                        <a:buAutoNum type="arabicPeriod"/>
                        <a:tabLst>
                          <a:tab pos="444500" algn="l"/>
                        </a:tabLst>
                      </a:pPr>
                      <a:r>
                        <a:rPr kumimoji="0" lang="en-US" altLang="en-US" sz="1000" b="1" i="0" u="none" strike="noStrike" cap="none" normalizeH="0" baseline="0" dirty="0" smtClean="0">
                          <a:ln>
                            <a:noFill/>
                          </a:ln>
                          <a:solidFill>
                            <a:schemeClr val="tx1"/>
                          </a:solidFill>
                          <a:effectLst/>
                          <a:latin typeface="Arial" charset="0"/>
                        </a:rPr>
                        <a:t>Temperature and barometric pressure at 2 m above ground level on the meteorological tower</a:t>
                      </a:r>
                      <a:endParaRPr kumimoji="0" lang="en-US" altLang="en-US" sz="1200" b="1" i="1" u="none" strike="noStrike" cap="none" normalizeH="0" baseline="0" dirty="0" smtClean="0">
                        <a:ln>
                          <a:noFill/>
                        </a:ln>
                        <a:solidFill>
                          <a:schemeClr val="tx1"/>
                        </a:solidFill>
                        <a:effectLst/>
                        <a:latin typeface="Arial"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0">
                <a:tc>
                  <a:txBody>
                    <a:bodyPr/>
                    <a:lstStyle>
                      <a:lvl1pPr marL="457200" eaLnBrk="0" hangingPunct="0">
                        <a:spcBef>
                          <a:spcPct val="20000"/>
                        </a:spcBef>
                        <a:defRPr b="1">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600">
                          <a:solidFill>
                            <a:schemeClr val="tx1"/>
                          </a:solidFill>
                          <a:latin typeface="Arial" charset="0"/>
                        </a:defRPr>
                      </a:lvl4pPr>
                      <a:lvl5pPr marL="2057400" indent="-228600" eaLnBrk="0" hangingPunct="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457200" marR="0" lvl="0" indent="0" algn="l" defTabSz="914400" rtl="0" eaLnBrk="1" fontAlgn="base" latinLnBrk="0" hangingPunct="1">
                        <a:lnSpc>
                          <a:spcPct val="150000"/>
                        </a:lnSpc>
                        <a:spcBef>
                          <a:spcPct val="0"/>
                        </a:spcBef>
                        <a:spcAft>
                          <a:spcPct val="0"/>
                        </a:spcAft>
                        <a:buClrTx/>
                        <a:buSzTx/>
                        <a:buFontTx/>
                        <a:buNone/>
                        <a:tabLst/>
                      </a:pPr>
                      <a:r>
                        <a:rPr kumimoji="0" lang="en-US" altLang="en-US" sz="1600" b="1" i="0" u="none" strike="noStrike" cap="none" normalizeH="0" baseline="0" dirty="0" smtClean="0">
                          <a:ln>
                            <a:noFill/>
                          </a:ln>
                          <a:solidFill>
                            <a:schemeClr val="accent3"/>
                          </a:solidFill>
                          <a:effectLst/>
                          <a:latin typeface="Arial" charset="0"/>
                        </a:rPr>
                        <a:t>Telemetry value</a:t>
                      </a:r>
                      <a:endParaRPr kumimoji="0" lang="en-US" altLang="en-US" sz="2400" b="1" i="1" u="none" strike="noStrike" cap="none" normalizeH="0" baseline="0" dirty="0" smtClean="0">
                        <a:ln>
                          <a:noFill/>
                        </a:ln>
                        <a:solidFill>
                          <a:schemeClr val="accent3"/>
                        </a:solidFill>
                        <a:effectLst/>
                        <a:latin typeface="Arial"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marL="457200" eaLnBrk="0" hangingPunct="0">
                        <a:spcBef>
                          <a:spcPct val="20000"/>
                        </a:spcBef>
                        <a:defRPr b="1">
                          <a:solidFill>
                            <a:schemeClr val="tx1"/>
                          </a:solidFill>
                          <a:latin typeface="Arial" charset="0"/>
                        </a:defRPr>
                      </a:lvl1pPr>
                      <a:lvl2pPr marL="742950" indent="-285750" eaLnBrk="0" hangingPunct="0">
                        <a:spcBef>
                          <a:spcPct val="20000"/>
                        </a:spcBef>
                        <a:defRPr>
                          <a:solidFill>
                            <a:schemeClr val="tx1"/>
                          </a:solidFill>
                          <a:latin typeface="Arial" charset="0"/>
                        </a:defRPr>
                      </a:lvl2pPr>
                      <a:lvl3pPr marL="1143000" indent="-228600" eaLnBrk="0" hangingPunct="0">
                        <a:spcBef>
                          <a:spcPct val="20000"/>
                        </a:spcBef>
                        <a:defRPr sz="1600">
                          <a:solidFill>
                            <a:schemeClr val="tx1"/>
                          </a:solidFill>
                          <a:latin typeface="Arial" charset="0"/>
                        </a:defRPr>
                      </a:lvl3pPr>
                      <a:lvl4pPr marL="1600200" indent="-228600" eaLnBrk="0" hangingPunct="0">
                        <a:spcBef>
                          <a:spcPct val="20000"/>
                        </a:spcBef>
                        <a:defRPr sz="1600">
                          <a:solidFill>
                            <a:schemeClr val="tx1"/>
                          </a:solidFill>
                          <a:latin typeface="Arial" charset="0"/>
                        </a:defRPr>
                      </a:lvl4pPr>
                      <a:lvl5pPr marL="2057400" indent="-228600" eaLnBrk="0" hangingPunct="0">
                        <a:spcBef>
                          <a:spcPct val="20000"/>
                        </a:spcBef>
                        <a:defRPr sz="1600">
                          <a:solidFill>
                            <a:schemeClr val="tx1"/>
                          </a:solidFill>
                          <a:latin typeface="Arial" charset="0"/>
                        </a:defRPr>
                      </a:lvl5pPr>
                      <a:lvl6pPr marL="2514600" indent="-228600" eaLnBrk="0" fontAlgn="base" hangingPunct="0">
                        <a:spcBef>
                          <a:spcPct val="20000"/>
                        </a:spcBef>
                        <a:spcAft>
                          <a:spcPct val="0"/>
                        </a:spcAft>
                        <a:defRPr sz="1600">
                          <a:solidFill>
                            <a:schemeClr val="tx1"/>
                          </a:solidFill>
                          <a:latin typeface="Arial" charset="0"/>
                        </a:defRPr>
                      </a:lvl6pPr>
                      <a:lvl7pPr marL="2971800" indent="-228600" eaLnBrk="0" fontAlgn="base" hangingPunct="0">
                        <a:spcBef>
                          <a:spcPct val="20000"/>
                        </a:spcBef>
                        <a:spcAft>
                          <a:spcPct val="0"/>
                        </a:spcAft>
                        <a:defRPr sz="1600">
                          <a:solidFill>
                            <a:schemeClr val="tx1"/>
                          </a:solidFill>
                          <a:latin typeface="Arial" charset="0"/>
                        </a:defRPr>
                      </a:lvl7pPr>
                      <a:lvl8pPr marL="3429000" indent="-228600" eaLnBrk="0" fontAlgn="base" hangingPunct="0">
                        <a:spcBef>
                          <a:spcPct val="20000"/>
                        </a:spcBef>
                        <a:spcAft>
                          <a:spcPct val="0"/>
                        </a:spcAft>
                        <a:defRPr sz="1600">
                          <a:solidFill>
                            <a:schemeClr val="tx1"/>
                          </a:solidFill>
                          <a:latin typeface="Arial" charset="0"/>
                        </a:defRPr>
                      </a:lvl8pPr>
                      <a:lvl9pPr marL="3886200" indent="-228600" eaLnBrk="0" fontAlgn="base" hangingPunct="0">
                        <a:spcBef>
                          <a:spcPct val="20000"/>
                        </a:spcBef>
                        <a:spcAft>
                          <a:spcPct val="0"/>
                        </a:spcAft>
                        <a:defRPr sz="1600">
                          <a:solidFill>
                            <a:schemeClr val="tx1"/>
                          </a:solidFill>
                          <a:latin typeface="Arial" charset="0"/>
                        </a:defRPr>
                      </a:lvl9pPr>
                    </a:lstStyle>
                    <a:p>
                      <a:pPr marL="457200" marR="0" lvl="0" indent="0" algn="l" defTabSz="914400" rtl="0" eaLnBrk="1" fontAlgn="base" latinLnBrk="0" hangingPunct="1">
                        <a:lnSpc>
                          <a:spcPct val="15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SCADA telemetry values are sent every 5 minutes from EMS to the wind power forecast service provider (all of these are Unit specific information with their Qualified Scheduling Entities (QSE) mapping)</a:t>
                      </a:r>
                      <a:endParaRPr kumimoji="0" lang="en-US" altLang="en-US" sz="1200" b="1" i="0" u="none" strike="noStrike" cap="none" normalizeH="0" baseline="0" dirty="0" smtClean="0">
                        <a:ln>
                          <a:noFill/>
                        </a:ln>
                        <a:solidFill>
                          <a:schemeClr val="tx1"/>
                        </a:solidFill>
                        <a:effectLst/>
                        <a:latin typeface="Arial" charset="0"/>
                      </a:endParaRPr>
                    </a:p>
                    <a:p>
                      <a:pPr marL="4572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1.	MW Average</a:t>
                      </a:r>
                      <a:endParaRPr kumimoji="0" lang="en-US" altLang="en-US" sz="1400" b="1" i="0" u="none" strike="noStrike" cap="none" normalizeH="0" baseline="0" dirty="0" smtClean="0">
                        <a:ln>
                          <a:noFill/>
                        </a:ln>
                        <a:solidFill>
                          <a:schemeClr val="tx1"/>
                        </a:solidFill>
                        <a:effectLst/>
                        <a:latin typeface="Arial" charset="0"/>
                      </a:endParaRPr>
                    </a:p>
                    <a:p>
                      <a:pPr marL="4572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2.	Wind Speed</a:t>
                      </a:r>
                      <a:endParaRPr kumimoji="0" lang="en-US" altLang="en-US" sz="1400" b="1" i="0" u="none" strike="noStrike" cap="none" normalizeH="0" baseline="0" dirty="0" smtClean="0">
                        <a:ln>
                          <a:noFill/>
                        </a:ln>
                        <a:solidFill>
                          <a:schemeClr val="tx1"/>
                        </a:solidFill>
                        <a:effectLst/>
                        <a:latin typeface="Arial" charset="0"/>
                      </a:endParaRPr>
                    </a:p>
                    <a:p>
                      <a:pPr marL="4572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3.	Wind Direction</a:t>
                      </a:r>
                      <a:endParaRPr kumimoji="0" lang="en-US" altLang="en-US" sz="1400" b="1" i="0" u="none" strike="noStrike" cap="none" normalizeH="0" baseline="0" dirty="0" smtClean="0">
                        <a:ln>
                          <a:noFill/>
                        </a:ln>
                        <a:solidFill>
                          <a:schemeClr val="tx1"/>
                        </a:solidFill>
                        <a:effectLst/>
                        <a:latin typeface="Arial" charset="0"/>
                      </a:endParaRPr>
                    </a:p>
                    <a:p>
                      <a:pPr marL="4572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4.	Temperature</a:t>
                      </a:r>
                      <a:endParaRPr kumimoji="0" lang="en-US" altLang="en-US" sz="1400" b="1" i="0" u="none" strike="noStrike" cap="none" normalizeH="0" baseline="0" dirty="0" smtClean="0">
                        <a:ln>
                          <a:noFill/>
                        </a:ln>
                        <a:solidFill>
                          <a:schemeClr val="tx1"/>
                        </a:solidFill>
                        <a:effectLst/>
                        <a:latin typeface="Arial" charset="0"/>
                      </a:endParaRPr>
                    </a:p>
                    <a:p>
                      <a:pPr marL="4572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5.	Barometric Pressure</a:t>
                      </a:r>
                      <a:endParaRPr kumimoji="0" lang="en-US" altLang="en-US" sz="1400" b="1" i="0" u="none" strike="noStrike" cap="none" normalizeH="0" baseline="0" dirty="0" smtClean="0">
                        <a:ln>
                          <a:noFill/>
                        </a:ln>
                        <a:solidFill>
                          <a:schemeClr val="tx1"/>
                        </a:solidFill>
                        <a:effectLst/>
                        <a:latin typeface="Arial" charset="0"/>
                      </a:endParaRPr>
                    </a:p>
                    <a:p>
                      <a:pPr marL="4572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6.	HSL Average</a:t>
                      </a:r>
                      <a:endParaRPr kumimoji="0" lang="en-US" altLang="en-US" sz="1400" b="1" i="0" u="none" strike="noStrike" cap="none" normalizeH="0" baseline="0" dirty="0" smtClean="0">
                        <a:ln>
                          <a:noFill/>
                        </a:ln>
                        <a:solidFill>
                          <a:schemeClr val="tx1"/>
                        </a:solidFill>
                        <a:effectLst/>
                        <a:latin typeface="Arial" charset="0"/>
                      </a:endParaRPr>
                    </a:p>
                    <a:p>
                      <a:pPr marL="4572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7.	Num of Turbines ON</a:t>
                      </a:r>
                      <a:endParaRPr kumimoji="0" lang="en-US" altLang="en-US" sz="1400" b="1" i="0" u="none" strike="noStrike" cap="none" normalizeH="0" baseline="0" dirty="0" smtClean="0">
                        <a:ln>
                          <a:noFill/>
                        </a:ln>
                        <a:solidFill>
                          <a:schemeClr val="tx1"/>
                        </a:solidFill>
                        <a:effectLst/>
                        <a:latin typeface="Arial" charset="0"/>
                      </a:endParaRPr>
                    </a:p>
                    <a:p>
                      <a:pPr marL="4572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8.	Num of Turbines Off</a:t>
                      </a:r>
                      <a:endParaRPr kumimoji="0" lang="en-US" altLang="en-US" sz="1400" b="1" i="0" u="none" strike="noStrike" cap="none" normalizeH="0" baseline="0" dirty="0" smtClean="0">
                        <a:ln>
                          <a:noFill/>
                        </a:ln>
                        <a:solidFill>
                          <a:schemeClr val="tx1"/>
                        </a:solidFill>
                        <a:effectLst/>
                        <a:latin typeface="Arial" charset="0"/>
                      </a:endParaRPr>
                    </a:p>
                    <a:p>
                      <a:pPr marL="4572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9.	Num of Turbines Unknown</a:t>
                      </a:r>
                      <a:endParaRPr kumimoji="0" lang="en-US" altLang="en-US" sz="1400" b="1" i="0" u="none" strike="noStrike" cap="none" normalizeH="0" baseline="0" dirty="0" smtClean="0">
                        <a:ln>
                          <a:noFill/>
                        </a:ln>
                        <a:solidFill>
                          <a:schemeClr val="tx1"/>
                        </a:solidFill>
                        <a:effectLst/>
                        <a:latin typeface="Arial" charset="0"/>
                      </a:endParaRPr>
                    </a:p>
                    <a:p>
                      <a:pPr marL="45720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charset="0"/>
                        </a:rPr>
                        <a:t>10.	Curtailment Flag</a:t>
                      </a:r>
                      <a:endParaRPr kumimoji="0" lang="en-US" altLang="en-US"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1524" name="Rectangle 1"/>
          <p:cNvSpPr>
            <a:spLocks noChangeArrowheads="1"/>
          </p:cNvSpPr>
          <p:nvPr/>
        </p:nvSpPr>
        <p:spPr bwMode="auto">
          <a:xfrm>
            <a:off x="457200" y="1565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spcBef>
                <a:spcPct val="0"/>
              </a:spcBef>
              <a:buFontTx/>
              <a:buNone/>
            </a:pPr>
            <a:r>
              <a:rPr lang="en-US" altLang="en-US" sz="1800" b="0" dirty="0"/>
              <a:t/>
            </a:r>
            <a:br>
              <a:rPr lang="en-US" altLang="en-US" sz="1800" b="0" dirty="0"/>
            </a:br>
            <a:endParaRPr lang="en-US" altLang="en-US" sz="1800" b="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ERCOT Short-term Wind Power Forecast </a:t>
            </a:r>
          </a:p>
        </p:txBody>
      </p:sp>
      <p:pic>
        <p:nvPicPr>
          <p:cNvPr id="2253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14400"/>
            <a:ext cx="7491413"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lgn="ctr"/>
            <a:r>
              <a:rPr lang="en-US" altLang="en-US" sz="2800" dirty="0" smtClean="0"/>
              <a:t>Objectives</a:t>
            </a:r>
          </a:p>
        </p:txBody>
      </p:sp>
      <p:sp>
        <p:nvSpPr>
          <p:cNvPr id="4099" name="Content Placeholder 2"/>
          <p:cNvSpPr>
            <a:spLocks noGrp="1"/>
          </p:cNvSpPr>
          <p:nvPr>
            <p:ph idx="1"/>
          </p:nvPr>
        </p:nvSpPr>
        <p:spPr>
          <a:xfrm>
            <a:off x="381000" y="914400"/>
            <a:ext cx="8153400" cy="4724400"/>
          </a:xfrm>
        </p:spPr>
        <p:txBody>
          <a:bodyPr/>
          <a:lstStyle/>
          <a:p>
            <a:pPr marL="457200" indent="-457200" algn="just">
              <a:buFont typeface="+mj-lt"/>
              <a:buAutoNum type="arabicPeriod"/>
            </a:pPr>
            <a:r>
              <a:rPr lang="en-US" altLang="en-US" sz="2400" dirty="0" smtClean="0"/>
              <a:t>Understand the regions within ERCOT for wind.</a:t>
            </a:r>
          </a:p>
          <a:p>
            <a:pPr marL="457200" indent="-457200" algn="just">
              <a:buFont typeface="+mj-lt"/>
              <a:buAutoNum type="arabicPeriod"/>
            </a:pPr>
            <a:r>
              <a:rPr lang="en-US" altLang="en-US" sz="2400" dirty="0" smtClean="0"/>
              <a:t>Understand the key weather systems that can impact wind output and forecast.</a:t>
            </a:r>
          </a:p>
          <a:p>
            <a:pPr marL="457200" indent="-457200" algn="just">
              <a:buFont typeface="+mj-lt"/>
              <a:buAutoNum type="arabicPeriod"/>
            </a:pPr>
            <a:r>
              <a:rPr lang="en-US" altLang="en-US" sz="2400" dirty="0" smtClean="0"/>
              <a:t>Understanding Icing events and corrective actions to improve forecast due to icing-related shut downs.</a:t>
            </a:r>
          </a:p>
          <a:p>
            <a:pPr marL="457200" indent="-457200" algn="just">
              <a:buFont typeface="+mj-lt"/>
              <a:buAutoNum type="arabicPeriod"/>
            </a:pPr>
            <a:r>
              <a:rPr lang="en-US" altLang="en-US" sz="2400" dirty="0" smtClean="0"/>
              <a:t>Identify the system that ERCOT uses for large wind ramp events.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ERCOT Wind Power Forecast System</a:t>
            </a: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6868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800" y="0"/>
            <a:ext cx="6858000" cy="646113"/>
          </a:xfrm>
          <a:prstGeom prst="rect">
            <a:avLst/>
          </a:prstGeom>
          <a:noFill/>
        </p:spPr>
        <p:txBody>
          <a:bodyPr>
            <a:spAutoFit/>
          </a:bodyPr>
          <a:lstStyle/>
          <a:p>
            <a:pPr algn="ctr">
              <a:defRPr/>
            </a:pPr>
            <a:r>
              <a:rPr lang="en-US" b="1" dirty="0">
                <a:solidFill>
                  <a:schemeClr val="bg1"/>
                </a:solidFill>
                <a:latin typeface="+mn-lt"/>
              </a:rPr>
              <a:t>Forecast vs. Observed Time Series – November 2012 (Low MAE month despite high wind variability)</a:t>
            </a:r>
          </a:p>
        </p:txBody>
      </p:sp>
      <p:graphicFrame>
        <p:nvGraphicFramePr>
          <p:cNvPr id="24579" name="Object 6"/>
          <p:cNvGraphicFramePr>
            <a:graphicFrameLocks noChangeAspect="1"/>
          </p:cNvGraphicFramePr>
          <p:nvPr/>
        </p:nvGraphicFramePr>
        <p:xfrm>
          <a:off x="0" y="1219200"/>
          <a:ext cx="9144000" cy="3886200"/>
        </p:xfrm>
        <a:graphic>
          <a:graphicData uri="http://schemas.openxmlformats.org/presentationml/2006/ole">
            <mc:AlternateContent xmlns:mc="http://schemas.openxmlformats.org/markup-compatibility/2006">
              <mc:Choice xmlns:v="urn:schemas-microsoft-com:vml" Requires="v">
                <p:oleObj spid="_x0000_s24615" name="Worksheet" r:id="rId5" imgW="14653968" imgH="5485714" progId="Excel.Sheet.12">
                  <p:embed/>
                </p:oleObj>
              </mc:Choice>
              <mc:Fallback>
                <p:oleObj name="Worksheet" r:id="rId5" imgW="14653968" imgH="5485714" progId="Excel.Sheet.12">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219200"/>
                        <a:ext cx="9144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t>Performance of Wind Forecast</a:t>
            </a:r>
          </a:p>
        </p:txBody>
      </p:sp>
      <p:sp>
        <p:nvSpPr>
          <p:cNvPr id="2560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graphicFrame>
        <p:nvGraphicFramePr>
          <p:cNvPr id="25604" name="Object 2"/>
          <p:cNvGraphicFramePr>
            <a:graphicFrameLocks noChangeAspect="1"/>
          </p:cNvGraphicFramePr>
          <p:nvPr/>
        </p:nvGraphicFramePr>
        <p:xfrm>
          <a:off x="-76200" y="685800"/>
          <a:ext cx="7620000" cy="5540375"/>
        </p:xfrm>
        <a:graphic>
          <a:graphicData uri="http://schemas.openxmlformats.org/presentationml/2006/ole">
            <mc:AlternateContent xmlns:mc="http://schemas.openxmlformats.org/markup-compatibility/2006">
              <mc:Choice xmlns:v="urn:schemas-microsoft-com:vml" Requires="v">
                <p:oleObj spid="_x0000_s25642" name="Visio" r:id="rId3" imgW="8718541" imgH="6334328" progId="Visio.Drawing.11">
                  <p:embed/>
                </p:oleObj>
              </mc:Choice>
              <mc:Fallback>
                <p:oleObj name="Visio" r:id="rId3" imgW="8718541" imgH="6334328"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85800"/>
                        <a:ext cx="7620000" cy="5540375"/>
                      </a:xfrm>
                      <a:prstGeom prst="rect">
                        <a:avLst/>
                      </a:prstGeom>
                      <a:noFill/>
                      <a:ln>
                        <a:noFill/>
                      </a:ln>
                    </p:spPr>
                  </p:pic>
                </p:oleObj>
              </mc:Fallback>
            </mc:AlternateContent>
          </a:graphicData>
        </a:graphic>
      </p:graphicFrame>
      <p:sp>
        <p:nvSpPr>
          <p:cNvPr id="25605" name="Rectangle 3"/>
          <p:cNvSpPr>
            <a:spLocks noChangeArrowheads="1"/>
          </p:cNvSpPr>
          <p:nvPr/>
        </p:nvSpPr>
        <p:spPr bwMode="auto">
          <a:xfrm>
            <a:off x="7086600" y="685800"/>
            <a:ext cx="21336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t>Annual MAPE for day-ahead wind forecast 2014 is 8.3%</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2438400"/>
            <a:ext cx="6278563" cy="1295400"/>
          </a:xfrm>
        </p:spPr>
        <p:txBody>
          <a:bodyPr/>
          <a:lstStyle/>
          <a:p>
            <a:pPr marL="0" indent="0" algn="ctr">
              <a:buFontTx/>
              <a:buNone/>
              <a:defRPr/>
            </a:pPr>
            <a:r>
              <a:rPr lang="en-US" sz="4400" kern="1200" dirty="0"/>
              <a:t>Wind </a:t>
            </a:r>
            <a:r>
              <a:rPr lang="en-US" sz="4400" kern="1200" dirty="0" smtClean="0"/>
              <a:t>Forecast and </a:t>
            </a:r>
            <a:r>
              <a:rPr lang="en-US" sz="4400" kern="1200" dirty="0"/>
              <a:t>Extreme </a:t>
            </a:r>
            <a:r>
              <a:rPr lang="en-US" sz="4400" kern="1200" dirty="0" smtClean="0"/>
              <a:t>Weather (Icing Event)</a:t>
            </a:r>
            <a:endParaRPr lang="en-US" sz="4400" kern="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sz="2800" b="1" dirty="0"/>
              <a:t>Wind</a:t>
            </a:r>
            <a:r>
              <a:rPr lang="en-US" sz="1800" b="1" dirty="0">
                <a:solidFill>
                  <a:srgbClr val="000000"/>
                </a:solidFill>
              </a:rPr>
              <a:t> </a:t>
            </a:r>
            <a:r>
              <a:rPr lang="en-US" sz="2800" b="1" dirty="0"/>
              <a:t>forecast</a:t>
            </a:r>
            <a:r>
              <a:rPr lang="en-US" sz="1800" b="1" dirty="0">
                <a:solidFill>
                  <a:srgbClr val="000000"/>
                </a:solidFill>
              </a:rPr>
              <a:t> </a:t>
            </a:r>
            <a:r>
              <a:rPr lang="en-US" sz="2800" b="1" dirty="0"/>
              <a:t>on</a:t>
            </a:r>
            <a:r>
              <a:rPr lang="en-US" sz="1800" b="1" dirty="0">
                <a:solidFill>
                  <a:srgbClr val="000000"/>
                </a:solidFill>
              </a:rPr>
              <a:t> </a:t>
            </a:r>
            <a:r>
              <a:rPr lang="en-US" sz="2800" b="1" dirty="0" smtClean="0"/>
              <a:t>Feb </a:t>
            </a:r>
            <a:r>
              <a:rPr lang="en-US" sz="2800" b="1" dirty="0"/>
              <a:t>10, </a:t>
            </a:r>
            <a:r>
              <a:rPr lang="en-US" sz="2800" b="1" dirty="0" smtClean="0"/>
              <a:t>2014</a:t>
            </a:r>
            <a:endParaRPr lang="en-US" altLang="en-US" sz="2800" dirty="0" smtClean="0"/>
          </a:p>
        </p:txBody>
      </p:sp>
      <p:graphicFrame>
        <p:nvGraphicFramePr>
          <p:cNvPr id="6" name="chart3.xml"/>
          <p:cNvGraphicFramePr>
            <a:graphicFrameLocks/>
          </p:cNvGraphicFramePr>
          <p:nvPr>
            <p:extLst>
              <p:ext uri="{D42A27DB-BD31-4B8C-83A1-F6EECF244321}">
                <p14:modId xmlns:p14="http://schemas.microsoft.com/office/powerpoint/2010/main" val="2545318309"/>
              </p:ext>
            </p:extLst>
          </p:nvPr>
        </p:nvGraphicFramePr>
        <p:xfrm>
          <a:off x="381000" y="762000"/>
          <a:ext cx="8763000" cy="52577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71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3.xml"/>
          <p:cNvGraphicFramePr>
            <a:graphicFrameLocks/>
          </p:cNvGraphicFramePr>
          <p:nvPr>
            <p:extLst>
              <p:ext uri="{D42A27DB-BD31-4B8C-83A1-F6EECF244321}">
                <p14:modId xmlns:p14="http://schemas.microsoft.com/office/powerpoint/2010/main" val="2992797506"/>
              </p:ext>
            </p:extLst>
          </p:nvPr>
        </p:nvGraphicFramePr>
        <p:xfrm>
          <a:off x="152400" y="762000"/>
          <a:ext cx="8915399" cy="5410199"/>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381000" y="152400"/>
            <a:ext cx="8534400" cy="523220"/>
          </a:xfrm>
          <a:prstGeom prst="rect">
            <a:avLst/>
          </a:prstGeom>
        </p:spPr>
        <p:txBody>
          <a:bodyPr wrap="square">
            <a:spAutoFit/>
          </a:bodyPr>
          <a:lstStyle/>
          <a:p>
            <a:pPr algn="ctr" eaLnBrk="0" hangingPunct="0">
              <a:defRPr sz="1440" b="1" i="0" u="none" strike="noStrike" kern="1200" baseline="0">
                <a:solidFill>
                  <a:srgbClr val="000000"/>
                </a:solidFill>
                <a:latin typeface="+mn-lt"/>
                <a:ea typeface="+mn-ea"/>
                <a:cs typeface="+mn-cs"/>
              </a:defRPr>
            </a:pPr>
            <a:r>
              <a:rPr lang="en-US" sz="2800" b="1" dirty="0">
                <a:solidFill>
                  <a:schemeClr val="bg1"/>
                </a:solidFill>
                <a:latin typeface="+mj-lt"/>
                <a:ea typeface="+mj-ea"/>
                <a:cs typeface="+mj-cs"/>
              </a:rPr>
              <a:t>Wind </a:t>
            </a:r>
            <a:r>
              <a:rPr lang="en-US" sz="2800" b="1" dirty="0" smtClean="0">
                <a:solidFill>
                  <a:schemeClr val="bg1"/>
                </a:solidFill>
                <a:latin typeface="+mj-lt"/>
                <a:ea typeface="+mj-ea"/>
                <a:cs typeface="+mj-cs"/>
              </a:rPr>
              <a:t>Forecast </a:t>
            </a:r>
            <a:r>
              <a:rPr lang="en-US" sz="2800" b="1" dirty="0">
                <a:solidFill>
                  <a:schemeClr val="bg1"/>
                </a:solidFill>
                <a:latin typeface="+mj-lt"/>
                <a:ea typeface="+mj-ea"/>
                <a:cs typeface="+mj-cs"/>
              </a:rPr>
              <a:t>on Feb. 11, 2014</a:t>
            </a:r>
          </a:p>
        </p:txBody>
      </p:sp>
    </p:spTree>
    <p:extLst>
      <p:ext uri="{BB962C8B-B14F-4D97-AF65-F5344CB8AC3E}">
        <p14:creationId xmlns:p14="http://schemas.microsoft.com/office/powerpoint/2010/main" val="3187125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smtClean="0"/>
              <a:t>Issues created by Icing</a:t>
            </a:r>
          </a:p>
        </p:txBody>
      </p:sp>
      <p:sp>
        <p:nvSpPr>
          <p:cNvPr id="29699" name="Content Placeholder 2"/>
          <p:cNvSpPr>
            <a:spLocks noGrp="1"/>
          </p:cNvSpPr>
          <p:nvPr>
            <p:ph idx="1"/>
          </p:nvPr>
        </p:nvSpPr>
        <p:spPr/>
        <p:txBody>
          <a:bodyPr/>
          <a:lstStyle/>
          <a:p>
            <a:r>
              <a:rPr lang="en-US" altLang="en-US" sz="2400" dirty="0" smtClean="0"/>
              <a:t>Icing created a mismatch between the forecast and actual production.</a:t>
            </a:r>
          </a:p>
          <a:p>
            <a:r>
              <a:rPr lang="en-US" altLang="en-US" sz="2400" dirty="0" smtClean="0"/>
              <a:t>This created an error in the forecast which then was provided to WGRs.</a:t>
            </a:r>
          </a:p>
          <a:p>
            <a:r>
              <a:rPr lang="en-US" altLang="en-US" sz="2400" dirty="0" smtClean="0"/>
              <a:t>This error was used in the COP for RUC.</a:t>
            </a:r>
          </a:p>
          <a:p>
            <a:r>
              <a:rPr lang="en-US" altLang="en-US" sz="2400" dirty="0" smtClean="0"/>
              <a:t>Could lead to ERCOT counting on more wind than WGRs are able to generate.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Correction for Icing</a:t>
            </a:r>
          </a:p>
        </p:txBody>
      </p:sp>
      <p:sp>
        <p:nvSpPr>
          <p:cNvPr id="30723" name="Content Placeholder 2"/>
          <p:cNvSpPr>
            <a:spLocks noGrp="1"/>
          </p:cNvSpPr>
          <p:nvPr>
            <p:ph idx="1"/>
          </p:nvPr>
        </p:nvSpPr>
        <p:spPr>
          <a:xfrm>
            <a:off x="457200" y="1066800"/>
            <a:ext cx="8229600" cy="2209800"/>
          </a:xfrm>
        </p:spPr>
        <p:txBody>
          <a:bodyPr/>
          <a:lstStyle/>
          <a:p>
            <a:r>
              <a:rPr lang="en-US" altLang="en-US" sz="2400" dirty="0" smtClean="0"/>
              <a:t>Key to addressing Icing is to update the telemetry for number of turbines on and off.</a:t>
            </a:r>
          </a:p>
          <a:p>
            <a:r>
              <a:rPr lang="en-US" altLang="en-US" sz="2400" dirty="0" smtClean="0"/>
              <a:t>If the outage will last greater than 2 hours then enter into the outage scheduler.</a:t>
            </a:r>
          </a:p>
        </p:txBody>
      </p:sp>
      <p:sp>
        <p:nvSpPr>
          <p:cNvPr id="30724" name="Rectangle 1"/>
          <p:cNvSpPr>
            <a:spLocks noChangeArrowheads="1"/>
          </p:cNvSpPr>
          <p:nvPr/>
        </p:nvSpPr>
        <p:spPr bwMode="auto">
          <a:xfrm>
            <a:off x="1219200" y="3581400"/>
            <a:ext cx="6553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b="1" dirty="0"/>
              <a:t>3.1.4.5 Notice of Forced Outage or Unavoidable Extension of Planned or Maintenance Outage Due to Unforeseen Events</a:t>
            </a:r>
            <a:endParaRPr lang="en-US" altLang="en-US" dirty="0"/>
          </a:p>
          <a:p>
            <a:pPr eaLnBrk="1" hangingPunct="1"/>
            <a:r>
              <a:rPr lang="en-US" altLang="en-US" dirty="0"/>
              <a:t>(2) Any Forced Outage that occurs in Real-Time must be entered into the Outage Scheduler if it is to remain an Outage for longer than two hours.</a:t>
            </a:r>
          </a:p>
        </p:txBody>
      </p:sp>
      <p:sp>
        <p:nvSpPr>
          <p:cNvPr id="3" name="Rectangle 2"/>
          <p:cNvSpPr/>
          <p:nvPr/>
        </p:nvSpPr>
        <p:spPr>
          <a:xfrm>
            <a:off x="1066800" y="3352800"/>
            <a:ext cx="7086600" cy="2286000"/>
          </a:xfrm>
          <a:prstGeom prst="rect">
            <a:avLst/>
          </a:prstGeom>
          <a:solidFill>
            <a:schemeClr val="accent2">
              <a:lumMod val="20000"/>
              <a:lumOff val="80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ChangeArrowheads="1"/>
          </p:cNvSpPr>
          <p:nvPr/>
        </p:nvSpPr>
        <p:spPr bwMode="auto">
          <a:xfrm>
            <a:off x="1143000" y="2667000"/>
            <a:ext cx="70104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000" b="1">
                <a:solidFill>
                  <a:schemeClr val="tx1"/>
                </a:solidFill>
                <a:latin typeface="Arial" charset="0"/>
              </a:defRPr>
            </a:lvl1pPr>
            <a:lvl2pPr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lvl="1" eaLnBrk="1" hangingPunct="1">
              <a:spcBef>
                <a:spcPct val="0"/>
              </a:spcBef>
              <a:buFontTx/>
              <a:buNone/>
            </a:pPr>
            <a:r>
              <a:rPr lang="en-US" altLang="en-US" sz="4400" b="1" dirty="0"/>
              <a:t>Wind Forecast </a:t>
            </a:r>
            <a:r>
              <a:rPr lang="en-US" altLang="en-US" sz="4400" b="1" dirty="0" smtClean="0"/>
              <a:t>and Grid </a:t>
            </a:r>
            <a:r>
              <a:rPr lang="en-US" altLang="en-US" sz="4400" b="1" dirty="0"/>
              <a:t>Operation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smtClean="0"/>
              <a:t>Wind Forecast Used for Scheduling</a:t>
            </a:r>
          </a:p>
        </p:txBody>
      </p:sp>
      <p:sp>
        <p:nvSpPr>
          <p:cNvPr id="7" name="Content Placeholder 2"/>
          <p:cNvSpPr>
            <a:spLocks noGrp="1"/>
          </p:cNvSpPr>
          <p:nvPr>
            <p:ph idx="1"/>
          </p:nvPr>
        </p:nvSpPr>
        <p:spPr>
          <a:xfrm>
            <a:off x="381000" y="685800"/>
            <a:ext cx="8229600" cy="1828800"/>
          </a:xfrm>
        </p:spPr>
        <p:txBody>
          <a:bodyPr/>
          <a:lstStyle/>
          <a:p>
            <a:pPr>
              <a:defRPr/>
            </a:pPr>
            <a:r>
              <a:rPr lang="en-US" sz="1600" b="0" kern="1200" dirty="0" smtClean="0"/>
              <a:t>WGRs </a:t>
            </a:r>
            <a:r>
              <a:rPr lang="en-US" sz="1600" b="0" kern="1200" dirty="0"/>
              <a:t>must keep the COP </a:t>
            </a:r>
            <a:r>
              <a:rPr lang="en-US" sz="1600" b="0" kern="1200" dirty="0" smtClean="0"/>
              <a:t>(current operating plan) up </a:t>
            </a:r>
            <a:r>
              <a:rPr lang="en-US" sz="1600" b="0" kern="1200" dirty="0"/>
              <a:t>to date to reflect latest </a:t>
            </a:r>
            <a:r>
              <a:rPr lang="en-US" sz="1600" b="0" kern="1200" dirty="0" smtClean="0"/>
              <a:t>wind forecast </a:t>
            </a:r>
            <a:r>
              <a:rPr lang="en-US" sz="1600" b="0" kern="1200" dirty="0"/>
              <a:t>and changes in capacity or resource </a:t>
            </a:r>
            <a:r>
              <a:rPr lang="en-US" sz="1600" b="0" kern="1200" dirty="0" smtClean="0"/>
              <a:t>status; and </a:t>
            </a:r>
            <a:r>
              <a:rPr lang="en-US" sz="1600" b="0" dirty="0" smtClean="0"/>
              <a:t>DAM </a:t>
            </a:r>
            <a:r>
              <a:rPr lang="en-US" sz="1600" b="0" dirty="0"/>
              <a:t>(day-ahead market) and </a:t>
            </a:r>
            <a:r>
              <a:rPr lang="en-US" sz="1600" b="0" dirty="0" smtClean="0"/>
              <a:t>RUC </a:t>
            </a:r>
            <a:r>
              <a:rPr lang="en-US" sz="1600" b="0" dirty="0"/>
              <a:t>(reliability unit commitment) use the COP for the WGR in their scheduling</a:t>
            </a:r>
            <a:r>
              <a:rPr lang="en-US" sz="1600" b="0" dirty="0" smtClean="0"/>
              <a:t>.</a:t>
            </a:r>
          </a:p>
          <a:p>
            <a:pPr>
              <a:defRPr/>
            </a:pPr>
            <a:r>
              <a:rPr lang="en-US" sz="1600" b="0" kern="1200" dirty="0"/>
              <a:t>RUC engine uses Wind Forecast submitted as COP for reliability commitment</a:t>
            </a:r>
          </a:p>
          <a:p>
            <a:pPr>
              <a:defRPr/>
            </a:pPr>
            <a:endParaRPr lang="en-US" sz="1600" dirty="0"/>
          </a:p>
        </p:txBody>
      </p:sp>
      <p:graphicFrame>
        <p:nvGraphicFramePr>
          <p:cNvPr id="33796" name="Chart 7"/>
          <p:cNvGraphicFramePr>
            <a:graphicFrameLocks noGrp="1"/>
          </p:cNvGraphicFramePr>
          <p:nvPr>
            <p:extLst>
              <p:ext uri="{D42A27DB-BD31-4B8C-83A1-F6EECF244321}">
                <p14:modId xmlns:p14="http://schemas.microsoft.com/office/powerpoint/2010/main" val="1790553786"/>
              </p:ext>
            </p:extLst>
          </p:nvPr>
        </p:nvGraphicFramePr>
        <p:xfrm>
          <a:off x="1320800" y="1981200"/>
          <a:ext cx="6711950" cy="4203700"/>
        </p:xfrm>
        <a:graphic>
          <a:graphicData uri="http://schemas.openxmlformats.org/presentationml/2006/ole">
            <mc:AlternateContent xmlns:mc="http://schemas.openxmlformats.org/markup-compatibility/2006">
              <mc:Choice xmlns:v="urn:schemas-microsoft-com:vml" Requires="v">
                <p:oleObj spid="_x0000_s33832" r:id="rId5" imgW="6712278" imgH="4639458" progId="Excel.Chart.8">
                  <p:embed/>
                </p:oleObj>
              </mc:Choice>
              <mc:Fallback>
                <p:oleObj r:id="rId5" imgW="6712278" imgH="4639458" progId="Excel.Chart.8">
                  <p:embed/>
                  <p:pic>
                    <p:nvPicPr>
                      <p:cNvPr id="0" name="Chart 7"/>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0800" y="1981200"/>
                        <a:ext cx="6711950" cy="4203700"/>
                      </a:xfrm>
                      <a:prstGeom prst="rect">
                        <a:avLst/>
                      </a:prstGeom>
                      <a:noFill/>
                      <a:ln>
                        <a:noFill/>
                      </a:ln>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a:r>
              <a:rPr lang="en-US" altLang="en-US" sz="2800" dirty="0" smtClean="0"/>
              <a:t>Table of Contents</a:t>
            </a:r>
          </a:p>
        </p:txBody>
      </p:sp>
      <p:sp>
        <p:nvSpPr>
          <p:cNvPr id="5123" name="Content Placeholder 2"/>
          <p:cNvSpPr>
            <a:spLocks noGrp="1"/>
          </p:cNvSpPr>
          <p:nvPr>
            <p:ph idx="1"/>
          </p:nvPr>
        </p:nvSpPr>
        <p:spPr>
          <a:xfrm>
            <a:off x="457200" y="762000"/>
            <a:ext cx="8229600" cy="5486400"/>
          </a:xfrm>
        </p:spPr>
        <p:txBody>
          <a:bodyPr/>
          <a:lstStyle/>
          <a:p>
            <a:pPr lvl="1"/>
            <a:r>
              <a:rPr lang="en-US" altLang="en-US" dirty="0" smtClean="0"/>
              <a:t>Overview</a:t>
            </a:r>
          </a:p>
          <a:p>
            <a:pPr lvl="1"/>
            <a:r>
              <a:rPr lang="en-US" altLang="en-US" dirty="0" smtClean="0"/>
              <a:t>Variation and Uncertainty of Wind Generation</a:t>
            </a:r>
          </a:p>
          <a:p>
            <a:pPr lvl="1"/>
            <a:r>
              <a:rPr lang="en-US" altLang="en-US" dirty="0" smtClean="0"/>
              <a:t>Wind Forecast @ ERCOT</a:t>
            </a:r>
          </a:p>
          <a:p>
            <a:pPr lvl="1"/>
            <a:r>
              <a:rPr lang="en-US" altLang="en-US" dirty="0" smtClean="0"/>
              <a:t>Wind Forecast and Extreme Weather (Icing Event)</a:t>
            </a:r>
          </a:p>
          <a:p>
            <a:pPr lvl="1"/>
            <a:r>
              <a:rPr lang="en-US" altLang="en-US" dirty="0" smtClean="0"/>
              <a:t>Wind Forecast and Real-time Operation</a:t>
            </a:r>
          </a:p>
          <a:p>
            <a:pPr lvl="1"/>
            <a:r>
              <a:rPr lang="en-US" altLang="en-US" dirty="0" smtClean="0"/>
              <a:t>ERCOT Large Ramp Alert System: ERLAS</a:t>
            </a:r>
          </a:p>
          <a:p>
            <a:pPr lvl="1"/>
            <a:r>
              <a:rPr lang="en-US" altLang="en-US" dirty="0" smtClean="0"/>
              <a:t>Overview of Solar Forecast in ERCOT</a:t>
            </a:r>
          </a:p>
          <a:p>
            <a:pPr marL="0" indent="0">
              <a:buNone/>
            </a:pPr>
            <a:endParaRPr lang="en-US" altLang="en-US" dirty="0" smtClean="0"/>
          </a:p>
          <a:p>
            <a:pPr marL="0" indent="0">
              <a:buNone/>
            </a:pPr>
            <a:r>
              <a:rPr lang="en-US" altLang="en-US" dirty="0" smtClean="0"/>
              <a:t>Acronyms for this presentation:</a:t>
            </a:r>
          </a:p>
          <a:p>
            <a:pPr lvl="1"/>
            <a:r>
              <a:rPr lang="en-US" altLang="en-US" sz="1600" dirty="0" smtClean="0"/>
              <a:t>WGR: Wind-powered Generation Resource</a:t>
            </a:r>
          </a:p>
          <a:p>
            <a:pPr lvl="1"/>
            <a:r>
              <a:rPr lang="en-US" altLang="en-US" sz="1600" dirty="0" smtClean="0"/>
              <a:t>STWPF: Short-term Wind Power Forecast</a:t>
            </a:r>
          </a:p>
          <a:p>
            <a:pPr lvl="1"/>
            <a:r>
              <a:rPr lang="en-US" altLang="en-US" sz="1600" dirty="0" smtClean="0"/>
              <a:t>COP: Current Operating Plan</a:t>
            </a:r>
          </a:p>
          <a:p>
            <a:pPr lvl="1"/>
            <a:r>
              <a:rPr lang="en-US" altLang="en-US" sz="1600" dirty="0" smtClean="0"/>
              <a:t>RUC: Reliability Unit Commitment</a:t>
            </a:r>
          </a:p>
          <a:p>
            <a:pPr lvl="1"/>
            <a:r>
              <a:rPr lang="en-US" altLang="en-US" sz="1600" dirty="0" smtClean="0"/>
              <a:t>SCED : Security Constraint Economic Dispatch</a:t>
            </a:r>
          </a:p>
          <a:p>
            <a:pPr lvl="1"/>
            <a:r>
              <a:rPr lang="en-US" altLang="en-US" sz="1600" dirty="0" smtClean="0"/>
              <a:t>ELRAS: ERCOT Large Ramp Alert System</a:t>
            </a:r>
          </a:p>
          <a:p>
            <a:pPr lvl="1">
              <a:buFontTx/>
              <a:buNone/>
            </a:pPr>
            <a:endParaRPr lang="en-US" altLang="en-US" sz="1600" dirty="0" smtClean="0"/>
          </a:p>
          <a:p>
            <a:pPr lvl="1"/>
            <a:endParaRPr lang="en-US" altLang="en-US" dirty="0" smtClean="0"/>
          </a:p>
          <a:p>
            <a:endParaRPr lang="en-US" altLang="en-US" sz="2800" dirty="0" smtClean="0"/>
          </a:p>
          <a:p>
            <a:endParaRPr lang="en-US" altLang="en-US" sz="2800" dirty="0" smtClean="0"/>
          </a:p>
          <a:p>
            <a:endParaRPr lang="en-US" altLang="en-US" sz="2800" dirty="0" smtClean="0"/>
          </a:p>
          <a:p>
            <a:endParaRPr lang="en-US" altLang="en-US" dirty="0" smtClean="0"/>
          </a:p>
          <a:p>
            <a:endParaRPr lang="en-US" altLang="en-US" dirty="0" smtClean="0"/>
          </a:p>
        </p:txBody>
      </p:sp>
      <p:cxnSp>
        <p:nvCxnSpPr>
          <p:cNvPr id="7" name="Straight Connector 6"/>
          <p:cNvCxnSpPr/>
          <p:nvPr/>
        </p:nvCxnSpPr>
        <p:spPr>
          <a:xfrm rot="10800000" flipH="1">
            <a:off x="381000" y="3505200"/>
            <a:ext cx="82296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9050"/>
            <a:ext cx="6934200" cy="857250"/>
          </a:xfrm>
        </p:spPr>
        <p:txBody>
          <a:bodyPr/>
          <a:lstStyle/>
          <a:p>
            <a:pPr algn="ctr"/>
            <a:r>
              <a:rPr lang="en-US" altLang="en-US" sz="2800" dirty="0" smtClean="0"/>
              <a:t>Wind in Real Time </a:t>
            </a:r>
          </a:p>
        </p:txBody>
      </p:sp>
      <p:sp>
        <p:nvSpPr>
          <p:cNvPr id="32771" name="Content Placeholder 2"/>
          <p:cNvSpPr>
            <a:spLocks noGrp="1"/>
          </p:cNvSpPr>
          <p:nvPr>
            <p:ph idx="1"/>
          </p:nvPr>
        </p:nvSpPr>
        <p:spPr>
          <a:xfrm>
            <a:off x="457200" y="914400"/>
            <a:ext cx="8229600" cy="4953000"/>
          </a:xfrm>
        </p:spPr>
        <p:txBody>
          <a:bodyPr/>
          <a:lstStyle/>
          <a:p>
            <a:r>
              <a:rPr lang="en-US" altLang="en-US" dirty="0" smtClean="0"/>
              <a:t>In real-time, telemetered High Sustainable Limit (HSL) and telemetered ramp-rates are used to dispatch wind resources </a:t>
            </a:r>
          </a:p>
          <a:p>
            <a:r>
              <a:rPr lang="en-US" altLang="en-US" dirty="0" smtClean="0"/>
              <a:t>SCED issues WGR specific curtailment instruction for maintain transmission reliability</a:t>
            </a:r>
          </a:p>
          <a:p>
            <a:r>
              <a:rPr lang="en-US" altLang="en-US" dirty="0" smtClean="0"/>
              <a:t>In Real-Time, WGRs are required to </a:t>
            </a:r>
          </a:p>
          <a:p>
            <a:pPr lvl="1"/>
            <a:r>
              <a:rPr lang="en-US" altLang="en-US" dirty="0" smtClean="0"/>
              <a:t>telemeter HSL equal to current net output of the facility</a:t>
            </a:r>
          </a:p>
          <a:p>
            <a:pPr lvl="1"/>
            <a:r>
              <a:rPr lang="en-US" altLang="en-US" dirty="0" smtClean="0"/>
              <a:t>Each WGR that is part of a Standard Generation Interconnection Agreement (SGIA) signed on or after January 1, 2009 shall limit its ramp rate to </a:t>
            </a:r>
            <a:r>
              <a:rPr lang="en-US" altLang="en-US" b="1" dirty="0" smtClean="0"/>
              <a:t>20% per minute of its nameplate rating (MW</a:t>
            </a:r>
            <a:r>
              <a:rPr lang="en-US" altLang="en-US" dirty="0" smtClean="0"/>
              <a:t>s) as registered with ERCOT when responding to or released from an ERCOT deployment.</a:t>
            </a:r>
          </a:p>
          <a:p>
            <a:endParaRPr lang="en-US" alt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152401" y="0"/>
            <a:ext cx="8382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000">
                <a:solidFill>
                  <a:schemeClr val="bg1"/>
                </a:solidFill>
                <a:latin typeface="+mj-lt"/>
                <a:ea typeface="+mj-ea"/>
                <a:cs typeface="+mj-cs"/>
              </a:defRPr>
            </a:lvl1pPr>
            <a:lvl2pPr algn="l" rtl="0" fontAlgn="base">
              <a:spcBef>
                <a:spcPct val="0"/>
              </a:spcBef>
              <a:spcAft>
                <a:spcPct val="0"/>
              </a:spcAft>
              <a:defRPr sz="2000">
                <a:solidFill>
                  <a:schemeClr val="bg1"/>
                </a:solidFill>
                <a:latin typeface="Arial Black" pitchFamily="34" charset="0"/>
              </a:defRPr>
            </a:lvl2pPr>
            <a:lvl3pPr algn="l" rtl="0" fontAlgn="base">
              <a:spcBef>
                <a:spcPct val="0"/>
              </a:spcBef>
              <a:spcAft>
                <a:spcPct val="0"/>
              </a:spcAft>
              <a:defRPr sz="2000">
                <a:solidFill>
                  <a:schemeClr val="bg1"/>
                </a:solidFill>
                <a:latin typeface="Arial Black" pitchFamily="34" charset="0"/>
              </a:defRPr>
            </a:lvl3pPr>
            <a:lvl4pPr algn="l" rtl="0" fontAlgn="base">
              <a:spcBef>
                <a:spcPct val="0"/>
              </a:spcBef>
              <a:spcAft>
                <a:spcPct val="0"/>
              </a:spcAft>
              <a:defRPr sz="2000">
                <a:solidFill>
                  <a:schemeClr val="bg1"/>
                </a:solidFill>
                <a:latin typeface="Arial Black" pitchFamily="34" charset="0"/>
              </a:defRPr>
            </a:lvl4pPr>
            <a:lvl5pPr algn="l" rtl="0" fontAlgn="base">
              <a:spcBef>
                <a:spcPct val="0"/>
              </a:spcBef>
              <a:spcAft>
                <a:spcPct val="0"/>
              </a:spcAft>
              <a:defRPr sz="2000">
                <a:solidFill>
                  <a:schemeClr val="bg1"/>
                </a:solidFill>
                <a:latin typeface="Arial Black" pitchFamily="34" charset="0"/>
              </a:defRPr>
            </a:lvl5pPr>
            <a:lvl6pPr marL="457200" algn="l" rtl="0" fontAlgn="base">
              <a:spcBef>
                <a:spcPct val="0"/>
              </a:spcBef>
              <a:spcAft>
                <a:spcPct val="0"/>
              </a:spcAft>
              <a:defRPr sz="2000">
                <a:solidFill>
                  <a:schemeClr val="bg1"/>
                </a:solidFill>
                <a:latin typeface="Arial Black" pitchFamily="34" charset="0"/>
              </a:defRPr>
            </a:lvl6pPr>
            <a:lvl7pPr marL="914400" algn="l" rtl="0" fontAlgn="base">
              <a:spcBef>
                <a:spcPct val="0"/>
              </a:spcBef>
              <a:spcAft>
                <a:spcPct val="0"/>
              </a:spcAft>
              <a:defRPr sz="2000">
                <a:solidFill>
                  <a:schemeClr val="bg1"/>
                </a:solidFill>
                <a:latin typeface="Arial Black" pitchFamily="34" charset="0"/>
              </a:defRPr>
            </a:lvl7pPr>
            <a:lvl8pPr marL="1371600" algn="l" rtl="0" fontAlgn="base">
              <a:spcBef>
                <a:spcPct val="0"/>
              </a:spcBef>
              <a:spcAft>
                <a:spcPct val="0"/>
              </a:spcAft>
              <a:defRPr sz="2000">
                <a:solidFill>
                  <a:schemeClr val="bg1"/>
                </a:solidFill>
                <a:latin typeface="Arial Black" pitchFamily="34" charset="0"/>
              </a:defRPr>
            </a:lvl8pPr>
            <a:lvl9pPr marL="1828800" algn="l" rtl="0" fontAlgn="base">
              <a:spcBef>
                <a:spcPct val="0"/>
              </a:spcBef>
              <a:spcAft>
                <a:spcPct val="0"/>
              </a:spcAft>
              <a:defRPr sz="2000">
                <a:solidFill>
                  <a:schemeClr val="bg1"/>
                </a:solidFill>
                <a:latin typeface="Arial Black" pitchFamily="34" charset="0"/>
              </a:defRPr>
            </a:lvl9pPr>
          </a:lstStyle>
          <a:p>
            <a:pPr algn="ctr"/>
            <a:r>
              <a:rPr lang="en-US" sz="2800" kern="0" dirty="0" smtClean="0"/>
              <a:t>Real-Time Wind Curtailment</a:t>
            </a:r>
            <a:endParaRPr lang="en-US" sz="3600" kern="0" dirty="0">
              <a:latin typeface="Arial Rounded MT Bold" pitchFamily="34" charset="0"/>
            </a:endParaRPr>
          </a:p>
        </p:txBody>
      </p:sp>
      <p:sp>
        <p:nvSpPr>
          <p:cNvPr id="3" name="Content Placeholder 2"/>
          <p:cNvSpPr>
            <a:spLocks noGrp="1"/>
          </p:cNvSpPr>
          <p:nvPr>
            <p:ph idx="1"/>
          </p:nvPr>
        </p:nvSpPr>
        <p:spPr/>
        <p:txBody>
          <a:bodyPr/>
          <a:lstStyle/>
          <a:p>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8915399"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3382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ChangeArrowheads="1"/>
          </p:cNvSpPr>
          <p:nvPr/>
        </p:nvSpPr>
        <p:spPr bwMode="auto">
          <a:xfrm>
            <a:off x="1143000" y="2667000"/>
            <a:ext cx="7010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000" b="1">
                <a:solidFill>
                  <a:schemeClr val="tx1"/>
                </a:solidFill>
                <a:latin typeface="Arial" charset="0"/>
              </a:defRPr>
            </a:lvl1pPr>
            <a:lvl2pPr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lvl="1" algn="ctr" eaLnBrk="1" hangingPunct="1">
              <a:spcBef>
                <a:spcPct val="0"/>
              </a:spcBef>
              <a:buFontTx/>
              <a:buNone/>
            </a:pPr>
            <a:r>
              <a:rPr lang="en-US" altLang="en-US" sz="4400" b="1" dirty="0"/>
              <a:t>ERCOT Large Ramp Alert System: ERLAS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ERCOT Large Ramp Alert System</a:t>
            </a:r>
          </a:p>
        </p:txBody>
      </p:sp>
      <p:pic>
        <p:nvPicPr>
          <p:cNvPr id="3686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38200"/>
            <a:ext cx="77724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smtClean="0"/>
              <a:t>ERCOT Large Ramp Alert System</a:t>
            </a:r>
          </a:p>
        </p:txBody>
      </p:sp>
      <p:sp>
        <p:nvSpPr>
          <p:cNvPr id="37891" name="Content Placeholder 2"/>
          <p:cNvSpPr>
            <a:spLocks noGrp="1"/>
          </p:cNvSpPr>
          <p:nvPr>
            <p:ph idx="1"/>
          </p:nvPr>
        </p:nvSpPr>
        <p:spPr>
          <a:xfrm>
            <a:off x="152400" y="762000"/>
            <a:ext cx="8839200" cy="5029200"/>
          </a:xfrm>
        </p:spPr>
        <p:txBody>
          <a:bodyPr/>
          <a:lstStyle/>
          <a:p>
            <a:r>
              <a:rPr lang="en-US" altLang="en-US" dirty="0" smtClean="0"/>
              <a:t>The main focus of ELRAS is to provide the probabilities of Wind Power ramp events of various MW changes over various time frames</a:t>
            </a:r>
          </a:p>
          <a:p>
            <a:pPr lvl="1"/>
            <a:r>
              <a:rPr lang="en-US" altLang="en-US" sz="1800" dirty="0" smtClean="0"/>
              <a:t>The far right graph shows that there is a 30% chance of the wind output changing by 2000 MW or more between 18:00 and 21:00</a:t>
            </a:r>
          </a:p>
          <a:p>
            <a:pPr lvl="1"/>
            <a:r>
              <a:rPr lang="en-US" altLang="en-US" sz="1800" dirty="0" smtClean="0"/>
              <a:t>Information is provided for both the system and region levels</a:t>
            </a:r>
          </a:p>
          <a:p>
            <a:pPr lvl="1"/>
            <a:endParaRPr lang="en-US" altLang="en-US" dirty="0" smtClean="0"/>
          </a:p>
          <a:p>
            <a:pPr lvl="1"/>
            <a:endParaRPr lang="en-US" altLang="en-US" dirty="0" smtClean="0"/>
          </a:p>
        </p:txBody>
      </p:sp>
      <p:grpSp>
        <p:nvGrpSpPr>
          <p:cNvPr id="37892" name="Group 5"/>
          <p:cNvGrpSpPr>
            <a:grpSpLocks/>
          </p:cNvGrpSpPr>
          <p:nvPr/>
        </p:nvGrpSpPr>
        <p:grpSpPr bwMode="auto">
          <a:xfrm>
            <a:off x="838200" y="2438400"/>
            <a:ext cx="7391400" cy="3657600"/>
            <a:chOff x="838200" y="762000"/>
            <a:chExt cx="7315200" cy="3581400"/>
          </a:xfrm>
        </p:grpSpPr>
        <p:grpSp>
          <p:nvGrpSpPr>
            <p:cNvPr id="37894" name="Group 5"/>
            <p:cNvGrpSpPr>
              <a:grpSpLocks/>
            </p:cNvGrpSpPr>
            <p:nvPr/>
          </p:nvGrpSpPr>
          <p:grpSpPr bwMode="auto">
            <a:xfrm>
              <a:off x="838200" y="762000"/>
              <a:ext cx="7315200" cy="3581400"/>
              <a:chOff x="228600" y="914400"/>
              <a:chExt cx="8915400" cy="4991100"/>
            </a:xfrm>
          </p:grpSpPr>
          <p:pic>
            <p:nvPicPr>
              <p:cNvPr id="378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77275"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886200"/>
                <a:ext cx="85344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5" name="TextBox 7"/>
            <p:cNvSpPr txBox="1">
              <a:spLocks noChangeArrowheads="1"/>
            </p:cNvSpPr>
            <p:nvPr/>
          </p:nvSpPr>
          <p:spPr bwMode="auto">
            <a:xfrm>
              <a:off x="914400" y="1752600"/>
              <a:ext cx="3048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en-US" sz="1200" b="0" dirty="0"/>
                <a:t>UP</a:t>
              </a:r>
            </a:p>
          </p:txBody>
        </p:sp>
      </p:grpSp>
      <p:sp>
        <p:nvSpPr>
          <p:cNvPr id="11" name="Rectangle 10"/>
          <p:cNvSpPr/>
          <p:nvPr/>
        </p:nvSpPr>
        <p:spPr>
          <a:xfrm>
            <a:off x="762000" y="2362200"/>
            <a:ext cx="7543800" cy="381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76200" y="685800"/>
            <a:ext cx="9067800" cy="5105400"/>
          </a:xfrm>
        </p:spPr>
        <p:txBody>
          <a:bodyPr/>
          <a:lstStyle/>
          <a:p>
            <a:r>
              <a:rPr lang="en-US" altLang="en-US" dirty="0" smtClean="0"/>
              <a:t>The Operator is also able to begin using the ERCOT Large Ramp Alert System (ELRAS) </a:t>
            </a:r>
          </a:p>
          <a:p>
            <a:pPr lvl="1"/>
            <a:r>
              <a:rPr lang="en-US" altLang="en-US" sz="1800" dirty="0" smtClean="0"/>
              <a:t>ELRAS provides probabilistic forecast information for the next 6 hours</a:t>
            </a:r>
          </a:p>
          <a:p>
            <a:pPr lvl="1"/>
            <a:r>
              <a:rPr lang="en-US" altLang="en-US" sz="1800" dirty="0" smtClean="0"/>
              <a:t>For further details see Section 3.2 “Monitor Large Ramp Events” of Real Time Desk Procedure</a:t>
            </a:r>
            <a:r>
              <a:rPr lang="en-US" altLang="en-US" sz="1800" dirty="0"/>
              <a:t>. (</a:t>
            </a:r>
            <a:r>
              <a:rPr lang="en-US" altLang="en-US" sz="1800" dirty="0">
                <a:hlinkClick r:id="rId2"/>
              </a:rPr>
              <a:t>http://</a:t>
            </a:r>
            <a:r>
              <a:rPr lang="en-US" altLang="en-US" sz="1800" dirty="0" smtClean="0">
                <a:hlinkClick r:id="rId2"/>
              </a:rPr>
              <a:t>www.ercot.com/content/mktrules/guides/procedures/Real%20Time%20Operating%20Procedure%20V1Rev35.doc</a:t>
            </a:r>
            <a:r>
              <a:rPr lang="en-US" altLang="en-US" sz="1800" dirty="0" smtClean="0"/>
              <a:t> ) </a:t>
            </a:r>
          </a:p>
          <a:p>
            <a:pPr lvl="1"/>
            <a:endParaRPr lang="en-US" altLang="en-US" dirty="0" smtClean="0"/>
          </a:p>
        </p:txBody>
      </p:sp>
      <p:pic>
        <p:nvPicPr>
          <p:cNvPr id="38915" name="Picture 2"/>
          <p:cNvPicPr>
            <a:picLocks noChangeAspect="1" noChangeArrowheads="1"/>
          </p:cNvPicPr>
          <p:nvPr/>
        </p:nvPicPr>
        <p:blipFill>
          <a:blip r:embed="rId3">
            <a:extLst>
              <a:ext uri="{28A0092B-C50C-407E-A947-70E740481C1C}">
                <a14:useLocalDpi xmlns:a14="http://schemas.microsoft.com/office/drawing/2010/main" val="0"/>
              </a:ext>
            </a:extLst>
          </a:blip>
          <a:srcRect t="13365"/>
          <a:stretch>
            <a:fillRect/>
          </a:stretch>
        </p:blipFill>
        <p:spPr bwMode="auto">
          <a:xfrm>
            <a:off x="1219200" y="3352800"/>
            <a:ext cx="6403975" cy="2865438"/>
          </a:xfrm>
          <a:prstGeom prst="rect">
            <a:avLst/>
          </a:prstGeom>
          <a:noFill/>
          <a:ln w="25400">
            <a:solidFill>
              <a:srgbClr val="007A37"/>
            </a:solidFill>
            <a:miter lim="800000"/>
            <a:headEnd/>
            <a:tailEnd/>
          </a:ln>
          <a:extLst>
            <a:ext uri="{909E8E84-426E-40DD-AFC4-6F175D3DCCD1}">
              <a14:hiddenFill xmlns:a14="http://schemas.microsoft.com/office/drawing/2010/main">
                <a:solidFill>
                  <a:srgbClr val="FFFFFF"/>
                </a:solidFill>
              </a14:hiddenFill>
            </a:ext>
          </a:extLst>
        </p:spPr>
      </p:pic>
      <p:sp>
        <p:nvSpPr>
          <p:cNvPr id="38916" name="Title 1"/>
          <p:cNvSpPr>
            <a:spLocks noGrp="1"/>
          </p:cNvSpPr>
          <p:nvPr>
            <p:ph type="title"/>
          </p:nvPr>
        </p:nvSpPr>
        <p:spPr/>
        <p:txBody>
          <a:bodyPr/>
          <a:lstStyle/>
          <a:p>
            <a:r>
              <a:rPr lang="en-US" altLang="en-US" dirty="0" smtClean="0"/>
              <a:t>ELRAS and Operations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1219200" y="2465388"/>
            <a:ext cx="6629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000" b="1">
                <a:solidFill>
                  <a:schemeClr val="tx1"/>
                </a:solidFill>
                <a:latin typeface="Arial" charset="0"/>
              </a:defRPr>
            </a:lvl1pPr>
            <a:lvl2pPr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lvl="1" eaLnBrk="1" hangingPunct="1">
              <a:spcBef>
                <a:spcPct val="0"/>
              </a:spcBef>
              <a:buFontTx/>
              <a:buNone/>
            </a:pPr>
            <a:r>
              <a:rPr lang="en-US" altLang="en-US" sz="4400" b="1" dirty="0"/>
              <a:t>Overview of Solar </a:t>
            </a:r>
            <a:r>
              <a:rPr lang="en-US" altLang="en-US" sz="4400" b="1" dirty="0" smtClean="0"/>
              <a:t>Generation and Forecast </a:t>
            </a:r>
            <a:r>
              <a:rPr lang="en-US" altLang="en-US" sz="4400" b="1" dirty="0"/>
              <a:t>in ERCOT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79413" y="179388"/>
            <a:ext cx="8458200" cy="461962"/>
          </a:xfrm>
        </p:spPr>
        <p:txBody>
          <a:bodyPr/>
          <a:lstStyle/>
          <a:p>
            <a:r>
              <a:rPr lang="en-US" altLang="en-US" dirty="0" smtClean="0"/>
              <a:t>Projected Installed Capacity of PV in ERCOT</a:t>
            </a:r>
          </a:p>
        </p:txBody>
      </p:sp>
      <p:pic>
        <p:nvPicPr>
          <p:cNvPr id="40963" name="Chart 1"/>
          <p:cNvPicPr>
            <a:picLocks noChangeArrowheads="1"/>
          </p:cNvPicPr>
          <p:nvPr/>
        </p:nvPicPr>
        <p:blipFill>
          <a:blip r:embed="rId3">
            <a:extLst>
              <a:ext uri="{28A0092B-C50C-407E-A947-70E740481C1C}">
                <a14:useLocalDpi xmlns:a14="http://schemas.microsoft.com/office/drawing/2010/main" val="0"/>
              </a:ext>
            </a:extLst>
          </a:blip>
          <a:srcRect l="-107" t="-3624" b="-3546"/>
          <a:stretch>
            <a:fillRect/>
          </a:stretch>
        </p:blipFill>
        <p:spPr bwMode="auto">
          <a:xfrm>
            <a:off x="304800" y="9144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79413" y="179388"/>
            <a:ext cx="8458200" cy="461962"/>
          </a:xfrm>
        </p:spPr>
        <p:txBody>
          <a:bodyPr/>
          <a:lstStyle/>
          <a:p>
            <a:r>
              <a:rPr lang="en-US" altLang="en-US" dirty="0" smtClean="0"/>
              <a:t>NPRR 615 PVGR Forecasting</a:t>
            </a:r>
          </a:p>
        </p:txBody>
      </p:sp>
      <p:sp>
        <p:nvSpPr>
          <p:cNvPr id="3" name="Rectangle 2"/>
          <p:cNvSpPr/>
          <p:nvPr/>
        </p:nvSpPr>
        <p:spPr>
          <a:xfrm>
            <a:off x="838200" y="814388"/>
            <a:ext cx="8305800" cy="1527175"/>
          </a:xfrm>
          <a:prstGeom prst="rect">
            <a:avLst/>
          </a:prstGeom>
        </p:spPr>
        <p:txBody>
          <a:bodyPr>
            <a:spAutoFit/>
          </a:bodyPr>
          <a:lstStyle/>
          <a:p>
            <a:pPr>
              <a:defRPr/>
            </a:pPr>
            <a:r>
              <a:rPr lang="en-US" b="1" dirty="0">
                <a:solidFill>
                  <a:srgbClr val="0070C0"/>
                </a:solidFill>
                <a:cs typeface="Arial" charset="0"/>
              </a:rPr>
              <a:t>PVGRPP	PhotoVoltaic Generation Resource Production Potential</a:t>
            </a:r>
            <a:endParaRPr lang="en-US" dirty="0">
              <a:solidFill>
                <a:srgbClr val="0070C0"/>
              </a:solidFill>
              <a:cs typeface="Arial" charset="0"/>
            </a:endParaRPr>
          </a:p>
          <a:p>
            <a:pPr>
              <a:defRPr/>
            </a:pPr>
            <a:r>
              <a:rPr lang="en-US" b="1" dirty="0">
                <a:solidFill>
                  <a:srgbClr val="0070C0"/>
                </a:solidFill>
                <a:cs typeface="Arial" charset="0"/>
              </a:rPr>
              <a:t>STPPF		Short-Term PhotoVoltaic Power Forecast</a:t>
            </a:r>
            <a:endParaRPr lang="en-US" dirty="0">
              <a:solidFill>
                <a:srgbClr val="0070C0"/>
              </a:solidFill>
              <a:cs typeface="Arial" charset="0"/>
            </a:endParaRPr>
          </a:p>
          <a:p>
            <a:pPr>
              <a:defRPr/>
            </a:pPr>
            <a:r>
              <a:rPr lang="en-US" b="1" dirty="0">
                <a:solidFill>
                  <a:srgbClr val="0070C0"/>
                </a:solidFill>
                <a:cs typeface="Arial" charset="0"/>
              </a:rPr>
              <a:t>PVGR		 PhotoVoltaic Generation Resource </a:t>
            </a:r>
            <a:endParaRPr lang="en-US" dirty="0">
              <a:solidFill>
                <a:srgbClr val="0070C0"/>
              </a:solidFill>
              <a:cs typeface="Arial" charset="0"/>
            </a:endParaRPr>
          </a:p>
          <a:p>
            <a:pPr marL="742950" lvl="2" indent="-285750" eaLnBrk="0" hangingPunct="0">
              <a:lnSpc>
                <a:spcPct val="90000"/>
              </a:lnSpc>
              <a:spcBef>
                <a:spcPct val="20000"/>
              </a:spcBef>
              <a:buFont typeface="Arial" panose="020B0604020202020204" pitchFamily="34" charset="0"/>
              <a:buChar char="•"/>
              <a:defRPr/>
            </a:pPr>
            <a:endParaRPr lang="en-US" kern="0" dirty="0">
              <a:solidFill>
                <a:srgbClr val="000099"/>
              </a:solidFill>
              <a:latin typeface="+mn-lt"/>
              <a:cs typeface="Arial" charset="0"/>
            </a:endParaRPr>
          </a:p>
          <a:p>
            <a:pPr lvl="2">
              <a:lnSpc>
                <a:spcPct val="80000"/>
              </a:lnSpc>
              <a:spcBef>
                <a:spcPts val="600"/>
              </a:spcBef>
              <a:defRPr/>
            </a:pPr>
            <a:endParaRPr lang="en-US" dirty="0">
              <a:solidFill>
                <a:srgbClr val="000099"/>
              </a:solidFill>
              <a:cs typeface="Arial" charset="0"/>
            </a:endParaRPr>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1662113"/>
            <a:ext cx="5829300" cy="433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9" name="Rectangle 4"/>
          <p:cNvSpPr>
            <a:spLocks noChangeArrowheads="1"/>
          </p:cNvSpPr>
          <p:nvPr/>
        </p:nvSpPr>
        <p:spPr bwMode="auto">
          <a:xfrm>
            <a:off x="1509713" y="6007100"/>
            <a:ext cx="6708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en-US" sz="1800" dirty="0">
                <a:solidFill>
                  <a:srgbClr val="FF0000"/>
                </a:solidFill>
              </a:rPr>
              <a:t>Approved by Board of Directors on Aug. 12, 2014</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0" y="914401"/>
            <a:ext cx="8610599" cy="4667250"/>
          </a:xfrm>
          <a:prstGeom prst="rect">
            <a:avLst/>
          </a:prstGeom>
          <a:noFill/>
          <a:ln w="9525">
            <a:noFill/>
            <a:miter lim="800000"/>
            <a:headEnd/>
            <a:tailEnd/>
          </a:ln>
        </p:spPr>
        <p:txBody>
          <a:bodyPr lIns="101870" tIns="50935" rIns="101870" bIns="50935"/>
          <a:lstStyle/>
          <a:p>
            <a:pPr marL="381000" indent="-381000">
              <a:lnSpc>
                <a:spcPct val="80000"/>
              </a:lnSpc>
              <a:spcBef>
                <a:spcPct val="20000"/>
              </a:spcBef>
              <a:buClr>
                <a:srgbClr val="0F689B"/>
              </a:buClr>
              <a:buFont typeface="Arial" pitchFamily="-65" charset="0"/>
              <a:buChar char="•"/>
              <a:defRPr/>
            </a:pPr>
            <a:r>
              <a:rPr lang="en-US" sz="2400" b="1" dirty="0">
                <a:solidFill>
                  <a:srgbClr val="474747"/>
                </a:solidFill>
                <a:latin typeface="+mn-lt"/>
              </a:rPr>
              <a:t>Global Solar Irradiance (~90%), </a:t>
            </a:r>
          </a:p>
          <a:p>
            <a:pPr marL="381000" indent="-381000">
              <a:lnSpc>
                <a:spcPct val="80000"/>
              </a:lnSpc>
              <a:spcBef>
                <a:spcPct val="20000"/>
              </a:spcBef>
              <a:buClr>
                <a:srgbClr val="0F689B"/>
              </a:buClr>
              <a:buFont typeface="Arial" pitchFamily="-65" charset="0"/>
              <a:buChar char="•"/>
              <a:defRPr/>
            </a:pPr>
            <a:r>
              <a:rPr lang="en-US" sz="2400" b="1" dirty="0">
                <a:solidFill>
                  <a:srgbClr val="474747"/>
                </a:solidFill>
                <a:latin typeface="+mn-lt"/>
              </a:rPr>
              <a:t>Temperature (~10%), </a:t>
            </a:r>
          </a:p>
          <a:p>
            <a:pPr marL="381000" indent="-381000">
              <a:lnSpc>
                <a:spcPct val="80000"/>
              </a:lnSpc>
              <a:spcBef>
                <a:spcPct val="20000"/>
              </a:spcBef>
              <a:buClr>
                <a:srgbClr val="0F689B"/>
              </a:buClr>
              <a:buFont typeface="Arial" pitchFamily="-65" charset="0"/>
              <a:buChar char="•"/>
              <a:defRPr/>
            </a:pPr>
            <a:r>
              <a:rPr lang="en-US" sz="2400" b="1" dirty="0">
                <a:solidFill>
                  <a:srgbClr val="474747"/>
                </a:solidFill>
                <a:latin typeface="+mn-lt"/>
              </a:rPr>
              <a:t>Wind (&lt;1%)</a:t>
            </a:r>
          </a:p>
          <a:p>
            <a:pPr marL="381000" indent="-381000">
              <a:lnSpc>
                <a:spcPct val="80000"/>
              </a:lnSpc>
              <a:spcBef>
                <a:spcPct val="20000"/>
              </a:spcBef>
              <a:buClr>
                <a:srgbClr val="0F689B"/>
              </a:buClr>
              <a:buFont typeface="Arial" pitchFamily="-65" charset="0"/>
              <a:buChar char="•"/>
              <a:defRPr/>
            </a:pPr>
            <a:r>
              <a:rPr lang="en-US" sz="2400" b="1" dirty="0">
                <a:solidFill>
                  <a:srgbClr val="474747"/>
                </a:solidFill>
                <a:latin typeface="+mn-lt"/>
              </a:rPr>
              <a:t>Type of Plant </a:t>
            </a:r>
            <a:endParaRPr lang="en-US" sz="2500" b="1" dirty="0">
              <a:solidFill>
                <a:srgbClr val="474747"/>
              </a:solidFill>
              <a:latin typeface="+mn-lt"/>
            </a:endParaRPr>
          </a:p>
          <a:p>
            <a:pPr marL="827088" lvl="1" indent="-317500">
              <a:lnSpc>
                <a:spcPct val="80000"/>
              </a:lnSpc>
              <a:spcBef>
                <a:spcPct val="20000"/>
              </a:spcBef>
              <a:buClr>
                <a:srgbClr val="0F689B"/>
              </a:buClr>
              <a:buFont typeface="Arial" pitchFamily="-65" charset="0"/>
              <a:buChar char="–"/>
              <a:defRPr/>
            </a:pPr>
            <a:r>
              <a:rPr lang="en-US" dirty="0">
                <a:solidFill>
                  <a:srgbClr val="474747"/>
                </a:solidFill>
                <a:latin typeface="+mn-lt"/>
              </a:rPr>
              <a:t>Determines exact impact of all three factors</a:t>
            </a:r>
          </a:p>
          <a:p>
            <a:pPr marL="827088" lvl="1" indent="-317500">
              <a:lnSpc>
                <a:spcPct val="80000"/>
              </a:lnSpc>
              <a:spcBef>
                <a:spcPct val="20000"/>
              </a:spcBef>
              <a:buClr>
                <a:srgbClr val="0F689B"/>
              </a:buClr>
              <a:buFont typeface="Arial" pitchFamily="-65" charset="0"/>
              <a:buChar char="–"/>
              <a:defRPr/>
            </a:pPr>
            <a:r>
              <a:rPr lang="en-US" dirty="0">
                <a:solidFill>
                  <a:srgbClr val="474747"/>
                </a:solidFill>
                <a:latin typeface="+mn-lt"/>
              </a:rPr>
              <a:t>Categories of plants: </a:t>
            </a:r>
            <a:endParaRPr lang="en-US" dirty="0" smtClean="0">
              <a:solidFill>
                <a:srgbClr val="474747"/>
              </a:solidFill>
              <a:latin typeface="+mn-lt"/>
            </a:endParaRPr>
          </a:p>
          <a:p>
            <a:pPr marL="1309688" lvl="2" indent="-342900">
              <a:lnSpc>
                <a:spcPct val="80000"/>
              </a:lnSpc>
              <a:spcBef>
                <a:spcPct val="20000"/>
              </a:spcBef>
              <a:buClr>
                <a:srgbClr val="0F689B"/>
              </a:buClr>
              <a:buAutoNum type="arabicParenBoth"/>
              <a:defRPr/>
            </a:pPr>
            <a:r>
              <a:rPr lang="en-US" dirty="0" smtClean="0">
                <a:solidFill>
                  <a:srgbClr val="474747"/>
                </a:solidFill>
                <a:latin typeface="+mn-lt"/>
              </a:rPr>
              <a:t>PV</a:t>
            </a:r>
            <a:r>
              <a:rPr lang="en-US" dirty="0">
                <a:solidFill>
                  <a:srgbClr val="474747"/>
                </a:solidFill>
                <a:latin typeface="+mn-lt"/>
              </a:rPr>
              <a:t>, </a:t>
            </a:r>
            <a:endParaRPr lang="en-US" dirty="0" smtClean="0">
              <a:solidFill>
                <a:srgbClr val="474747"/>
              </a:solidFill>
              <a:latin typeface="+mn-lt"/>
            </a:endParaRPr>
          </a:p>
          <a:p>
            <a:pPr marL="1309688" lvl="2" indent="-342900">
              <a:lnSpc>
                <a:spcPct val="80000"/>
              </a:lnSpc>
              <a:spcBef>
                <a:spcPct val="20000"/>
              </a:spcBef>
              <a:buClr>
                <a:srgbClr val="0F689B"/>
              </a:buClr>
              <a:buAutoNum type="arabicParenBoth"/>
              <a:defRPr/>
            </a:pPr>
            <a:r>
              <a:rPr lang="en-US" dirty="0" smtClean="0">
                <a:solidFill>
                  <a:srgbClr val="474747"/>
                </a:solidFill>
                <a:latin typeface="+mn-lt"/>
              </a:rPr>
              <a:t>Concentrating </a:t>
            </a:r>
            <a:r>
              <a:rPr lang="en-US" dirty="0">
                <a:solidFill>
                  <a:srgbClr val="474747"/>
                </a:solidFill>
                <a:latin typeface="+mn-lt"/>
              </a:rPr>
              <a:t>PV,  </a:t>
            </a:r>
            <a:endParaRPr lang="en-US" dirty="0" smtClean="0">
              <a:solidFill>
                <a:srgbClr val="474747"/>
              </a:solidFill>
              <a:latin typeface="+mn-lt"/>
            </a:endParaRPr>
          </a:p>
          <a:p>
            <a:pPr marL="1309688" lvl="2" indent="-342900">
              <a:lnSpc>
                <a:spcPct val="80000"/>
              </a:lnSpc>
              <a:spcBef>
                <a:spcPct val="20000"/>
              </a:spcBef>
              <a:buClr>
                <a:srgbClr val="0F689B"/>
              </a:buClr>
              <a:buAutoNum type="arabicParenBoth"/>
              <a:defRPr/>
            </a:pPr>
            <a:r>
              <a:rPr lang="en-US" dirty="0" smtClean="0">
                <a:solidFill>
                  <a:srgbClr val="474747"/>
                </a:solidFill>
                <a:latin typeface="+mn-lt"/>
              </a:rPr>
              <a:t>Solar </a:t>
            </a:r>
            <a:r>
              <a:rPr lang="en-US" dirty="0">
                <a:solidFill>
                  <a:srgbClr val="474747"/>
                </a:solidFill>
                <a:latin typeface="+mn-lt"/>
              </a:rPr>
              <a:t>thermal (also concentrating)</a:t>
            </a:r>
          </a:p>
          <a:p>
            <a:pPr marL="827088" lvl="1" indent="-317500">
              <a:lnSpc>
                <a:spcPct val="80000"/>
              </a:lnSpc>
              <a:spcBef>
                <a:spcPct val="20000"/>
              </a:spcBef>
              <a:buClr>
                <a:srgbClr val="0F689B"/>
              </a:buClr>
              <a:buFont typeface="Arial" pitchFamily="-65" charset="0"/>
              <a:buChar char="–"/>
              <a:defRPr/>
            </a:pPr>
            <a:r>
              <a:rPr lang="en-US" dirty="0">
                <a:solidFill>
                  <a:srgbClr val="474747"/>
                </a:solidFill>
                <a:latin typeface="+mn-lt"/>
              </a:rPr>
              <a:t>PV is sensitive to Global Irradiance</a:t>
            </a:r>
          </a:p>
          <a:p>
            <a:pPr marL="827088" lvl="1" indent="-317500">
              <a:lnSpc>
                <a:spcPct val="80000"/>
              </a:lnSpc>
              <a:spcBef>
                <a:spcPct val="20000"/>
              </a:spcBef>
              <a:buClr>
                <a:srgbClr val="0F689B"/>
              </a:buClr>
              <a:buFont typeface="Arial" pitchFamily="-65" charset="0"/>
              <a:buChar char="–"/>
              <a:defRPr/>
            </a:pPr>
            <a:r>
              <a:rPr lang="en-US" dirty="0">
                <a:solidFill>
                  <a:srgbClr val="474747"/>
                </a:solidFill>
                <a:latin typeface="+mn-lt"/>
              </a:rPr>
              <a:t>Concentrating types (thermal and PV) are sensitive to Direct Normal Irradiance</a:t>
            </a:r>
          </a:p>
          <a:p>
            <a:pPr marL="827088" lvl="1" indent="-317500">
              <a:lnSpc>
                <a:spcPct val="80000"/>
              </a:lnSpc>
              <a:spcBef>
                <a:spcPct val="20000"/>
              </a:spcBef>
              <a:buClr>
                <a:srgbClr val="0F689B"/>
              </a:buClr>
              <a:buFont typeface="Arial" pitchFamily="-65" charset="0"/>
              <a:buChar char="–"/>
              <a:defRPr/>
            </a:pPr>
            <a:r>
              <a:rPr lang="en-US" dirty="0">
                <a:solidFill>
                  <a:srgbClr val="474747"/>
                </a:solidFill>
                <a:latin typeface="+mn-lt"/>
              </a:rPr>
              <a:t>Also significant sensitivity variations within basic categories</a:t>
            </a:r>
          </a:p>
          <a:p>
            <a:pPr marL="827088" lvl="1" indent="-317500">
              <a:spcBef>
                <a:spcPct val="20000"/>
              </a:spcBef>
              <a:buClr>
                <a:srgbClr val="0F689B"/>
              </a:buClr>
              <a:buFont typeface="Arial" pitchFamily="-65" charset="0"/>
              <a:buChar char="–"/>
              <a:defRPr/>
            </a:pPr>
            <a:endParaRPr lang="en-US" dirty="0">
              <a:solidFill>
                <a:srgbClr val="474747"/>
              </a:solidFill>
              <a:latin typeface="+mn-lt"/>
            </a:endParaRPr>
          </a:p>
          <a:p>
            <a:pPr marL="381000" indent="-381000">
              <a:spcBef>
                <a:spcPct val="20000"/>
              </a:spcBef>
              <a:buClr>
                <a:srgbClr val="0F689B"/>
              </a:buClr>
              <a:buFont typeface="Arial" pitchFamily="-65" charset="0"/>
              <a:buChar char="•"/>
              <a:defRPr/>
            </a:pPr>
            <a:endParaRPr lang="en-US" sz="2500" dirty="0">
              <a:solidFill>
                <a:srgbClr val="474747"/>
              </a:solidFill>
              <a:latin typeface="+mn-lt"/>
            </a:endParaRPr>
          </a:p>
        </p:txBody>
      </p:sp>
      <p:sp>
        <p:nvSpPr>
          <p:cNvPr id="43012" name="Title 1"/>
          <p:cNvSpPr>
            <a:spLocks noGrp="1"/>
          </p:cNvSpPr>
          <p:nvPr>
            <p:ph type="title"/>
          </p:nvPr>
        </p:nvSpPr>
        <p:spPr>
          <a:xfrm>
            <a:off x="152400" y="152400"/>
            <a:ext cx="8458200" cy="461962"/>
          </a:xfrm>
        </p:spPr>
        <p:txBody>
          <a:bodyPr/>
          <a:lstStyle/>
          <a:p>
            <a:r>
              <a:rPr lang="en-US" altLang="en-US" sz="2800" dirty="0"/>
              <a:t>Factors that Affect Solar Power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2438400" y="2862263"/>
            <a:ext cx="31575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har char="•"/>
              <a:defRPr sz="2000" b="1">
                <a:solidFill>
                  <a:schemeClr val="tx1"/>
                </a:solidFill>
                <a:latin typeface="Arial" charset="0"/>
              </a:defRPr>
            </a:lvl1pPr>
            <a:lvl2pPr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lvl="1" eaLnBrk="1" hangingPunct="1">
              <a:spcBef>
                <a:spcPct val="0"/>
              </a:spcBef>
              <a:buFontTx/>
              <a:buNone/>
            </a:pPr>
            <a:r>
              <a:rPr lang="en-US" altLang="en-US" sz="4400" b="1" dirty="0"/>
              <a:t>Overview</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79413" y="125413"/>
            <a:ext cx="8458200" cy="461962"/>
          </a:xfrm>
        </p:spPr>
        <p:txBody>
          <a:bodyPr/>
          <a:lstStyle/>
          <a:p>
            <a:r>
              <a:rPr lang="en-US" altLang="en-US" sz="2800" dirty="0" smtClean="0"/>
              <a:t>Timelines of PV Forecasting RFP</a:t>
            </a:r>
          </a:p>
        </p:txBody>
      </p:sp>
      <p:grpSp>
        <p:nvGrpSpPr>
          <p:cNvPr id="21" name="Group 20"/>
          <p:cNvGrpSpPr/>
          <p:nvPr/>
        </p:nvGrpSpPr>
        <p:grpSpPr>
          <a:xfrm>
            <a:off x="-77788" y="849930"/>
            <a:ext cx="9129712" cy="5297445"/>
            <a:chOff x="84138" y="669028"/>
            <a:chExt cx="9129712" cy="5297445"/>
          </a:xfrm>
        </p:grpSpPr>
        <p:sp>
          <p:nvSpPr>
            <p:cNvPr id="22" name="Rectangle 21"/>
            <p:cNvSpPr/>
            <p:nvPr/>
          </p:nvSpPr>
          <p:spPr>
            <a:xfrm>
              <a:off x="84138" y="4013744"/>
              <a:ext cx="1682750" cy="584200"/>
            </a:xfrm>
            <a:prstGeom prst="rect">
              <a:avLst/>
            </a:prstGeom>
          </p:spPr>
          <p:txBody>
            <a:bodyPr wrap="square">
              <a:spAutoFit/>
            </a:bodyPr>
            <a:lstStyle/>
            <a:p>
              <a:pPr marL="457200" lvl="2" eaLnBrk="0" hangingPunct="0">
                <a:lnSpc>
                  <a:spcPct val="90000"/>
                </a:lnSpc>
                <a:spcBef>
                  <a:spcPct val="20000"/>
                </a:spcBef>
                <a:defRPr/>
              </a:pPr>
              <a:r>
                <a:rPr lang="en-US" sz="1600" kern="0" dirty="0">
                  <a:solidFill>
                    <a:srgbClr val="000099"/>
                  </a:solidFill>
                  <a:cs typeface="Arial" charset="0"/>
                </a:rPr>
                <a:t>7/16/2014</a:t>
              </a:r>
            </a:p>
            <a:p>
              <a:pPr marL="457200" lvl="2" eaLnBrk="0" hangingPunct="0">
                <a:lnSpc>
                  <a:spcPct val="90000"/>
                </a:lnSpc>
                <a:spcBef>
                  <a:spcPct val="20000"/>
                </a:spcBef>
                <a:defRPr/>
              </a:pPr>
              <a:r>
                <a:rPr lang="en-US" sz="1600" kern="0" dirty="0">
                  <a:solidFill>
                    <a:srgbClr val="000099"/>
                  </a:solidFill>
                  <a:cs typeface="Arial" charset="0"/>
                </a:rPr>
                <a:t>RFP release</a:t>
              </a:r>
            </a:p>
          </p:txBody>
        </p:sp>
        <p:sp>
          <p:nvSpPr>
            <p:cNvPr id="23" name="Rectangle 22"/>
            <p:cNvSpPr/>
            <p:nvPr/>
          </p:nvSpPr>
          <p:spPr>
            <a:xfrm>
              <a:off x="7243763" y="4075113"/>
              <a:ext cx="1970087" cy="979487"/>
            </a:xfrm>
            <a:prstGeom prst="rect">
              <a:avLst/>
            </a:prstGeom>
          </p:spPr>
          <p:txBody>
            <a:bodyPr>
              <a:spAutoFit/>
            </a:bodyPr>
            <a:lstStyle/>
            <a:p>
              <a:pPr marL="457200" lvl="2" eaLnBrk="0" hangingPunct="0">
                <a:lnSpc>
                  <a:spcPct val="90000"/>
                </a:lnSpc>
                <a:spcBef>
                  <a:spcPct val="20000"/>
                </a:spcBef>
                <a:defRPr/>
              </a:pPr>
              <a:r>
                <a:rPr lang="en-US" sz="1600" kern="0" dirty="0" smtClean="0">
                  <a:solidFill>
                    <a:srgbClr val="000099"/>
                  </a:solidFill>
                  <a:cs typeface="Arial" charset="0"/>
                </a:rPr>
                <a:t>08/15/2015 </a:t>
              </a:r>
              <a:r>
                <a:rPr lang="en-US" sz="1600" kern="0" dirty="0">
                  <a:solidFill>
                    <a:srgbClr val="000099"/>
                  </a:solidFill>
                  <a:cs typeface="Arial" charset="0"/>
                </a:rPr>
                <a:t>Anticipated Contract Start Date</a:t>
              </a:r>
            </a:p>
          </p:txBody>
        </p:sp>
        <p:sp>
          <p:nvSpPr>
            <p:cNvPr id="24" name="Rectangle 23"/>
            <p:cNvSpPr/>
            <p:nvPr/>
          </p:nvSpPr>
          <p:spPr>
            <a:xfrm>
              <a:off x="5638800" y="669028"/>
              <a:ext cx="1970087" cy="978729"/>
            </a:xfrm>
            <a:prstGeom prst="rect">
              <a:avLst/>
            </a:prstGeom>
          </p:spPr>
          <p:txBody>
            <a:bodyPr>
              <a:spAutoFit/>
            </a:bodyPr>
            <a:lstStyle/>
            <a:p>
              <a:pPr marL="457200" lvl="2" eaLnBrk="0" hangingPunct="0">
                <a:lnSpc>
                  <a:spcPct val="90000"/>
                </a:lnSpc>
                <a:spcBef>
                  <a:spcPct val="20000"/>
                </a:spcBef>
                <a:defRPr/>
              </a:pPr>
              <a:r>
                <a:rPr lang="en-US" sz="1600" kern="0" dirty="0" smtClean="0">
                  <a:solidFill>
                    <a:srgbClr val="000099"/>
                  </a:solidFill>
                  <a:cs typeface="Arial" charset="0"/>
                </a:rPr>
                <a:t>06/15/2015 </a:t>
              </a:r>
              <a:r>
                <a:rPr lang="en-US" sz="1600" kern="0" dirty="0">
                  <a:solidFill>
                    <a:srgbClr val="000099"/>
                  </a:solidFill>
                  <a:cs typeface="Arial" charset="0"/>
                </a:rPr>
                <a:t>Anticipated </a:t>
              </a:r>
              <a:r>
                <a:rPr lang="en-US" sz="1600" kern="0" dirty="0" smtClean="0">
                  <a:solidFill>
                    <a:srgbClr val="000099"/>
                  </a:solidFill>
                  <a:cs typeface="Arial" charset="0"/>
                </a:rPr>
                <a:t>End of Evaluation period</a:t>
              </a:r>
              <a:endParaRPr lang="en-US" sz="1600" kern="0" dirty="0">
                <a:solidFill>
                  <a:srgbClr val="000099"/>
                </a:solidFill>
                <a:cs typeface="Arial" charset="0"/>
              </a:endParaRPr>
            </a:p>
          </p:txBody>
        </p:sp>
        <p:sp>
          <p:nvSpPr>
            <p:cNvPr id="25" name="Notched Right Arrow 24"/>
            <p:cNvSpPr/>
            <p:nvPr/>
          </p:nvSpPr>
          <p:spPr>
            <a:xfrm>
              <a:off x="379413" y="2476500"/>
              <a:ext cx="8458200" cy="614363"/>
            </a:xfrm>
            <a:prstGeom prst="notch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26" name="Straight Connector 25"/>
            <p:cNvCxnSpPr/>
            <p:nvPr/>
          </p:nvCxnSpPr>
          <p:spPr>
            <a:xfrm>
              <a:off x="925513" y="2933700"/>
              <a:ext cx="0" cy="1008063"/>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1401763" y="1946275"/>
              <a:ext cx="0" cy="669925"/>
            </a:xfrm>
            <a:prstGeom prst="line">
              <a:avLst/>
            </a:prstGeom>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642938" y="746125"/>
              <a:ext cx="1970087" cy="1200150"/>
            </a:xfrm>
            <a:prstGeom prst="rect">
              <a:avLst/>
            </a:prstGeom>
          </p:spPr>
          <p:txBody>
            <a:bodyPr>
              <a:spAutoFit/>
            </a:bodyPr>
            <a:lstStyle/>
            <a:p>
              <a:pPr marL="457200" lvl="2" eaLnBrk="0" hangingPunct="0">
                <a:lnSpc>
                  <a:spcPct val="90000"/>
                </a:lnSpc>
                <a:spcBef>
                  <a:spcPct val="20000"/>
                </a:spcBef>
                <a:defRPr/>
              </a:pPr>
              <a:r>
                <a:rPr lang="en-US" sz="1600" kern="0" dirty="0">
                  <a:solidFill>
                    <a:srgbClr val="000099"/>
                  </a:solidFill>
                  <a:cs typeface="Arial" charset="0"/>
                </a:rPr>
                <a:t>7/23/2014 Optional Notice of Intend to Propose Due</a:t>
              </a:r>
            </a:p>
          </p:txBody>
        </p:sp>
        <p:cxnSp>
          <p:nvCxnSpPr>
            <p:cNvPr id="29" name="Straight Connector 28"/>
            <p:cNvCxnSpPr/>
            <p:nvPr/>
          </p:nvCxnSpPr>
          <p:spPr>
            <a:xfrm>
              <a:off x="2063750" y="2967038"/>
              <a:ext cx="0" cy="1006475"/>
            </a:xfrm>
            <a:prstGeom prst="line">
              <a:avLst/>
            </a:prstGeom>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1320800" y="4062413"/>
              <a:ext cx="1970088" cy="979487"/>
            </a:xfrm>
            <a:prstGeom prst="rect">
              <a:avLst/>
            </a:prstGeom>
          </p:spPr>
          <p:txBody>
            <a:bodyPr>
              <a:spAutoFit/>
            </a:bodyPr>
            <a:lstStyle/>
            <a:p>
              <a:pPr marL="457200" lvl="2" eaLnBrk="0" hangingPunct="0">
                <a:lnSpc>
                  <a:spcPct val="90000"/>
                </a:lnSpc>
                <a:spcBef>
                  <a:spcPct val="20000"/>
                </a:spcBef>
                <a:defRPr/>
              </a:pPr>
              <a:r>
                <a:rPr lang="en-US" sz="1600" kern="0" dirty="0">
                  <a:solidFill>
                    <a:srgbClr val="000099"/>
                  </a:solidFill>
                  <a:cs typeface="Arial" charset="0"/>
                </a:rPr>
                <a:t>08/18/2014 Vendor Proposals Due</a:t>
              </a:r>
            </a:p>
          </p:txBody>
        </p:sp>
        <p:cxnSp>
          <p:nvCxnSpPr>
            <p:cNvPr id="31" name="Straight Connector 30"/>
            <p:cNvCxnSpPr/>
            <p:nvPr/>
          </p:nvCxnSpPr>
          <p:spPr>
            <a:xfrm>
              <a:off x="2914650" y="1609725"/>
              <a:ext cx="0" cy="1006475"/>
            </a:xfrm>
            <a:prstGeom prst="line">
              <a:avLst/>
            </a:prstGeom>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2306638" y="763588"/>
              <a:ext cx="1970087" cy="757237"/>
            </a:xfrm>
            <a:prstGeom prst="rect">
              <a:avLst/>
            </a:prstGeom>
          </p:spPr>
          <p:txBody>
            <a:bodyPr>
              <a:spAutoFit/>
            </a:bodyPr>
            <a:lstStyle/>
            <a:p>
              <a:pPr marL="457200" lvl="2" eaLnBrk="0" hangingPunct="0">
                <a:lnSpc>
                  <a:spcPct val="90000"/>
                </a:lnSpc>
                <a:spcBef>
                  <a:spcPct val="20000"/>
                </a:spcBef>
                <a:defRPr/>
              </a:pPr>
              <a:r>
                <a:rPr lang="en-US" sz="1600" kern="0" dirty="0">
                  <a:solidFill>
                    <a:srgbClr val="000099"/>
                  </a:solidFill>
                  <a:cs typeface="Arial" charset="0"/>
                </a:rPr>
                <a:t>09/30/2014 Vendor Presentations</a:t>
              </a:r>
            </a:p>
          </p:txBody>
        </p:sp>
        <p:cxnSp>
          <p:nvCxnSpPr>
            <p:cNvPr id="33" name="Straight Connector 32"/>
            <p:cNvCxnSpPr/>
            <p:nvPr/>
          </p:nvCxnSpPr>
          <p:spPr>
            <a:xfrm>
              <a:off x="4495800" y="2933700"/>
              <a:ext cx="0" cy="1006475"/>
            </a:xfrm>
            <a:prstGeom prst="line">
              <a:avLst/>
            </a:prstGeom>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3505200" y="4062413"/>
              <a:ext cx="1963737" cy="535531"/>
            </a:xfrm>
            <a:prstGeom prst="rect">
              <a:avLst/>
            </a:prstGeom>
          </p:spPr>
          <p:txBody>
            <a:bodyPr wrap="square">
              <a:spAutoFit/>
            </a:bodyPr>
            <a:lstStyle/>
            <a:p>
              <a:pPr marL="457200" lvl="2" eaLnBrk="0" hangingPunct="0">
                <a:lnSpc>
                  <a:spcPct val="90000"/>
                </a:lnSpc>
                <a:spcBef>
                  <a:spcPct val="20000"/>
                </a:spcBef>
                <a:defRPr/>
              </a:pPr>
              <a:r>
                <a:rPr lang="en-US" sz="1600" kern="0" dirty="0" smtClean="0">
                  <a:solidFill>
                    <a:srgbClr val="000099"/>
                  </a:solidFill>
                  <a:cs typeface="Arial" charset="0"/>
                </a:rPr>
                <a:t>03/01/2015 Start </a:t>
              </a:r>
              <a:r>
                <a:rPr lang="en-US" sz="1600" kern="0" dirty="0">
                  <a:solidFill>
                    <a:srgbClr val="000099"/>
                  </a:solidFill>
                  <a:cs typeface="Arial" charset="0"/>
                </a:rPr>
                <a:t>of </a:t>
              </a:r>
              <a:r>
                <a:rPr lang="en-US" sz="1600" kern="0" dirty="0" smtClean="0">
                  <a:solidFill>
                    <a:srgbClr val="000099"/>
                  </a:solidFill>
                  <a:cs typeface="Arial" charset="0"/>
                </a:rPr>
                <a:t>Phase 1</a:t>
              </a:r>
              <a:endParaRPr lang="en-US" sz="1600" kern="0" dirty="0">
                <a:solidFill>
                  <a:srgbClr val="000099"/>
                </a:solidFill>
                <a:cs typeface="Arial" charset="0"/>
              </a:endParaRPr>
            </a:p>
          </p:txBody>
        </p:sp>
        <p:cxnSp>
          <p:nvCxnSpPr>
            <p:cNvPr id="35" name="Straight Connector 34"/>
            <p:cNvCxnSpPr/>
            <p:nvPr/>
          </p:nvCxnSpPr>
          <p:spPr>
            <a:xfrm>
              <a:off x="5867400" y="2933699"/>
              <a:ext cx="0" cy="1006475"/>
            </a:xfrm>
            <a:prstGeom prst="line">
              <a:avLst/>
            </a:prstGeom>
          </p:spPr>
          <p:style>
            <a:lnRef idx="2">
              <a:schemeClr val="accent1"/>
            </a:lnRef>
            <a:fillRef idx="0">
              <a:schemeClr val="accent1"/>
            </a:fillRef>
            <a:effectRef idx="1">
              <a:schemeClr val="accent1"/>
            </a:effectRef>
            <a:fontRef idx="minor">
              <a:schemeClr val="tx1"/>
            </a:fontRef>
          </p:style>
        </p:cxnSp>
        <p:sp>
          <p:nvSpPr>
            <p:cNvPr id="36" name="Rectangle 4"/>
            <p:cNvSpPr>
              <a:spLocks noChangeArrowheads="1"/>
            </p:cNvSpPr>
            <p:nvPr/>
          </p:nvSpPr>
          <p:spPr bwMode="auto">
            <a:xfrm>
              <a:off x="642938" y="5381698"/>
              <a:ext cx="79009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en-US" sz="1600" dirty="0">
                  <a:solidFill>
                    <a:srgbClr val="FF0000"/>
                  </a:solidFill>
                </a:rPr>
                <a:t>Proposed/ Current timeline. May be modified based on expected ability of respondents and ERCOT to complete necessary RFP evaluations.</a:t>
              </a:r>
            </a:p>
          </p:txBody>
        </p:sp>
        <p:sp>
          <p:nvSpPr>
            <p:cNvPr id="37" name="Rectangle 36"/>
            <p:cNvSpPr/>
            <p:nvPr/>
          </p:nvSpPr>
          <p:spPr>
            <a:xfrm>
              <a:off x="3819524" y="849930"/>
              <a:ext cx="1970087" cy="757130"/>
            </a:xfrm>
            <a:prstGeom prst="rect">
              <a:avLst/>
            </a:prstGeom>
          </p:spPr>
          <p:txBody>
            <a:bodyPr>
              <a:spAutoFit/>
            </a:bodyPr>
            <a:lstStyle/>
            <a:p>
              <a:pPr marL="457200" lvl="2" eaLnBrk="0" hangingPunct="0">
                <a:lnSpc>
                  <a:spcPct val="90000"/>
                </a:lnSpc>
                <a:spcBef>
                  <a:spcPct val="20000"/>
                </a:spcBef>
                <a:defRPr/>
              </a:pPr>
              <a:r>
                <a:rPr lang="en-US" sz="1600" kern="0" dirty="0">
                  <a:solidFill>
                    <a:srgbClr val="000099"/>
                  </a:solidFill>
                  <a:cs typeface="Arial" charset="0"/>
                </a:rPr>
                <a:t>05/01/2015 Anticipated </a:t>
              </a:r>
              <a:r>
                <a:rPr lang="en-US" sz="1600" kern="0" dirty="0" smtClean="0">
                  <a:solidFill>
                    <a:srgbClr val="000099"/>
                  </a:solidFill>
                  <a:cs typeface="Arial" charset="0"/>
                </a:rPr>
                <a:t>Start of phase 2</a:t>
              </a:r>
              <a:endParaRPr lang="en-US" sz="1600" kern="0" dirty="0">
                <a:solidFill>
                  <a:srgbClr val="000099"/>
                </a:solidFill>
                <a:cs typeface="Arial" charset="0"/>
              </a:endParaRPr>
            </a:p>
          </p:txBody>
        </p:sp>
        <p:cxnSp>
          <p:nvCxnSpPr>
            <p:cNvPr id="38" name="Straight Connector 37"/>
            <p:cNvCxnSpPr/>
            <p:nvPr/>
          </p:nvCxnSpPr>
          <p:spPr>
            <a:xfrm>
              <a:off x="8153400" y="2935288"/>
              <a:ext cx="0" cy="10064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5410200" y="1600200"/>
              <a:ext cx="0" cy="1006475"/>
            </a:xfrm>
            <a:prstGeom prst="line">
              <a:avLst/>
            </a:prstGeom>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5101007" y="4075113"/>
              <a:ext cx="1970087" cy="978729"/>
            </a:xfrm>
            <a:prstGeom prst="rect">
              <a:avLst/>
            </a:prstGeom>
          </p:spPr>
          <p:txBody>
            <a:bodyPr>
              <a:spAutoFit/>
            </a:bodyPr>
            <a:lstStyle/>
            <a:p>
              <a:pPr marL="457200" lvl="2" eaLnBrk="0" hangingPunct="0">
                <a:lnSpc>
                  <a:spcPct val="90000"/>
                </a:lnSpc>
                <a:spcBef>
                  <a:spcPct val="20000"/>
                </a:spcBef>
                <a:defRPr/>
              </a:pPr>
              <a:r>
                <a:rPr lang="en-US" sz="1600" kern="0" dirty="0">
                  <a:solidFill>
                    <a:srgbClr val="000099"/>
                  </a:solidFill>
                  <a:cs typeface="Arial" charset="0"/>
                </a:rPr>
                <a:t>06/01/2015 Anticipated Completion </a:t>
              </a:r>
              <a:r>
                <a:rPr lang="en-US" sz="1600" kern="0" dirty="0" smtClean="0">
                  <a:solidFill>
                    <a:srgbClr val="000099"/>
                  </a:solidFill>
                  <a:cs typeface="Arial" charset="0"/>
                </a:rPr>
                <a:t>of Phase 2</a:t>
              </a:r>
              <a:endParaRPr lang="en-US" sz="1600" kern="0" dirty="0">
                <a:solidFill>
                  <a:srgbClr val="000099"/>
                </a:solidFill>
                <a:cs typeface="Arial" charset="0"/>
              </a:endParaRPr>
            </a:p>
          </p:txBody>
        </p:sp>
        <p:cxnSp>
          <p:nvCxnSpPr>
            <p:cNvPr id="41" name="Straight Connector 40"/>
            <p:cNvCxnSpPr/>
            <p:nvPr/>
          </p:nvCxnSpPr>
          <p:spPr>
            <a:xfrm>
              <a:off x="6553200" y="1876498"/>
              <a:ext cx="0" cy="730177"/>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7764864" y="1876498"/>
              <a:ext cx="0" cy="739702"/>
            </a:xfrm>
            <a:prstGeom prst="line">
              <a:avLst/>
            </a:prstGeom>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7068371" y="849930"/>
              <a:ext cx="1970087" cy="757130"/>
            </a:xfrm>
            <a:prstGeom prst="rect">
              <a:avLst/>
            </a:prstGeom>
          </p:spPr>
          <p:txBody>
            <a:bodyPr>
              <a:spAutoFit/>
            </a:bodyPr>
            <a:lstStyle/>
            <a:p>
              <a:pPr marL="457200" lvl="2" eaLnBrk="0" hangingPunct="0">
                <a:lnSpc>
                  <a:spcPct val="90000"/>
                </a:lnSpc>
                <a:spcBef>
                  <a:spcPct val="20000"/>
                </a:spcBef>
                <a:defRPr/>
              </a:pPr>
              <a:r>
                <a:rPr lang="en-US" sz="1600" kern="0" dirty="0" smtClean="0">
                  <a:solidFill>
                    <a:srgbClr val="000099"/>
                  </a:solidFill>
                  <a:cs typeface="Arial" charset="0"/>
                </a:rPr>
                <a:t>07/15/2015 </a:t>
              </a:r>
              <a:r>
                <a:rPr lang="en-US" sz="1600" kern="0" dirty="0">
                  <a:solidFill>
                    <a:srgbClr val="000099"/>
                  </a:solidFill>
                  <a:cs typeface="Arial" charset="0"/>
                </a:rPr>
                <a:t>Anticipated Contract Award</a:t>
              </a: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990600" y="2133600"/>
            <a:ext cx="6172200" cy="1828800"/>
          </a:xfrm>
        </p:spPr>
        <p:txBody>
          <a:bodyPr/>
          <a:lstStyle/>
          <a:p>
            <a:pPr marL="0" indent="0">
              <a:buFontTx/>
              <a:buNone/>
            </a:pPr>
            <a:r>
              <a:rPr lang="en-US" altLang="en-US" sz="4400" dirty="0" smtClean="0"/>
              <a:t>Questions?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t>Test Question 1</a:t>
            </a:r>
          </a:p>
        </p:txBody>
      </p:sp>
      <p:sp>
        <p:nvSpPr>
          <p:cNvPr id="53251" name="Content Placeholder 2"/>
          <p:cNvSpPr>
            <a:spLocks noGrp="1"/>
          </p:cNvSpPr>
          <p:nvPr>
            <p:ph idx="1"/>
          </p:nvPr>
        </p:nvSpPr>
        <p:spPr/>
        <p:txBody>
          <a:bodyPr/>
          <a:lstStyle/>
          <a:p>
            <a:pPr marL="457200" indent="-457200">
              <a:spcBef>
                <a:spcPts val="600"/>
              </a:spcBef>
              <a:spcAft>
                <a:spcPts val="600"/>
              </a:spcAft>
              <a:buFont typeface="+mj-lt"/>
              <a:buAutoNum type="arabicPeriod"/>
              <a:defRPr/>
            </a:pPr>
            <a:r>
              <a:rPr lang="en-US" altLang="en-US" sz="2400" dirty="0" smtClean="0"/>
              <a:t>Which Region has the largest installed capacity of the Wind Generation?</a:t>
            </a:r>
          </a:p>
          <a:p>
            <a:pPr marL="914400" lvl="1" indent="-457200">
              <a:spcBef>
                <a:spcPts val="600"/>
              </a:spcBef>
              <a:spcAft>
                <a:spcPts val="600"/>
              </a:spcAft>
              <a:buFont typeface="+mj-lt"/>
              <a:buAutoNum type="alphaLcParenR"/>
              <a:defRPr/>
            </a:pPr>
            <a:r>
              <a:rPr lang="en-US" altLang="en-US" sz="2400" dirty="0" smtClean="0"/>
              <a:t>North</a:t>
            </a:r>
          </a:p>
          <a:p>
            <a:pPr marL="914400" lvl="1" indent="-457200">
              <a:spcBef>
                <a:spcPts val="600"/>
              </a:spcBef>
              <a:spcAft>
                <a:spcPts val="600"/>
              </a:spcAft>
              <a:buFont typeface="+mj-lt"/>
              <a:buAutoNum type="alphaLcParenR"/>
              <a:defRPr/>
            </a:pPr>
            <a:r>
              <a:rPr lang="en-US" altLang="en-US" sz="2400" dirty="0" smtClean="0"/>
              <a:t>Panhandle</a:t>
            </a:r>
          </a:p>
          <a:p>
            <a:pPr marL="914400" lvl="1" indent="-457200">
              <a:spcBef>
                <a:spcPts val="600"/>
              </a:spcBef>
              <a:spcAft>
                <a:spcPts val="600"/>
              </a:spcAft>
              <a:buFont typeface="+mj-lt"/>
              <a:buAutoNum type="alphaLcParenR"/>
              <a:defRPr/>
            </a:pPr>
            <a:r>
              <a:rPr lang="en-US" altLang="en-US" sz="2400" dirty="0" smtClean="0"/>
              <a:t>West</a:t>
            </a:r>
          </a:p>
          <a:p>
            <a:pPr marL="914400" lvl="1" indent="-457200">
              <a:spcBef>
                <a:spcPts val="600"/>
              </a:spcBef>
              <a:spcAft>
                <a:spcPts val="600"/>
              </a:spcAft>
              <a:buFont typeface="+mj-lt"/>
              <a:buAutoNum type="alphaLcParenR"/>
              <a:defRPr/>
            </a:pPr>
            <a:r>
              <a:rPr lang="en-US" altLang="en-US" sz="2400" dirty="0" smtClean="0"/>
              <a:t>South</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smtClean="0"/>
              <a:t>Test Question 2</a:t>
            </a:r>
          </a:p>
        </p:txBody>
      </p:sp>
      <p:sp>
        <p:nvSpPr>
          <p:cNvPr id="54275" name="Content Placeholder 2"/>
          <p:cNvSpPr>
            <a:spLocks noGrp="1"/>
          </p:cNvSpPr>
          <p:nvPr>
            <p:ph idx="1"/>
          </p:nvPr>
        </p:nvSpPr>
        <p:spPr/>
        <p:txBody>
          <a:bodyPr/>
          <a:lstStyle/>
          <a:p>
            <a:pPr marL="457200" indent="-457200">
              <a:spcBef>
                <a:spcPts val="600"/>
              </a:spcBef>
              <a:spcAft>
                <a:spcPts val="600"/>
              </a:spcAft>
              <a:buFont typeface="+mj-lt"/>
              <a:buAutoNum type="arabicPeriod" startAt="2"/>
              <a:defRPr/>
            </a:pPr>
            <a:r>
              <a:rPr lang="en-US" altLang="en-US" sz="2400" dirty="0" smtClean="0"/>
              <a:t>What corrective actions should be taken when WGRs experience Icing issues?</a:t>
            </a:r>
          </a:p>
          <a:p>
            <a:pPr marL="914400" lvl="1" indent="-457200">
              <a:spcBef>
                <a:spcPts val="600"/>
              </a:spcBef>
              <a:spcAft>
                <a:spcPts val="600"/>
              </a:spcAft>
              <a:buFont typeface="+mj-lt"/>
              <a:buAutoNum type="alphaLcParenR"/>
              <a:defRPr/>
            </a:pPr>
            <a:r>
              <a:rPr lang="en-US" altLang="en-US" sz="2400" dirty="0" smtClean="0"/>
              <a:t>Update the Number of turbines out telemetry</a:t>
            </a:r>
          </a:p>
          <a:p>
            <a:pPr marL="914400" lvl="1" indent="-457200">
              <a:spcBef>
                <a:spcPts val="600"/>
              </a:spcBef>
              <a:spcAft>
                <a:spcPts val="600"/>
              </a:spcAft>
              <a:buFont typeface="+mj-lt"/>
              <a:buAutoNum type="alphaLcParenR"/>
              <a:defRPr/>
            </a:pPr>
            <a:r>
              <a:rPr lang="en-US" altLang="en-US" sz="2400" dirty="0" smtClean="0"/>
              <a:t>Update the COP and Outage Scheduler</a:t>
            </a:r>
          </a:p>
          <a:p>
            <a:pPr marL="914400" lvl="1" indent="-457200">
              <a:spcBef>
                <a:spcPts val="600"/>
              </a:spcBef>
              <a:spcAft>
                <a:spcPts val="600"/>
              </a:spcAft>
              <a:buFont typeface="+mj-lt"/>
              <a:buAutoNum type="alphaLcParenR"/>
              <a:defRPr/>
            </a:pPr>
            <a:r>
              <a:rPr lang="en-US" altLang="en-US" sz="2400" dirty="0" smtClean="0"/>
              <a:t>Update the Outage Scheduler</a:t>
            </a:r>
          </a:p>
          <a:p>
            <a:pPr marL="914400" lvl="1" indent="-457200">
              <a:spcBef>
                <a:spcPts val="600"/>
              </a:spcBef>
              <a:spcAft>
                <a:spcPts val="600"/>
              </a:spcAft>
              <a:buFont typeface="+mj-lt"/>
              <a:buAutoNum type="alphaLcParenR"/>
              <a:defRPr/>
            </a:pPr>
            <a:r>
              <a:rPr lang="en-US" altLang="en-US" sz="2400" dirty="0" smtClean="0"/>
              <a:t>All of the above.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smtClean="0"/>
              <a:t>Test Question 3</a:t>
            </a:r>
          </a:p>
        </p:txBody>
      </p:sp>
      <p:sp>
        <p:nvSpPr>
          <p:cNvPr id="55299" name="Content Placeholder 2"/>
          <p:cNvSpPr>
            <a:spLocks noGrp="1"/>
          </p:cNvSpPr>
          <p:nvPr>
            <p:ph idx="1"/>
          </p:nvPr>
        </p:nvSpPr>
        <p:spPr/>
        <p:txBody>
          <a:bodyPr/>
          <a:lstStyle/>
          <a:p>
            <a:pPr marL="457200" indent="-457200">
              <a:spcBef>
                <a:spcPts val="600"/>
              </a:spcBef>
              <a:spcAft>
                <a:spcPts val="600"/>
              </a:spcAft>
              <a:buFont typeface="+mj-lt"/>
              <a:buAutoNum type="arabicPeriod" startAt="3"/>
              <a:defRPr/>
            </a:pPr>
            <a:r>
              <a:rPr lang="en-US" altLang="en-US" sz="2400" dirty="0"/>
              <a:t>If Short-Term Wind Power Forecast (STWPF) for a wind farm is 100 MW, which COP value is acceptable?</a:t>
            </a:r>
          </a:p>
          <a:p>
            <a:pPr marL="457200" lvl="1" indent="0">
              <a:spcBef>
                <a:spcPts val="600"/>
              </a:spcBef>
              <a:spcAft>
                <a:spcPts val="600"/>
              </a:spcAft>
              <a:buNone/>
              <a:defRPr/>
            </a:pPr>
            <a:r>
              <a:rPr lang="en-US" altLang="en-US" sz="2400" dirty="0" smtClean="0"/>
              <a:t>a)   90 </a:t>
            </a:r>
            <a:r>
              <a:rPr lang="en-US" altLang="en-US" sz="2400" dirty="0" smtClean="0"/>
              <a:t>MW</a:t>
            </a:r>
          </a:p>
          <a:p>
            <a:pPr marL="914400" lvl="1" indent="-457200">
              <a:spcBef>
                <a:spcPts val="600"/>
              </a:spcBef>
              <a:spcAft>
                <a:spcPts val="600"/>
              </a:spcAft>
              <a:buFont typeface="+mj-lt"/>
              <a:buAutoNum type="alphaLcParenR" startAt="2"/>
              <a:defRPr/>
            </a:pPr>
            <a:r>
              <a:rPr lang="en-US" altLang="en-US" sz="2400" dirty="0" smtClean="0"/>
              <a:t>110 MW</a:t>
            </a:r>
          </a:p>
          <a:p>
            <a:pPr marL="914400" lvl="1" indent="-457200">
              <a:spcBef>
                <a:spcPts val="600"/>
              </a:spcBef>
              <a:spcAft>
                <a:spcPts val="600"/>
              </a:spcAft>
              <a:buFont typeface="+mj-lt"/>
              <a:buAutoNum type="alphaLcParenR" startAt="2"/>
              <a:defRPr/>
            </a:pPr>
            <a:r>
              <a:rPr lang="en-US" altLang="en-US" sz="2400" dirty="0" smtClean="0"/>
              <a:t>120 MW</a:t>
            </a:r>
          </a:p>
          <a:p>
            <a:pPr marL="914400" lvl="1" indent="-457200">
              <a:spcBef>
                <a:spcPts val="600"/>
              </a:spcBef>
              <a:spcAft>
                <a:spcPts val="600"/>
              </a:spcAft>
              <a:buFont typeface="+mj-lt"/>
              <a:buAutoNum type="alphaLcParenR" startAt="2"/>
              <a:defRPr/>
            </a:pPr>
            <a:r>
              <a:rPr lang="en-US" altLang="en-US" sz="2400" dirty="0" smtClean="0"/>
              <a:t>All of the above.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smtClean="0"/>
              <a:t>Test Question 4</a:t>
            </a:r>
          </a:p>
        </p:txBody>
      </p:sp>
      <p:sp>
        <p:nvSpPr>
          <p:cNvPr id="56323" name="Content Placeholder 2"/>
          <p:cNvSpPr>
            <a:spLocks noGrp="1"/>
          </p:cNvSpPr>
          <p:nvPr>
            <p:ph idx="1"/>
          </p:nvPr>
        </p:nvSpPr>
        <p:spPr/>
        <p:txBody>
          <a:bodyPr/>
          <a:lstStyle/>
          <a:p>
            <a:pPr marL="457200" indent="-457200">
              <a:spcBef>
                <a:spcPts val="600"/>
              </a:spcBef>
              <a:spcAft>
                <a:spcPts val="600"/>
              </a:spcAft>
              <a:buFont typeface="+mj-lt"/>
              <a:buAutoNum type="arabicPeriod" startAt="4"/>
              <a:defRPr/>
            </a:pPr>
            <a:r>
              <a:rPr lang="en-US" altLang="en-US" sz="2400" dirty="0"/>
              <a:t>What is the maximum ramp-rate per minute for Wind and Solar Resources? </a:t>
            </a:r>
          </a:p>
          <a:p>
            <a:pPr marL="914400" lvl="1" indent="-457200">
              <a:spcBef>
                <a:spcPts val="600"/>
              </a:spcBef>
              <a:spcAft>
                <a:spcPts val="600"/>
              </a:spcAft>
              <a:buFont typeface="+mj-lt"/>
              <a:buAutoNum type="alphaLcParenR"/>
              <a:defRPr/>
            </a:pPr>
            <a:r>
              <a:rPr lang="en-US" altLang="en-US" sz="2400" dirty="0" smtClean="0"/>
              <a:t>10%</a:t>
            </a:r>
          </a:p>
          <a:p>
            <a:pPr marL="914400" lvl="1" indent="-457200">
              <a:spcBef>
                <a:spcPts val="600"/>
              </a:spcBef>
              <a:spcAft>
                <a:spcPts val="600"/>
              </a:spcAft>
              <a:buFont typeface="+mj-lt"/>
              <a:buAutoNum type="alphaLcParenR"/>
              <a:defRPr/>
            </a:pPr>
            <a:r>
              <a:rPr lang="en-US" altLang="en-US" sz="2400" dirty="0" smtClean="0"/>
              <a:t>20%</a:t>
            </a:r>
          </a:p>
          <a:p>
            <a:pPr marL="914400" lvl="1" indent="-457200">
              <a:spcBef>
                <a:spcPts val="600"/>
              </a:spcBef>
              <a:spcAft>
                <a:spcPts val="600"/>
              </a:spcAft>
              <a:buFont typeface="+mj-lt"/>
              <a:buAutoNum type="alphaLcParenR"/>
              <a:defRPr/>
            </a:pPr>
            <a:r>
              <a:rPr lang="en-US" altLang="en-US" sz="2400" dirty="0" smtClean="0"/>
              <a:t>No limits, its based on Wind Speed or Solar Irradiance </a:t>
            </a:r>
          </a:p>
          <a:p>
            <a:pPr marL="914400" lvl="1" indent="-457200">
              <a:spcBef>
                <a:spcPts val="600"/>
              </a:spcBef>
              <a:spcAft>
                <a:spcPts val="600"/>
              </a:spcAft>
              <a:buFont typeface="+mj-lt"/>
              <a:buAutoNum type="alphaLcParenR"/>
              <a:defRPr/>
            </a:pPr>
            <a:r>
              <a:rPr lang="en-US" altLang="en-US" sz="2400" dirty="0" smtClean="0"/>
              <a:t>2%</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smtClean="0"/>
              <a:t>Test Question 5</a:t>
            </a:r>
          </a:p>
        </p:txBody>
      </p:sp>
      <p:sp>
        <p:nvSpPr>
          <p:cNvPr id="57347" name="Content Placeholder 2"/>
          <p:cNvSpPr>
            <a:spLocks noGrp="1"/>
          </p:cNvSpPr>
          <p:nvPr>
            <p:ph idx="1"/>
          </p:nvPr>
        </p:nvSpPr>
        <p:spPr>
          <a:xfrm>
            <a:off x="457200" y="914400"/>
            <a:ext cx="8229600" cy="4876800"/>
          </a:xfrm>
        </p:spPr>
        <p:txBody>
          <a:bodyPr/>
          <a:lstStyle/>
          <a:p>
            <a:pPr marL="457200" indent="-457200">
              <a:spcBef>
                <a:spcPts val="600"/>
              </a:spcBef>
              <a:spcAft>
                <a:spcPts val="600"/>
              </a:spcAft>
              <a:buFont typeface="+mj-lt"/>
              <a:buAutoNum type="arabicPeriod" startAt="5"/>
              <a:defRPr/>
            </a:pPr>
            <a:r>
              <a:rPr lang="en-US" altLang="en-US" sz="2400" dirty="0" smtClean="0"/>
              <a:t>Under what scenario, can the telemeter HSL of the WGRs be higher than the WGRs telemetered output?</a:t>
            </a:r>
          </a:p>
          <a:p>
            <a:pPr marL="914400" lvl="1" indent="-457200">
              <a:spcBef>
                <a:spcPts val="600"/>
              </a:spcBef>
              <a:spcAft>
                <a:spcPts val="600"/>
              </a:spcAft>
              <a:buFont typeface="+mj-lt"/>
              <a:buAutoNum type="alphaLcParenR"/>
              <a:defRPr/>
            </a:pPr>
            <a:r>
              <a:rPr lang="en-US" altLang="en-US" sz="2400" dirty="0" smtClean="0"/>
              <a:t>Always </a:t>
            </a:r>
          </a:p>
          <a:p>
            <a:pPr marL="914400" lvl="1" indent="-457200">
              <a:spcBef>
                <a:spcPts val="600"/>
              </a:spcBef>
              <a:spcAft>
                <a:spcPts val="600"/>
              </a:spcAft>
              <a:buFont typeface="+mj-lt"/>
              <a:buAutoNum type="alphaLcParenR"/>
              <a:defRPr/>
            </a:pPr>
            <a:r>
              <a:rPr lang="en-US" altLang="en-US" sz="2400" dirty="0" smtClean="0"/>
              <a:t>When Curtailed</a:t>
            </a:r>
          </a:p>
          <a:p>
            <a:pPr marL="914400" lvl="1" indent="-457200">
              <a:spcBef>
                <a:spcPts val="600"/>
              </a:spcBef>
              <a:spcAft>
                <a:spcPts val="600"/>
              </a:spcAft>
              <a:buFont typeface="+mj-lt"/>
              <a:buAutoNum type="alphaLcParenR"/>
              <a:defRPr/>
            </a:pPr>
            <a:r>
              <a:rPr lang="en-US" altLang="en-US" sz="2400" dirty="0" smtClean="0"/>
              <a:t>During startup and shutdown</a:t>
            </a:r>
          </a:p>
          <a:p>
            <a:pPr marL="914400" lvl="1" indent="-457200">
              <a:spcBef>
                <a:spcPts val="600"/>
              </a:spcBef>
              <a:spcAft>
                <a:spcPts val="600"/>
              </a:spcAft>
              <a:buFont typeface="+mj-lt"/>
              <a:buAutoNum type="alphaLcParenR"/>
              <a:defRPr/>
            </a:pPr>
            <a:r>
              <a:rPr lang="en-US" altLang="en-US" sz="2400" dirty="0" smtClean="0"/>
              <a:t>All of the above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en-US" altLang="en-US" sz="2400" dirty="0" smtClean="0"/>
              <a:t>Installed Wind Generation in ERCOT</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0"/>
            <a:ext cx="8458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2800" b="1" dirty="0"/>
              <a:t>W</a:t>
            </a:r>
            <a:r>
              <a:rPr lang="en-US" altLang="en-US" sz="2800" b="1" dirty="0" smtClean="0"/>
              <a:t>ind </a:t>
            </a:r>
            <a:r>
              <a:rPr lang="en-US" altLang="en-US" sz="2800" b="1" dirty="0"/>
              <a:t>Regions within ERCOT</a:t>
            </a:r>
            <a:endParaRPr lang="en-US" sz="2800" b="1" dirty="0"/>
          </a:p>
        </p:txBody>
      </p:sp>
      <p:sp>
        <p:nvSpPr>
          <p:cNvPr id="4" name="Footer Placeholder 3"/>
          <p:cNvSpPr>
            <a:spLocks noGrp="1"/>
          </p:cNvSpPr>
          <p:nvPr>
            <p:ph type="ftr" sz="quarter" idx="11"/>
          </p:nvPr>
        </p:nvSpPr>
        <p:spPr/>
        <p:txBody>
          <a:bodyPr/>
          <a:lstStyle/>
          <a:p>
            <a:pPr>
              <a:defRPr/>
            </a:pPr>
            <a:r>
              <a:rPr lang="en-US" dirty="0" smtClean="0"/>
              <a:t>UWIG Workshop - Albany</a:t>
            </a:r>
            <a:endParaRPr lang="en-US" dirty="0"/>
          </a:p>
        </p:txBody>
      </p:sp>
      <p:sp>
        <p:nvSpPr>
          <p:cNvPr id="5" name="Date Placeholder 4"/>
          <p:cNvSpPr>
            <a:spLocks noGrp="1"/>
          </p:cNvSpPr>
          <p:nvPr>
            <p:ph type="dt" sz="half" idx="12"/>
          </p:nvPr>
        </p:nvSpPr>
        <p:spPr/>
        <p:txBody>
          <a:bodyPr/>
          <a:lstStyle/>
          <a:p>
            <a:pPr>
              <a:defRPr/>
            </a:pPr>
            <a:r>
              <a:rPr lang="en-US" dirty="0" smtClean="0"/>
              <a:t>February 23-24, 2011</a:t>
            </a:r>
            <a:endParaRPr lang="en-US" dirty="0"/>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3" y="725488"/>
            <a:ext cx="8461375" cy="541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4847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8703536" cy="461665"/>
          </a:xfrm>
          <a:prstGeom prst="rect">
            <a:avLst/>
          </a:prstGeom>
        </p:spPr>
        <p:txBody>
          <a:bodyPr wrap="none">
            <a:spAutoFit/>
          </a:bodyPr>
          <a:lstStyle/>
          <a:p>
            <a:pPr algn="ctr" eaLnBrk="0" hangingPunct="0">
              <a:defRPr/>
            </a:pPr>
            <a:r>
              <a:rPr lang="en-US" altLang="en-US" sz="2400" dirty="0">
                <a:solidFill>
                  <a:schemeClr val="bg1"/>
                </a:solidFill>
                <a:latin typeface="+mj-lt"/>
                <a:ea typeface="+mj-ea"/>
                <a:cs typeface="+mj-cs"/>
              </a:rPr>
              <a:t>Extreme Weather: Underlying Weather Phenomena</a:t>
            </a:r>
            <a:endParaRPr lang="en-US" sz="2400" dirty="0">
              <a:solidFill>
                <a:schemeClr val="bg1"/>
              </a:solidFill>
              <a:latin typeface="+mj-lt"/>
              <a:ea typeface="+mj-ea"/>
              <a:cs typeface="+mj-cs"/>
            </a:endParaRPr>
          </a:p>
        </p:txBody>
      </p:sp>
      <p:sp>
        <p:nvSpPr>
          <p:cNvPr id="7" name="Rectangle 8"/>
          <p:cNvSpPr>
            <a:spLocks noChangeArrowheads="1"/>
          </p:cNvSpPr>
          <p:nvPr/>
        </p:nvSpPr>
        <p:spPr bwMode="auto">
          <a:xfrm>
            <a:off x="381000" y="990600"/>
            <a:ext cx="76962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2000" b="1">
                <a:solidFill>
                  <a:schemeClr val="tx1"/>
                </a:solidFill>
                <a:latin typeface="Arial" charset="0"/>
              </a:defRPr>
            </a:lvl1pPr>
            <a:lvl2pPr marL="344488" indent="-344488" eaLnBrk="0" hangingPunct="0">
              <a:spcBef>
                <a:spcPct val="20000"/>
              </a:spcBef>
              <a:buChar char="–"/>
              <a:defRPr sz="2000">
                <a:solidFill>
                  <a:schemeClr val="tx1"/>
                </a:solidFill>
                <a:latin typeface="Arial" charset="0"/>
              </a:defRPr>
            </a:lvl2pPr>
            <a:lvl3pPr marL="801688" indent="-344488"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0" lvl="1" indent="0" eaLnBrk="1" hangingPunct="1">
              <a:spcBef>
                <a:spcPct val="0"/>
              </a:spcBef>
              <a:spcAft>
                <a:spcPts val="1200"/>
              </a:spcAft>
              <a:buFontTx/>
              <a:buNone/>
              <a:defRPr/>
            </a:pPr>
            <a:r>
              <a:rPr lang="en-US" altLang="en-US" dirty="0" smtClean="0"/>
              <a:t>Several weather phenomena are identified as the causes for significant changes wind profile</a:t>
            </a:r>
          </a:p>
          <a:p>
            <a:pPr lvl="1" eaLnBrk="1" hangingPunct="1">
              <a:spcBef>
                <a:spcPct val="0"/>
              </a:spcBef>
              <a:spcAft>
                <a:spcPts val="1200"/>
              </a:spcAft>
              <a:buFont typeface="Arial" charset="0"/>
              <a:buChar char="•"/>
              <a:defRPr/>
            </a:pPr>
            <a:r>
              <a:rPr lang="en-US" altLang="en-US" sz="1800" b="1" dirty="0" smtClean="0"/>
              <a:t>Frontal system, trough, or dry line.</a:t>
            </a:r>
            <a:r>
              <a:rPr lang="en-US" altLang="en-US" sz="1800" dirty="0" smtClean="0"/>
              <a:t> These fronts can extend for over 600 miles, and the frontal line can advance with speeds in excess of 34 mph. These fronts typically cause a rapid increase of wind speed, followed by a slower decay of wind speed.</a:t>
            </a:r>
          </a:p>
          <a:p>
            <a:pPr lvl="1" eaLnBrk="1" hangingPunct="1">
              <a:spcBef>
                <a:spcPct val="0"/>
              </a:spcBef>
              <a:spcAft>
                <a:spcPts val="1200"/>
              </a:spcAft>
              <a:buFont typeface="Arial" charset="0"/>
              <a:buChar char="•"/>
              <a:defRPr/>
            </a:pPr>
            <a:r>
              <a:rPr lang="en-US" altLang="en-US" sz="1800" b="1" dirty="0" smtClean="0"/>
              <a:t>Thunderstorms and convection-induced outflow</a:t>
            </a:r>
            <a:r>
              <a:rPr lang="en-US" altLang="en-US" sz="1800" dirty="0" smtClean="0"/>
              <a:t>. These storms are generally more local in extent, and can move with considerable speed. They can form rapidly and are sometimes difficult to predict.</a:t>
            </a:r>
          </a:p>
          <a:p>
            <a:pPr lvl="1" eaLnBrk="1" hangingPunct="1">
              <a:spcBef>
                <a:spcPct val="0"/>
              </a:spcBef>
              <a:spcAft>
                <a:spcPts val="1200"/>
              </a:spcAft>
              <a:buFont typeface="Arial" charset="0"/>
              <a:buChar char="•"/>
              <a:defRPr/>
            </a:pPr>
            <a:r>
              <a:rPr lang="en-US" altLang="en-US" sz="1800" b="1" dirty="0" smtClean="0"/>
              <a:t>Low-level jets </a:t>
            </a:r>
            <a:r>
              <a:rPr lang="en-US" altLang="en-US" sz="1800" dirty="0" smtClean="0"/>
              <a:t>are a common weather feature in Texas, and can form due to radiational cooling at sunset, or due to a cold front.</a:t>
            </a:r>
          </a:p>
          <a:p>
            <a:pPr lvl="1" eaLnBrk="1" hangingPunct="1">
              <a:spcBef>
                <a:spcPct val="0"/>
              </a:spcBef>
              <a:spcAft>
                <a:spcPts val="1200"/>
              </a:spcAft>
              <a:buFont typeface="Arial" charset="0"/>
              <a:buChar char="•"/>
              <a:defRPr/>
            </a:pPr>
            <a:r>
              <a:rPr lang="en-US" altLang="en-US" sz="1800" b="1" dirty="0" smtClean="0"/>
              <a:t>Weakening pressure gradients </a:t>
            </a:r>
            <a:r>
              <a:rPr lang="en-US" altLang="en-US" sz="1800" dirty="0" smtClean="0"/>
              <a:t>cause rapid decrease of wind speed over a potentially large area.</a:t>
            </a:r>
          </a:p>
          <a:p>
            <a:pPr lvl="1" eaLnBrk="1" hangingPunct="1">
              <a:spcBef>
                <a:spcPct val="0"/>
              </a:spcBef>
              <a:spcAft>
                <a:spcPts val="1200"/>
              </a:spcAft>
              <a:buFont typeface="Arial" charset="0"/>
              <a:buChar char="•"/>
              <a:defRPr/>
            </a:pPr>
            <a:r>
              <a:rPr lang="en-US" altLang="en-US" sz="1800" b="1" dirty="0" smtClean="0"/>
              <a:t>Strengthening pressure gradient</a:t>
            </a:r>
            <a:r>
              <a:rPr lang="en-US" altLang="en-US" sz="1800" dirty="0" smtClean="0"/>
              <a:t>, developing high winds that can potentially cause widespread wind turbine cutouts.</a:t>
            </a:r>
          </a:p>
          <a:p>
            <a:pPr lvl="1" eaLnBrk="1" hangingPunct="1">
              <a:spcBef>
                <a:spcPct val="0"/>
              </a:spcBef>
              <a:spcAft>
                <a:spcPts val="1200"/>
              </a:spcAft>
              <a:buFont typeface="Arial" charset="0"/>
              <a:buChar char="•"/>
              <a:defRPr/>
            </a:pPr>
            <a:endParaRPr lang="en-US" altLang="en-US" sz="1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225" y="3430588"/>
            <a:ext cx="2500313" cy="1871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25" y="3498850"/>
            <a:ext cx="234315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bwMode="auto">
          <a:xfrm>
            <a:off x="188913" y="133350"/>
            <a:ext cx="8458200" cy="461963"/>
          </a:xfrm>
          <a:prstGeom prst="rect">
            <a:avLst/>
          </a:prstGeom>
          <a:noFill/>
          <a:ln w="9525">
            <a:noFill/>
            <a:miter lim="800000"/>
            <a:headEnd/>
            <a:tailEnd/>
          </a:ln>
        </p:spPr>
        <p:txBody>
          <a:bodyPr anchor="ctr"/>
          <a:lstStyle>
            <a:lvl1pPr algn="l" rtl="0" eaLnBrk="0" fontAlgn="base" hangingPunct="0">
              <a:spcBef>
                <a:spcPct val="0"/>
              </a:spcBef>
              <a:spcAft>
                <a:spcPct val="0"/>
              </a:spcAft>
              <a:defRPr sz="2000">
                <a:solidFill>
                  <a:schemeClr val="bg1"/>
                </a:solidFill>
                <a:latin typeface="+mj-lt"/>
                <a:ea typeface="+mj-ea"/>
                <a:cs typeface="+mj-cs"/>
              </a:defRPr>
            </a:lvl1pPr>
            <a:lvl2pPr algn="l" rtl="0" eaLnBrk="0" fontAlgn="base" hangingPunct="0">
              <a:spcBef>
                <a:spcPct val="0"/>
              </a:spcBef>
              <a:spcAft>
                <a:spcPct val="0"/>
              </a:spcAft>
              <a:defRPr sz="2000">
                <a:solidFill>
                  <a:schemeClr val="bg1"/>
                </a:solidFill>
                <a:latin typeface="Arial Black" pitchFamily="34" charset="0"/>
              </a:defRPr>
            </a:lvl2pPr>
            <a:lvl3pPr algn="l" rtl="0" eaLnBrk="0" fontAlgn="base" hangingPunct="0">
              <a:spcBef>
                <a:spcPct val="0"/>
              </a:spcBef>
              <a:spcAft>
                <a:spcPct val="0"/>
              </a:spcAft>
              <a:defRPr sz="2000">
                <a:solidFill>
                  <a:schemeClr val="bg1"/>
                </a:solidFill>
                <a:latin typeface="Arial Black" pitchFamily="34" charset="0"/>
              </a:defRPr>
            </a:lvl3pPr>
            <a:lvl4pPr algn="l" rtl="0" eaLnBrk="0" fontAlgn="base" hangingPunct="0">
              <a:spcBef>
                <a:spcPct val="0"/>
              </a:spcBef>
              <a:spcAft>
                <a:spcPct val="0"/>
              </a:spcAft>
              <a:defRPr sz="2000">
                <a:solidFill>
                  <a:schemeClr val="bg1"/>
                </a:solidFill>
                <a:latin typeface="Arial Black" pitchFamily="34" charset="0"/>
              </a:defRPr>
            </a:lvl4pPr>
            <a:lvl5pPr algn="l" rtl="0" eaLnBrk="0" fontAlgn="base" hangingPunct="0">
              <a:spcBef>
                <a:spcPct val="0"/>
              </a:spcBef>
              <a:spcAft>
                <a:spcPct val="0"/>
              </a:spcAft>
              <a:defRPr sz="2000">
                <a:solidFill>
                  <a:schemeClr val="bg1"/>
                </a:solidFill>
                <a:latin typeface="Arial Black" pitchFamily="34" charset="0"/>
              </a:defRPr>
            </a:lvl5pPr>
            <a:lvl6pPr marL="457200" algn="l" rtl="0" fontAlgn="base">
              <a:spcBef>
                <a:spcPct val="0"/>
              </a:spcBef>
              <a:spcAft>
                <a:spcPct val="0"/>
              </a:spcAft>
              <a:defRPr sz="2000">
                <a:solidFill>
                  <a:schemeClr val="bg1"/>
                </a:solidFill>
                <a:latin typeface="Arial Black" pitchFamily="34" charset="0"/>
              </a:defRPr>
            </a:lvl6pPr>
            <a:lvl7pPr marL="914400" algn="l" rtl="0" fontAlgn="base">
              <a:spcBef>
                <a:spcPct val="0"/>
              </a:spcBef>
              <a:spcAft>
                <a:spcPct val="0"/>
              </a:spcAft>
              <a:defRPr sz="2000">
                <a:solidFill>
                  <a:schemeClr val="bg1"/>
                </a:solidFill>
                <a:latin typeface="Arial Black" pitchFamily="34" charset="0"/>
              </a:defRPr>
            </a:lvl7pPr>
            <a:lvl8pPr marL="1371600" algn="l" rtl="0" fontAlgn="base">
              <a:spcBef>
                <a:spcPct val="0"/>
              </a:spcBef>
              <a:spcAft>
                <a:spcPct val="0"/>
              </a:spcAft>
              <a:defRPr sz="2000">
                <a:solidFill>
                  <a:schemeClr val="bg1"/>
                </a:solidFill>
                <a:latin typeface="Arial Black" pitchFamily="34" charset="0"/>
              </a:defRPr>
            </a:lvl8pPr>
            <a:lvl9pPr marL="1828800" algn="l" rtl="0" fontAlgn="base">
              <a:spcBef>
                <a:spcPct val="0"/>
              </a:spcBef>
              <a:spcAft>
                <a:spcPct val="0"/>
              </a:spcAft>
              <a:defRPr sz="2000">
                <a:solidFill>
                  <a:schemeClr val="bg1"/>
                </a:solidFill>
                <a:latin typeface="Arial Black" pitchFamily="34" charset="0"/>
              </a:defRPr>
            </a:lvl9pPr>
          </a:lstStyle>
          <a:p>
            <a:pPr algn="ctr">
              <a:defRPr/>
            </a:pPr>
            <a:r>
              <a:rPr lang="en-US" sz="2800" kern="0" dirty="0" smtClean="0"/>
              <a:t>Challenges in Wind Forecast</a:t>
            </a:r>
            <a:endParaRPr lang="en-US" sz="2800" kern="0" dirty="0"/>
          </a:p>
        </p:txBody>
      </p:sp>
      <p:sp>
        <p:nvSpPr>
          <p:cNvPr id="11269" name="Rectangle 8"/>
          <p:cNvSpPr>
            <a:spLocks noChangeArrowheads="1"/>
          </p:cNvSpPr>
          <p:nvPr/>
        </p:nvSpPr>
        <p:spPr bwMode="auto">
          <a:xfrm>
            <a:off x="188913" y="663575"/>
            <a:ext cx="8955087"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2000" b="1">
                <a:solidFill>
                  <a:schemeClr val="tx1"/>
                </a:solidFill>
                <a:latin typeface="Arial" charset="0"/>
              </a:defRPr>
            </a:lvl1pPr>
            <a:lvl2pPr marL="344488" indent="-344488" eaLnBrk="0" hangingPunct="0">
              <a:spcBef>
                <a:spcPct val="20000"/>
              </a:spcBef>
              <a:buChar char="–"/>
              <a:defRPr sz="2000">
                <a:solidFill>
                  <a:schemeClr val="tx1"/>
                </a:solidFill>
                <a:latin typeface="Arial" charset="0"/>
              </a:defRPr>
            </a:lvl2pPr>
            <a:lvl3pPr marL="801688" indent="-344488"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lvl="1" eaLnBrk="1" hangingPunct="1">
              <a:spcBef>
                <a:spcPct val="0"/>
              </a:spcBef>
              <a:spcAft>
                <a:spcPts val="1200"/>
              </a:spcAft>
              <a:buFont typeface="+mj-lt"/>
              <a:buAutoNum type="arabicPeriod"/>
            </a:pPr>
            <a:r>
              <a:rPr lang="en-US" altLang="en-US" sz="1600" dirty="0"/>
              <a:t>Relatively concentrated geographic region for wind installation (lack of spatial diversity)</a:t>
            </a:r>
          </a:p>
          <a:p>
            <a:pPr lvl="1" eaLnBrk="1" hangingPunct="1">
              <a:spcBef>
                <a:spcPct val="0"/>
              </a:spcBef>
              <a:spcAft>
                <a:spcPts val="1200"/>
              </a:spcAft>
              <a:buFont typeface="+mj-lt"/>
              <a:buAutoNum type="arabicPeriod"/>
            </a:pPr>
            <a:r>
              <a:rPr lang="en-US" altLang="en-US" sz="1600" dirty="0"/>
              <a:t>Texas weather can change rapidly</a:t>
            </a:r>
          </a:p>
          <a:p>
            <a:pPr lvl="1" eaLnBrk="1" hangingPunct="1">
              <a:spcBef>
                <a:spcPct val="0"/>
              </a:spcBef>
              <a:spcAft>
                <a:spcPts val="1200"/>
              </a:spcAft>
              <a:buFont typeface="+mj-lt"/>
              <a:buAutoNum type="arabicPeriod"/>
            </a:pPr>
            <a:r>
              <a:rPr lang="en-US" altLang="en-US" sz="1600" dirty="0"/>
              <a:t>Severe changes in wind generation output caused by different types of extreme weather (large wind ramps)</a:t>
            </a:r>
          </a:p>
          <a:p>
            <a:pPr lvl="2" eaLnBrk="1" hangingPunct="1">
              <a:spcBef>
                <a:spcPct val="0"/>
              </a:spcBef>
              <a:spcAft>
                <a:spcPts val="1200"/>
              </a:spcAft>
            </a:pPr>
            <a:r>
              <a:rPr lang="en-US" altLang="en-US" sz="1600" i="1" dirty="0"/>
              <a:t>Frontal system, trough, or dry line/Thunderstorms/Low-level jets/Weakening pressure gradients/Strengthening pressure gradients</a:t>
            </a:r>
          </a:p>
          <a:p>
            <a:pPr lvl="1" eaLnBrk="1" hangingPunct="1">
              <a:spcBef>
                <a:spcPct val="0"/>
              </a:spcBef>
              <a:spcAft>
                <a:spcPts val="1200"/>
              </a:spcAft>
              <a:buFont typeface="+mj-lt"/>
              <a:buAutoNum type="arabicPeriod"/>
            </a:pPr>
            <a:r>
              <a:rPr lang="en-US" altLang="en-US" sz="1600" dirty="0"/>
              <a:t>There is an approximation of hypothetical wind speed-power curve to the real one</a:t>
            </a:r>
          </a:p>
          <a:p>
            <a:pPr lvl="1" eaLnBrk="1" hangingPunct="1">
              <a:spcBef>
                <a:spcPct val="0"/>
              </a:spcBef>
              <a:spcAft>
                <a:spcPts val="1200"/>
              </a:spcAft>
              <a:buFont typeface="Arial" charset="0"/>
              <a:buChar char="•"/>
            </a:pPr>
            <a:endParaRPr lang="en-US" altLang="en-US" sz="1400" dirty="0"/>
          </a:p>
        </p:txBody>
      </p:sp>
      <p:sp>
        <p:nvSpPr>
          <p:cNvPr id="11270" name="Rectangle 9"/>
          <p:cNvSpPr>
            <a:spLocks noChangeArrowheads="1"/>
          </p:cNvSpPr>
          <p:nvPr/>
        </p:nvSpPr>
        <p:spPr bwMode="auto">
          <a:xfrm>
            <a:off x="892175" y="4127500"/>
            <a:ext cx="1495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en-US" sz="1600" dirty="0"/>
              <a:t>Hypothetical</a:t>
            </a:r>
          </a:p>
          <a:p>
            <a:pPr eaLnBrk="1" hangingPunct="1">
              <a:spcBef>
                <a:spcPct val="0"/>
              </a:spcBef>
              <a:buFontTx/>
              <a:buNone/>
            </a:pPr>
            <a:r>
              <a:rPr lang="en-US" altLang="en-US" sz="1600" dirty="0"/>
              <a:t>Power Curve </a:t>
            </a:r>
          </a:p>
        </p:txBody>
      </p:sp>
      <p:sp>
        <p:nvSpPr>
          <p:cNvPr id="11271" name="Rectangle 10"/>
          <p:cNvSpPr>
            <a:spLocks noChangeArrowheads="1"/>
          </p:cNvSpPr>
          <p:nvPr/>
        </p:nvSpPr>
        <p:spPr bwMode="auto">
          <a:xfrm>
            <a:off x="3255963" y="4195763"/>
            <a:ext cx="1928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en-US" sz="1600" dirty="0"/>
              <a:t>Actual Wind Farm</a:t>
            </a:r>
          </a:p>
          <a:p>
            <a:pPr eaLnBrk="1" hangingPunct="1">
              <a:spcBef>
                <a:spcPct val="0"/>
              </a:spcBef>
              <a:buFontTx/>
              <a:buNone/>
            </a:pPr>
            <a:r>
              <a:rPr lang="en-US" altLang="en-US" sz="1600" dirty="0"/>
              <a:t> Power</a:t>
            </a:r>
          </a:p>
        </p:txBody>
      </p:sp>
      <p:sp>
        <p:nvSpPr>
          <p:cNvPr id="11272" name="Rectangle 11"/>
          <p:cNvSpPr>
            <a:spLocks noChangeArrowheads="1"/>
          </p:cNvSpPr>
          <p:nvPr/>
        </p:nvSpPr>
        <p:spPr bwMode="auto">
          <a:xfrm>
            <a:off x="638175" y="5462588"/>
            <a:ext cx="6900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b="1">
                <a:solidFill>
                  <a:schemeClr val="tx1"/>
                </a:solidFill>
                <a:latin typeface="Arial" charset="0"/>
              </a:defRPr>
            </a:lvl1pPr>
            <a:lvl2pPr marL="742950" indent="-285750"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US" altLang="en-US" sz="1800" b="0" dirty="0"/>
              <a:t>The steep part of the power curve from 4-12 m/s is where power increases strongly with speed. </a:t>
            </a:r>
          </a:p>
        </p:txBody>
      </p:sp>
      <p:pic>
        <p:nvPicPr>
          <p:cNvPr id="1127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3427413"/>
            <a:ext cx="2765425" cy="1871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1143000" y="2667000"/>
            <a:ext cx="7010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000" b="1">
                <a:solidFill>
                  <a:schemeClr val="tx1"/>
                </a:solidFill>
                <a:latin typeface="Arial" charset="0"/>
              </a:defRPr>
            </a:lvl1pPr>
            <a:lvl2pPr eaLnBrk="0" hangingPunct="0">
              <a:spcBef>
                <a:spcPct val="20000"/>
              </a:spcBef>
              <a:buChar char="–"/>
              <a:defRPr sz="2000">
                <a:solidFill>
                  <a:schemeClr val="tx1"/>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lvl="1" eaLnBrk="1" hangingPunct="1">
              <a:spcBef>
                <a:spcPct val="0"/>
              </a:spcBef>
              <a:buFontTx/>
              <a:buNone/>
            </a:pPr>
            <a:r>
              <a:rPr lang="en-US" altLang="en-US" sz="4400" b="1" dirty="0"/>
              <a:t>Variation and Uncertainty of Wind Generation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RVCOTtemplate">
  <a:themeElements>
    <a:clrScheme name="Custom 15">
      <a:dk1>
        <a:srgbClr val="000000"/>
      </a:dk1>
      <a:lt1>
        <a:srgbClr val="FFFFFF"/>
      </a:lt1>
      <a:dk2>
        <a:srgbClr val="000000"/>
      </a:dk2>
      <a:lt2>
        <a:srgbClr val="808080"/>
      </a:lt2>
      <a:accent1>
        <a:srgbClr val="00B050"/>
      </a:accent1>
      <a:accent2>
        <a:srgbClr val="0070C0"/>
      </a:accent2>
      <a:accent3>
        <a:srgbClr val="FF0000"/>
      </a:accent3>
      <a:accent4>
        <a:srgbClr val="000000"/>
      </a:accent4>
      <a:accent5>
        <a:srgbClr val="DAEDEF"/>
      </a:accent5>
      <a:accent6>
        <a:srgbClr val="2D2D8A"/>
      </a:accent6>
      <a:hlink>
        <a:srgbClr val="009999"/>
      </a:hlink>
      <a:folHlink>
        <a:srgbClr val="99CC00"/>
      </a:folHlink>
    </a:clrScheme>
    <a:fontScheme name="ERVCOT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RVCO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RVCO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RVCO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RVCO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RVCO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RVCO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RVCO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RVCO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RVCO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RVCO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RVCO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RVCO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5">
    <a:dk1>
      <a:srgbClr val="000000"/>
    </a:dk1>
    <a:lt1>
      <a:srgbClr val="FFFFFF"/>
    </a:lt1>
    <a:dk2>
      <a:srgbClr val="000000"/>
    </a:dk2>
    <a:lt2>
      <a:srgbClr val="808080"/>
    </a:lt2>
    <a:accent1>
      <a:srgbClr val="00B050"/>
    </a:accent1>
    <a:accent2>
      <a:srgbClr val="0070C0"/>
    </a:accent2>
    <a:accent3>
      <a:srgbClr val="FF0000"/>
    </a:accent3>
    <a:accent4>
      <a:srgbClr val="000000"/>
    </a:accent4>
    <a:accent5>
      <a:srgbClr val="DAEDEF"/>
    </a:accent5>
    <a:accent6>
      <a:srgbClr val="2D2D8A"/>
    </a:accent6>
    <a:hlink>
      <a:srgbClr val="009999"/>
    </a:hlink>
    <a:folHlink>
      <a:srgbClr val="99CC00"/>
    </a:folHlink>
  </a:clrScheme>
  <a:fontScheme name="ERVCOT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5">
    <a:dk1>
      <a:srgbClr val="000000"/>
    </a:dk1>
    <a:lt1>
      <a:srgbClr val="FFFFFF"/>
    </a:lt1>
    <a:dk2>
      <a:srgbClr val="000000"/>
    </a:dk2>
    <a:lt2>
      <a:srgbClr val="808080"/>
    </a:lt2>
    <a:accent1>
      <a:srgbClr val="00B050"/>
    </a:accent1>
    <a:accent2>
      <a:srgbClr val="0070C0"/>
    </a:accent2>
    <a:accent3>
      <a:srgbClr val="FF0000"/>
    </a:accent3>
    <a:accent4>
      <a:srgbClr val="000000"/>
    </a:accent4>
    <a:accent5>
      <a:srgbClr val="DAEDEF"/>
    </a:accent5>
    <a:accent6>
      <a:srgbClr val="2D2D8A"/>
    </a:accent6>
    <a:hlink>
      <a:srgbClr val="009999"/>
    </a:hlink>
    <a:folHlink>
      <a:srgbClr val="99CC00"/>
    </a:folHlink>
  </a:clrScheme>
  <a:fontScheme name="ERVCOT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5">
    <a:dk1>
      <a:srgbClr val="000000"/>
    </a:dk1>
    <a:lt1>
      <a:srgbClr val="FFFFFF"/>
    </a:lt1>
    <a:dk2>
      <a:srgbClr val="000000"/>
    </a:dk2>
    <a:lt2>
      <a:srgbClr val="808080"/>
    </a:lt2>
    <a:accent1>
      <a:srgbClr val="00B050"/>
    </a:accent1>
    <a:accent2>
      <a:srgbClr val="0070C0"/>
    </a:accent2>
    <a:accent3>
      <a:srgbClr val="FF0000"/>
    </a:accent3>
    <a:accent4>
      <a:srgbClr val="000000"/>
    </a:accent4>
    <a:accent5>
      <a:srgbClr val="DAEDEF"/>
    </a:accent5>
    <a:accent6>
      <a:srgbClr val="2D2D8A"/>
    </a:accent6>
    <a:hlink>
      <a:srgbClr val="009999"/>
    </a:hlink>
    <a:folHlink>
      <a:srgbClr val="99CC00"/>
    </a:folHlink>
  </a:clrScheme>
  <a:fontScheme name="ERVCOT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5">
    <a:dk1>
      <a:srgbClr val="000000"/>
    </a:dk1>
    <a:lt1>
      <a:srgbClr val="FFFFFF"/>
    </a:lt1>
    <a:dk2>
      <a:srgbClr val="000000"/>
    </a:dk2>
    <a:lt2>
      <a:srgbClr val="808080"/>
    </a:lt2>
    <a:accent1>
      <a:srgbClr val="00B050"/>
    </a:accent1>
    <a:accent2>
      <a:srgbClr val="0070C0"/>
    </a:accent2>
    <a:accent3>
      <a:srgbClr val="FF0000"/>
    </a:accent3>
    <a:accent4>
      <a:srgbClr val="000000"/>
    </a:accent4>
    <a:accent5>
      <a:srgbClr val="DAEDEF"/>
    </a:accent5>
    <a:accent6>
      <a:srgbClr val="2D2D8A"/>
    </a:accent6>
    <a:hlink>
      <a:srgbClr val="009999"/>
    </a:hlink>
    <a:folHlink>
      <a:srgbClr val="99CC00"/>
    </a:folHlink>
  </a:clrScheme>
  <a:fontScheme name="ERVCOT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5">
    <a:dk1>
      <a:srgbClr val="000000"/>
    </a:dk1>
    <a:lt1>
      <a:srgbClr val="FFFFFF"/>
    </a:lt1>
    <a:dk2>
      <a:srgbClr val="000000"/>
    </a:dk2>
    <a:lt2>
      <a:srgbClr val="808080"/>
    </a:lt2>
    <a:accent1>
      <a:srgbClr val="00B050"/>
    </a:accent1>
    <a:accent2>
      <a:srgbClr val="0070C0"/>
    </a:accent2>
    <a:accent3>
      <a:srgbClr val="FF0000"/>
    </a:accent3>
    <a:accent4>
      <a:srgbClr val="000000"/>
    </a:accent4>
    <a:accent5>
      <a:srgbClr val="DAEDEF"/>
    </a:accent5>
    <a:accent6>
      <a:srgbClr val="2D2D8A"/>
    </a:accent6>
    <a:hlink>
      <a:srgbClr val="009999"/>
    </a:hlink>
    <a:folHlink>
      <a:srgbClr val="99CC00"/>
    </a:folHlink>
  </a:clrScheme>
  <a:fontScheme name="ERVCOT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5255</TotalTime>
  <Words>1918</Words>
  <Application>Microsoft Office PowerPoint</Application>
  <PresentationFormat>On-screen Show (4:3)</PresentationFormat>
  <Paragraphs>253</Paragraphs>
  <Slides>46</Slides>
  <Notes>11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46</vt:i4>
      </vt:variant>
    </vt:vector>
  </HeadingPairs>
  <TitlesOfParts>
    <vt:vector size="50" baseType="lpstr">
      <vt:lpstr>ERVCOTtemplate</vt:lpstr>
      <vt:lpstr>Worksheet</vt:lpstr>
      <vt:lpstr>Visio</vt:lpstr>
      <vt:lpstr>Microsoft Excel Chart</vt:lpstr>
      <vt:lpstr>PowerPoint Presentation</vt:lpstr>
      <vt:lpstr>Objectives</vt:lpstr>
      <vt:lpstr>Table of Contents</vt:lpstr>
      <vt:lpstr>PowerPoint Presentation</vt:lpstr>
      <vt:lpstr>Installed Wind Generation in ERCOT</vt:lpstr>
      <vt:lpstr>Wind Regions within ERCOT</vt:lpstr>
      <vt:lpstr>PowerPoint Presentation</vt:lpstr>
      <vt:lpstr>PowerPoint Presentation</vt:lpstr>
      <vt:lpstr>PowerPoint Presentation</vt:lpstr>
      <vt:lpstr>Wind Generation Record</vt:lpstr>
      <vt:lpstr>PowerPoint Presentation</vt:lpstr>
      <vt:lpstr>PowerPoint Presentation</vt:lpstr>
      <vt:lpstr>Wind forecast on Dec. 30, 2014</vt:lpstr>
      <vt:lpstr>PowerPoint Presentation</vt:lpstr>
      <vt:lpstr>Importance of Wind Forecast </vt:lpstr>
      <vt:lpstr>4.2.2 Wind-Powered Generation Resource Production Potential </vt:lpstr>
      <vt:lpstr>3.9.1 Current Operating Plan (COP) Criteria </vt:lpstr>
      <vt:lpstr>WPF Process Inputs</vt:lpstr>
      <vt:lpstr>ERCOT Short-term Wind Power Forecast </vt:lpstr>
      <vt:lpstr>ERCOT Wind Power Forecast System</vt:lpstr>
      <vt:lpstr>PowerPoint Presentation</vt:lpstr>
      <vt:lpstr>Performance of Wind Forecast</vt:lpstr>
      <vt:lpstr>PowerPoint Presentation</vt:lpstr>
      <vt:lpstr>Wind forecast on Feb 10, 2014</vt:lpstr>
      <vt:lpstr>PowerPoint Presentation</vt:lpstr>
      <vt:lpstr>Issues created by Icing</vt:lpstr>
      <vt:lpstr>Correction for Icing</vt:lpstr>
      <vt:lpstr>PowerPoint Presentation</vt:lpstr>
      <vt:lpstr>Wind Forecast Used for Scheduling</vt:lpstr>
      <vt:lpstr>Wind in Real Time </vt:lpstr>
      <vt:lpstr>PowerPoint Presentation</vt:lpstr>
      <vt:lpstr>PowerPoint Presentation</vt:lpstr>
      <vt:lpstr>ERCOT Large Ramp Alert System</vt:lpstr>
      <vt:lpstr>ERCOT Large Ramp Alert System</vt:lpstr>
      <vt:lpstr>ELRAS and Operations</vt:lpstr>
      <vt:lpstr>PowerPoint Presentation</vt:lpstr>
      <vt:lpstr>Projected Installed Capacity of PV in ERCOT</vt:lpstr>
      <vt:lpstr>NPRR 615 PVGR Forecasting</vt:lpstr>
      <vt:lpstr>Factors that Affect Solar Power</vt:lpstr>
      <vt:lpstr>Timelines of PV Forecasting RFP</vt:lpstr>
      <vt:lpstr>PowerPoint Presentation</vt:lpstr>
      <vt:lpstr>Test Question 1</vt:lpstr>
      <vt:lpstr>Test Question 2</vt:lpstr>
      <vt:lpstr>Test Question 3</vt:lpstr>
      <vt:lpstr>Test Question 4</vt:lpstr>
      <vt:lpstr>Test Question 5</vt:lpstr>
    </vt:vector>
  </TitlesOfParts>
  <Company>ERCOT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Chad Thompson</dc:creator>
  <cp:lastModifiedBy>Wozny, Stacy</cp:lastModifiedBy>
  <cp:revision>304</cp:revision>
  <dcterms:created xsi:type="dcterms:W3CDTF">2008-01-22T14:43:34Z</dcterms:created>
  <dcterms:modified xsi:type="dcterms:W3CDTF">2015-03-22T18:21:58Z</dcterms:modified>
</cp:coreProperties>
</file>