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6" r:id="rId5"/>
    <p:sldId id="258" r:id="rId6"/>
    <p:sldId id="259" r:id="rId7"/>
    <p:sldId id="265" r:id="rId8"/>
    <p:sldId id="266" r:id="rId9"/>
    <p:sldId id="299" r:id="rId10"/>
    <p:sldId id="300" r:id="rId11"/>
    <p:sldId id="301" r:id="rId12"/>
    <p:sldId id="267" r:id="rId13"/>
    <p:sldId id="268" r:id="rId14"/>
    <p:sldId id="287" r:id="rId15"/>
    <p:sldId id="269" r:id="rId16"/>
    <p:sldId id="304" r:id="rId17"/>
    <p:sldId id="270" r:id="rId18"/>
    <p:sldId id="271" r:id="rId19"/>
    <p:sldId id="306" r:id="rId20"/>
    <p:sldId id="297" r:id="rId21"/>
    <p:sldId id="302" r:id="rId22"/>
    <p:sldId id="303" r:id="rId23"/>
    <p:sldId id="272" r:id="rId24"/>
    <p:sldId id="305" r:id="rId25"/>
    <p:sldId id="273" r:id="rId26"/>
    <p:sldId id="290" r:id="rId27"/>
    <p:sldId id="291" r:id="rId28"/>
    <p:sldId id="261" r:id="rId29"/>
    <p:sldId id="264" r:id="rId30"/>
    <p:sldId id="307" r:id="rId31"/>
    <p:sldId id="313" r:id="rId32"/>
    <p:sldId id="308" r:id="rId33"/>
    <p:sldId id="315" r:id="rId34"/>
    <p:sldId id="31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wles, Jim" initials="JE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F72"/>
    <a:srgbClr val="D39A6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0318" autoAdjust="0"/>
  </p:normalViewPr>
  <p:slideViewPr>
    <p:cSldViewPr>
      <p:cViewPr>
        <p:scale>
          <a:sx n="100" d="100"/>
          <a:sy n="100" d="100"/>
        </p:scale>
        <p:origin x="-1944" y="-53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Feb 2, 2011 Temp</c:v>
                </c:pt>
              </c:strCache>
            </c:strRef>
          </c:tx>
          <c:invertIfNegative val="0"/>
          <c:cat>
            <c:strRef>
              <c:f>Sheet1!$A$2:$A$7</c:f>
              <c:strCache>
                <c:ptCount val="6"/>
                <c:pt idx="0">
                  <c:v>Dallas</c:v>
                </c:pt>
                <c:pt idx="1">
                  <c:v>Houston</c:v>
                </c:pt>
                <c:pt idx="2">
                  <c:v>Austin</c:v>
                </c:pt>
                <c:pt idx="3">
                  <c:v>San Antonio</c:v>
                </c:pt>
                <c:pt idx="4">
                  <c:v>Brownsville</c:v>
                </c:pt>
                <c:pt idx="5">
                  <c:v>Midland</c:v>
                </c:pt>
              </c:strCache>
            </c:strRef>
          </c:cat>
          <c:val>
            <c:numRef>
              <c:f>Sheet1!$B$2:$B$7</c:f>
              <c:numCache>
                <c:formatCode>General</c:formatCode>
                <c:ptCount val="6"/>
                <c:pt idx="0">
                  <c:v>14</c:v>
                </c:pt>
                <c:pt idx="1">
                  <c:v>22</c:v>
                </c:pt>
                <c:pt idx="2">
                  <c:v>18</c:v>
                </c:pt>
                <c:pt idx="3">
                  <c:v>20</c:v>
                </c:pt>
                <c:pt idx="4">
                  <c:v>34</c:v>
                </c:pt>
                <c:pt idx="5">
                  <c:v>7</c:v>
                </c:pt>
              </c:numCache>
            </c:numRef>
          </c:val>
        </c:ser>
        <c:ser>
          <c:idx val="1"/>
          <c:order val="1"/>
          <c:tx>
            <c:strRef>
              <c:f>Sheet1!$C$1</c:f>
              <c:strCache>
                <c:ptCount val="1"/>
                <c:pt idx="0">
                  <c:v>Jan 6, 2014 Temp</c:v>
                </c:pt>
              </c:strCache>
            </c:strRef>
          </c:tx>
          <c:invertIfNegative val="0"/>
          <c:cat>
            <c:strRef>
              <c:f>Sheet1!$A$2:$A$7</c:f>
              <c:strCache>
                <c:ptCount val="6"/>
                <c:pt idx="0">
                  <c:v>Dallas</c:v>
                </c:pt>
                <c:pt idx="1">
                  <c:v>Houston</c:v>
                </c:pt>
                <c:pt idx="2">
                  <c:v>Austin</c:v>
                </c:pt>
                <c:pt idx="3">
                  <c:v>San Antonio</c:v>
                </c:pt>
                <c:pt idx="4">
                  <c:v>Brownsville</c:v>
                </c:pt>
                <c:pt idx="5">
                  <c:v>Midland</c:v>
                </c:pt>
              </c:strCache>
            </c:strRef>
          </c:cat>
          <c:val>
            <c:numRef>
              <c:f>Sheet1!$C$2:$C$7</c:f>
              <c:numCache>
                <c:formatCode>General</c:formatCode>
                <c:ptCount val="6"/>
                <c:pt idx="0">
                  <c:v>15</c:v>
                </c:pt>
                <c:pt idx="1">
                  <c:v>28</c:v>
                </c:pt>
                <c:pt idx="2">
                  <c:v>21</c:v>
                </c:pt>
                <c:pt idx="3">
                  <c:v>28</c:v>
                </c:pt>
                <c:pt idx="4">
                  <c:v>43</c:v>
                </c:pt>
                <c:pt idx="5">
                  <c:v>14</c:v>
                </c:pt>
              </c:numCache>
            </c:numRef>
          </c:val>
        </c:ser>
        <c:dLbls>
          <c:showLegendKey val="0"/>
          <c:showVal val="0"/>
          <c:showCatName val="0"/>
          <c:showSerName val="0"/>
          <c:showPercent val="0"/>
          <c:showBubbleSize val="0"/>
        </c:dLbls>
        <c:gapWidth val="150"/>
        <c:axId val="49649152"/>
        <c:axId val="49651072"/>
      </c:barChart>
      <c:catAx>
        <c:axId val="49649152"/>
        <c:scaling>
          <c:orientation val="minMax"/>
        </c:scaling>
        <c:delete val="0"/>
        <c:axPos val="b"/>
        <c:majorTickMark val="out"/>
        <c:minorTickMark val="none"/>
        <c:tickLblPos val="nextTo"/>
        <c:txPr>
          <a:bodyPr/>
          <a:lstStyle/>
          <a:p>
            <a:pPr>
              <a:defRPr sz="1300" baseline="0"/>
            </a:pPr>
            <a:endParaRPr lang="en-US"/>
          </a:p>
        </c:txPr>
        <c:crossAx val="49651072"/>
        <c:crosses val="autoZero"/>
        <c:auto val="1"/>
        <c:lblAlgn val="ctr"/>
        <c:lblOffset val="100"/>
        <c:noMultiLvlLbl val="0"/>
      </c:catAx>
      <c:valAx>
        <c:axId val="49651072"/>
        <c:scaling>
          <c:orientation val="minMax"/>
        </c:scaling>
        <c:delete val="0"/>
        <c:axPos val="l"/>
        <c:majorGridlines/>
        <c:numFmt formatCode="General" sourceLinked="1"/>
        <c:majorTickMark val="out"/>
        <c:minorTickMark val="none"/>
        <c:tickLblPos val="nextTo"/>
        <c:crossAx val="49649152"/>
        <c:crosses val="autoZero"/>
        <c:crossBetween val="between"/>
      </c:valAx>
    </c:plotArea>
    <c:legend>
      <c:legendPos val="r"/>
      <c:layout>
        <c:manualLayout>
          <c:xMode val="edge"/>
          <c:yMode val="edge"/>
          <c:x val="0.72658306600563816"/>
          <c:y val="0.15672449146981626"/>
          <c:w val="0.18854039078448528"/>
          <c:h val="0.5928010170603674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93061023622048"/>
          <c:y val="7.822834645669291E-2"/>
          <c:w val="0.53748605643044622"/>
          <c:h val="0.63754896653543303"/>
        </c:manualLayout>
      </c:layout>
      <c:barChart>
        <c:barDir val="col"/>
        <c:grouping val="clustered"/>
        <c:varyColors val="0"/>
        <c:ser>
          <c:idx val="0"/>
          <c:order val="0"/>
          <c:tx>
            <c:strRef>
              <c:f>Sheet1!$B$1</c:f>
              <c:strCache>
                <c:ptCount val="1"/>
                <c:pt idx="0">
                  <c:v>Feb 2, 2011 Wind Speed</c:v>
                </c:pt>
              </c:strCache>
            </c:strRef>
          </c:tx>
          <c:invertIfNegative val="0"/>
          <c:cat>
            <c:strRef>
              <c:f>Sheet1!$A$2:$A$7</c:f>
              <c:strCache>
                <c:ptCount val="6"/>
                <c:pt idx="0">
                  <c:v>Dallas</c:v>
                </c:pt>
                <c:pt idx="1">
                  <c:v>Houston</c:v>
                </c:pt>
                <c:pt idx="2">
                  <c:v>Austin</c:v>
                </c:pt>
                <c:pt idx="3">
                  <c:v>San Antonio</c:v>
                </c:pt>
                <c:pt idx="4">
                  <c:v>Brownsville</c:v>
                </c:pt>
                <c:pt idx="5">
                  <c:v>Midland</c:v>
                </c:pt>
              </c:strCache>
            </c:strRef>
          </c:cat>
          <c:val>
            <c:numRef>
              <c:f>Sheet1!$B$2:$B$7</c:f>
              <c:numCache>
                <c:formatCode>General</c:formatCode>
                <c:ptCount val="6"/>
                <c:pt idx="0">
                  <c:v>20</c:v>
                </c:pt>
                <c:pt idx="1">
                  <c:v>16</c:v>
                </c:pt>
                <c:pt idx="2">
                  <c:v>18</c:v>
                </c:pt>
                <c:pt idx="3">
                  <c:v>17</c:v>
                </c:pt>
                <c:pt idx="4">
                  <c:v>20</c:v>
                </c:pt>
                <c:pt idx="5">
                  <c:v>16</c:v>
                </c:pt>
              </c:numCache>
            </c:numRef>
          </c:val>
        </c:ser>
        <c:ser>
          <c:idx val="1"/>
          <c:order val="1"/>
          <c:tx>
            <c:strRef>
              <c:f>Sheet1!$C$1</c:f>
              <c:strCache>
                <c:ptCount val="1"/>
                <c:pt idx="0">
                  <c:v>Jan 6, 2014 Wind Speed</c:v>
                </c:pt>
              </c:strCache>
            </c:strRef>
          </c:tx>
          <c:invertIfNegative val="0"/>
          <c:cat>
            <c:strRef>
              <c:f>Sheet1!$A$2:$A$7</c:f>
              <c:strCache>
                <c:ptCount val="6"/>
                <c:pt idx="0">
                  <c:v>Dallas</c:v>
                </c:pt>
                <c:pt idx="1">
                  <c:v>Houston</c:v>
                </c:pt>
                <c:pt idx="2">
                  <c:v>Austin</c:v>
                </c:pt>
                <c:pt idx="3">
                  <c:v>San Antonio</c:v>
                </c:pt>
                <c:pt idx="4">
                  <c:v>Brownsville</c:v>
                </c:pt>
                <c:pt idx="5">
                  <c:v>Midland</c:v>
                </c:pt>
              </c:strCache>
            </c:strRef>
          </c:cat>
          <c:val>
            <c:numRef>
              <c:f>Sheet1!$C$2:$C$7</c:f>
              <c:numCache>
                <c:formatCode>General</c:formatCode>
                <c:ptCount val="6"/>
                <c:pt idx="0">
                  <c:v>8</c:v>
                </c:pt>
                <c:pt idx="1">
                  <c:v>16</c:v>
                </c:pt>
                <c:pt idx="2">
                  <c:v>15</c:v>
                </c:pt>
                <c:pt idx="3">
                  <c:v>14</c:v>
                </c:pt>
                <c:pt idx="4">
                  <c:v>14</c:v>
                </c:pt>
                <c:pt idx="5">
                  <c:v>13</c:v>
                </c:pt>
              </c:numCache>
            </c:numRef>
          </c:val>
        </c:ser>
        <c:dLbls>
          <c:showLegendKey val="0"/>
          <c:showVal val="0"/>
          <c:showCatName val="0"/>
          <c:showSerName val="0"/>
          <c:showPercent val="0"/>
          <c:showBubbleSize val="0"/>
        </c:dLbls>
        <c:gapWidth val="150"/>
        <c:axId val="45697280"/>
        <c:axId val="45699072"/>
      </c:barChart>
      <c:catAx>
        <c:axId val="45697280"/>
        <c:scaling>
          <c:orientation val="minMax"/>
        </c:scaling>
        <c:delete val="0"/>
        <c:axPos val="b"/>
        <c:majorTickMark val="out"/>
        <c:minorTickMark val="none"/>
        <c:tickLblPos val="nextTo"/>
        <c:txPr>
          <a:bodyPr/>
          <a:lstStyle/>
          <a:p>
            <a:pPr>
              <a:defRPr sz="1200" baseline="0"/>
            </a:pPr>
            <a:endParaRPr lang="en-US"/>
          </a:p>
        </c:txPr>
        <c:crossAx val="45699072"/>
        <c:crosses val="autoZero"/>
        <c:auto val="1"/>
        <c:lblAlgn val="ctr"/>
        <c:lblOffset val="100"/>
        <c:noMultiLvlLbl val="0"/>
      </c:catAx>
      <c:valAx>
        <c:axId val="45699072"/>
        <c:scaling>
          <c:orientation val="minMax"/>
        </c:scaling>
        <c:delete val="0"/>
        <c:axPos val="l"/>
        <c:majorGridlines/>
        <c:numFmt formatCode="General" sourceLinked="1"/>
        <c:majorTickMark val="out"/>
        <c:minorTickMark val="none"/>
        <c:tickLblPos val="nextTo"/>
        <c:crossAx val="45697280"/>
        <c:crosses val="autoZero"/>
        <c:crossBetween val="between"/>
      </c:valAx>
    </c:plotArea>
    <c:legend>
      <c:legendPos val="r"/>
      <c:layout>
        <c:manualLayout>
          <c:xMode val="edge"/>
          <c:yMode val="edge"/>
          <c:x val="0.67347701729591491"/>
          <c:y val="0.24198340301904905"/>
          <c:w val="0.20544036162146395"/>
          <c:h val="0.52100336471832376"/>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EDA604-A820-4C45-A424-235DCC03A07E}" type="slidenum">
              <a:rPr lang="en-US"/>
              <a:pPr>
                <a:defRPr/>
              </a:pPr>
              <a:t>‹#›</a:t>
            </a:fld>
            <a:endParaRPr lang="en-US"/>
          </a:p>
        </p:txBody>
      </p:sp>
    </p:spTree>
    <p:extLst>
      <p:ext uri="{BB962C8B-B14F-4D97-AF65-F5344CB8AC3E}">
        <p14:creationId xmlns:p14="http://schemas.microsoft.com/office/powerpoint/2010/main" val="1569282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86D064A-7B1E-49A0-B4C5-D4971D34FEC3}" type="slidenum">
              <a:rPr lang="en-US"/>
              <a:pPr>
                <a:defRPr/>
              </a:pPr>
              <a:t>‹#›</a:t>
            </a:fld>
            <a:endParaRPr lang="en-US"/>
          </a:p>
        </p:txBody>
      </p:sp>
    </p:spTree>
    <p:extLst>
      <p:ext uri="{BB962C8B-B14F-4D97-AF65-F5344CB8AC3E}">
        <p14:creationId xmlns:p14="http://schemas.microsoft.com/office/powerpoint/2010/main" val="31628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92EE89-A081-4AC0-A75A-830565B6DCCD}" type="slidenum">
              <a:rPr lang="en-US" altLang="en-US" smtClean="0"/>
              <a:pPr eaLnBrk="1" hangingPunct="1"/>
              <a:t>1</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valley load in the in the figure above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is calculated as 43% of Southern Weather Zone. This is consistent with valley load assumptions in other studies. Load forecast error was not a</a:t>
            </a:r>
            <a:r>
              <a:rPr lang="en-US" sz="1200" kern="1200" baseline="0" dirty="0" smtClean="0">
                <a:solidFill>
                  <a:schemeClr val="tx1"/>
                </a:solidFill>
                <a:effectLst/>
                <a:latin typeface="Arial" charset="0"/>
                <a:ea typeface="+mn-ea"/>
                <a:cs typeface="+mn-cs"/>
              </a:rPr>
              <a:t> contributing factor.</a:t>
            </a:r>
            <a:endParaRPr lang="en-US" dirty="0"/>
          </a:p>
        </p:txBody>
      </p:sp>
      <p:sp>
        <p:nvSpPr>
          <p:cNvPr id="4" name="Slide Number Placeholder 3"/>
          <p:cNvSpPr>
            <a:spLocks noGrp="1"/>
          </p:cNvSpPr>
          <p:nvPr>
            <p:ph type="sldNum" sz="quarter" idx="10"/>
          </p:nvPr>
        </p:nvSpPr>
        <p:spPr/>
        <p:txBody>
          <a:bodyPr/>
          <a:lstStyle/>
          <a:p>
            <a:pPr>
              <a:defRPr/>
            </a:pPr>
            <a:fld id="{B86D064A-7B1E-49A0-B4C5-D4971D34FEC3}" type="slidenum">
              <a:rPr lang="en-US" smtClean="0"/>
              <a:pPr>
                <a:defRPr/>
              </a:pPr>
              <a:t>19</a:t>
            </a:fld>
            <a:endParaRPr lang="en-US"/>
          </a:p>
        </p:txBody>
      </p:sp>
    </p:spTree>
    <p:extLst>
      <p:ext uri="{BB962C8B-B14F-4D97-AF65-F5344CB8AC3E}">
        <p14:creationId xmlns:p14="http://schemas.microsoft.com/office/powerpoint/2010/main" val="86995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6D064A-7B1E-49A0-B4C5-D4971D34FEC3}" type="slidenum">
              <a:rPr lang="en-US" smtClean="0"/>
              <a:pPr>
                <a:defRPr/>
              </a:pPr>
              <a:t>20</a:t>
            </a:fld>
            <a:endParaRPr lang="en-US"/>
          </a:p>
        </p:txBody>
      </p:sp>
    </p:spTree>
    <p:extLst>
      <p:ext uri="{BB962C8B-B14F-4D97-AF65-F5344CB8AC3E}">
        <p14:creationId xmlns:p14="http://schemas.microsoft.com/office/powerpoint/2010/main" val="3592743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6D064A-7B1E-49A0-B4C5-D4971D34FEC3}" type="slidenum">
              <a:rPr lang="en-US" smtClean="0"/>
              <a:pPr>
                <a:defRPr/>
              </a:pPr>
              <a:t>23</a:t>
            </a:fld>
            <a:endParaRPr lang="en-US"/>
          </a:p>
        </p:txBody>
      </p:sp>
    </p:spTree>
    <p:extLst>
      <p:ext uri="{BB962C8B-B14F-4D97-AF65-F5344CB8AC3E}">
        <p14:creationId xmlns:p14="http://schemas.microsoft.com/office/powerpoint/2010/main" val="3592743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90623E-06DF-4441-BD2F-0A69A9A21CA0}" type="slidenum">
              <a:rPr lang="en-US" altLang="en-US" smtClean="0"/>
              <a:pPr eaLnBrk="1" hangingPunct="1"/>
              <a:t>25</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4C5232-2072-4EB4-8F37-0F7BFAF00FC6}" type="slidenum">
              <a:rPr lang="en-US" altLang="en-US" smtClean="0"/>
              <a:pPr eaLnBrk="1" hangingPunct="1"/>
              <a:t>26</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4C5232-2072-4EB4-8F37-0F7BFAF00FC6}" type="slidenum">
              <a:rPr lang="en-US" altLang="en-US" smtClean="0"/>
              <a:pPr eaLnBrk="1" hangingPunct="1"/>
              <a:t>27</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4C5232-2072-4EB4-8F37-0F7BFAF00FC6}" type="slidenum">
              <a:rPr lang="en-US" altLang="en-US" smtClean="0"/>
              <a:pPr eaLnBrk="1" hangingPunct="1"/>
              <a:t>28</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4C5232-2072-4EB4-8F37-0F7BFAF00FC6}" type="slidenum">
              <a:rPr lang="en-US" altLang="en-US" smtClean="0"/>
              <a:pPr eaLnBrk="1" hangingPunct="1"/>
              <a:t>29</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4C5232-2072-4EB4-8F37-0F7BFAF00FC6}" type="slidenum">
              <a:rPr lang="en-US" altLang="en-US" smtClean="0"/>
              <a:pPr eaLnBrk="1" hangingPunct="1"/>
              <a:t>30</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4C5232-2072-4EB4-8F37-0F7BFAF00FC6}" type="slidenum">
              <a:rPr lang="en-US" altLang="en-US" smtClean="0"/>
              <a:pPr eaLnBrk="1" hangingPunct="1"/>
              <a:t>31</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5372FF-A5D6-47A1-94AB-2FEF92F08432}" type="slidenum">
              <a:rPr lang="en-US" altLang="en-US" smtClean="0"/>
              <a:pPr eaLnBrk="1" hangingPunct="1"/>
              <a:t>2</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365D66-256D-4726-B21C-2D9F64B8916B}" type="slidenum">
              <a:rPr lang="en-US" altLang="en-US" smtClean="0"/>
              <a:pPr eaLnBrk="1" hangingPunct="1"/>
              <a:t>3</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While not expressed in the graph below, ERCOT also had 2468 MW of capacity on planned outage and 2938 MW of capacity on forced outage leading into the operating day.  This would indicate a cumulative peak impact of 14,761 MW of generation that was unavailable during the EEA.</a:t>
            </a:r>
          </a:p>
          <a:p>
            <a:pPr lvl="0"/>
            <a:r>
              <a:rPr lang="en-US" sz="1200" kern="1200" dirty="0" smtClean="0">
                <a:solidFill>
                  <a:schemeClr val="tx1"/>
                </a:solidFill>
                <a:effectLst/>
                <a:latin typeface="Arial" charset="0"/>
                <a:ea typeface="+mn-ea"/>
                <a:cs typeface="+mn-cs"/>
              </a:rPr>
              <a:t>ERCOT deployed 1082 MW of Load Resources between 06:52 and 07:50</a:t>
            </a:r>
          </a:p>
          <a:p>
            <a:pPr lvl="0"/>
            <a:r>
              <a:rPr lang="en-US" sz="1200" kern="1200" dirty="0" smtClean="0">
                <a:solidFill>
                  <a:schemeClr val="tx1"/>
                </a:solidFill>
                <a:effectLst/>
                <a:latin typeface="Arial" charset="0"/>
                <a:ea typeface="+mn-ea"/>
                <a:cs typeface="+mn-cs"/>
              </a:rPr>
              <a:t>ERCOT deployed 112 MW of ERS 30 minute service between 07:02 and 07:56</a:t>
            </a:r>
          </a:p>
          <a:p>
            <a:pPr lvl="0"/>
            <a:r>
              <a:rPr lang="en-US" sz="1200" kern="1200" dirty="0" smtClean="0">
                <a:solidFill>
                  <a:schemeClr val="tx1"/>
                </a:solidFill>
                <a:effectLst/>
                <a:latin typeface="Arial" charset="0"/>
                <a:ea typeface="+mn-ea"/>
                <a:cs typeface="+mn-cs"/>
              </a:rPr>
              <a:t>ERCOT deployed 508 MW of ERS 10 minute service between 07:05 and 07:58</a:t>
            </a:r>
          </a:p>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86D064A-7B1E-49A0-B4C5-D4971D34FEC3}" type="slidenum">
              <a:rPr lang="en-US" smtClean="0"/>
              <a:pPr>
                <a:defRPr/>
              </a:pPr>
              <a:t>5</a:t>
            </a:fld>
            <a:endParaRPr lang="en-US"/>
          </a:p>
        </p:txBody>
      </p:sp>
    </p:spTree>
    <p:extLst>
      <p:ext uri="{BB962C8B-B14F-4D97-AF65-F5344CB8AC3E}">
        <p14:creationId xmlns:p14="http://schemas.microsoft.com/office/powerpoint/2010/main" val="4195744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2/2/11</a:t>
            </a:r>
            <a:r>
              <a:rPr lang="en-US" baseline="0" dirty="0" smtClean="0"/>
              <a:t> – Approximately 2/3 of unavailable MW was related to cold weather.</a:t>
            </a:r>
          </a:p>
          <a:p>
            <a:r>
              <a:rPr lang="en-US" baseline="0" dirty="0" smtClean="0"/>
              <a:t>1/6/14  -- Approximately 1/3 of unavailable MW was related to cold weather.</a:t>
            </a:r>
          </a:p>
          <a:p>
            <a:r>
              <a:rPr lang="en-US" baseline="0" dirty="0" smtClean="0"/>
              <a:t>Better awareness/weatherization</a:t>
            </a:r>
          </a:p>
          <a:p>
            <a:r>
              <a:rPr lang="en-US" baseline="0" dirty="0" smtClean="0"/>
              <a:t>Large unit trips included in the freeze-related.</a:t>
            </a:r>
            <a:endParaRPr lang="en-US" dirty="0"/>
          </a:p>
        </p:txBody>
      </p:sp>
      <p:sp>
        <p:nvSpPr>
          <p:cNvPr id="4" name="Slide Number Placeholder 3"/>
          <p:cNvSpPr>
            <a:spLocks noGrp="1"/>
          </p:cNvSpPr>
          <p:nvPr>
            <p:ph type="sldNum" sz="quarter" idx="10"/>
          </p:nvPr>
        </p:nvSpPr>
        <p:spPr/>
        <p:txBody>
          <a:bodyPr/>
          <a:lstStyle/>
          <a:p>
            <a:pPr>
              <a:defRPr/>
            </a:pPr>
            <a:fld id="{B86D064A-7B1E-49A0-B4C5-D4971D34FEC3}" type="slidenum">
              <a:rPr lang="en-US" smtClean="0"/>
              <a:pPr>
                <a:defRPr/>
              </a:pPr>
              <a:t>6</a:t>
            </a:fld>
            <a:endParaRPr lang="en-US"/>
          </a:p>
        </p:txBody>
      </p:sp>
    </p:spTree>
    <p:extLst>
      <p:ext uri="{BB962C8B-B14F-4D97-AF65-F5344CB8AC3E}">
        <p14:creationId xmlns:p14="http://schemas.microsoft.com/office/powerpoint/2010/main" val="123460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After the loss of the entire NEDIN Combined Cycle train (651 MW) at 15:50, frequency dropped to 59.864 Hz.  Immediately after, 360 MWs of Regulation-Up (REGUP) and 599 MWs of Responsive Reserve Service (RRS) were deployed to recover frequency. During this event 625 MW/0.1 Hz of generation response was observed within 16 seconds after the second trip, which is much better than expected response of 420 MW/0.1 Hz.</a:t>
            </a:r>
            <a:endParaRPr lang="en-US" dirty="0"/>
          </a:p>
        </p:txBody>
      </p:sp>
      <p:sp>
        <p:nvSpPr>
          <p:cNvPr id="4" name="Slide Number Placeholder 3"/>
          <p:cNvSpPr>
            <a:spLocks noGrp="1"/>
          </p:cNvSpPr>
          <p:nvPr>
            <p:ph type="sldNum" sz="quarter" idx="10"/>
          </p:nvPr>
        </p:nvSpPr>
        <p:spPr/>
        <p:txBody>
          <a:bodyPr/>
          <a:lstStyle/>
          <a:p>
            <a:pPr>
              <a:defRPr/>
            </a:pPr>
            <a:fld id="{B86D064A-7B1E-49A0-B4C5-D4971D34FEC3}" type="slidenum">
              <a:rPr lang="en-US" smtClean="0"/>
              <a:pPr>
                <a:defRPr/>
              </a:pPr>
              <a:t>13</a:t>
            </a:fld>
            <a:endParaRPr lang="en-US"/>
          </a:p>
        </p:txBody>
      </p:sp>
    </p:spTree>
    <p:extLst>
      <p:ext uri="{BB962C8B-B14F-4D97-AF65-F5344CB8AC3E}">
        <p14:creationId xmlns:p14="http://schemas.microsoft.com/office/powerpoint/2010/main" val="419140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6D064A-7B1E-49A0-B4C5-D4971D34FEC3}" type="slidenum">
              <a:rPr lang="en-US" smtClean="0"/>
              <a:pPr>
                <a:defRPr/>
              </a:pPr>
              <a:t>14</a:t>
            </a:fld>
            <a:endParaRPr lang="en-US"/>
          </a:p>
        </p:txBody>
      </p:sp>
    </p:spTree>
    <p:extLst>
      <p:ext uri="{BB962C8B-B14F-4D97-AF65-F5344CB8AC3E}">
        <p14:creationId xmlns:p14="http://schemas.microsoft.com/office/powerpoint/2010/main" val="250799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6D064A-7B1E-49A0-B4C5-D4971D34FEC3}" type="slidenum">
              <a:rPr lang="en-US" smtClean="0"/>
              <a:pPr>
                <a:defRPr/>
              </a:pPr>
              <a:t>15</a:t>
            </a:fld>
            <a:endParaRPr lang="en-US"/>
          </a:p>
        </p:txBody>
      </p:sp>
    </p:spTree>
    <p:extLst>
      <p:ext uri="{BB962C8B-B14F-4D97-AF65-F5344CB8AC3E}">
        <p14:creationId xmlns:p14="http://schemas.microsoft.com/office/powerpoint/2010/main" val="44259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high frequency was due to error on the side of TSPs controls</a:t>
            </a:r>
            <a:endParaRPr lang="en-US"/>
          </a:p>
        </p:txBody>
      </p:sp>
      <p:sp>
        <p:nvSpPr>
          <p:cNvPr id="4" name="Slide Number Placeholder 3"/>
          <p:cNvSpPr>
            <a:spLocks noGrp="1"/>
          </p:cNvSpPr>
          <p:nvPr>
            <p:ph type="sldNum" sz="quarter" idx="10"/>
          </p:nvPr>
        </p:nvSpPr>
        <p:spPr/>
        <p:txBody>
          <a:bodyPr/>
          <a:lstStyle/>
          <a:p>
            <a:pPr>
              <a:defRPr/>
            </a:pPr>
            <a:fld id="{B86D064A-7B1E-49A0-B4C5-D4971D34FEC3}" type="slidenum">
              <a:rPr lang="en-US" smtClean="0"/>
              <a:pPr>
                <a:defRPr/>
              </a:pPr>
              <a:t>18</a:t>
            </a:fld>
            <a:endParaRPr lang="en-US"/>
          </a:p>
        </p:txBody>
      </p:sp>
    </p:spTree>
    <p:extLst>
      <p:ext uri="{BB962C8B-B14F-4D97-AF65-F5344CB8AC3E}">
        <p14:creationId xmlns:p14="http://schemas.microsoft.com/office/powerpoint/2010/main" val="628599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ERCOT_Logo_2c_no_bckgrnd.eps"/>
          <p:cNvPicPr>
            <a:picLocks noChangeAspect="1"/>
          </p:cNvPicPr>
          <p:nvPr userDrawn="1"/>
        </p:nvPicPr>
        <p:blipFill>
          <a:blip r:embed="rId2" cstate="print">
            <a:extLst>
              <a:ext uri="{28A0092B-C50C-407E-A947-70E740481C1C}">
                <a14:useLocalDpi xmlns:a14="http://schemas.microsoft.com/office/drawing/2010/main" val="0"/>
              </a:ext>
            </a:extLst>
          </a:blip>
          <a:srcRect b="36539"/>
          <a:stretch>
            <a:fillRect/>
          </a:stretch>
        </p:blipFill>
        <p:spPr bwMode="auto">
          <a:xfrm>
            <a:off x="3810000" y="6172200"/>
            <a:ext cx="1281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248400"/>
            <a:ext cx="2895600" cy="484188"/>
          </a:xfrm>
        </p:spPr>
        <p:txBody>
          <a:bodyPr/>
          <a:lstStyle>
            <a:lvl1pPr>
              <a:defRPr dirty="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606F1D-6E32-4BE1-9D4A-4A0D539E2A83}" type="slidenum">
              <a:rPr lang="en-US"/>
              <a:pPr>
                <a:defRPr/>
              </a:pPr>
              <a:t>‹#›</a:t>
            </a:fld>
            <a:endParaRPr lang="en-US"/>
          </a:p>
        </p:txBody>
      </p:sp>
    </p:spTree>
    <p:extLst>
      <p:ext uri="{BB962C8B-B14F-4D97-AF65-F5344CB8AC3E}">
        <p14:creationId xmlns:p14="http://schemas.microsoft.com/office/powerpoint/2010/main" val="338467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EA470F-024C-428D-AA49-75E95AD1B9D9}" type="slidenum">
              <a:rPr lang="en-US"/>
              <a:pPr>
                <a:defRPr/>
              </a:pPr>
              <a:t>‹#›</a:t>
            </a:fld>
            <a:endParaRPr lang="en-US"/>
          </a:p>
        </p:txBody>
      </p:sp>
    </p:spTree>
    <p:extLst>
      <p:ext uri="{BB962C8B-B14F-4D97-AF65-F5344CB8AC3E}">
        <p14:creationId xmlns:p14="http://schemas.microsoft.com/office/powerpoint/2010/main" val="84540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7C9D5A-F8EC-4C86-8075-CEF1C1F30A38}" type="slidenum">
              <a:rPr lang="en-US"/>
              <a:pPr>
                <a:defRPr/>
              </a:pPr>
              <a:t>‹#›</a:t>
            </a:fld>
            <a:endParaRPr lang="en-US"/>
          </a:p>
        </p:txBody>
      </p:sp>
    </p:spTree>
    <p:extLst>
      <p:ext uri="{BB962C8B-B14F-4D97-AF65-F5344CB8AC3E}">
        <p14:creationId xmlns:p14="http://schemas.microsoft.com/office/powerpoint/2010/main" val="260245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FA289C-E77B-49BE-BA34-A313741B5468}" type="slidenum">
              <a:rPr lang="en-US"/>
              <a:pPr>
                <a:defRPr/>
              </a:pPr>
              <a:t>‹#›</a:t>
            </a:fld>
            <a:endParaRPr lang="en-US"/>
          </a:p>
        </p:txBody>
      </p:sp>
    </p:spTree>
    <p:extLst>
      <p:ext uri="{BB962C8B-B14F-4D97-AF65-F5344CB8AC3E}">
        <p14:creationId xmlns:p14="http://schemas.microsoft.com/office/powerpoint/2010/main" val="113581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6388B4-6BB1-42D4-A25E-C98089B1C79A}" type="slidenum">
              <a:rPr lang="en-US"/>
              <a:pPr>
                <a:defRPr/>
              </a:pPr>
              <a:t>‹#›</a:t>
            </a:fld>
            <a:endParaRPr lang="en-US"/>
          </a:p>
        </p:txBody>
      </p:sp>
    </p:spTree>
    <p:extLst>
      <p:ext uri="{BB962C8B-B14F-4D97-AF65-F5344CB8AC3E}">
        <p14:creationId xmlns:p14="http://schemas.microsoft.com/office/powerpoint/2010/main" val="230778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A5840-544B-4251-AB4C-8E606D77EF11}" type="slidenum">
              <a:rPr lang="en-US"/>
              <a:pPr>
                <a:defRPr/>
              </a:pPr>
              <a:t>‹#›</a:t>
            </a:fld>
            <a:endParaRPr lang="en-US"/>
          </a:p>
        </p:txBody>
      </p:sp>
    </p:spTree>
    <p:extLst>
      <p:ext uri="{BB962C8B-B14F-4D97-AF65-F5344CB8AC3E}">
        <p14:creationId xmlns:p14="http://schemas.microsoft.com/office/powerpoint/2010/main" val="30607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07C517-E990-4507-9000-74545062E608}" type="slidenum">
              <a:rPr lang="en-US"/>
              <a:pPr>
                <a:defRPr/>
              </a:pPr>
              <a:t>‹#›</a:t>
            </a:fld>
            <a:endParaRPr lang="en-US"/>
          </a:p>
        </p:txBody>
      </p:sp>
    </p:spTree>
    <p:extLst>
      <p:ext uri="{BB962C8B-B14F-4D97-AF65-F5344CB8AC3E}">
        <p14:creationId xmlns:p14="http://schemas.microsoft.com/office/powerpoint/2010/main" val="55308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B1BC79-8C44-4C1A-9897-BFFE1942973E}" type="slidenum">
              <a:rPr lang="en-US"/>
              <a:pPr>
                <a:defRPr/>
              </a:pPr>
              <a:t>‹#›</a:t>
            </a:fld>
            <a:endParaRPr lang="en-US"/>
          </a:p>
        </p:txBody>
      </p:sp>
    </p:spTree>
    <p:extLst>
      <p:ext uri="{BB962C8B-B14F-4D97-AF65-F5344CB8AC3E}">
        <p14:creationId xmlns:p14="http://schemas.microsoft.com/office/powerpoint/2010/main" val="252126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5145D5-0BE6-4788-BD4C-168A0054EBAB}" type="slidenum">
              <a:rPr lang="en-US"/>
              <a:pPr>
                <a:defRPr/>
              </a:pPr>
              <a:t>‹#›</a:t>
            </a:fld>
            <a:endParaRPr lang="en-US"/>
          </a:p>
        </p:txBody>
      </p:sp>
    </p:spTree>
    <p:extLst>
      <p:ext uri="{BB962C8B-B14F-4D97-AF65-F5344CB8AC3E}">
        <p14:creationId xmlns:p14="http://schemas.microsoft.com/office/powerpoint/2010/main" val="289071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98D4F3-4C91-46DD-92F8-4301D5EBB961}" type="slidenum">
              <a:rPr lang="en-US"/>
              <a:pPr>
                <a:defRPr/>
              </a:pPr>
              <a:t>‹#›</a:t>
            </a:fld>
            <a:endParaRPr lang="en-US"/>
          </a:p>
        </p:txBody>
      </p:sp>
    </p:spTree>
    <p:extLst>
      <p:ext uri="{BB962C8B-B14F-4D97-AF65-F5344CB8AC3E}">
        <p14:creationId xmlns:p14="http://schemas.microsoft.com/office/powerpoint/2010/main" val="29353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2259EA-7A47-48DC-BE7B-6DE3B0F54F7B}" type="slidenum">
              <a:rPr lang="en-US"/>
              <a:pPr>
                <a:defRPr/>
              </a:pPr>
              <a:t>‹#›</a:t>
            </a:fld>
            <a:endParaRPr lang="en-US"/>
          </a:p>
        </p:txBody>
      </p:sp>
    </p:spTree>
    <p:extLst>
      <p:ext uri="{BB962C8B-B14F-4D97-AF65-F5344CB8AC3E}">
        <p14:creationId xmlns:p14="http://schemas.microsoft.com/office/powerpoint/2010/main" val="124807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C8E54D3-EE18-47B4-BE84-4F64A35E3D42}" type="slidenum">
              <a:rPr lang="en-US"/>
              <a:pPr>
                <a:defRPr/>
              </a:pPr>
              <a:t>‹#›</a:t>
            </a:fld>
            <a:endParaRPr lang="en-US"/>
          </a:p>
        </p:txBody>
      </p:sp>
      <p:grpSp>
        <p:nvGrpSpPr>
          <p:cNvPr id="1031" name="Group 14"/>
          <p:cNvGrpSpPr>
            <a:grpSpLocks/>
          </p:cNvGrpSpPr>
          <p:nvPr userDrawn="1"/>
        </p:nvGrpSpPr>
        <p:grpSpPr bwMode="auto">
          <a:xfrm>
            <a:off x="55563" y="46038"/>
            <a:ext cx="9043987" cy="6702425"/>
            <a:chOff x="69" y="117"/>
            <a:chExt cx="5622" cy="4084"/>
          </a:xfrm>
        </p:grpSpPr>
        <p:sp>
          <p:nvSpPr>
            <p:cNvPr id="1034" name="Rectangle 8"/>
            <p:cNvSpPr>
              <a:spLocks noChangeArrowheads="1"/>
            </p:cNvSpPr>
            <p:nvPr userDrawn="1"/>
          </p:nvSpPr>
          <p:spPr bwMode="auto">
            <a:xfrm>
              <a:off x="121" y="117"/>
              <a:ext cx="5516" cy="4084"/>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35" name="Rectangle 13"/>
            <p:cNvSpPr>
              <a:spLocks noChangeArrowheads="1"/>
            </p:cNvSpPr>
            <p:nvPr userDrawn="1"/>
          </p:nvSpPr>
          <p:spPr bwMode="auto">
            <a:xfrm>
              <a:off x="69" y="171"/>
              <a:ext cx="5622" cy="3978"/>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36" name="Rectangle 7"/>
            <p:cNvSpPr>
              <a:spLocks noChangeArrowheads="1"/>
            </p:cNvSpPr>
            <p:nvPr userDrawn="1"/>
          </p:nvSpPr>
          <p:spPr bwMode="auto">
            <a:xfrm>
              <a:off x="96" y="144"/>
              <a:ext cx="5568" cy="4032"/>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  </a:t>
              </a:r>
            </a:p>
          </p:txBody>
        </p:sp>
      </p:grpSp>
      <p:sp>
        <p:nvSpPr>
          <p:cNvPr id="1032" name="Rectangle 11"/>
          <p:cNvSpPr>
            <a:spLocks noChangeArrowheads="1"/>
          </p:cNvSpPr>
          <p:nvPr userDrawn="1"/>
        </p:nvSpPr>
        <p:spPr bwMode="auto">
          <a:xfrm>
            <a:off x="3940175" y="6281738"/>
            <a:ext cx="12192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1033" name="Picture 11" descr="ERCOT_Logo_2c_no_bckgrnd.eps"/>
          <p:cNvPicPr>
            <a:picLocks noChangeAspect="1"/>
          </p:cNvPicPr>
          <p:nvPr userDrawn="1"/>
        </p:nvPicPr>
        <p:blipFill>
          <a:blip r:embed="rId13" cstate="print">
            <a:extLst>
              <a:ext uri="{28A0092B-C50C-407E-A947-70E740481C1C}">
                <a14:useLocalDpi xmlns:a14="http://schemas.microsoft.com/office/drawing/2010/main" val="0"/>
              </a:ext>
            </a:extLst>
          </a:blip>
          <a:srcRect b="36539"/>
          <a:stretch>
            <a:fillRect/>
          </a:stretch>
        </p:blipFill>
        <p:spPr bwMode="auto">
          <a:xfrm>
            <a:off x="3810000" y="6172200"/>
            <a:ext cx="12811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image003.png@01CF32E1.EEFDBAF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cid:image004.png@01CF32E1.EEFDBAF0"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762000" y="21336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smtClean="0">
                <a:solidFill>
                  <a:schemeClr val="accent2"/>
                </a:solidFill>
              </a:rPr>
              <a:t>Recent ERCOT Events </a:t>
            </a:r>
          </a:p>
          <a:p>
            <a:pPr algn="ctr" eaLnBrk="1" hangingPunct="1"/>
            <a:r>
              <a:rPr lang="en-US" altLang="en-US" sz="3600" b="1" dirty="0" smtClean="0">
                <a:solidFill>
                  <a:schemeClr val="accent2"/>
                </a:solidFill>
              </a:rPr>
              <a:t>Lessons Learned</a:t>
            </a:r>
            <a:endParaRPr lang="en-US" altLang="en-US" sz="3600" b="1" dirty="0">
              <a:solidFill>
                <a:schemeClr val="accent2"/>
              </a:solidFill>
            </a:endParaRPr>
          </a:p>
        </p:txBody>
      </p:sp>
      <p:sp>
        <p:nvSpPr>
          <p:cNvPr id="3075" name="Rectangle 8"/>
          <p:cNvSpPr>
            <a:spLocks noChangeArrowheads="1"/>
          </p:cNvSpPr>
          <p:nvPr/>
        </p:nvSpPr>
        <p:spPr bwMode="auto">
          <a:xfrm>
            <a:off x="1447800" y="388937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3200" dirty="0" smtClean="0">
                <a:solidFill>
                  <a:schemeClr val="hlink"/>
                </a:solidFill>
              </a:rPr>
              <a:t>Stephen Solis</a:t>
            </a:r>
          </a:p>
          <a:p>
            <a:pPr algn="ctr" eaLnBrk="1" hangingPunct="1">
              <a:spcBef>
                <a:spcPct val="20000"/>
              </a:spcBef>
            </a:pPr>
            <a:r>
              <a:rPr lang="en-US" altLang="en-US" sz="3200" dirty="0" smtClean="0">
                <a:solidFill>
                  <a:schemeClr val="hlink"/>
                </a:solidFill>
              </a:rPr>
              <a:t>2015 OTS</a:t>
            </a:r>
            <a:endParaRPr lang="en-US" altLang="en-US" sz="3200" dirty="0">
              <a:solidFill>
                <a:schemeClr val="hlink"/>
              </a:solidFill>
            </a:endParaRPr>
          </a:p>
        </p:txBody>
      </p:sp>
      <p:sp>
        <p:nvSpPr>
          <p:cNvPr id="3" name="Slide Number Placeholder 2"/>
          <p:cNvSpPr>
            <a:spLocks noGrp="1"/>
          </p:cNvSpPr>
          <p:nvPr>
            <p:ph type="sldNum" sz="quarter" idx="12"/>
          </p:nvPr>
        </p:nvSpPr>
        <p:spPr/>
        <p:txBody>
          <a:bodyPr/>
          <a:lstStyle/>
          <a:p>
            <a:pPr>
              <a:defRPr/>
            </a:pPr>
            <a:fld id="{A9606F1D-6E32-4BE1-9D4A-4A0D539E2A83}"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44562"/>
          </a:xfrm>
        </p:spPr>
        <p:txBody>
          <a:bodyPr>
            <a:normAutofit fontScale="90000"/>
          </a:bodyPr>
          <a:lstStyle/>
          <a:p>
            <a:r>
              <a:rPr lang="en-US" b="1" kern="1200" dirty="0" smtClean="0">
                <a:solidFill>
                  <a:schemeClr val="accent2"/>
                </a:solidFill>
                <a:latin typeface="Arial" charset="0"/>
                <a:ea typeface="+mn-ea"/>
                <a:cs typeface="+mn-cs"/>
              </a:rPr>
              <a:t>TO beneficial actions in advance of cold weather</a:t>
            </a:r>
            <a:endParaRPr lang="en-US" b="1" kern="1200" dirty="0">
              <a:solidFill>
                <a:schemeClr val="accent2"/>
              </a:solidFill>
              <a:latin typeface="Arial" charset="0"/>
              <a:ea typeface="+mn-ea"/>
              <a:cs typeface="+mn-cs"/>
            </a:endParaRPr>
          </a:p>
        </p:txBody>
      </p:sp>
      <p:sp>
        <p:nvSpPr>
          <p:cNvPr id="3" name="Content Placeholder 2"/>
          <p:cNvSpPr>
            <a:spLocks noGrp="1"/>
          </p:cNvSpPr>
          <p:nvPr>
            <p:ph idx="1"/>
          </p:nvPr>
        </p:nvSpPr>
        <p:spPr/>
        <p:txBody>
          <a:bodyPr/>
          <a:lstStyle/>
          <a:p>
            <a:r>
              <a:rPr lang="en-US" kern="1200" dirty="0" smtClean="0">
                <a:solidFill>
                  <a:schemeClr val="hlink"/>
                </a:solidFill>
                <a:latin typeface="Arial" charset="0"/>
              </a:rPr>
              <a:t>Restoring any available transmission outages</a:t>
            </a:r>
            <a:endParaRPr lang="en-US" kern="1200" dirty="0">
              <a:solidFill>
                <a:schemeClr val="hlink"/>
              </a:solidFill>
              <a:latin typeface="Arial" charset="0"/>
            </a:endParaRPr>
          </a:p>
          <a:p>
            <a:pPr lvl="1"/>
            <a:r>
              <a:rPr lang="en-US" kern="1200" dirty="0" smtClean="0">
                <a:solidFill>
                  <a:schemeClr val="hlink"/>
                </a:solidFill>
                <a:latin typeface="Arial" charset="0"/>
              </a:rPr>
              <a:t>Especially beneficial if icing anticipated</a:t>
            </a:r>
          </a:p>
          <a:p>
            <a:pPr lvl="1"/>
            <a:r>
              <a:rPr lang="en-US" kern="1200" dirty="0" smtClean="0">
                <a:solidFill>
                  <a:schemeClr val="hlink"/>
                </a:solidFill>
                <a:latin typeface="Arial" charset="0"/>
              </a:rPr>
              <a:t>May allow additional generation output</a:t>
            </a:r>
            <a:endParaRPr lang="en-US" kern="1200" dirty="0">
              <a:solidFill>
                <a:schemeClr val="hlink"/>
              </a:solidFill>
              <a:latin typeface="Arial" charset="0"/>
            </a:endParaRPr>
          </a:p>
          <a:p>
            <a:r>
              <a:rPr lang="en-US" kern="1200" dirty="0" smtClean="0">
                <a:solidFill>
                  <a:schemeClr val="hlink"/>
                </a:solidFill>
                <a:latin typeface="Arial" charset="0"/>
              </a:rPr>
              <a:t>Reviewing emergency procedures</a:t>
            </a:r>
            <a:endParaRPr lang="en-US" kern="1200" dirty="0">
              <a:solidFill>
                <a:schemeClr val="hlink"/>
              </a:solidFill>
              <a:latin typeface="Arial" charset="0"/>
            </a:endParaRPr>
          </a:p>
          <a:p>
            <a:r>
              <a:rPr lang="en-US" kern="1200" dirty="0">
                <a:solidFill>
                  <a:schemeClr val="hlink"/>
                </a:solidFill>
                <a:latin typeface="Arial" charset="0"/>
              </a:rPr>
              <a:t>Reviewing communication protocols</a:t>
            </a:r>
          </a:p>
          <a:p>
            <a:pPr lvl="1"/>
            <a:r>
              <a:rPr lang="en-US" kern="1200" dirty="0">
                <a:solidFill>
                  <a:schemeClr val="hlink"/>
                </a:solidFill>
                <a:latin typeface="Arial" charset="0"/>
              </a:rPr>
              <a:t>Clear and concise communications</a:t>
            </a:r>
          </a:p>
          <a:p>
            <a:pPr lvl="1"/>
            <a:r>
              <a:rPr lang="en-US" kern="1200" dirty="0">
                <a:solidFill>
                  <a:schemeClr val="hlink"/>
                </a:solidFill>
                <a:latin typeface="Arial" charset="0"/>
              </a:rPr>
              <a:t>3 part communications</a:t>
            </a:r>
          </a:p>
        </p:txBody>
      </p:sp>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10</a:t>
            </a:fld>
            <a:endParaRPr lang="en-US"/>
          </a:p>
        </p:txBody>
      </p:sp>
    </p:spTree>
    <p:extLst>
      <p:ext uri="{BB962C8B-B14F-4D97-AF65-F5344CB8AC3E}">
        <p14:creationId xmlns:p14="http://schemas.microsoft.com/office/powerpoint/2010/main" val="1762923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1200" dirty="0">
                <a:solidFill>
                  <a:schemeClr val="accent2"/>
                </a:solidFill>
                <a:latin typeface="Arial" charset="0"/>
              </a:rPr>
              <a:t>TO beneficial actions </a:t>
            </a:r>
            <a:r>
              <a:rPr lang="en-US" sz="3600" b="1" kern="1200" dirty="0" smtClean="0">
                <a:solidFill>
                  <a:schemeClr val="accent2"/>
                </a:solidFill>
                <a:latin typeface="Arial" charset="0"/>
              </a:rPr>
              <a:t>during an EEA</a:t>
            </a:r>
            <a:endParaRPr lang="en-US" sz="3600" dirty="0"/>
          </a:p>
        </p:txBody>
      </p:sp>
      <p:sp>
        <p:nvSpPr>
          <p:cNvPr id="3" name="Content Placeholder 2"/>
          <p:cNvSpPr>
            <a:spLocks noGrp="1"/>
          </p:cNvSpPr>
          <p:nvPr>
            <p:ph idx="1"/>
          </p:nvPr>
        </p:nvSpPr>
        <p:spPr>
          <a:xfrm>
            <a:off x="457200" y="1219200"/>
            <a:ext cx="8229600" cy="4525963"/>
          </a:xfrm>
        </p:spPr>
        <p:txBody>
          <a:bodyPr/>
          <a:lstStyle/>
          <a:p>
            <a:r>
              <a:rPr lang="en-US" sz="2400" b="1" kern="1200" dirty="0">
                <a:solidFill>
                  <a:schemeClr val="hlink"/>
                </a:solidFill>
                <a:latin typeface="Arial" charset="0"/>
              </a:rPr>
              <a:t>General </a:t>
            </a:r>
            <a:endParaRPr lang="en-US" sz="2400" b="1" kern="1200" dirty="0" smtClean="0">
              <a:solidFill>
                <a:schemeClr val="hlink"/>
              </a:solidFill>
              <a:latin typeface="Arial" charset="0"/>
            </a:endParaRPr>
          </a:p>
          <a:p>
            <a:pPr lvl="1"/>
            <a:r>
              <a:rPr lang="en-US" sz="2000" kern="1200" dirty="0" smtClean="0">
                <a:solidFill>
                  <a:schemeClr val="hlink"/>
                </a:solidFill>
                <a:latin typeface="Arial" charset="0"/>
                <a:ea typeface="+mn-ea"/>
                <a:cs typeface="+mn-cs"/>
              </a:rPr>
              <a:t>Communicating </a:t>
            </a:r>
            <a:r>
              <a:rPr lang="en-US" sz="2000" kern="1200" dirty="0">
                <a:solidFill>
                  <a:schemeClr val="hlink"/>
                </a:solidFill>
                <a:latin typeface="Arial" charset="0"/>
                <a:ea typeface="+mn-ea"/>
                <a:cs typeface="+mn-cs"/>
              </a:rPr>
              <a:t>to TSPs that a TO </a:t>
            </a:r>
            <a:r>
              <a:rPr lang="en-US" sz="2000" kern="1200" dirty="0" smtClean="0">
                <a:solidFill>
                  <a:schemeClr val="hlink"/>
                </a:solidFill>
                <a:latin typeface="Arial" charset="0"/>
                <a:ea typeface="+mn-ea"/>
                <a:cs typeface="+mn-cs"/>
              </a:rPr>
              <a:t>represents</a:t>
            </a:r>
            <a:endParaRPr lang="en-US" sz="2000" kern="1200" dirty="0">
              <a:solidFill>
                <a:schemeClr val="hlink"/>
              </a:solidFill>
              <a:latin typeface="Arial" charset="0"/>
              <a:ea typeface="+mn-ea"/>
              <a:cs typeface="+mn-cs"/>
            </a:endParaRPr>
          </a:p>
          <a:p>
            <a:pPr lvl="1"/>
            <a:r>
              <a:rPr lang="en-US" sz="2000" kern="1200" dirty="0">
                <a:solidFill>
                  <a:schemeClr val="hlink"/>
                </a:solidFill>
                <a:latin typeface="Arial" charset="0"/>
                <a:ea typeface="+mn-ea"/>
                <a:cs typeface="+mn-cs"/>
              </a:rPr>
              <a:t>3 part communications</a:t>
            </a:r>
          </a:p>
          <a:p>
            <a:pPr lvl="1"/>
            <a:r>
              <a:rPr lang="en-US" sz="2000" kern="1200" dirty="0">
                <a:solidFill>
                  <a:schemeClr val="hlink"/>
                </a:solidFill>
                <a:latin typeface="Arial" charset="0"/>
                <a:ea typeface="+mn-ea"/>
                <a:cs typeface="+mn-cs"/>
              </a:rPr>
              <a:t>Reactive Support</a:t>
            </a:r>
          </a:p>
          <a:p>
            <a:r>
              <a:rPr lang="en-US" sz="2400" b="1" kern="1200" dirty="0">
                <a:solidFill>
                  <a:schemeClr val="hlink"/>
                </a:solidFill>
                <a:latin typeface="Arial" charset="0"/>
              </a:rPr>
              <a:t>EEA1</a:t>
            </a:r>
          </a:p>
          <a:p>
            <a:pPr lvl="1"/>
            <a:r>
              <a:rPr lang="en-US" sz="2000" kern="1200" dirty="0">
                <a:solidFill>
                  <a:schemeClr val="hlink"/>
                </a:solidFill>
                <a:latin typeface="Arial" charset="0"/>
                <a:ea typeface="+mn-ea"/>
                <a:cs typeface="+mn-cs"/>
              </a:rPr>
              <a:t>Coordinating DC Tie schedules</a:t>
            </a:r>
          </a:p>
          <a:p>
            <a:pPr lvl="1"/>
            <a:r>
              <a:rPr lang="en-US" sz="2000" kern="1200" dirty="0">
                <a:solidFill>
                  <a:schemeClr val="hlink"/>
                </a:solidFill>
                <a:latin typeface="Arial" charset="0"/>
                <a:ea typeface="+mn-ea"/>
                <a:cs typeface="+mn-cs"/>
              </a:rPr>
              <a:t>Deploying Load Management programs</a:t>
            </a:r>
          </a:p>
          <a:p>
            <a:r>
              <a:rPr lang="en-US" sz="2400" b="1" kern="1200" dirty="0">
                <a:solidFill>
                  <a:schemeClr val="hlink"/>
                </a:solidFill>
                <a:latin typeface="Arial" charset="0"/>
              </a:rPr>
              <a:t>EEA2</a:t>
            </a:r>
          </a:p>
          <a:p>
            <a:pPr lvl="1"/>
            <a:r>
              <a:rPr lang="en-US" sz="2000" kern="1200" dirty="0">
                <a:solidFill>
                  <a:schemeClr val="hlink"/>
                </a:solidFill>
                <a:latin typeface="Arial" charset="0"/>
                <a:ea typeface="+mn-ea"/>
                <a:cs typeface="+mn-cs"/>
              </a:rPr>
              <a:t>Distribution Voltage Reduction</a:t>
            </a:r>
          </a:p>
          <a:p>
            <a:pPr lvl="1"/>
            <a:r>
              <a:rPr lang="en-US" sz="2000" kern="1200" dirty="0">
                <a:solidFill>
                  <a:schemeClr val="hlink"/>
                </a:solidFill>
                <a:latin typeface="Arial" charset="0"/>
                <a:ea typeface="+mn-ea"/>
                <a:cs typeface="+mn-cs"/>
              </a:rPr>
              <a:t>Media Appeals for conservation</a:t>
            </a:r>
          </a:p>
          <a:p>
            <a:r>
              <a:rPr lang="en-US" sz="2400" b="1" kern="1200" dirty="0">
                <a:solidFill>
                  <a:schemeClr val="hlink"/>
                </a:solidFill>
                <a:latin typeface="Arial" charset="0"/>
              </a:rPr>
              <a:t>EEA3</a:t>
            </a:r>
          </a:p>
          <a:p>
            <a:pPr lvl="1"/>
            <a:r>
              <a:rPr lang="en-US" sz="2000" kern="1200" dirty="0">
                <a:solidFill>
                  <a:schemeClr val="hlink"/>
                </a:solidFill>
                <a:latin typeface="Arial" charset="0"/>
                <a:ea typeface="+mn-ea"/>
                <a:cs typeface="+mn-cs"/>
              </a:rPr>
              <a:t>Firm load shed</a:t>
            </a:r>
          </a:p>
        </p:txBody>
      </p:sp>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11</a:t>
            </a:fld>
            <a:endParaRPr lang="en-US"/>
          </a:p>
        </p:txBody>
      </p:sp>
    </p:spTree>
    <p:extLst>
      <p:ext uri="{BB962C8B-B14F-4D97-AF65-F5344CB8AC3E}">
        <p14:creationId xmlns:p14="http://schemas.microsoft.com/office/powerpoint/2010/main" val="954380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bwMode="auto">
          <a:xfrm>
            <a:off x="379413" y="457200"/>
            <a:ext cx="84597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3200" b="1" dirty="0">
                <a:solidFill>
                  <a:schemeClr val="accent2"/>
                </a:solidFill>
                <a:latin typeface="Arial" charset="0"/>
                <a:ea typeface="+mn-ea"/>
                <a:cs typeface="+mn-cs"/>
              </a:rPr>
              <a:t>Timeline – </a:t>
            </a:r>
            <a:r>
              <a:rPr lang="en-US" altLang="en-US" sz="3200" b="1" dirty="0" smtClean="0">
                <a:solidFill>
                  <a:schemeClr val="accent2"/>
                </a:solidFill>
                <a:latin typeface="Arial" charset="0"/>
                <a:ea typeface="+mn-ea"/>
                <a:cs typeface="+mn-cs"/>
              </a:rPr>
              <a:t>October 8, </a:t>
            </a:r>
            <a:r>
              <a:rPr lang="en-US" altLang="en-US" sz="3200" b="1" dirty="0">
                <a:solidFill>
                  <a:schemeClr val="accent2"/>
                </a:solidFill>
                <a:latin typeface="Arial" charset="0"/>
                <a:ea typeface="+mn-ea"/>
                <a:cs typeface="+mn-cs"/>
              </a:rPr>
              <a:t>2014 </a:t>
            </a:r>
            <a:r>
              <a:rPr lang="en-US" altLang="en-US" sz="3200" b="1" dirty="0" smtClean="0">
                <a:solidFill>
                  <a:schemeClr val="accent2"/>
                </a:solidFill>
                <a:latin typeface="Arial" charset="0"/>
                <a:ea typeface="+mn-ea"/>
                <a:cs typeface="+mn-cs"/>
              </a:rPr>
              <a:t>Transmission Emergency</a:t>
            </a:r>
            <a:endParaRPr lang="en-US" altLang="en-US" sz="3200" b="1" dirty="0">
              <a:solidFill>
                <a:schemeClr val="accent2"/>
              </a:solidFill>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5532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CAFA289C-E77B-49BE-BA34-A313741B5468}" type="slidenum">
              <a:rPr lang="en-US" smtClean="0"/>
              <a:pPr>
                <a:defRPr/>
              </a:pPr>
              <a:t>12</a:t>
            </a:fld>
            <a:endParaRPr lang="en-US"/>
          </a:p>
        </p:txBody>
      </p:sp>
    </p:spTree>
    <p:extLst>
      <p:ext uri="{BB962C8B-B14F-4D97-AF65-F5344CB8AC3E}">
        <p14:creationId xmlns:p14="http://schemas.microsoft.com/office/powerpoint/2010/main" val="3293094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kern="1200" dirty="0">
                <a:solidFill>
                  <a:schemeClr val="accent2"/>
                </a:solidFill>
                <a:latin typeface="Arial" charset="0"/>
                <a:ea typeface="+mn-ea"/>
                <a:cs typeface="+mn-cs"/>
              </a:rPr>
              <a:t>Frequency Response - unit trip</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640741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CAFA289C-E77B-49BE-BA34-A313741B5468}" type="slidenum">
              <a:rPr lang="en-US" smtClean="0"/>
              <a:pPr>
                <a:defRPr/>
              </a:pPr>
              <a:t>13</a:t>
            </a:fld>
            <a:endParaRPr lang="en-US"/>
          </a:p>
        </p:txBody>
      </p:sp>
    </p:spTree>
    <p:extLst>
      <p:ext uri="{BB962C8B-B14F-4D97-AF65-F5344CB8AC3E}">
        <p14:creationId xmlns:p14="http://schemas.microsoft.com/office/powerpoint/2010/main" val="315151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kern="1200" dirty="0" smtClean="0">
                <a:solidFill>
                  <a:schemeClr val="accent2"/>
                </a:solidFill>
                <a:latin typeface="Arial" charset="0"/>
                <a:ea typeface="+mn-ea"/>
                <a:cs typeface="+mn-cs"/>
              </a:rPr>
              <a:t>Valley Import Limit</a:t>
            </a:r>
            <a:endParaRPr lang="en-US" b="1" kern="1200" dirty="0">
              <a:solidFill>
                <a:schemeClr val="accent2"/>
              </a:solidFill>
              <a:latin typeface="Arial" charset="0"/>
              <a:ea typeface="+mn-ea"/>
              <a:cs typeface="+mn-cs"/>
            </a:endParaRP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050" y="1765975"/>
            <a:ext cx="8077900" cy="419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CAFA289C-E77B-49BE-BA34-A313741B5468}" type="slidenum">
              <a:rPr lang="en-US" smtClean="0"/>
              <a:pPr>
                <a:defRPr/>
              </a:pPr>
              <a:t>14</a:t>
            </a:fld>
            <a:endParaRPr lang="en-US"/>
          </a:p>
        </p:txBody>
      </p:sp>
    </p:spTree>
    <p:extLst>
      <p:ext uri="{BB962C8B-B14F-4D97-AF65-F5344CB8AC3E}">
        <p14:creationId xmlns:p14="http://schemas.microsoft.com/office/powerpoint/2010/main" val="680132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kern="1200" dirty="0" smtClean="0">
                <a:solidFill>
                  <a:schemeClr val="accent2"/>
                </a:solidFill>
                <a:latin typeface="Arial" charset="0"/>
                <a:ea typeface="+mn-ea"/>
                <a:cs typeface="+mn-cs"/>
              </a:rPr>
              <a:t>Overloaded Lines</a:t>
            </a:r>
            <a:endParaRPr lang="en-US" b="1" kern="1200" dirty="0">
              <a:solidFill>
                <a:schemeClr val="accent2"/>
              </a:solidFill>
              <a:latin typeface="Arial" charset="0"/>
              <a:ea typeface="+mn-ea"/>
              <a:cs typeface="+mn-cs"/>
            </a:endParaRP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7239000" cy="491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CAFA289C-E77B-49BE-BA34-A313741B5468}" type="slidenum">
              <a:rPr lang="en-US" smtClean="0"/>
              <a:pPr>
                <a:defRPr/>
              </a:pPr>
              <a:t>15</a:t>
            </a:fld>
            <a:endParaRPr lang="en-US"/>
          </a:p>
        </p:txBody>
      </p:sp>
    </p:spTree>
    <p:extLst>
      <p:ext uri="{BB962C8B-B14F-4D97-AF65-F5344CB8AC3E}">
        <p14:creationId xmlns:p14="http://schemas.microsoft.com/office/powerpoint/2010/main" val="24775694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1200" dirty="0">
                <a:solidFill>
                  <a:schemeClr val="accent2"/>
                </a:solidFill>
                <a:latin typeface="Arial" charset="0"/>
                <a:ea typeface="+mn-ea"/>
                <a:cs typeface="+mn-cs"/>
              </a:rPr>
              <a:t>Overview</a:t>
            </a:r>
          </a:p>
        </p:txBody>
      </p:sp>
      <p:pic>
        <p:nvPicPr>
          <p:cNvPr id="5123"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588" t="16539" r="809" b="3911"/>
          <a:stretch/>
        </p:blipFill>
        <p:spPr bwMode="auto">
          <a:xfrm>
            <a:off x="685800" y="1676400"/>
            <a:ext cx="8010119"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CAFA289C-E77B-49BE-BA34-A313741B5468}" type="slidenum">
              <a:rPr lang="en-US" smtClean="0"/>
              <a:pPr>
                <a:defRPr/>
              </a:pPr>
              <a:t>16</a:t>
            </a:fld>
            <a:endParaRPr lang="en-US"/>
          </a:p>
        </p:txBody>
      </p:sp>
    </p:spTree>
    <p:extLst>
      <p:ext uri="{BB962C8B-B14F-4D97-AF65-F5344CB8AC3E}">
        <p14:creationId xmlns:p14="http://schemas.microsoft.com/office/powerpoint/2010/main" val="101464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1200" dirty="0">
                <a:solidFill>
                  <a:schemeClr val="accent2"/>
                </a:solidFill>
                <a:latin typeface="Arial" charset="0"/>
                <a:ea typeface="+mn-ea"/>
                <a:cs typeface="+mn-cs"/>
              </a:rPr>
              <a:t>Load Shed</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391400" cy="4629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CAFA289C-E77B-49BE-BA34-A313741B5468}" type="slidenum">
              <a:rPr lang="en-US" smtClean="0"/>
              <a:pPr>
                <a:defRPr/>
              </a:pPr>
              <a:t>17</a:t>
            </a:fld>
            <a:endParaRPr lang="en-US"/>
          </a:p>
        </p:txBody>
      </p:sp>
    </p:spTree>
    <p:extLst>
      <p:ext uri="{BB962C8B-B14F-4D97-AF65-F5344CB8AC3E}">
        <p14:creationId xmlns:p14="http://schemas.microsoft.com/office/powerpoint/2010/main" val="239620745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1200" dirty="0">
                <a:solidFill>
                  <a:schemeClr val="accent2"/>
                </a:solidFill>
                <a:latin typeface="Arial" charset="0"/>
                <a:ea typeface="+mn-ea"/>
                <a:cs typeface="+mn-cs"/>
              </a:rPr>
              <a:t>Frequency Response – Load Shed</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934200" cy="4724400"/>
          </a:xfrm>
          <a:prstGeom prst="rect">
            <a:avLst/>
          </a:prstGeom>
          <a:noFill/>
        </p:spPr>
      </p:pic>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18</a:t>
            </a:fld>
            <a:endParaRPr lang="en-US"/>
          </a:p>
        </p:txBody>
      </p:sp>
    </p:spTree>
    <p:extLst>
      <p:ext uri="{BB962C8B-B14F-4D97-AF65-F5344CB8AC3E}">
        <p14:creationId xmlns:p14="http://schemas.microsoft.com/office/powerpoint/2010/main" val="1902753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1200" dirty="0">
                <a:solidFill>
                  <a:schemeClr val="accent2"/>
                </a:solidFill>
                <a:latin typeface="Arial" charset="0"/>
                <a:ea typeface="+mn-ea"/>
                <a:cs typeface="+mn-cs"/>
              </a:rPr>
              <a:t>Load</a:t>
            </a:r>
            <a:r>
              <a:rPr lang="en-US" sz="3600" b="1" kern="1200" dirty="0">
                <a:solidFill>
                  <a:schemeClr val="accent2"/>
                </a:solidFill>
                <a:latin typeface="Arial" charset="0"/>
                <a:ea typeface="+mn-ea"/>
                <a:cs typeface="+mn-cs"/>
              </a:rPr>
              <a:t> </a:t>
            </a:r>
            <a:r>
              <a:rPr lang="en-US" b="1" kern="1200" dirty="0">
                <a:solidFill>
                  <a:schemeClr val="accent2"/>
                </a:solidFill>
                <a:latin typeface="Arial" charset="0"/>
                <a:ea typeface="+mn-ea"/>
                <a:cs typeface="+mn-cs"/>
              </a:rPr>
              <a:t>Forecast</a:t>
            </a:r>
            <a:endParaRPr lang="en-US" sz="3600" b="1" kern="1200" dirty="0">
              <a:solidFill>
                <a:schemeClr val="accent2"/>
              </a:solidFill>
              <a:latin typeface="Arial" charset="0"/>
              <a:ea typeface="+mn-ea"/>
              <a:cs typeface="+mn-cs"/>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010400" cy="4495800"/>
          </a:xfrm>
          <a:prstGeom prst="rect">
            <a:avLst/>
          </a:prstGeom>
          <a:noFill/>
        </p:spPr>
      </p:pic>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19</a:t>
            </a:fld>
            <a:endParaRPr lang="en-US"/>
          </a:p>
        </p:txBody>
      </p:sp>
    </p:spTree>
    <p:extLst>
      <p:ext uri="{BB962C8B-B14F-4D97-AF65-F5344CB8AC3E}">
        <p14:creationId xmlns:p14="http://schemas.microsoft.com/office/powerpoint/2010/main" val="263753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334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accent2"/>
                </a:solidFill>
              </a:rPr>
              <a:t>Objectives</a:t>
            </a:r>
          </a:p>
        </p:txBody>
      </p:sp>
      <p:sp>
        <p:nvSpPr>
          <p:cNvPr id="5123" name="Rectangle 5"/>
          <p:cNvSpPr>
            <a:spLocks noChangeArrowheads="1"/>
          </p:cNvSpPr>
          <p:nvPr/>
        </p:nvSpPr>
        <p:spPr bwMode="auto">
          <a:xfrm>
            <a:off x="487532" y="1295400"/>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accent2"/>
              </a:buClr>
              <a:buSzPct val="125000"/>
            </a:pPr>
            <a:r>
              <a:rPr lang="en-US" altLang="en-US" sz="2800" dirty="0">
                <a:solidFill>
                  <a:schemeClr val="hlink"/>
                </a:solidFill>
              </a:rPr>
              <a:t>At the completion of this course of instruction you will</a:t>
            </a:r>
            <a:r>
              <a:rPr lang="en-US" altLang="en-US" sz="2800" dirty="0" smtClean="0">
                <a:solidFill>
                  <a:schemeClr val="hlink"/>
                </a:solidFill>
              </a:rPr>
              <a:t>:</a:t>
            </a:r>
            <a:endParaRPr lang="en-US" altLang="en-US" sz="2800" dirty="0">
              <a:solidFill>
                <a:schemeClr val="hlink"/>
              </a:solidFill>
            </a:endParaRPr>
          </a:p>
          <a:p>
            <a:pPr marL="457200" lvl="0" indent="-457200">
              <a:buFont typeface="Arial" panose="020B0604020202020204" pitchFamily="34" charset="0"/>
              <a:buChar char="•"/>
            </a:pPr>
            <a:r>
              <a:rPr lang="en-US" sz="2800" dirty="0">
                <a:solidFill>
                  <a:schemeClr val="hlink"/>
                </a:solidFill>
              </a:rPr>
              <a:t>Identify the beneficial actions that a Transmission </a:t>
            </a:r>
            <a:r>
              <a:rPr lang="en-US" sz="2800" dirty="0" smtClean="0">
                <a:solidFill>
                  <a:schemeClr val="hlink"/>
                </a:solidFill>
              </a:rPr>
              <a:t>Operator (TO) </a:t>
            </a:r>
            <a:r>
              <a:rPr lang="en-US" sz="2800" dirty="0">
                <a:solidFill>
                  <a:schemeClr val="hlink"/>
                </a:solidFill>
              </a:rPr>
              <a:t>takes during an EEA (</a:t>
            </a:r>
            <a:r>
              <a:rPr lang="en-US" sz="2800" dirty="0" smtClean="0">
                <a:solidFill>
                  <a:schemeClr val="hlink"/>
                </a:solidFill>
              </a:rPr>
              <a:t>1/06/14 </a:t>
            </a:r>
            <a:r>
              <a:rPr lang="en-US" sz="2800" dirty="0">
                <a:solidFill>
                  <a:schemeClr val="hlink"/>
                </a:solidFill>
              </a:rPr>
              <a:t>event).</a:t>
            </a:r>
          </a:p>
          <a:p>
            <a:pPr marL="457200" lvl="0" indent="-457200">
              <a:buFont typeface="Arial" panose="020B0604020202020204" pitchFamily="34" charset="0"/>
              <a:buChar char="•"/>
            </a:pPr>
            <a:r>
              <a:rPr lang="en-US" sz="2800" dirty="0">
                <a:solidFill>
                  <a:schemeClr val="hlink"/>
                </a:solidFill>
              </a:rPr>
              <a:t>Identify the beneficial actions that a </a:t>
            </a:r>
            <a:r>
              <a:rPr lang="en-US" sz="2800" dirty="0" smtClean="0">
                <a:solidFill>
                  <a:schemeClr val="hlink"/>
                </a:solidFill>
              </a:rPr>
              <a:t>TO </a:t>
            </a:r>
            <a:r>
              <a:rPr lang="en-US" sz="2800" dirty="0">
                <a:solidFill>
                  <a:schemeClr val="hlink"/>
                </a:solidFill>
              </a:rPr>
              <a:t>takes during a localized Transmission Emergency (10/08/14 event).</a:t>
            </a:r>
          </a:p>
          <a:p>
            <a:pPr marL="457200" lvl="0" indent="-457200">
              <a:buFont typeface="Arial" panose="020B0604020202020204" pitchFamily="34" charset="0"/>
              <a:buChar char="•"/>
            </a:pPr>
            <a:r>
              <a:rPr lang="en-US" sz="2800" dirty="0" smtClean="0">
                <a:solidFill>
                  <a:schemeClr val="hlink"/>
                </a:solidFill>
              </a:rPr>
              <a:t>Identify </a:t>
            </a:r>
            <a:r>
              <a:rPr lang="en-US" sz="2800" dirty="0">
                <a:solidFill>
                  <a:schemeClr val="hlink"/>
                </a:solidFill>
              </a:rPr>
              <a:t>the communication protocol to be utilized during these situations.</a:t>
            </a:r>
          </a:p>
          <a:p>
            <a:pPr eaLnBrk="1" hangingPunct="1">
              <a:spcBef>
                <a:spcPct val="20000"/>
              </a:spcBef>
              <a:buClr>
                <a:schemeClr val="accent2"/>
              </a:buClr>
              <a:buSzPct val="125000"/>
              <a:buFont typeface="Wingdings" pitchFamily="2" charset="2"/>
              <a:buChar char="ü"/>
            </a:pPr>
            <a:endParaRPr lang="en-US" altLang="en-US" sz="3200" dirty="0">
              <a:solidFill>
                <a:schemeClr val="hlink"/>
              </a:solidFill>
            </a:endParaRPr>
          </a:p>
        </p:txBody>
      </p:sp>
      <p:sp>
        <p:nvSpPr>
          <p:cNvPr id="3" name="Slide Number Placeholder 2"/>
          <p:cNvSpPr>
            <a:spLocks noGrp="1"/>
          </p:cNvSpPr>
          <p:nvPr>
            <p:ph type="sldNum" sz="quarter" idx="12"/>
          </p:nvPr>
        </p:nvSpPr>
        <p:spPr/>
        <p:txBody>
          <a:bodyPr/>
          <a:lstStyle/>
          <a:p>
            <a:pPr>
              <a:defRPr/>
            </a:pPr>
            <a:fld id="{CAFA289C-E77B-49BE-BA34-A313741B546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1200" dirty="0" smtClean="0">
                <a:solidFill>
                  <a:schemeClr val="accent2"/>
                </a:solidFill>
                <a:latin typeface="Arial" charset="0"/>
                <a:ea typeface="+mn-ea"/>
                <a:cs typeface="+mn-cs"/>
              </a:rPr>
              <a:t>Lessons Learned</a:t>
            </a:r>
            <a:endParaRPr lang="en-US" b="1" kern="1200" dirty="0">
              <a:solidFill>
                <a:schemeClr val="accent2"/>
              </a:solidFill>
              <a:latin typeface="Arial" charset="0"/>
              <a:ea typeface="+mn-ea"/>
              <a:cs typeface="+mn-cs"/>
            </a:endParaRPr>
          </a:p>
        </p:txBody>
      </p:sp>
      <p:sp>
        <p:nvSpPr>
          <p:cNvPr id="3" name="Content Placeholder 2"/>
          <p:cNvSpPr>
            <a:spLocks noGrp="1"/>
          </p:cNvSpPr>
          <p:nvPr>
            <p:ph idx="1"/>
          </p:nvPr>
        </p:nvSpPr>
        <p:spPr/>
        <p:txBody>
          <a:bodyPr>
            <a:noAutofit/>
          </a:bodyPr>
          <a:lstStyle/>
          <a:p>
            <a:pPr lvl="0"/>
            <a:r>
              <a:rPr lang="en-US" sz="2400" kern="1200" dirty="0">
                <a:solidFill>
                  <a:schemeClr val="hlink"/>
                </a:solidFill>
                <a:latin typeface="Arial" charset="0"/>
              </a:rPr>
              <a:t>Review all combined-cycle contingency </a:t>
            </a:r>
            <a:r>
              <a:rPr lang="en-US" sz="2400" kern="1200" dirty="0" smtClean="0">
                <a:solidFill>
                  <a:schemeClr val="hlink"/>
                </a:solidFill>
                <a:latin typeface="Arial" charset="0"/>
              </a:rPr>
              <a:t>definitions</a:t>
            </a:r>
            <a:endParaRPr lang="en-US" sz="2400" kern="1200" dirty="0">
              <a:solidFill>
                <a:schemeClr val="hlink"/>
              </a:solidFill>
              <a:latin typeface="Arial" charset="0"/>
            </a:endParaRPr>
          </a:p>
          <a:p>
            <a:pPr lvl="0"/>
            <a:r>
              <a:rPr lang="en-US" sz="2400" kern="1200" dirty="0" smtClean="0">
                <a:solidFill>
                  <a:schemeClr val="hlink"/>
                </a:solidFill>
                <a:latin typeface="Arial" charset="0"/>
              </a:rPr>
              <a:t>Create load shed displays based off individual TO load</a:t>
            </a:r>
          </a:p>
          <a:p>
            <a:pPr lvl="0"/>
            <a:r>
              <a:rPr lang="en-US" sz="2400" kern="1200" dirty="0" smtClean="0">
                <a:solidFill>
                  <a:schemeClr val="hlink"/>
                </a:solidFill>
                <a:latin typeface="Arial" charset="0"/>
              </a:rPr>
              <a:t>Develop tool to more easily simulate UVLS actions for steady state analysis.</a:t>
            </a:r>
          </a:p>
          <a:p>
            <a:pPr lvl="0"/>
            <a:r>
              <a:rPr lang="en-US" sz="2400" kern="1200" dirty="0" smtClean="0">
                <a:solidFill>
                  <a:schemeClr val="hlink"/>
                </a:solidFill>
                <a:latin typeface="Arial" charset="0"/>
              </a:rPr>
              <a:t>Utilize this event as an emergency operations training scenario.  Specifically review methods to implement more target load shed when necessary.</a:t>
            </a:r>
          </a:p>
          <a:p>
            <a:pPr lvl="0"/>
            <a:r>
              <a:rPr lang="en-US" sz="2400" kern="1200" dirty="0" smtClean="0">
                <a:solidFill>
                  <a:schemeClr val="hlink"/>
                </a:solidFill>
                <a:latin typeface="Arial" charset="0"/>
              </a:rPr>
              <a:t>Add checkboxes to Constraint Management Plans</a:t>
            </a:r>
          </a:p>
          <a:p>
            <a:pPr lvl="0"/>
            <a:endParaRPr lang="en-US" sz="2000" kern="1200" dirty="0">
              <a:solidFill>
                <a:schemeClr val="hlink"/>
              </a:solidFill>
              <a:latin typeface="Arial" charset="0"/>
            </a:endParaRPr>
          </a:p>
        </p:txBody>
      </p:sp>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20</a:t>
            </a:fld>
            <a:endParaRPr lang="en-US"/>
          </a:p>
        </p:txBody>
      </p:sp>
    </p:spTree>
    <p:extLst>
      <p:ext uri="{BB962C8B-B14F-4D97-AF65-F5344CB8AC3E}">
        <p14:creationId xmlns:p14="http://schemas.microsoft.com/office/powerpoint/2010/main" val="13554056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1200" dirty="0">
                <a:solidFill>
                  <a:schemeClr val="accent2"/>
                </a:solidFill>
                <a:latin typeface="Arial" charset="0"/>
              </a:rPr>
              <a:t>TO beneficial </a:t>
            </a:r>
            <a:r>
              <a:rPr lang="en-US" sz="3600" b="1" kern="1200" dirty="0" smtClean="0">
                <a:solidFill>
                  <a:schemeClr val="accent2"/>
                </a:solidFill>
                <a:latin typeface="Arial" charset="0"/>
              </a:rPr>
              <a:t>actions during a local Transmission Emergency</a:t>
            </a:r>
            <a:endParaRPr lang="en-US" sz="3600" b="1" kern="1200" dirty="0">
              <a:solidFill>
                <a:schemeClr val="accent2"/>
              </a:solidFill>
              <a:latin typeface="Arial" charset="0"/>
              <a:ea typeface="+mn-ea"/>
              <a:cs typeface="+mn-cs"/>
            </a:endParaRPr>
          </a:p>
        </p:txBody>
      </p:sp>
      <p:sp>
        <p:nvSpPr>
          <p:cNvPr id="3" name="Content Placeholder 2"/>
          <p:cNvSpPr>
            <a:spLocks noGrp="1"/>
          </p:cNvSpPr>
          <p:nvPr>
            <p:ph idx="1"/>
          </p:nvPr>
        </p:nvSpPr>
        <p:spPr>
          <a:xfrm>
            <a:off x="457200" y="1600200"/>
            <a:ext cx="8229600" cy="4495800"/>
          </a:xfrm>
        </p:spPr>
        <p:txBody>
          <a:bodyPr>
            <a:normAutofit/>
          </a:bodyPr>
          <a:lstStyle/>
          <a:p>
            <a:r>
              <a:rPr lang="en-US" sz="2800" kern="1200" dirty="0" smtClean="0">
                <a:solidFill>
                  <a:schemeClr val="hlink"/>
                </a:solidFill>
                <a:latin typeface="Arial" charset="0"/>
              </a:rPr>
              <a:t>Restoring Outages</a:t>
            </a:r>
          </a:p>
          <a:p>
            <a:r>
              <a:rPr lang="en-US" sz="2800" kern="1200" dirty="0" smtClean="0">
                <a:solidFill>
                  <a:schemeClr val="hlink"/>
                </a:solidFill>
                <a:latin typeface="Arial" charset="0"/>
              </a:rPr>
              <a:t>Coordinating Constraint Management Plans</a:t>
            </a:r>
          </a:p>
          <a:p>
            <a:r>
              <a:rPr lang="en-US" sz="2800" kern="1200" dirty="0" smtClean="0">
                <a:solidFill>
                  <a:schemeClr val="hlink"/>
                </a:solidFill>
                <a:latin typeface="Arial" charset="0"/>
              </a:rPr>
              <a:t>Re-rating transmission facilities during Emergency</a:t>
            </a:r>
          </a:p>
          <a:p>
            <a:r>
              <a:rPr lang="en-US" sz="2800" kern="1200" dirty="0" smtClean="0">
                <a:solidFill>
                  <a:schemeClr val="hlink"/>
                </a:solidFill>
                <a:latin typeface="Arial" charset="0"/>
              </a:rPr>
              <a:t>Verifying any automatic relay </a:t>
            </a:r>
            <a:r>
              <a:rPr lang="en-US" sz="2800" kern="1200" dirty="0" err="1" smtClean="0">
                <a:solidFill>
                  <a:schemeClr val="hlink"/>
                </a:solidFill>
                <a:latin typeface="Arial" charset="0"/>
              </a:rPr>
              <a:t>setpoints</a:t>
            </a:r>
            <a:r>
              <a:rPr lang="en-US" sz="2800" kern="1200" dirty="0" smtClean="0">
                <a:solidFill>
                  <a:schemeClr val="hlink"/>
                </a:solidFill>
                <a:latin typeface="Arial" charset="0"/>
              </a:rPr>
              <a:t> </a:t>
            </a:r>
            <a:endParaRPr lang="en-US" sz="2800" kern="1200" dirty="0">
              <a:solidFill>
                <a:schemeClr val="hlink"/>
              </a:solidFill>
              <a:latin typeface="Arial" charset="0"/>
            </a:endParaRPr>
          </a:p>
          <a:p>
            <a:r>
              <a:rPr lang="en-US" sz="2800" kern="1200" dirty="0" smtClean="0">
                <a:solidFill>
                  <a:schemeClr val="hlink"/>
                </a:solidFill>
                <a:latin typeface="Arial" charset="0"/>
              </a:rPr>
              <a:t>Communicating </a:t>
            </a:r>
            <a:r>
              <a:rPr lang="en-US" sz="2800" kern="1200" dirty="0">
                <a:solidFill>
                  <a:schemeClr val="hlink"/>
                </a:solidFill>
                <a:latin typeface="Arial" charset="0"/>
              </a:rPr>
              <a:t>to TSPs that a TO represents</a:t>
            </a:r>
          </a:p>
          <a:p>
            <a:r>
              <a:rPr lang="en-US" sz="2800" kern="1200" dirty="0">
                <a:solidFill>
                  <a:schemeClr val="hlink"/>
                </a:solidFill>
                <a:latin typeface="Arial" charset="0"/>
              </a:rPr>
              <a:t>3 part communications</a:t>
            </a:r>
          </a:p>
          <a:p>
            <a:pPr marL="457200" lvl="1" indent="0">
              <a:buNone/>
            </a:pPr>
            <a:endParaRPr lang="en-US" dirty="0"/>
          </a:p>
        </p:txBody>
      </p:sp>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21</a:t>
            </a:fld>
            <a:endParaRPr lang="en-US"/>
          </a:p>
        </p:txBody>
      </p:sp>
    </p:spTree>
    <p:extLst>
      <p:ext uri="{BB962C8B-B14F-4D97-AF65-F5344CB8AC3E}">
        <p14:creationId xmlns:p14="http://schemas.microsoft.com/office/powerpoint/2010/main" val="4171936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1200" dirty="0">
                <a:solidFill>
                  <a:schemeClr val="accent2"/>
                </a:solidFill>
                <a:latin typeface="Arial" charset="0"/>
              </a:rPr>
              <a:t>TO beneficial </a:t>
            </a:r>
            <a:r>
              <a:rPr lang="en-US" sz="3600" b="1" kern="1200" dirty="0" smtClean="0">
                <a:solidFill>
                  <a:schemeClr val="accent2"/>
                </a:solidFill>
                <a:latin typeface="Arial" charset="0"/>
              </a:rPr>
              <a:t>actions during a local Transmission Emergency (</a:t>
            </a:r>
            <a:r>
              <a:rPr lang="en-US" sz="3600" b="1" kern="1200" dirty="0" err="1" smtClean="0">
                <a:solidFill>
                  <a:schemeClr val="accent2"/>
                </a:solidFill>
                <a:latin typeface="Arial" charset="0"/>
              </a:rPr>
              <a:t>cont</a:t>
            </a:r>
            <a:r>
              <a:rPr lang="en-US" sz="3600" b="1" kern="1200" dirty="0" smtClean="0">
                <a:solidFill>
                  <a:schemeClr val="accent2"/>
                </a:solidFill>
                <a:latin typeface="Arial" charset="0"/>
              </a:rPr>
              <a:t>)</a:t>
            </a:r>
            <a:endParaRPr lang="en-US" sz="3600" b="1" kern="1200" dirty="0">
              <a:solidFill>
                <a:schemeClr val="accent2"/>
              </a:solidFill>
              <a:latin typeface="Arial" charset="0"/>
              <a:ea typeface="+mn-ea"/>
              <a:cs typeface="+mn-cs"/>
            </a:endParaRPr>
          </a:p>
        </p:txBody>
      </p:sp>
      <p:sp>
        <p:nvSpPr>
          <p:cNvPr id="3" name="Content Placeholder 2"/>
          <p:cNvSpPr>
            <a:spLocks noGrp="1"/>
          </p:cNvSpPr>
          <p:nvPr>
            <p:ph idx="1"/>
          </p:nvPr>
        </p:nvSpPr>
        <p:spPr>
          <a:xfrm>
            <a:off x="457200" y="1600200"/>
            <a:ext cx="8229600" cy="4495800"/>
          </a:xfrm>
        </p:spPr>
        <p:txBody>
          <a:bodyPr>
            <a:normAutofit/>
          </a:bodyPr>
          <a:lstStyle/>
          <a:p>
            <a:r>
              <a:rPr lang="en-US" sz="2800" kern="1200" dirty="0" smtClean="0">
                <a:solidFill>
                  <a:schemeClr val="hlink"/>
                </a:solidFill>
                <a:latin typeface="Arial" charset="0"/>
              </a:rPr>
              <a:t>Reactive </a:t>
            </a:r>
            <a:r>
              <a:rPr lang="en-US" sz="2800" kern="1200" dirty="0">
                <a:solidFill>
                  <a:schemeClr val="hlink"/>
                </a:solidFill>
                <a:latin typeface="Arial" charset="0"/>
              </a:rPr>
              <a:t>Support</a:t>
            </a:r>
          </a:p>
          <a:p>
            <a:r>
              <a:rPr lang="en-US" sz="2800" kern="1200" dirty="0" smtClean="0">
                <a:solidFill>
                  <a:schemeClr val="hlink"/>
                </a:solidFill>
                <a:latin typeface="Arial" charset="0"/>
              </a:rPr>
              <a:t>Coordinating </a:t>
            </a:r>
            <a:r>
              <a:rPr lang="en-US" sz="2800" kern="1200" dirty="0">
                <a:solidFill>
                  <a:schemeClr val="hlink"/>
                </a:solidFill>
                <a:latin typeface="Arial" charset="0"/>
              </a:rPr>
              <a:t>DC Tie </a:t>
            </a:r>
            <a:r>
              <a:rPr lang="en-US" sz="2800" kern="1200" dirty="0" smtClean="0">
                <a:solidFill>
                  <a:schemeClr val="hlink"/>
                </a:solidFill>
                <a:latin typeface="Arial" charset="0"/>
              </a:rPr>
              <a:t>schedules(if applicable)</a:t>
            </a:r>
            <a:endParaRPr lang="en-US" sz="2800" kern="1200" dirty="0">
              <a:solidFill>
                <a:schemeClr val="hlink"/>
              </a:solidFill>
              <a:latin typeface="Arial" charset="0"/>
            </a:endParaRPr>
          </a:p>
          <a:p>
            <a:r>
              <a:rPr lang="en-US" sz="2800" kern="1200" dirty="0">
                <a:solidFill>
                  <a:schemeClr val="hlink"/>
                </a:solidFill>
                <a:latin typeface="Arial" charset="0"/>
              </a:rPr>
              <a:t>Deploying Load Management </a:t>
            </a:r>
            <a:r>
              <a:rPr lang="en-US" sz="2800" kern="1200" dirty="0" smtClean="0">
                <a:solidFill>
                  <a:schemeClr val="hlink"/>
                </a:solidFill>
                <a:latin typeface="Arial" charset="0"/>
              </a:rPr>
              <a:t>programs</a:t>
            </a:r>
            <a:r>
              <a:rPr lang="en-US" sz="2800" kern="1200" dirty="0">
                <a:solidFill>
                  <a:schemeClr val="hlink"/>
                </a:solidFill>
                <a:latin typeface="Arial" charset="0"/>
              </a:rPr>
              <a:t>(if applicable)</a:t>
            </a:r>
          </a:p>
          <a:p>
            <a:r>
              <a:rPr lang="en-US" sz="2800" kern="1200" dirty="0" smtClean="0">
                <a:solidFill>
                  <a:schemeClr val="hlink"/>
                </a:solidFill>
                <a:latin typeface="Arial" charset="0"/>
              </a:rPr>
              <a:t>Distribution </a:t>
            </a:r>
            <a:r>
              <a:rPr lang="en-US" sz="2800" kern="1200" dirty="0">
                <a:solidFill>
                  <a:schemeClr val="hlink"/>
                </a:solidFill>
                <a:latin typeface="Arial" charset="0"/>
              </a:rPr>
              <a:t>Voltage Reduction</a:t>
            </a:r>
          </a:p>
          <a:p>
            <a:r>
              <a:rPr lang="en-US" sz="2800" kern="1200" dirty="0">
                <a:solidFill>
                  <a:schemeClr val="hlink"/>
                </a:solidFill>
                <a:latin typeface="Arial" charset="0"/>
              </a:rPr>
              <a:t>Media Appeals for conservation</a:t>
            </a:r>
          </a:p>
          <a:p>
            <a:r>
              <a:rPr lang="en-US" sz="2800" kern="1200" dirty="0" smtClean="0">
                <a:solidFill>
                  <a:schemeClr val="hlink"/>
                </a:solidFill>
                <a:latin typeface="Arial" charset="0"/>
              </a:rPr>
              <a:t>Firm </a:t>
            </a:r>
            <a:r>
              <a:rPr lang="en-US" sz="2800" kern="1200" dirty="0">
                <a:solidFill>
                  <a:schemeClr val="hlink"/>
                </a:solidFill>
                <a:latin typeface="Arial" charset="0"/>
              </a:rPr>
              <a:t>load shed</a:t>
            </a:r>
          </a:p>
          <a:p>
            <a:pPr marL="457200" lvl="1" indent="0">
              <a:buNone/>
            </a:pPr>
            <a:endParaRPr lang="en-US" dirty="0"/>
          </a:p>
        </p:txBody>
      </p:sp>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22</a:t>
            </a:fld>
            <a:endParaRPr lang="en-US"/>
          </a:p>
        </p:txBody>
      </p:sp>
    </p:spTree>
    <p:extLst>
      <p:ext uri="{BB962C8B-B14F-4D97-AF65-F5344CB8AC3E}">
        <p14:creationId xmlns:p14="http://schemas.microsoft.com/office/powerpoint/2010/main" val="1118708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1200" dirty="0" smtClean="0">
                <a:solidFill>
                  <a:schemeClr val="accent2"/>
                </a:solidFill>
                <a:latin typeface="Arial" charset="0"/>
                <a:ea typeface="+mn-ea"/>
                <a:cs typeface="+mn-cs"/>
              </a:rPr>
              <a:t>3 Part Communications</a:t>
            </a:r>
            <a:endParaRPr lang="en-US" b="1" kern="1200" dirty="0">
              <a:solidFill>
                <a:schemeClr val="accent2"/>
              </a:solidFill>
              <a:latin typeface="Arial" charset="0"/>
              <a:ea typeface="+mn-ea"/>
              <a:cs typeface="+mn-cs"/>
            </a:endParaRPr>
          </a:p>
        </p:txBody>
      </p:sp>
      <p:sp>
        <p:nvSpPr>
          <p:cNvPr id="3" name="Content Placeholder 2"/>
          <p:cNvSpPr>
            <a:spLocks noGrp="1"/>
          </p:cNvSpPr>
          <p:nvPr>
            <p:ph idx="1"/>
          </p:nvPr>
        </p:nvSpPr>
        <p:spPr/>
        <p:txBody>
          <a:bodyPr>
            <a:noAutofit/>
          </a:bodyPr>
          <a:lstStyle/>
          <a:p>
            <a:r>
              <a:rPr lang="en-US" sz="3000" kern="1200" dirty="0" smtClean="0">
                <a:solidFill>
                  <a:schemeClr val="hlink"/>
                </a:solidFill>
                <a:latin typeface="Arial" charset="0"/>
              </a:rPr>
              <a:t>New Standard COM-002-4 coming by 2016</a:t>
            </a:r>
          </a:p>
          <a:p>
            <a:r>
              <a:rPr lang="en-US" sz="3000" kern="1200" dirty="0" smtClean="0">
                <a:solidFill>
                  <a:schemeClr val="hlink"/>
                </a:solidFill>
                <a:latin typeface="Arial" charset="0"/>
              </a:rPr>
              <a:t>Directives must be communicated in a clear, concise, and definitive manner.</a:t>
            </a:r>
          </a:p>
          <a:p>
            <a:r>
              <a:rPr lang="en-US" sz="3000" kern="1200" dirty="0" smtClean="0">
                <a:solidFill>
                  <a:schemeClr val="hlink"/>
                </a:solidFill>
                <a:latin typeface="Arial" charset="0"/>
              </a:rPr>
              <a:t>3 Part Communication involves both the issuer and the receiver of a directive to be successful.</a:t>
            </a:r>
          </a:p>
          <a:p>
            <a:r>
              <a:rPr lang="en-US" sz="3000" kern="1200" dirty="0" smtClean="0">
                <a:solidFill>
                  <a:schemeClr val="hlink"/>
                </a:solidFill>
                <a:latin typeface="Arial" charset="0"/>
              </a:rPr>
              <a:t>ERCOT and ERCOT TOs issue directives</a:t>
            </a:r>
            <a:endParaRPr lang="en-US" sz="3000" kern="1200" dirty="0">
              <a:solidFill>
                <a:schemeClr val="hlink"/>
              </a:solidFill>
              <a:latin typeface="Arial" charset="0"/>
            </a:endParaRPr>
          </a:p>
        </p:txBody>
      </p:sp>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23</a:t>
            </a:fld>
            <a:endParaRPr lang="en-US"/>
          </a:p>
        </p:txBody>
      </p:sp>
    </p:spTree>
    <p:extLst>
      <p:ext uri="{BB962C8B-B14F-4D97-AF65-F5344CB8AC3E}">
        <p14:creationId xmlns:p14="http://schemas.microsoft.com/office/powerpoint/2010/main" val="3147492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1200" dirty="0" smtClean="0">
                <a:solidFill>
                  <a:schemeClr val="accent2"/>
                </a:solidFill>
                <a:latin typeface="Arial" charset="0"/>
              </a:rPr>
              <a:t>3 Part Communications during an Emergency</a:t>
            </a:r>
            <a:endParaRPr lang="en-US" sz="3600" b="1" kern="1200" dirty="0">
              <a:solidFill>
                <a:schemeClr val="accent2"/>
              </a:solidFill>
              <a:latin typeface="Arial" charset="0"/>
              <a:ea typeface="+mn-ea"/>
              <a:cs typeface="+mn-cs"/>
            </a:endParaRPr>
          </a:p>
        </p:txBody>
      </p:sp>
      <p:sp>
        <p:nvSpPr>
          <p:cNvPr id="3" name="Content Placeholder 2"/>
          <p:cNvSpPr>
            <a:spLocks noGrp="1"/>
          </p:cNvSpPr>
          <p:nvPr>
            <p:ph idx="1"/>
          </p:nvPr>
        </p:nvSpPr>
        <p:spPr>
          <a:xfrm>
            <a:off x="457200" y="1600200"/>
            <a:ext cx="8229600" cy="4495800"/>
          </a:xfrm>
        </p:spPr>
        <p:txBody>
          <a:bodyPr>
            <a:normAutofit lnSpcReduction="10000"/>
          </a:bodyPr>
          <a:lstStyle/>
          <a:p>
            <a:r>
              <a:rPr lang="en-US" kern="1200" dirty="0">
                <a:solidFill>
                  <a:schemeClr val="hlink"/>
                </a:solidFill>
                <a:latin typeface="Arial" charset="0"/>
              </a:rPr>
              <a:t>3 Part Communications even more critical</a:t>
            </a:r>
          </a:p>
          <a:p>
            <a:r>
              <a:rPr lang="en-US" kern="1200" dirty="0">
                <a:solidFill>
                  <a:schemeClr val="hlink"/>
                </a:solidFill>
                <a:latin typeface="Arial" charset="0"/>
              </a:rPr>
              <a:t>Miscommunications can result in more severe consequences</a:t>
            </a:r>
          </a:p>
          <a:p>
            <a:r>
              <a:rPr lang="en-US" kern="1200" dirty="0">
                <a:solidFill>
                  <a:schemeClr val="hlink"/>
                </a:solidFill>
                <a:latin typeface="Arial" charset="0"/>
              </a:rPr>
              <a:t>Compliance sanctions </a:t>
            </a:r>
            <a:r>
              <a:rPr lang="en-US" kern="1200" dirty="0" smtClean="0">
                <a:solidFill>
                  <a:schemeClr val="hlink"/>
                </a:solidFill>
                <a:latin typeface="Arial" charset="0"/>
              </a:rPr>
              <a:t>more severe</a:t>
            </a:r>
            <a:endParaRPr lang="en-US" kern="1200" dirty="0">
              <a:solidFill>
                <a:schemeClr val="hlink"/>
              </a:solidFill>
              <a:latin typeface="Arial" charset="0"/>
            </a:endParaRPr>
          </a:p>
          <a:p>
            <a:r>
              <a:rPr lang="en-US" kern="1200" dirty="0">
                <a:solidFill>
                  <a:schemeClr val="hlink"/>
                </a:solidFill>
                <a:latin typeface="Arial" charset="0"/>
              </a:rPr>
              <a:t>Reinforce before or during an </a:t>
            </a:r>
            <a:r>
              <a:rPr lang="en-US" kern="1200" dirty="0" smtClean="0">
                <a:solidFill>
                  <a:schemeClr val="hlink"/>
                </a:solidFill>
                <a:latin typeface="Arial" charset="0"/>
              </a:rPr>
              <a:t>Emergency</a:t>
            </a:r>
          </a:p>
          <a:p>
            <a:r>
              <a:rPr lang="en-US" kern="1200" dirty="0" smtClean="0">
                <a:solidFill>
                  <a:schemeClr val="hlink"/>
                </a:solidFill>
                <a:latin typeface="Arial" charset="0"/>
              </a:rPr>
              <a:t>Clarify Facility names if necessary</a:t>
            </a:r>
          </a:p>
          <a:p>
            <a:r>
              <a:rPr lang="en-US" kern="1200" dirty="0" smtClean="0">
                <a:solidFill>
                  <a:schemeClr val="hlink"/>
                </a:solidFill>
                <a:latin typeface="Arial" charset="0"/>
              </a:rPr>
              <a:t>Be patient and mute phones during Hotline </a:t>
            </a:r>
            <a:endParaRPr lang="en-US" kern="1200" dirty="0">
              <a:solidFill>
                <a:schemeClr val="hlink"/>
              </a:solidFill>
              <a:latin typeface="Arial" charset="0"/>
            </a:endParaRPr>
          </a:p>
          <a:p>
            <a:r>
              <a:rPr lang="en-US" kern="1200" dirty="0">
                <a:solidFill>
                  <a:schemeClr val="hlink"/>
                </a:solidFill>
                <a:latin typeface="Arial" charset="0"/>
              </a:rPr>
              <a:t>Work </a:t>
            </a:r>
            <a:r>
              <a:rPr lang="en-US" kern="1200" dirty="0" smtClean="0">
                <a:solidFill>
                  <a:schemeClr val="hlink"/>
                </a:solidFill>
                <a:latin typeface="Arial" charset="0"/>
              </a:rPr>
              <a:t>together and call back if needed</a:t>
            </a:r>
            <a:endParaRPr lang="en-US" dirty="0"/>
          </a:p>
        </p:txBody>
      </p:sp>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24</a:t>
            </a:fld>
            <a:endParaRPr lang="en-US"/>
          </a:p>
        </p:txBody>
      </p:sp>
    </p:spTree>
    <p:extLst>
      <p:ext uri="{BB962C8B-B14F-4D97-AF65-F5344CB8AC3E}">
        <p14:creationId xmlns:p14="http://schemas.microsoft.com/office/powerpoint/2010/main" val="1504359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accent2"/>
                </a:solidFill>
              </a:rPr>
              <a:t>Summary</a:t>
            </a:r>
          </a:p>
        </p:txBody>
      </p:sp>
      <p:sp>
        <p:nvSpPr>
          <p:cNvPr id="8195" name="Rectangle 3"/>
          <p:cNvSpPr>
            <a:spLocks noChangeArrowheads="1"/>
          </p:cNvSpPr>
          <p:nvPr/>
        </p:nvSpPr>
        <p:spPr bwMode="auto">
          <a:xfrm>
            <a:off x="533400" y="1371600"/>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accent2"/>
              </a:buClr>
              <a:buSzPct val="125000"/>
              <a:buFont typeface="Arial" panose="020B0604020202020204" pitchFamily="34" charset="0"/>
              <a:buChar char="•"/>
            </a:pPr>
            <a:endParaRPr lang="en-US" altLang="en-US" sz="2800" dirty="0" smtClean="0">
              <a:solidFill>
                <a:schemeClr val="hlink"/>
              </a:solidFill>
            </a:endParaRPr>
          </a:p>
        </p:txBody>
      </p:sp>
      <p:sp>
        <p:nvSpPr>
          <p:cNvPr id="3" name="Content Placeholder 2"/>
          <p:cNvSpPr>
            <a:spLocks noGrp="1"/>
          </p:cNvSpPr>
          <p:nvPr>
            <p:ph idx="1"/>
          </p:nvPr>
        </p:nvSpPr>
        <p:spPr/>
        <p:txBody>
          <a:bodyPr/>
          <a:lstStyle/>
          <a:p>
            <a:r>
              <a:rPr lang="en-US" kern="1200" dirty="0">
                <a:solidFill>
                  <a:schemeClr val="hlink"/>
                </a:solidFill>
                <a:latin typeface="Arial" charset="0"/>
              </a:rPr>
              <a:t>Two different types of emergencies with similar TO beneficial actions.</a:t>
            </a:r>
          </a:p>
          <a:p>
            <a:r>
              <a:rPr lang="en-US" kern="1200" dirty="0">
                <a:solidFill>
                  <a:schemeClr val="hlink"/>
                </a:solidFill>
                <a:latin typeface="Arial" charset="0"/>
              </a:rPr>
              <a:t>3 part communications critical during emergencies</a:t>
            </a:r>
          </a:p>
          <a:p>
            <a:r>
              <a:rPr lang="en-US" kern="1200" dirty="0">
                <a:solidFill>
                  <a:schemeClr val="hlink"/>
                </a:solidFill>
                <a:latin typeface="Arial" charset="0"/>
              </a:rPr>
              <a:t>Efforts to prepare for cold weather </a:t>
            </a:r>
            <a:r>
              <a:rPr lang="en-US" kern="1200" dirty="0" smtClean="0">
                <a:solidFill>
                  <a:schemeClr val="hlink"/>
                </a:solidFill>
                <a:latin typeface="Arial" charset="0"/>
              </a:rPr>
              <a:t>yields positive results</a:t>
            </a:r>
            <a:endParaRPr lang="en-US" kern="1200" dirty="0">
              <a:solidFill>
                <a:schemeClr val="hlink"/>
              </a:solidFill>
              <a:latin typeface="Arial" charset="0"/>
            </a:endParaRPr>
          </a:p>
          <a:p>
            <a:r>
              <a:rPr lang="en-US" kern="1200" dirty="0">
                <a:solidFill>
                  <a:schemeClr val="hlink"/>
                </a:solidFill>
                <a:latin typeface="Arial" charset="0"/>
              </a:rPr>
              <a:t>Event Analysis yields positive observations and Lessons Learned</a:t>
            </a:r>
          </a:p>
        </p:txBody>
      </p:sp>
      <p:sp>
        <p:nvSpPr>
          <p:cNvPr id="4" name="Slide Number Placeholder 3"/>
          <p:cNvSpPr>
            <a:spLocks noGrp="1"/>
          </p:cNvSpPr>
          <p:nvPr>
            <p:ph type="sldNum" sz="quarter" idx="12"/>
          </p:nvPr>
        </p:nvSpPr>
        <p:spPr/>
        <p:txBody>
          <a:bodyPr/>
          <a:lstStyle/>
          <a:p>
            <a:pPr>
              <a:defRPr/>
            </a:pPr>
            <a:fld id="{CAFA289C-E77B-49BE-BA34-A313741B5468}"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304800"/>
            <a:ext cx="8229600" cy="1143000"/>
          </a:xfrm>
          <a:prstGeom prst="rect">
            <a:avLst/>
          </a:prstGeom>
          <a:noFill/>
          <a:ln>
            <a:noFill/>
          </a:ln>
          <a:effectLst>
            <a:outerShdw dist="35921" dir="2700000" algn="ctr" rotWithShape="0">
              <a:schemeClr va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accent2"/>
                </a:solidFill>
              </a:rPr>
              <a:t>Questions</a:t>
            </a:r>
          </a:p>
        </p:txBody>
      </p:sp>
      <p:sp>
        <p:nvSpPr>
          <p:cNvPr id="10243" name="Rectangle 3"/>
          <p:cNvSpPr>
            <a:spLocks noChangeArrowheads="1"/>
          </p:cNvSpPr>
          <p:nvPr/>
        </p:nvSpPr>
        <p:spPr bwMode="auto">
          <a:xfrm>
            <a:off x="3429000" y="1295400"/>
            <a:ext cx="2438400" cy="4114800"/>
          </a:xfrm>
          <a:prstGeom prst="rect">
            <a:avLst/>
          </a:prstGeom>
          <a:noFill/>
          <a:ln>
            <a:noFill/>
          </a:ln>
          <a:effectLst>
            <a:outerShdw dist="71842"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accent2"/>
              </a:buClr>
              <a:buSzPct val="125000"/>
              <a:buFont typeface="Wingdings" pitchFamily="2" charset="2"/>
              <a:buNone/>
            </a:pPr>
            <a:r>
              <a:rPr lang="en-US" altLang="en-US" sz="30000">
                <a:solidFill>
                  <a:schemeClr val="hlink"/>
                </a:solidFill>
              </a:rPr>
              <a:t>?</a:t>
            </a:r>
          </a:p>
        </p:txBody>
      </p:sp>
      <p:sp>
        <p:nvSpPr>
          <p:cNvPr id="10244" name="Rectangle 5"/>
          <p:cNvSpPr>
            <a:spLocks noChangeArrowheads="1"/>
          </p:cNvSpPr>
          <p:nvPr/>
        </p:nvSpPr>
        <p:spPr bwMode="auto">
          <a:xfrm>
            <a:off x="3429000" y="1295400"/>
            <a:ext cx="2438400" cy="4114800"/>
          </a:xfrm>
          <a:prstGeom prst="rect">
            <a:avLst/>
          </a:prstGeom>
          <a:noFill/>
          <a:ln>
            <a:noFill/>
          </a:ln>
          <a:effectLst>
            <a:outerShdw dist="81320" dir="13119588"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Clr>
                <a:schemeClr val="accent2"/>
              </a:buClr>
              <a:buSzPct val="125000"/>
              <a:buFont typeface="Wingdings" pitchFamily="2" charset="2"/>
              <a:buNone/>
            </a:pPr>
            <a:r>
              <a:rPr lang="en-US" altLang="en-US" sz="30000">
                <a:solidFill>
                  <a:schemeClr val="hlink"/>
                </a:solidFill>
              </a:rPr>
              <a:t>?</a:t>
            </a:r>
          </a:p>
        </p:txBody>
      </p:sp>
      <p:sp>
        <p:nvSpPr>
          <p:cNvPr id="3" name="Slide Number Placeholder 2"/>
          <p:cNvSpPr>
            <a:spLocks noGrp="1"/>
          </p:cNvSpPr>
          <p:nvPr>
            <p:ph type="sldNum" sz="quarter" idx="12"/>
          </p:nvPr>
        </p:nvSpPr>
        <p:spPr/>
        <p:txBody>
          <a:bodyPr/>
          <a:lstStyle/>
          <a:p>
            <a:pPr>
              <a:defRPr/>
            </a:pPr>
            <a:fld id="{CAFA289C-E77B-49BE-BA34-A313741B5468}"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304800"/>
            <a:ext cx="8229600" cy="1143000"/>
          </a:xfrm>
          <a:prstGeom prst="rect">
            <a:avLst/>
          </a:prstGeom>
          <a:noFill/>
          <a:ln>
            <a:noFill/>
          </a:ln>
          <a:effectLst>
            <a:outerShdw dist="35921" dir="2700000" algn="ctr" rotWithShape="0">
              <a:schemeClr va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accent2"/>
                </a:solidFill>
              </a:rPr>
              <a:t>Questions</a:t>
            </a:r>
          </a:p>
        </p:txBody>
      </p:sp>
      <p:sp>
        <p:nvSpPr>
          <p:cNvPr id="2" name="TextBox 1"/>
          <p:cNvSpPr txBox="1"/>
          <p:nvPr/>
        </p:nvSpPr>
        <p:spPr>
          <a:xfrm>
            <a:off x="533400" y="1676400"/>
            <a:ext cx="8229600" cy="3970318"/>
          </a:xfrm>
          <a:prstGeom prst="rect">
            <a:avLst/>
          </a:prstGeom>
          <a:noFill/>
        </p:spPr>
        <p:txBody>
          <a:bodyPr wrap="square" rtlCol="0">
            <a:spAutoFit/>
          </a:bodyPr>
          <a:lstStyle/>
          <a:p>
            <a:pPr marL="342900" indent="-342900">
              <a:spcBef>
                <a:spcPts val="600"/>
              </a:spcBef>
              <a:spcAft>
                <a:spcPts val="600"/>
              </a:spcAft>
              <a:buAutoNum type="arabicPeriod"/>
            </a:pPr>
            <a:r>
              <a:rPr lang="en-US" sz="2400" dirty="0" smtClean="0"/>
              <a:t>Which of the following actions may be taken by the Transmission</a:t>
            </a:r>
          </a:p>
          <a:p>
            <a:pPr>
              <a:spcBef>
                <a:spcPts val="600"/>
              </a:spcBef>
              <a:spcAft>
                <a:spcPts val="600"/>
              </a:spcAft>
              <a:tabLst>
                <a:tab pos="346075" algn="l"/>
              </a:tabLst>
            </a:pPr>
            <a:r>
              <a:rPr lang="en-US" sz="2400" dirty="0" smtClean="0"/>
              <a:t>	Operator during an EEA event?</a:t>
            </a:r>
          </a:p>
          <a:p>
            <a:pPr>
              <a:spcBef>
                <a:spcPts val="600"/>
              </a:spcBef>
              <a:spcAft>
                <a:spcPts val="600"/>
              </a:spcAft>
              <a:tabLst>
                <a:tab pos="514350" algn="l"/>
              </a:tabLst>
            </a:pPr>
            <a:endParaRPr lang="en-US" sz="2400" dirty="0" smtClean="0"/>
          </a:p>
          <a:p>
            <a:pPr marL="800100" lvl="1" indent="-342900">
              <a:spcBef>
                <a:spcPts val="600"/>
              </a:spcBef>
              <a:spcAft>
                <a:spcPts val="600"/>
              </a:spcAft>
              <a:buFont typeface="+mj-lt"/>
              <a:buAutoNum type="alphaLcPeriod"/>
              <a:tabLst>
                <a:tab pos="514350" algn="l"/>
              </a:tabLst>
            </a:pPr>
            <a:r>
              <a:rPr lang="en-US" sz="2400" dirty="0" smtClean="0"/>
              <a:t>Deploy Load Management Programs</a:t>
            </a:r>
          </a:p>
          <a:p>
            <a:pPr marL="800100" lvl="1" indent="-342900">
              <a:spcBef>
                <a:spcPts val="600"/>
              </a:spcBef>
              <a:spcAft>
                <a:spcPts val="600"/>
              </a:spcAft>
              <a:buFont typeface="+mj-lt"/>
              <a:buAutoNum type="alphaLcPeriod"/>
              <a:tabLst>
                <a:tab pos="514350" algn="l"/>
              </a:tabLst>
            </a:pPr>
            <a:r>
              <a:rPr lang="en-US" sz="2400" dirty="0" smtClean="0"/>
              <a:t>Implement Voltage Reduction measures</a:t>
            </a:r>
          </a:p>
          <a:p>
            <a:pPr marL="800100" lvl="1" indent="-342900">
              <a:spcBef>
                <a:spcPts val="600"/>
              </a:spcBef>
              <a:spcAft>
                <a:spcPts val="600"/>
              </a:spcAft>
              <a:buFont typeface="+mj-lt"/>
              <a:buAutoNum type="alphaLcPeriod"/>
              <a:tabLst>
                <a:tab pos="514350" algn="l"/>
              </a:tabLst>
            </a:pPr>
            <a:r>
              <a:rPr lang="en-US" sz="2400" dirty="0" smtClean="0"/>
              <a:t>Shed Firm Load</a:t>
            </a:r>
          </a:p>
          <a:p>
            <a:pPr marL="800100" lvl="1" indent="-342900">
              <a:spcBef>
                <a:spcPts val="600"/>
              </a:spcBef>
              <a:spcAft>
                <a:spcPts val="600"/>
              </a:spcAft>
              <a:buFont typeface="+mj-lt"/>
              <a:buAutoNum type="alphaLcPeriod"/>
              <a:tabLst>
                <a:tab pos="514350" algn="l"/>
              </a:tabLst>
            </a:pPr>
            <a:r>
              <a:rPr lang="en-US" sz="2400" dirty="0" smtClean="0"/>
              <a:t>All of the above</a:t>
            </a:r>
            <a:endParaRPr lang="en-US" sz="2400" dirty="0"/>
          </a:p>
        </p:txBody>
      </p:sp>
      <p:sp>
        <p:nvSpPr>
          <p:cNvPr id="4" name="Slide Number Placeholder 3"/>
          <p:cNvSpPr>
            <a:spLocks noGrp="1"/>
          </p:cNvSpPr>
          <p:nvPr>
            <p:ph type="sldNum" sz="quarter" idx="12"/>
          </p:nvPr>
        </p:nvSpPr>
        <p:spPr/>
        <p:txBody>
          <a:bodyPr/>
          <a:lstStyle/>
          <a:p>
            <a:pPr>
              <a:defRPr/>
            </a:pPr>
            <a:fld id="{CAFA289C-E77B-49BE-BA34-A313741B5468}" type="slidenum">
              <a:rPr lang="en-US" smtClean="0"/>
              <a:pPr>
                <a:defRPr/>
              </a:pPr>
              <a:t>27</a:t>
            </a:fld>
            <a:endParaRPr lang="en-US"/>
          </a:p>
        </p:txBody>
      </p:sp>
    </p:spTree>
    <p:extLst>
      <p:ext uri="{BB962C8B-B14F-4D97-AF65-F5344CB8AC3E}">
        <p14:creationId xmlns:p14="http://schemas.microsoft.com/office/powerpoint/2010/main" val="1672007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304800"/>
            <a:ext cx="8229600" cy="1143000"/>
          </a:xfrm>
          <a:prstGeom prst="rect">
            <a:avLst/>
          </a:prstGeom>
          <a:noFill/>
          <a:ln>
            <a:noFill/>
          </a:ln>
          <a:effectLst>
            <a:outerShdw dist="35921" dir="2700000" algn="ctr" rotWithShape="0">
              <a:schemeClr va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accent2"/>
                </a:solidFill>
              </a:rPr>
              <a:t>Questions</a:t>
            </a:r>
          </a:p>
        </p:txBody>
      </p:sp>
      <p:sp>
        <p:nvSpPr>
          <p:cNvPr id="2" name="TextBox 1"/>
          <p:cNvSpPr txBox="1"/>
          <p:nvPr/>
        </p:nvSpPr>
        <p:spPr>
          <a:xfrm>
            <a:off x="581025" y="1524000"/>
            <a:ext cx="7620000" cy="4339650"/>
          </a:xfrm>
          <a:prstGeom prst="rect">
            <a:avLst/>
          </a:prstGeom>
          <a:noFill/>
        </p:spPr>
        <p:txBody>
          <a:bodyPr wrap="square" rtlCol="0">
            <a:spAutoFit/>
          </a:bodyPr>
          <a:lstStyle/>
          <a:p>
            <a:pPr>
              <a:spcBef>
                <a:spcPts val="600"/>
              </a:spcBef>
              <a:spcAft>
                <a:spcPts val="600"/>
              </a:spcAft>
            </a:pPr>
            <a:r>
              <a:rPr lang="en-US" sz="2400" dirty="0" smtClean="0"/>
              <a:t>2. Which of the following actions should NOT be taken </a:t>
            </a:r>
            <a:r>
              <a:rPr lang="en-US" sz="2400" dirty="0" smtClean="0"/>
              <a:t>   	by </a:t>
            </a:r>
            <a:r>
              <a:rPr lang="en-US" sz="2400" dirty="0" smtClean="0"/>
              <a:t>the </a:t>
            </a:r>
            <a:r>
              <a:rPr lang="en-US" sz="2400" dirty="0" smtClean="0"/>
              <a:t>Transmission Operator </a:t>
            </a:r>
            <a:r>
              <a:rPr lang="en-US" sz="2400" dirty="0" smtClean="0"/>
              <a:t>during an EEA </a:t>
            </a:r>
            <a:r>
              <a:rPr lang="en-US" sz="2400" dirty="0" smtClean="0"/>
              <a:t>	event</a:t>
            </a:r>
            <a:r>
              <a:rPr lang="en-US" sz="2400" dirty="0" smtClean="0"/>
              <a:t>?</a:t>
            </a:r>
          </a:p>
          <a:p>
            <a:pPr>
              <a:spcBef>
                <a:spcPts val="600"/>
              </a:spcBef>
              <a:spcAft>
                <a:spcPts val="600"/>
              </a:spcAft>
              <a:tabLst>
                <a:tab pos="514350" algn="l"/>
              </a:tabLst>
            </a:pPr>
            <a:endParaRPr lang="en-US" sz="2400" dirty="0" smtClean="0"/>
          </a:p>
          <a:p>
            <a:pPr marL="800100" lvl="1" indent="-342900">
              <a:spcBef>
                <a:spcPts val="600"/>
              </a:spcBef>
              <a:spcAft>
                <a:spcPts val="600"/>
              </a:spcAft>
              <a:buFont typeface="+mj-lt"/>
              <a:buAutoNum type="alphaLcPeriod"/>
              <a:tabLst>
                <a:tab pos="514350" algn="l"/>
              </a:tabLst>
            </a:pPr>
            <a:r>
              <a:rPr lang="en-US" sz="2400" dirty="0" smtClean="0"/>
              <a:t>Deploy Load Management Programs</a:t>
            </a:r>
          </a:p>
          <a:p>
            <a:pPr marL="800100" lvl="1" indent="-342900">
              <a:spcBef>
                <a:spcPts val="600"/>
              </a:spcBef>
              <a:spcAft>
                <a:spcPts val="600"/>
              </a:spcAft>
              <a:buFont typeface="+mj-lt"/>
              <a:buAutoNum type="alphaLcPeriod"/>
              <a:tabLst>
                <a:tab pos="514350" algn="l"/>
              </a:tabLst>
            </a:pPr>
            <a:r>
              <a:rPr lang="en-US" sz="2400" dirty="0" smtClean="0"/>
              <a:t>Disarm Under Frequency Load Relays</a:t>
            </a:r>
          </a:p>
          <a:p>
            <a:pPr marL="800100" lvl="1" indent="-342900">
              <a:spcBef>
                <a:spcPts val="600"/>
              </a:spcBef>
              <a:spcAft>
                <a:spcPts val="600"/>
              </a:spcAft>
              <a:buFont typeface="+mj-lt"/>
              <a:buAutoNum type="alphaLcPeriod"/>
              <a:tabLst>
                <a:tab pos="514350" algn="l"/>
              </a:tabLst>
            </a:pPr>
            <a:r>
              <a:rPr lang="en-US" sz="2400" dirty="0" smtClean="0"/>
              <a:t>Coordinate DC Tie Schedules if a DC Tie Operator</a:t>
            </a:r>
          </a:p>
          <a:p>
            <a:pPr marL="800100" lvl="1" indent="-342900">
              <a:spcBef>
                <a:spcPts val="600"/>
              </a:spcBef>
              <a:spcAft>
                <a:spcPts val="600"/>
              </a:spcAft>
              <a:buFont typeface="+mj-lt"/>
              <a:buAutoNum type="alphaLcPeriod"/>
              <a:tabLst>
                <a:tab pos="514350" algn="l"/>
              </a:tabLst>
            </a:pPr>
            <a:r>
              <a:rPr lang="en-US" sz="2400" dirty="0" smtClean="0"/>
              <a:t>Use 3 part communication</a:t>
            </a:r>
            <a:endParaRPr lang="en-US" sz="2400" dirty="0"/>
          </a:p>
        </p:txBody>
      </p:sp>
      <p:sp>
        <p:nvSpPr>
          <p:cNvPr id="4" name="Slide Number Placeholder 3"/>
          <p:cNvSpPr>
            <a:spLocks noGrp="1"/>
          </p:cNvSpPr>
          <p:nvPr>
            <p:ph type="sldNum" sz="quarter" idx="12"/>
          </p:nvPr>
        </p:nvSpPr>
        <p:spPr/>
        <p:txBody>
          <a:bodyPr/>
          <a:lstStyle/>
          <a:p>
            <a:pPr>
              <a:defRPr/>
            </a:pPr>
            <a:fld id="{CAFA289C-E77B-49BE-BA34-A313741B5468}" type="slidenum">
              <a:rPr lang="en-US" smtClean="0"/>
              <a:pPr>
                <a:defRPr/>
              </a:pPr>
              <a:t>28</a:t>
            </a:fld>
            <a:endParaRPr lang="en-US"/>
          </a:p>
        </p:txBody>
      </p:sp>
    </p:spTree>
    <p:extLst>
      <p:ext uri="{BB962C8B-B14F-4D97-AF65-F5344CB8AC3E}">
        <p14:creationId xmlns:p14="http://schemas.microsoft.com/office/powerpoint/2010/main" val="540090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304800"/>
            <a:ext cx="8229600" cy="1143000"/>
          </a:xfrm>
          <a:prstGeom prst="rect">
            <a:avLst/>
          </a:prstGeom>
          <a:noFill/>
          <a:ln>
            <a:noFill/>
          </a:ln>
          <a:effectLst>
            <a:outerShdw dist="35921" dir="2700000" algn="ctr" rotWithShape="0">
              <a:schemeClr va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accent2"/>
                </a:solidFill>
              </a:rPr>
              <a:t>Questions</a:t>
            </a:r>
          </a:p>
        </p:txBody>
      </p:sp>
      <p:sp>
        <p:nvSpPr>
          <p:cNvPr id="5" name="TextBox 4"/>
          <p:cNvSpPr txBox="1"/>
          <p:nvPr/>
        </p:nvSpPr>
        <p:spPr>
          <a:xfrm>
            <a:off x="533401" y="1524000"/>
            <a:ext cx="7848600" cy="4154984"/>
          </a:xfrm>
          <a:prstGeom prst="rect">
            <a:avLst/>
          </a:prstGeom>
          <a:noFill/>
        </p:spPr>
        <p:txBody>
          <a:bodyPr wrap="square" rtlCol="0">
            <a:spAutoFit/>
          </a:bodyPr>
          <a:lstStyle/>
          <a:p>
            <a:r>
              <a:rPr lang="en-US" sz="2400" dirty="0" smtClean="0"/>
              <a:t>3. Which of the following actions may be taken by the Transmission</a:t>
            </a:r>
          </a:p>
          <a:p>
            <a:pPr>
              <a:tabLst>
                <a:tab pos="346075" algn="l"/>
              </a:tabLst>
            </a:pPr>
            <a:r>
              <a:rPr lang="en-US" sz="2400" dirty="0" smtClean="0"/>
              <a:t>	Operator during a localized Transmission Emergency?</a:t>
            </a:r>
          </a:p>
          <a:p>
            <a:pPr>
              <a:tabLst>
                <a:tab pos="514350" algn="l"/>
              </a:tabLst>
            </a:pPr>
            <a:endParaRPr lang="en-US" sz="2400" dirty="0" smtClean="0"/>
          </a:p>
          <a:p>
            <a:pPr marL="800100" lvl="1" indent="-342900">
              <a:buFont typeface="+mj-lt"/>
              <a:buAutoNum type="alphaLcPeriod"/>
              <a:tabLst>
                <a:tab pos="514350" algn="l"/>
              </a:tabLst>
            </a:pPr>
            <a:r>
              <a:rPr lang="en-US" sz="2400" dirty="0" smtClean="0"/>
              <a:t>Notify the President of the US.</a:t>
            </a:r>
          </a:p>
          <a:p>
            <a:pPr marL="800100" lvl="1" indent="-342900">
              <a:buFont typeface="+mj-lt"/>
              <a:buAutoNum type="alphaLcPeriod"/>
              <a:tabLst>
                <a:tab pos="514350" algn="l"/>
              </a:tabLst>
            </a:pPr>
            <a:r>
              <a:rPr lang="en-US" sz="2400" dirty="0"/>
              <a:t>Take as many transmission lines out of service as </a:t>
            </a:r>
            <a:r>
              <a:rPr lang="en-US" sz="2400" dirty="0" smtClean="0"/>
              <a:t>possible</a:t>
            </a:r>
          </a:p>
          <a:p>
            <a:pPr marL="800100" lvl="1" indent="-342900">
              <a:buFont typeface="+mj-lt"/>
              <a:buAutoNum type="alphaLcPeriod"/>
              <a:tabLst>
                <a:tab pos="514350" algn="l"/>
              </a:tabLst>
            </a:pPr>
            <a:r>
              <a:rPr lang="en-US" sz="2400" dirty="0" smtClean="0"/>
              <a:t>Issue Media Appeals for energy conservation</a:t>
            </a:r>
          </a:p>
          <a:p>
            <a:pPr marL="800100" lvl="1" indent="-342900">
              <a:buFont typeface="+mj-lt"/>
              <a:buAutoNum type="alphaLcPeriod"/>
              <a:tabLst>
                <a:tab pos="514350" algn="l"/>
              </a:tabLst>
            </a:pPr>
            <a:r>
              <a:rPr lang="en-US" sz="2400" dirty="0" smtClean="0"/>
              <a:t>Disarm all SPS’s to minimize unauthorized outages</a:t>
            </a:r>
            <a:endParaRPr lang="en-US" sz="2400" dirty="0"/>
          </a:p>
        </p:txBody>
      </p:sp>
      <p:sp>
        <p:nvSpPr>
          <p:cNvPr id="3" name="Slide Number Placeholder 2"/>
          <p:cNvSpPr>
            <a:spLocks noGrp="1"/>
          </p:cNvSpPr>
          <p:nvPr>
            <p:ph type="sldNum" sz="quarter" idx="12"/>
          </p:nvPr>
        </p:nvSpPr>
        <p:spPr/>
        <p:txBody>
          <a:bodyPr/>
          <a:lstStyle/>
          <a:p>
            <a:pPr>
              <a:defRPr/>
            </a:pPr>
            <a:fld id="{CAFA289C-E77B-49BE-BA34-A313741B5468}" type="slidenum">
              <a:rPr lang="en-US" smtClean="0"/>
              <a:pPr>
                <a:defRPr/>
              </a:pPr>
              <a:t>29</a:t>
            </a:fld>
            <a:endParaRPr lang="en-US"/>
          </a:p>
        </p:txBody>
      </p:sp>
    </p:spTree>
    <p:extLst>
      <p:ext uri="{BB962C8B-B14F-4D97-AF65-F5344CB8AC3E}">
        <p14:creationId xmlns:p14="http://schemas.microsoft.com/office/powerpoint/2010/main" val="167200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34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dirty="0" smtClean="0">
                <a:solidFill>
                  <a:schemeClr val="accent2"/>
                </a:solidFill>
              </a:rPr>
              <a:t>January 6, 2014 EEA event</a:t>
            </a:r>
            <a:endParaRPr lang="en-US" altLang="en-US" sz="4000" b="1" dirty="0">
              <a:solidFill>
                <a:schemeClr val="accent2"/>
              </a:solidFill>
            </a:endParaRPr>
          </a:p>
        </p:txBody>
      </p:sp>
      <p:sp>
        <p:nvSpPr>
          <p:cNvPr id="6147" name="Rectangle 3"/>
          <p:cNvSpPr>
            <a:spLocks noChangeArrowheads="1"/>
          </p:cNvSpPr>
          <p:nvPr/>
        </p:nvSpPr>
        <p:spPr bwMode="auto">
          <a:xfrm>
            <a:off x="533400" y="163036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fontAlgn="auto">
              <a:spcBef>
                <a:spcPts val="0"/>
              </a:spcBef>
              <a:spcAft>
                <a:spcPts val="600"/>
              </a:spcAft>
              <a:buFont typeface="Arial" panose="020B0604020202020204" pitchFamily="34" charset="0"/>
              <a:buChar char="•"/>
              <a:defRPr/>
            </a:pPr>
            <a:r>
              <a:rPr lang="en-US" sz="2000" dirty="0">
                <a:solidFill>
                  <a:schemeClr val="hlink"/>
                </a:solidFill>
              </a:rPr>
              <a:t>At 6:52, ERCOT declared Level 1 of its Energy Emergency Alert  (EEA) and declared EEA Level 2 at 7:01, primarily due to the loss of a number of generating units</a:t>
            </a:r>
          </a:p>
          <a:p>
            <a:pPr marL="285750" indent="-285750" fontAlgn="auto">
              <a:spcBef>
                <a:spcPts val="0"/>
              </a:spcBef>
              <a:spcAft>
                <a:spcPts val="600"/>
              </a:spcAft>
              <a:buFont typeface="Arial" panose="020B0604020202020204" pitchFamily="34" charset="0"/>
              <a:buChar char="•"/>
              <a:defRPr/>
            </a:pPr>
            <a:r>
              <a:rPr lang="en-US" sz="2000" dirty="0">
                <a:solidFill>
                  <a:schemeClr val="hlink"/>
                </a:solidFill>
              </a:rPr>
              <a:t>Non-Spin Reserve Service (NSRS), Load Resources (LR) and Emergency Response Service (ERS) were deployed, but firm load shed was not required</a:t>
            </a:r>
          </a:p>
          <a:p>
            <a:pPr marL="285750" indent="-285750" fontAlgn="auto">
              <a:spcBef>
                <a:spcPts val="0"/>
              </a:spcBef>
              <a:spcAft>
                <a:spcPts val="600"/>
              </a:spcAft>
              <a:buFont typeface="Arial" panose="020B0604020202020204" pitchFamily="34" charset="0"/>
              <a:buChar char="•"/>
              <a:defRPr/>
            </a:pPr>
            <a:r>
              <a:rPr lang="en-US" sz="2000" dirty="0">
                <a:solidFill>
                  <a:schemeClr val="hlink"/>
                </a:solidFill>
              </a:rPr>
              <a:t>ERCOT moved from EEA2 to EEA1 at 7:51 and resumed normal operations at 9:12</a:t>
            </a:r>
          </a:p>
          <a:p>
            <a:pPr marL="285750" indent="-285750" fontAlgn="auto">
              <a:spcBef>
                <a:spcPts val="0"/>
              </a:spcBef>
              <a:spcAft>
                <a:spcPts val="600"/>
              </a:spcAft>
              <a:buFont typeface="Arial" panose="020B0604020202020204" pitchFamily="34" charset="0"/>
              <a:buChar char="•"/>
              <a:defRPr/>
            </a:pPr>
            <a:r>
              <a:rPr lang="en-US" sz="2000" dirty="0">
                <a:solidFill>
                  <a:schemeClr val="hlink"/>
                </a:solidFill>
              </a:rPr>
              <a:t>Generation outages &amp; derates peaked at 9355 MW just before 07:00, with 3541 MW  due to weather</a:t>
            </a:r>
          </a:p>
          <a:p>
            <a:pPr marL="285750" indent="-285750" fontAlgn="auto">
              <a:spcBef>
                <a:spcPts val="0"/>
              </a:spcBef>
              <a:spcAft>
                <a:spcPts val="600"/>
              </a:spcAft>
              <a:buFont typeface="Arial" panose="020B0604020202020204" pitchFamily="34" charset="0"/>
              <a:buChar char="•"/>
              <a:defRPr/>
            </a:pPr>
            <a:r>
              <a:rPr lang="en-US" sz="2000" dirty="0">
                <a:solidFill>
                  <a:schemeClr val="hlink"/>
                </a:solidFill>
              </a:rPr>
              <a:t>Hourly peak demand was 55,487 MW for HE08 and instantaneous peak demand was 56,478 MW at 07:08:24</a:t>
            </a:r>
          </a:p>
          <a:p>
            <a:pPr marL="0" indent="0" eaLnBrk="1" hangingPunct="1">
              <a:spcBef>
                <a:spcPct val="20000"/>
              </a:spcBef>
              <a:buClr>
                <a:schemeClr val="accent2"/>
              </a:buClr>
              <a:buSzPct val="125000"/>
            </a:pPr>
            <a:endParaRPr lang="en-US" altLang="en-US" sz="2400" dirty="0">
              <a:solidFill>
                <a:schemeClr val="hlink"/>
              </a:solidFill>
            </a:endParaRPr>
          </a:p>
        </p:txBody>
      </p:sp>
      <p:sp>
        <p:nvSpPr>
          <p:cNvPr id="3" name="Slide Number Placeholder 2"/>
          <p:cNvSpPr>
            <a:spLocks noGrp="1"/>
          </p:cNvSpPr>
          <p:nvPr>
            <p:ph type="sldNum" sz="quarter" idx="12"/>
          </p:nvPr>
        </p:nvSpPr>
        <p:spPr/>
        <p:txBody>
          <a:bodyPr/>
          <a:lstStyle/>
          <a:p>
            <a:pPr>
              <a:defRPr/>
            </a:pPr>
            <a:fld id="{CAFA289C-E77B-49BE-BA34-A313741B5468}"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304800"/>
            <a:ext cx="8229600" cy="1143000"/>
          </a:xfrm>
          <a:prstGeom prst="rect">
            <a:avLst/>
          </a:prstGeom>
          <a:noFill/>
          <a:ln>
            <a:noFill/>
          </a:ln>
          <a:effectLst>
            <a:outerShdw dist="35921" dir="2700000" algn="ctr" rotWithShape="0">
              <a:schemeClr va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accent2"/>
                </a:solidFill>
              </a:rPr>
              <a:t>Questions</a:t>
            </a:r>
          </a:p>
        </p:txBody>
      </p:sp>
      <p:sp>
        <p:nvSpPr>
          <p:cNvPr id="5" name="TextBox 4"/>
          <p:cNvSpPr txBox="1"/>
          <p:nvPr/>
        </p:nvSpPr>
        <p:spPr>
          <a:xfrm>
            <a:off x="457200" y="1600200"/>
            <a:ext cx="8001000" cy="3416320"/>
          </a:xfrm>
          <a:prstGeom prst="rect">
            <a:avLst/>
          </a:prstGeom>
          <a:noFill/>
        </p:spPr>
        <p:txBody>
          <a:bodyPr wrap="square" rtlCol="0">
            <a:spAutoFit/>
          </a:bodyPr>
          <a:lstStyle/>
          <a:p>
            <a:r>
              <a:rPr lang="en-US" sz="2400" dirty="0"/>
              <a:t>4</a:t>
            </a:r>
            <a:r>
              <a:rPr lang="en-US" sz="2400" dirty="0" smtClean="0"/>
              <a:t>. Which of the following actions should NOT be taken by the Transmission</a:t>
            </a:r>
          </a:p>
          <a:p>
            <a:pPr>
              <a:tabLst>
                <a:tab pos="346075" algn="l"/>
              </a:tabLst>
            </a:pPr>
            <a:r>
              <a:rPr lang="en-US" sz="2400" dirty="0" smtClean="0"/>
              <a:t>	Operator during a localized Transmission Emergency?</a:t>
            </a:r>
          </a:p>
          <a:p>
            <a:pPr>
              <a:tabLst>
                <a:tab pos="514350" algn="l"/>
              </a:tabLst>
            </a:pPr>
            <a:endParaRPr lang="en-US" sz="2400" dirty="0" smtClean="0"/>
          </a:p>
          <a:p>
            <a:pPr marL="800100" lvl="1" indent="-342900">
              <a:buFont typeface="+mj-lt"/>
              <a:buAutoNum type="alphaLcPeriod"/>
              <a:tabLst>
                <a:tab pos="514350" algn="l"/>
              </a:tabLst>
            </a:pPr>
            <a:r>
              <a:rPr lang="en-US" sz="2400" dirty="0" smtClean="0"/>
              <a:t>Restore transmission outages </a:t>
            </a:r>
          </a:p>
          <a:p>
            <a:pPr marL="800100" lvl="1" indent="-342900">
              <a:buFont typeface="+mj-lt"/>
              <a:buAutoNum type="alphaLcPeriod"/>
              <a:tabLst>
                <a:tab pos="514350" algn="l"/>
              </a:tabLst>
            </a:pPr>
            <a:r>
              <a:rPr lang="en-US" sz="2400" dirty="0"/>
              <a:t>Take as many transmission lines out of service as </a:t>
            </a:r>
            <a:r>
              <a:rPr lang="en-US" sz="2400" dirty="0" smtClean="0"/>
              <a:t>possible</a:t>
            </a:r>
          </a:p>
          <a:p>
            <a:pPr marL="800100" lvl="1" indent="-342900">
              <a:buFont typeface="+mj-lt"/>
              <a:buAutoNum type="alphaLcPeriod"/>
              <a:tabLst>
                <a:tab pos="514350" algn="l"/>
              </a:tabLst>
            </a:pPr>
            <a:r>
              <a:rPr lang="en-US" sz="2400" dirty="0" smtClean="0"/>
              <a:t>Coordinate Constraint Management Plans</a:t>
            </a:r>
          </a:p>
          <a:p>
            <a:pPr marL="800100" lvl="1" indent="-342900">
              <a:buFont typeface="+mj-lt"/>
              <a:buAutoNum type="alphaLcPeriod"/>
              <a:tabLst>
                <a:tab pos="514350" algn="l"/>
              </a:tabLst>
            </a:pPr>
            <a:r>
              <a:rPr lang="en-US" sz="2400" dirty="0" smtClean="0"/>
              <a:t>Provide Reactive Support as needed</a:t>
            </a:r>
            <a:endParaRPr lang="en-US" sz="2400" dirty="0"/>
          </a:p>
        </p:txBody>
      </p:sp>
      <p:sp>
        <p:nvSpPr>
          <p:cNvPr id="3" name="Slide Number Placeholder 2"/>
          <p:cNvSpPr>
            <a:spLocks noGrp="1"/>
          </p:cNvSpPr>
          <p:nvPr>
            <p:ph type="sldNum" sz="quarter" idx="12"/>
          </p:nvPr>
        </p:nvSpPr>
        <p:spPr/>
        <p:txBody>
          <a:bodyPr/>
          <a:lstStyle/>
          <a:p>
            <a:pPr>
              <a:defRPr/>
            </a:pPr>
            <a:fld id="{CAFA289C-E77B-49BE-BA34-A313741B5468}" type="slidenum">
              <a:rPr lang="en-US" smtClean="0"/>
              <a:pPr>
                <a:defRPr/>
              </a:pPr>
              <a:t>30</a:t>
            </a:fld>
            <a:endParaRPr lang="en-US"/>
          </a:p>
        </p:txBody>
      </p:sp>
    </p:spTree>
    <p:extLst>
      <p:ext uri="{BB962C8B-B14F-4D97-AF65-F5344CB8AC3E}">
        <p14:creationId xmlns:p14="http://schemas.microsoft.com/office/powerpoint/2010/main" val="3261485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533400" y="304800"/>
            <a:ext cx="8229600" cy="1143000"/>
          </a:xfrm>
          <a:prstGeom prst="rect">
            <a:avLst/>
          </a:prstGeom>
          <a:noFill/>
          <a:ln>
            <a:noFill/>
          </a:ln>
          <a:effectLst>
            <a:outerShdw dist="35921" dir="2700000" algn="ctr" rotWithShape="0">
              <a:schemeClr va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b="1">
                <a:solidFill>
                  <a:schemeClr val="accent2"/>
                </a:solidFill>
              </a:rPr>
              <a:t>Questions</a:t>
            </a:r>
          </a:p>
        </p:txBody>
      </p:sp>
      <p:sp>
        <p:nvSpPr>
          <p:cNvPr id="5" name="TextBox 4"/>
          <p:cNvSpPr txBox="1"/>
          <p:nvPr/>
        </p:nvSpPr>
        <p:spPr>
          <a:xfrm>
            <a:off x="533401" y="1476374"/>
            <a:ext cx="8001000" cy="4524315"/>
          </a:xfrm>
          <a:prstGeom prst="rect">
            <a:avLst/>
          </a:prstGeom>
          <a:noFill/>
        </p:spPr>
        <p:txBody>
          <a:bodyPr wrap="square" rtlCol="0">
            <a:spAutoFit/>
          </a:bodyPr>
          <a:lstStyle/>
          <a:p>
            <a:r>
              <a:rPr lang="en-US" sz="2400" dirty="0" smtClean="0"/>
              <a:t>5. Which of the following communication protocols shall be used during all</a:t>
            </a:r>
          </a:p>
          <a:p>
            <a:pPr>
              <a:tabLst>
                <a:tab pos="346075" algn="l"/>
              </a:tabLst>
            </a:pPr>
            <a:r>
              <a:rPr lang="en-US" sz="2400" dirty="0" smtClean="0"/>
              <a:t>	Emergency situations?</a:t>
            </a:r>
          </a:p>
          <a:p>
            <a:pPr>
              <a:tabLst>
                <a:tab pos="514350" algn="l"/>
              </a:tabLst>
            </a:pPr>
            <a:endParaRPr lang="en-US" sz="2400" dirty="0" smtClean="0"/>
          </a:p>
          <a:p>
            <a:pPr marL="800100" lvl="1" indent="-342900">
              <a:buFont typeface="+mj-lt"/>
              <a:buAutoNum type="alphaLcPeriod"/>
              <a:tabLst>
                <a:tab pos="514350" algn="l"/>
              </a:tabLst>
            </a:pPr>
            <a:r>
              <a:rPr lang="en-US" sz="2400" dirty="0" smtClean="0"/>
              <a:t>Use only last names of employees to eliminate any confusion</a:t>
            </a:r>
          </a:p>
          <a:p>
            <a:pPr marL="800100" lvl="1" indent="-342900">
              <a:buFont typeface="+mj-lt"/>
              <a:buAutoNum type="alphaLcPeriod"/>
              <a:tabLst>
                <a:tab pos="514350" algn="l"/>
              </a:tabLst>
            </a:pPr>
            <a:r>
              <a:rPr lang="en-US" sz="2400" dirty="0" smtClean="0"/>
              <a:t>Proper use of 3-Part Communication on all phone calls, radios, etc. </a:t>
            </a:r>
          </a:p>
          <a:p>
            <a:pPr marL="800100" lvl="1" indent="-342900">
              <a:buFont typeface="+mj-lt"/>
              <a:buAutoNum type="alphaLcPeriod"/>
              <a:tabLst>
                <a:tab pos="514350" algn="l"/>
              </a:tabLst>
            </a:pPr>
            <a:r>
              <a:rPr lang="en-US" sz="2400" dirty="0" smtClean="0"/>
              <a:t>Ensure correct spelling of employee names while talking to the media</a:t>
            </a:r>
          </a:p>
          <a:p>
            <a:pPr marL="800100" lvl="1" indent="-342900">
              <a:buFont typeface="+mj-lt"/>
              <a:buAutoNum type="alphaLcPeriod"/>
              <a:tabLst>
                <a:tab pos="514350" algn="l"/>
              </a:tabLst>
            </a:pPr>
            <a:r>
              <a:rPr lang="en-US" sz="2400" dirty="0" smtClean="0"/>
              <a:t>Disregard all communication protocols until the Emergency has passed</a:t>
            </a:r>
            <a:endParaRPr lang="en-US" sz="2400" dirty="0"/>
          </a:p>
        </p:txBody>
      </p:sp>
      <p:sp>
        <p:nvSpPr>
          <p:cNvPr id="3" name="Slide Number Placeholder 2"/>
          <p:cNvSpPr>
            <a:spLocks noGrp="1"/>
          </p:cNvSpPr>
          <p:nvPr>
            <p:ph type="sldNum" sz="quarter" idx="12"/>
          </p:nvPr>
        </p:nvSpPr>
        <p:spPr/>
        <p:txBody>
          <a:bodyPr/>
          <a:lstStyle/>
          <a:p>
            <a:pPr>
              <a:defRPr/>
            </a:pPr>
            <a:fld id="{CAFA289C-E77B-49BE-BA34-A313741B5468}" type="slidenum">
              <a:rPr lang="en-US" smtClean="0"/>
              <a:pPr>
                <a:defRPr/>
              </a:pPr>
              <a:t>31</a:t>
            </a:fld>
            <a:endParaRPr lang="en-US"/>
          </a:p>
        </p:txBody>
      </p:sp>
    </p:spTree>
    <p:extLst>
      <p:ext uri="{BB962C8B-B14F-4D97-AF65-F5344CB8AC3E}">
        <p14:creationId xmlns:p14="http://schemas.microsoft.com/office/powerpoint/2010/main" val="1579713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394325" y="806450"/>
            <a:ext cx="1196975" cy="2132013"/>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100" b="1" u="sng">
                <a:latin typeface="Calibri" pitchFamily="34" charset="0"/>
              </a:rPr>
              <a:t>07:51 AM</a:t>
            </a:r>
          </a:p>
          <a:p>
            <a:pPr>
              <a:spcAft>
                <a:spcPts val="200"/>
              </a:spcAft>
            </a:pPr>
            <a:r>
              <a:rPr lang="en-US" altLang="en-US" sz="1100">
                <a:latin typeface="Calibri" pitchFamily="34" charset="0"/>
              </a:rPr>
              <a:t>ERCOT recalled EEA Level 2.  EEA Level 1 remains in effect</a:t>
            </a:r>
          </a:p>
          <a:p>
            <a:pPr>
              <a:spcAft>
                <a:spcPts val="200"/>
              </a:spcAft>
            </a:pPr>
            <a:r>
              <a:rPr lang="en-US" altLang="en-US" sz="1100" b="1" u="sng">
                <a:latin typeface="Calibri" pitchFamily="34" charset="0"/>
              </a:rPr>
              <a:t>07:56 AM</a:t>
            </a:r>
          </a:p>
          <a:p>
            <a:pPr>
              <a:spcAft>
                <a:spcPts val="200"/>
              </a:spcAft>
            </a:pPr>
            <a:r>
              <a:rPr lang="en-US" altLang="en-US" sz="1100">
                <a:latin typeface="Calibri" pitchFamily="34" charset="0"/>
              </a:rPr>
              <a:t>ERCOT recalled 30 minute ERS</a:t>
            </a:r>
          </a:p>
          <a:p>
            <a:pPr>
              <a:spcAft>
                <a:spcPts val="200"/>
              </a:spcAft>
            </a:pPr>
            <a:r>
              <a:rPr lang="en-US" altLang="en-US" sz="1100" b="1" u="sng">
                <a:latin typeface="Calibri" pitchFamily="34" charset="0"/>
              </a:rPr>
              <a:t>07:58 AM</a:t>
            </a:r>
          </a:p>
          <a:p>
            <a:pPr>
              <a:spcAft>
                <a:spcPts val="200"/>
              </a:spcAft>
            </a:pPr>
            <a:r>
              <a:rPr lang="en-US" altLang="en-US" sz="1100">
                <a:latin typeface="Calibri" pitchFamily="34" charset="0"/>
              </a:rPr>
              <a:t>ERCOT recalled 10 minute ERS.</a:t>
            </a:r>
          </a:p>
        </p:txBody>
      </p:sp>
      <p:sp>
        <p:nvSpPr>
          <p:cNvPr id="5" name="Text Box 10"/>
          <p:cNvSpPr txBox="1">
            <a:spLocks noChangeArrowheads="1"/>
          </p:cNvSpPr>
          <p:nvPr/>
        </p:nvSpPr>
        <p:spPr bwMode="auto">
          <a:xfrm>
            <a:off x="466725" y="5094288"/>
            <a:ext cx="1560513" cy="647700"/>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000">
                <a:latin typeface="Calibri" pitchFamily="34" charset="0"/>
              </a:rPr>
              <a:t>ERCOT deployed RRS to Generators for frequency below 59.91 Hz</a:t>
            </a:r>
          </a:p>
          <a:p>
            <a:endParaRPr lang="en-US" altLang="en-US"/>
          </a:p>
        </p:txBody>
      </p:sp>
      <p:sp>
        <p:nvSpPr>
          <p:cNvPr id="6" name="Text Box 11"/>
          <p:cNvSpPr txBox="1">
            <a:spLocks noChangeArrowheads="1"/>
          </p:cNvSpPr>
          <p:nvPr/>
        </p:nvSpPr>
        <p:spPr bwMode="auto">
          <a:xfrm>
            <a:off x="328613" y="3686175"/>
            <a:ext cx="969962" cy="204788"/>
          </a:xfrm>
          <a:prstGeom prst="rect">
            <a:avLst/>
          </a:prstGeom>
          <a:solidFill>
            <a:srgbClr val="FFFFFF"/>
          </a:solidFill>
          <a:ln w="0">
            <a:solidFill>
              <a:srgbClr val="FFFFFF"/>
            </a:solidFill>
            <a:miter lim="800000"/>
            <a:headEnd/>
            <a:tailEnd/>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b="1">
                <a:latin typeface="Calibri" pitchFamily="34" charset="0"/>
              </a:rPr>
              <a:t>06:37 AM</a:t>
            </a:r>
            <a:endParaRPr lang="en-US" altLang="en-US" sz="1100"/>
          </a:p>
        </p:txBody>
      </p:sp>
      <p:sp>
        <p:nvSpPr>
          <p:cNvPr id="7" name="Text Box 11"/>
          <p:cNvSpPr txBox="1">
            <a:spLocks noChangeArrowheads="1"/>
          </p:cNvSpPr>
          <p:nvPr/>
        </p:nvSpPr>
        <p:spPr bwMode="auto">
          <a:xfrm>
            <a:off x="2171700" y="3679825"/>
            <a:ext cx="908050" cy="204788"/>
          </a:xfrm>
          <a:prstGeom prst="rect">
            <a:avLst/>
          </a:prstGeom>
          <a:solidFill>
            <a:srgbClr val="FFFFFF"/>
          </a:solidFill>
          <a:ln w="0">
            <a:solidFill>
              <a:srgbClr val="FFFFFF"/>
            </a:solidFill>
            <a:miter lim="800000"/>
            <a:headEnd/>
            <a:tailEnd/>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b="1">
                <a:latin typeface="Calibri" pitchFamily="34" charset="0"/>
              </a:rPr>
              <a:t>06:52 AM</a:t>
            </a:r>
            <a:endParaRPr lang="en-US" altLang="en-US" sz="1100"/>
          </a:p>
        </p:txBody>
      </p:sp>
      <p:sp>
        <p:nvSpPr>
          <p:cNvPr id="8" name="Text Box 10"/>
          <p:cNvSpPr txBox="1">
            <a:spLocks noChangeArrowheads="1"/>
          </p:cNvSpPr>
          <p:nvPr/>
        </p:nvSpPr>
        <p:spPr bwMode="auto">
          <a:xfrm>
            <a:off x="739775" y="4308475"/>
            <a:ext cx="1095375" cy="558800"/>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000">
                <a:latin typeface="Calibri" pitchFamily="34" charset="0"/>
              </a:rPr>
              <a:t>ERCOT deployed Non-Spin for 187 MW</a:t>
            </a:r>
          </a:p>
          <a:p>
            <a:endParaRPr lang="en-US" altLang="en-US"/>
          </a:p>
        </p:txBody>
      </p:sp>
      <p:sp>
        <p:nvSpPr>
          <p:cNvPr id="9" name="Text Box 19"/>
          <p:cNvSpPr txBox="1">
            <a:spLocks noChangeArrowheads="1"/>
          </p:cNvSpPr>
          <p:nvPr/>
        </p:nvSpPr>
        <p:spPr bwMode="auto">
          <a:xfrm>
            <a:off x="1900238" y="4321175"/>
            <a:ext cx="977900" cy="715963"/>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000">
                <a:latin typeface="Calibri" pitchFamily="34" charset="0"/>
              </a:rPr>
              <a:t>ERCOT deployed Group 1 RRS for 546.36 MW</a:t>
            </a:r>
            <a:endParaRPr lang="en-US" altLang="en-US" sz="1000"/>
          </a:p>
        </p:txBody>
      </p:sp>
      <p:sp>
        <p:nvSpPr>
          <p:cNvPr id="10" name="Text Box 18"/>
          <p:cNvSpPr txBox="1">
            <a:spLocks noChangeArrowheads="1"/>
          </p:cNvSpPr>
          <p:nvPr/>
        </p:nvSpPr>
        <p:spPr bwMode="auto">
          <a:xfrm>
            <a:off x="4905375" y="4495800"/>
            <a:ext cx="1047750" cy="1136650"/>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100" b="1" u="sng">
                <a:latin typeface="Calibri" pitchFamily="34" charset="0"/>
              </a:rPr>
              <a:t>07:43 AM</a:t>
            </a:r>
          </a:p>
          <a:p>
            <a:pPr>
              <a:spcAft>
                <a:spcPts val="200"/>
              </a:spcAft>
            </a:pPr>
            <a:r>
              <a:rPr lang="en-US" altLang="en-US" sz="1000">
                <a:latin typeface="Calibri" pitchFamily="34" charset="0"/>
              </a:rPr>
              <a:t>ERCOT recalled all Group 2 RRS</a:t>
            </a:r>
          </a:p>
          <a:p>
            <a:pPr>
              <a:spcAft>
                <a:spcPts val="200"/>
              </a:spcAft>
            </a:pPr>
            <a:r>
              <a:rPr lang="en-US" altLang="en-US" sz="1100" b="1" u="sng">
                <a:latin typeface="Calibri" pitchFamily="34" charset="0"/>
              </a:rPr>
              <a:t>07:50 AM</a:t>
            </a:r>
          </a:p>
          <a:p>
            <a:pPr>
              <a:spcAft>
                <a:spcPts val="200"/>
              </a:spcAft>
            </a:pPr>
            <a:r>
              <a:rPr lang="en-US" altLang="en-US" sz="1000">
                <a:latin typeface="Calibri" pitchFamily="34" charset="0"/>
              </a:rPr>
              <a:t>ERCOT recalled all Group 1 RRS</a:t>
            </a:r>
            <a:endParaRPr lang="en-US" altLang="en-US" sz="1200">
              <a:latin typeface="Times New Roman" pitchFamily="18" charset="0"/>
            </a:endParaRPr>
          </a:p>
        </p:txBody>
      </p:sp>
      <p:sp>
        <p:nvSpPr>
          <p:cNvPr id="11" name="Text Box 11"/>
          <p:cNvSpPr txBox="1">
            <a:spLocks noChangeArrowheads="1"/>
          </p:cNvSpPr>
          <p:nvPr/>
        </p:nvSpPr>
        <p:spPr bwMode="auto">
          <a:xfrm>
            <a:off x="1066800" y="2722563"/>
            <a:ext cx="768350" cy="204787"/>
          </a:xfrm>
          <a:prstGeom prst="rect">
            <a:avLst/>
          </a:prstGeom>
          <a:solidFill>
            <a:srgbClr val="FFFFFF"/>
          </a:solidFill>
          <a:ln w="0">
            <a:solidFill>
              <a:srgbClr val="FFFFFF"/>
            </a:solidFill>
            <a:miter lim="800000"/>
            <a:headEnd/>
            <a:tailEnd/>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b="1" dirty="0">
                <a:latin typeface="Calibri" pitchFamily="34" charset="0"/>
              </a:rPr>
              <a:t>06:42 AM </a:t>
            </a:r>
            <a:endParaRPr lang="en-US" altLang="en-US" sz="1100" dirty="0"/>
          </a:p>
        </p:txBody>
      </p:sp>
      <p:sp>
        <p:nvSpPr>
          <p:cNvPr id="12" name="Text Box 11"/>
          <p:cNvSpPr txBox="1">
            <a:spLocks noChangeArrowheads="1"/>
          </p:cNvSpPr>
          <p:nvPr/>
        </p:nvSpPr>
        <p:spPr bwMode="auto">
          <a:xfrm>
            <a:off x="6727825" y="2682875"/>
            <a:ext cx="838200" cy="244475"/>
          </a:xfrm>
          <a:prstGeom prst="rect">
            <a:avLst/>
          </a:prstGeom>
          <a:solidFill>
            <a:srgbClr val="FFFFFF"/>
          </a:solidFill>
          <a:ln w="0">
            <a:solidFill>
              <a:srgbClr val="FFFFFF"/>
            </a:solidFill>
            <a:miter lim="800000"/>
            <a:headEnd/>
            <a:tailEnd/>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b="1">
                <a:latin typeface="Calibri" pitchFamily="34" charset="0"/>
              </a:rPr>
              <a:t>09:12 AM </a:t>
            </a:r>
            <a:endParaRPr lang="en-US" altLang="en-US" sz="1100"/>
          </a:p>
        </p:txBody>
      </p:sp>
      <p:sp>
        <p:nvSpPr>
          <p:cNvPr id="13" name="Text Box 18"/>
          <p:cNvSpPr txBox="1">
            <a:spLocks noChangeArrowheads="1"/>
          </p:cNvSpPr>
          <p:nvPr/>
        </p:nvSpPr>
        <p:spPr bwMode="auto">
          <a:xfrm>
            <a:off x="3838575" y="3722935"/>
            <a:ext cx="1047750" cy="2420937"/>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100" b="1" u="sng" dirty="0">
                <a:latin typeface="Calibri" pitchFamily="34" charset="0"/>
              </a:rPr>
              <a:t>07:02 AM</a:t>
            </a:r>
          </a:p>
          <a:p>
            <a:pPr>
              <a:spcAft>
                <a:spcPts val="200"/>
              </a:spcAft>
            </a:pPr>
            <a:r>
              <a:rPr lang="en-US" altLang="en-US" sz="1000" dirty="0">
                <a:latin typeface="Calibri" pitchFamily="34" charset="0"/>
              </a:rPr>
              <a:t>ERCOT deployed 30 minute ERS for 111.68 MW</a:t>
            </a:r>
          </a:p>
          <a:p>
            <a:pPr>
              <a:spcAft>
                <a:spcPts val="200"/>
              </a:spcAft>
            </a:pPr>
            <a:r>
              <a:rPr lang="en-US" altLang="en-US" sz="1100" b="1" u="sng" dirty="0">
                <a:latin typeface="Calibri" pitchFamily="34" charset="0"/>
              </a:rPr>
              <a:t>07:05 AM</a:t>
            </a:r>
          </a:p>
          <a:p>
            <a:pPr>
              <a:spcAft>
                <a:spcPts val="200"/>
              </a:spcAft>
            </a:pPr>
            <a:r>
              <a:rPr lang="en-US" altLang="en-US" sz="1000" dirty="0">
                <a:latin typeface="Calibri" pitchFamily="34" charset="0"/>
              </a:rPr>
              <a:t>ERCOT deployed  10 minute ERS for 508.72 MW</a:t>
            </a:r>
          </a:p>
          <a:p>
            <a:pPr>
              <a:spcAft>
                <a:spcPts val="200"/>
              </a:spcAft>
            </a:pPr>
            <a:r>
              <a:rPr lang="en-US" altLang="en-US" sz="1000" b="1" u="sng" dirty="0">
                <a:latin typeface="Calibri" pitchFamily="34" charset="0"/>
              </a:rPr>
              <a:t>07:13 AM</a:t>
            </a:r>
          </a:p>
          <a:p>
            <a:pPr>
              <a:spcAft>
                <a:spcPts val="200"/>
              </a:spcAft>
            </a:pPr>
            <a:r>
              <a:rPr lang="en-US" altLang="en-US" sz="1000" dirty="0">
                <a:latin typeface="Calibri" pitchFamily="34" charset="0"/>
              </a:rPr>
              <a:t>ERCOT recalled all RRS from Generators due to frequency above 59.91 Hz</a:t>
            </a:r>
            <a:endParaRPr lang="en-US" altLang="en-US" sz="1000" dirty="0"/>
          </a:p>
          <a:p>
            <a:pPr>
              <a:spcAft>
                <a:spcPts val="200"/>
              </a:spcAft>
            </a:pPr>
            <a:endParaRPr lang="en-US" altLang="en-US" sz="1000" dirty="0">
              <a:latin typeface="Calibri" pitchFamily="34" charset="0"/>
            </a:endParaRPr>
          </a:p>
          <a:p>
            <a:pPr>
              <a:spcAft>
                <a:spcPts val="200"/>
              </a:spcAft>
            </a:pPr>
            <a:endParaRPr lang="en-US" altLang="en-US" sz="1200" dirty="0">
              <a:latin typeface="Times New Roman" pitchFamily="18" charset="0"/>
            </a:endParaRPr>
          </a:p>
          <a:p>
            <a:endParaRPr lang="en-US" altLang="en-US" dirty="0"/>
          </a:p>
        </p:txBody>
      </p:sp>
      <p:sp>
        <p:nvSpPr>
          <p:cNvPr id="14" name="Text Box 11"/>
          <p:cNvSpPr txBox="1">
            <a:spLocks noChangeArrowheads="1"/>
          </p:cNvSpPr>
          <p:nvPr/>
        </p:nvSpPr>
        <p:spPr bwMode="auto">
          <a:xfrm>
            <a:off x="2932113" y="3676650"/>
            <a:ext cx="838200" cy="204788"/>
          </a:xfrm>
          <a:prstGeom prst="rect">
            <a:avLst/>
          </a:prstGeom>
          <a:solidFill>
            <a:srgbClr val="FFFFFF"/>
          </a:solidFill>
          <a:ln w="0">
            <a:solidFill>
              <a:srgbClr val="FFFFFF"/>
            </a:solidFill>
            <a:miter lim="800000"/>
            <a:headEnd/>
            <a:tailEnd/>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b="1">
                <a:latin typeface="Calibri" pitchFamily="34" charset="0"/>
              </a:rPr>
              <a:t>06:57 AM</a:t>
            </a:r>
            <a:endParaRPr lang="en-US" altLang="en-US" sz="1100"/>
          </a:p>
        </p:txBody>
      </p:sp>
      <p:sp>
        <p:nvSpPr>
          <p:cNvPr id="15" name="Text Box 6"/>
          <p:cNvSpPr txBox="1">
            <a:spLocks noChangeArrowheads="1"/>
          </p:cNvSpPr>
          <p:nvPr/>
        </p:nvSpPr>
        <p:spPr bwMode="auto">
          <a:xfrm>
            <a:off x="7462838" y="1444625"/>
            <a:ext cx="1266825" cy="582613"/>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100">
                <a:latin typeface="Calibri" pitchFamily="34" charset="0"/>
              </a:rPr>
              <a:t>Watch terminated as PRC was above 3000 MW</a:t>
            </a:r>
            <a:endParaRPr lang="en-US" altLang="en-US"/>
          </a:p>
        </p:txBody>
      </p:sp>
      <p:sp>
        <p:nvSpPr>
          <p:cNvPr id="16" name="Text Box 11"/>
          <p:cNvSpPr txBox="1">
            <a:spLocks noChangeArrowheads="1"/>
          </p:cNvSpPr>
          <p:nvPr/>
        </p:nvSpPr>
        <p:spPr bwMode="auto">
          <a:xfrm>
            <a:off x="7500938" y="2692400"/>
            <a:ext cx="838200" cy="244475"/>
          </a:xfrm>
          <a:prstGeom prst="rect">
            <a:avLst/>
          </a:prstGeom>
          <a:solidFill>
            <a:srgbClr val="FFFFFF"/>
          </a:solidFill>
          <a:ln w="0">
            <a:solidFill>
              <a:srgbClr val="FFFFFF"/>
            </a:solidFill>
            <a:miter lim="800000"/>
            <a:headEnd/>
            <a:tailEnd/>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b="1">
                <a:latin typeface="Calibri" pitchFamily="34" charset="0"/>
              </a:rPr>
              <a:t>09:55 AM </a:t>
            </a:r>
            <a:endParaRPr lang="en-US" altLang="en-US" sz="1100"/>
          </a:p>
        </p:txBody>
      </p:sp>
      <p:sp>
        <p:nvSpPr>
          <p:cNvPr id="17" name="Text Box 6"/>
          <p:cNvSpPr txBox="1">
            <a:spLocks noChangeArrowheads="1"/>
          </p:cNvSpPr>
          <p:nvPr/>
        </p:nvSpPr>
        <p:spPr bwMode="auto">
          <a:xfrm>
            <a:off x="1196975" y="1901825"/>
            <a:ext cx="976313" cy="752475"/>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100">
                <a:latin typeface="Calibri" pitchFamily="34" charset="0"/>
              </a:rPr>
              <a:t>Watch issued due to PRC below 2500 MW</a:t>
            </a:r>
            <a:endParaRPr lang="en-US" altLang="en-US"/>
          </a:p>
        </p:txBody>
      </p:sp>
      <p:sp>
        <p:nvSpPr>
          <p:cNvPr id="18" name="Text Box 14"/>
          <p:cNvSpPr txBox="1">
            <a:spLocks noChangeArrowheads="1"/>
          </p:cNvSpPr>
          <p:nvPr/>
        </p:nvSpPr>
        <p:spPr bwMode="auto">
          <a:xfrm>
            <a:off x="3125788" y="1412875"/>
            <a:ext cx="1135062" cy="709613"/>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100">
                <a:latin typeface="Calibri" pitchFamily="34" charset="0"/>
              </a:rPr>
              <a:t>ERCOT issued EEA Level 2 for PRC below 1750 MW</a:t>
            </a:r>
          </a:p>
          <a:p>
            <a:pPr>
              <a:spcAft>
                <a:spcPts val="200"/>
              </a:spcAft>
            </a:pPr>
            <a:endParaRPr lang="en-US" altLang="en-US" sz="1200">
              <a:latin typeface="Times New Roman" pitchFamily="18" charset="0"/>
            </a:endParaRPr>
          </a:p>
          <a:p>
            <a:endParaRPr lang="en-US" altLang="en-US"/>
          </a:p>
        </p:txBody>
      </p:sp>
      <p:sp>
        <p:nvSpPr>
          <p:cNvPr id="19" name="Right Arrow 18"/>
          <p:cNvSpPr/>
          <p:nvPr/>
        </p:nvSpPr>
        <p:spPr>
          <a:xfrm>
            <a:off x="295275" y="2654300"/>
            <a:ext cx="8543925" cy="12954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cap="small" dirty="0"/>
              <a:t>					</a:t>
            </a:r>
            <a:endParaRPr lang="en-US" sz="1400" cap="small" dirty="0"/>
          </a:p>
        </p:txBody>
      </p:sp>
      <p:cxnSp>
        <p:nvCxnSpPr>
          <p:cNvPr id="20" name="Straight Arrow Connector 19"/>
          <p:cNvCxnSpPr/>
          <p:nvPr/>
        </p:nvCxnSpPr>
        <p:spPr>
          <a:xfrm rot="5400000" flipH="1" flipV="1">
            <a:off x="770252" y="2677248"/>
            <a:ext cx="592772" cy="1455"/>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571875" y="3608656"/>
            <a:ext cx="0" cy="671700"/>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613525" y="1061884"/>
            <a:ext cx="0" cy="1915563"/>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254250" y="2189280"/>
            <a:ext cx="1455" cy="786560"/>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sp>
        <p:nvSpPr>
          <p:cNvPr id="24" name="Text Box 10"/>
          <p:cNvSpPr txBox="1">
            <a:spLocks noChangeArrowheads="1"/>
          </p:cNvSpPr>
          <p:nvPr/>
        </p:nvSpPr>
        <p:spPr bwMode="auto">
          <a:xfrm>
            <a:off x="2209800" y="5553075"/>
            <a:ext cx="1117600" cy="630238"/>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000">
                <a:latin typeface="Calibri" pitchFamily="34" charset="0"/>
              </a:rPr>
              <a:t>ERCOT deployed Group 2 RRS for 536.24 MW</a:t>
            </a:r>
          </a:p>
          <a:p>
            <a:endParaRPr lang="en-US" altLang="en-US"/>
          </a:p>
        </p:txBody>
      </p:sp>
      <p:sp>
        <p:nvSpPr>
          <p:cNvPr id="25" name="Text Box 13"/>
          <p:cNvSpPr txBox="1">
            <a:spLocks noChangeArrowheads="1"/>
          </p:cNvSpPr>
          <p:nvPr/>
        </p:nvSpPr>
        <p:spPr bwMode="auto">
          <a:xfrm>
            <a:off x="1792288" y="854075"/>
            <a:ext cx="1236662" cy="593725"/>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a:latin typeface="Calibri" pitchFamily="34" charset="0"/>
              </a:rPr>
              <a:t>ERCOT issued EEA Level 1 for PRC below 2300 MW</a:t>
            </a:r>
          </a:p>
          <a:p>
            <a:endParaRPr lang="en-US" altLang="en-US"/>
          </a:p>
        </p:txBody>
      </p:sp>
      <p:sp>
        <p:nvSpPr>
          <p:cNvPr id="26" name="Text Box 11"/>
          <p:cNvSpPr txBox="1">
            <a:spLocks noChangeArrowheads="1"/>
          </p:cNvSpPr>
          <p:nvPr/>
        </p:nvSpPr>
        <p:spPr bwMode="auto">
          <a:xfrm>
            <a:off x="2182813" y="2733675"/>
            <a:ext cx="908050" cy="204788"/>
          </a:xfrm>
          <a:prstGeom prst="rect">
            <a:avLst/>
          </a:prstGeom>
          <a:solidFill>
            <a:srgbClr val="FFFFFF"/>
          </a:solidFill>
          <a:ln w="0">
            <a:solidFill>
              <a:srgbClr val="FFFFFF"/>
            </a:solidFill>
            <a:miter lim="800000"/>
            <a:headEnd/>
            <a:tailEnd/>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b="1">
                <a:latin typeface="Calibri" pitchFamily="34" charset="0"/>
              </a:rPr>
              <a:t>06:52 AM</a:t>
            </a:r>
            <a:endParaRPr lang="en-US" altLang="en-US" sz="1100"/>
          </a:p>
        </p:txBody>
      </p:sp>
      <p:sp>
        <p:nvSpPr>
          <p:cNvPr id="27" name="Text Box 11"/>
          <p:cNvSpPr txBox="1">
            <a:spLocks noChangeArrowheads="1"/>
          </p:cNvSpPr>
          <p:nvPr/>
        </p:nvSpPr>
        <p:spPr bwMode="auto">
          <a:xfrm>
            <a:off x="3656013" y="2722563"/>
            <a:ext cx="768350" cy="204787"/>
          </a:xfrm>
          <a:prstGeom prst="rect">
            <a:avLst/>
          </a:prstGeom>
          <a:solidFill>
            <a:srgbClr val="FFFFFF"/>
          </a:solidFill>
          <a:ln w="0">
            <a:solidFill>
              <a:srgbClr val="FFFFFF"/>
            </a:solidFill>
            <a:miter lim="800000"/>
            <a:headEnd/>
            <a:tailEnd/>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b="1">
                <a:latin typeface="Calibri" pitchFamily="34" charset="0"/>
              </a:rPr>
              <a:t>07:01 AM </a:t>
            </a:r>
            <a:endParaRPr lang="en-US" altLang="en-US" sz="1100"/>
          </a:p>
        </p:txBody>
      </p:sp>
      <p:cxnSp>
        <p:nvCxnSpPr>
          <p:cNvPr id="28" name="Straight Arrow Connector 27"/>
          <p:cNvCxnSpPr/>
          <p:nvPr/>
        </p:nvCxnSpPr>
        <p:spPr>
          <a:xfrm>
            <a:off x="2060575" y="3599688"/>
            <a:ext cx="0" cy="556237"/>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828925" y="3608656"/>
            <a:ext cx="0" cy="1773456"/>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08540" y="1630570"/>
            <a:ext cx="1455" cy="1346877"/>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260930" y="2608691"/>
            <a:ext cx="729192" cy="728"/>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sp>
        <p:nvSpPr>
          <p:cNvPr id="32" name="Text Box 6"/>
          <p:cNvSpPr txBox="1">
            <a:spLocks noChangeArrowheads="1"/>
          </p:cNvSpPr>
          <p:nvPr/>
        </p:nvSpPr>
        <p:spPr bwMode="auto">
          <a:xfrm>
            <a:off x="6904038" y="755650"/>
            <a:ext cx="1187450" cy="669925"/>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100">
                <a:latin typeface="Calibri" pitchFamily="34" charset="0"/>
              </a:rPr>
              <a:t>EEA Level 1 cancelled.  Watch remains in effect.</a:t>
            </a:r>
            <a:endParaRPr lang="en-US" altLang="en-US"/>
          </a:p>
        </p:txBody>
      </p:sp>
      <p:sp>
        <p:nvSpPr>
          <p:cNvPr id="33" name="Text Box 19"/>
          <p:cNvSpPr txBox="1">
            <a:spLocks noChangeArrowheads="1"/>
          </p:cNvSpPr>
          <p:nvPr/>
        </p:nvSpPr>
        <p:spPr bwMode="auto">
          <a:xfrm>
            <a:off x="6199188" y="3727450"/>
            <a:ext cx="1397000" cy="2300288"/>
          </a:xfrm>
          <a:prstGeom prst="rect">
            <a:avLst/>
          </a:prstGeom>
          <a:solidFill>
            <a:srgbClr val="FFFFFF"/>
          </a:solidFill>
          <a:ln w="9525">
            <a:solidFill>
              <a:srgbClr val="F2F2F2"/>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200"/>
              </a:spcAft>
            </a:pPr>
            <a:r>
              <a:rPr lang="en-US" altLang="en-US" sz="1000" b="1" u="sng" dirty="0">
                <a:latin typeface="Calibri" pitchFamily="34" charset="0"/>
              </a:rPr>
              <a:t>08:10 :36 AM</a:t>
            </a:r>
          </a:p>
          <a:p>
            <a:pPr>
              <a:spcAft>
                <a:spcPts val="200"/>
              </a:spcAft>
            </a:pPr>
            <a:r>
              <a:rPr lang="en-US" altLang="en-US" sz="1000" dirty="0">
                <a:latin typeface="Calibri" pitchFamily="34" charset="0"/>
              </a:rPr>
              <a:t>ERCOT recalled all Non-Spin</a:t>
            </a:r>
          </a:p>
          <a:p>
            <a:pPr>
              <a:spcAft>
                <a:spcPts val="200"/>
              </a:spcAft>
            </a:pPr>
            <a:r>
              <a:rPr lang="en-US" altLang="en-US" sz="1000" b="1" u="sng" dirty="0">
                <a:latin typeface="Calibri" pitchFamily="34" charset="0"/>
              </a:rPr>
              <a:t>08:10:48 AM</a:t>
            </a:r>
          </a:p>
          <a:p>
            <a:pPr>
              <a:spcAft>
                <a:spcPts val="200"/>
              </a:spcAft>
            </a:pPr>
            <a:r>
              <a:rPr lang="en-US" altLang="en-US" sz="1000" dirty="0">
                <a:latin typeface="Calibri" pitchFamily="34" charset="0"/>
              </a:rPr>
              <a:t>ERCOT deployed RRS to Generators for frequency below 59.91 Hz</a:t>
            </a:r>
          </a:p>
          <a:p>
            <a:pPr>
              <a:spcAft>
                <a:spcPts val="200"/>
              </a:spcAft>
            </a:pPr>
            <a:r>
              <a:rPr lang="en-US" altLang="en-US" sz="1000" b="1" u="sng" dirty="0">
                <a:latin typeface="Calibri" pitchFamily="34" charset="0"/>
              </a:rPr>
              <a:t>08:17 AM</a:t>
            </a:r>
          </a:p>
          <a:p>
            <a:pPr>
              <a:spcAft>
                <a:spcPts val="200"/>
              </a:spcAft>
            </a:pPr>
            <a:r>
              <a:rPr lang="en-US" altLang="en-US" sz="1000" dirty="0">
                <a:latin typeface="Calibri" pitchFamily="34" charset="0"/>
              </a:rPr>
              <a:t>ERCOT recalled all RRS from Generators due to frequency above 59.91 Hz</a:t>
            </a:r>
            <a:endParaRPr lang="en-US" altLang="en-US" sz="1000" dirty="0"/>
          </a:p>
          <a:p>
            <a:pPr>
              <a:spcAft>
                <a:spcPts val="200"/>
              </a:spcAft>
            </a:pPr>
            <a:endParaRPr lang="en-US" altLang="en-US" sz="1000" dirty="0">
              <a:latin typeface="Calibri" pitchFamily="34" charset="0"/>
            </a:endParaRPr>
          </a:p>
          <a:p>
            <a:pPr>
              <a:spcAft>
                <a:spcPts val="200"/>
              </a:spcAft>
            </a:pPr>
            <a:endParaRPr lang="en-US" altLang="en-US" sz="1000" dirty="0"/>
          </a:p>
        </p:txBody>
      </p:sp>
      <p:cxnSp>
        <p:nvCxnSpPr>
          <p:cNvPr id="34" name="Straight Arrow Connector 33"/>
          <p:cNvCxnSpPr/>
          <p:nvPr/>
        </p:nvCxnSpPr>
        <p:spPr>
          <a:xfrm>
            <a:off x="4932363" y="3636508"/>
            <a:ext cx="0" cy="671700"/>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sp>
        <p:nvSpPr>
          <p:cNvPr id="35" name="Text Box 11"/>
          <p:cNvSpPr txBox="1">
            <a:spLocks noChangeArrowheads="1"/>
          </p:cNvSpPr>
          <p:nvPr/>
        </p:nvSpPr>
        <p:spPr bwMode="auto">
          <a:xfrm>
            <a:off x="1058863" y="3676650"/>
            <a:ext cx="968375" cy="204788"/>
          </a:xfrm>
          <a:prstGeom prst="rect">
            <a:avLst/>
          </a:prstGeom>
          <a:solidFill>
            <a:srgbClr val="FFFFFF"/>
          </a:solidFill>
          <a:ln w="0">
            <a:solidFill>
              <a:srgbClr val="FFFFFF"/>
            </a:solidFill>
            <a:miter lim="800000"/>
            <a:headEnd/>
            <a:tailEnd/>
          </a:ln>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spcAft>
                <a:spcPts val="300"/>
              </a:spcAft>
            </a:pPr>
            <a:r>
              <a:rPr lang="en-US" altLang="en-US" sz="1100" b="1">
                <a:latin typeface="Calibri" pitchFamily="34" charset="0"/>
              </a:rPr>
              <a:t>06:42 AM</a:t>
            </a:r>
            <a:endParaRPr lang="en-US" altLang="en-US" sz="1100"/>
          </a:p>
        </p:txBody>
      </p:sp>
      <p:cxnSp>
        <p:nvCxnSpPr>
          <p:cNvPr id="36" name="Straight Arrow Connector 35"/>
          <p:cNvCxnSpPr/>
          <p:nvPr/>
        </p:nvCxnSpPr>
        <p:spPr>
          <a:xfrm>
            <a:off x="1066638" y="3621953"/>
            <a:ext cx="1455" cy="533972"/>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sp>
        <p:nvSpPr>
          <p:cNvPr id="37" name="Title 2"/>
          <p:cNvSpPr txBox="1">
            <a:spLocks/>
          </p:cNvSpPr>
          <p:nvPr/>
        </p:nvSpPr>
        <p:spPr bwMode="auto">
          <a:xfrm>
            <a:off x="379413" y="293688"/>
            <a:ext cx="84597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dirty="0">
                <a:solidFill>
                  <a:schemeClr val="accent2"/>
                </a:solidFill>
                <a:latin typeface="Arial" charset="0"/>
                <a:ea typeface="+mn-ea"/>
                <a:cs typeface="+mn-cs"/>
              </a:rPr>
              <a:t>Timeline – January 6, 2014 EEA</a:t>
            </a:r>
          </a:p>
        </p:txBody>
      </p:sp>
      <p:cxnSp>
        <p:nvCxnSpPr>
          <p:cNvPr id="38" name="Straight Arrow Connector 37"/>
          <p:cNvCxnSpPr/>
          <p:nvPr/>
        </p:nvCxnSpPr>
        <p:spPr>
          <a:xfrm>
            <a:off x="340974" y="3608656"/>
            <a:ext cx="0" cy="1519577"/>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930900" y="3636508"/>
            <a:ext cx="0" cy="547269"/>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7163705" y="2609038"/>
            <a:ext cx="729192" cy="1455"/>
          </a:xfrm>
          <a:prstGeom prst="straightConnector1">
            <a:avLst/>
          </a:prstGeom>
          <a:ln w="47625" cmpd="sn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headEnd type="none" w="lg" len="sm"/>
            <a:tailEnd type="oval" w="lg" len="lg"/>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CAFA289C-E77B-49BE-BA34-A313741B5468}" type="slidenum">
              <a:rPr lang="en-US" smtClean="0"/>
              <a:pPr>
                <a:defRPr/>
              </a:pPr>
              <a:t>4</a:t>
            </a:fld>
            <a:endParaRPr lang="en-US"/>
          </a:p>
        </p:txBody>
      </p:sp>
    </p:spTree>
    <p:extLst>
      <p:ext uri="{BB962C8B-B14F-4D97-AF65-F5344CB8AC3E}">
        <p14:creationId xmlns:p14="http://schemas.microsoft.com/office/powerpoint/2010/main" val="3808037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sz="4000" b="1" kern="1200" dirty="0" smtClean="0">
                <a:solidFill>
                  <a:schemeClr val="accent2"/>
                </a:solidFill>
                <a:latin typeface="Arial" charset="0"/>
                <a:ea typeface="+mn-ea"/>
                <a:cs typeface="+mn-cs"/>
              </a:rPr>
              <a:t>Generation Outages</a:t>
            </a:r>
            <a:endParaRPr lang="en-US" sz="4000" b="1" kern="1200" dirty="0">
              <a:solidFill>
                <a:schemeClr val="accent2"/>
              </a:solidFill>
              <a:latin typeface="Arial" charset="0"/>
              <a:ea typeface="+mn-ea"/>
              <a:cs typeface="+mn-cs"/>
            </a:endParaRPr>
          </a:p>
        </p:txBody>
      </p:sp>
      <p:pic>
        <p:nvPicPr>
          <p:cNvPr id="4" name="Picture 2" descr="cid:image003.png@01CF32E1.EEFDBAF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9600" y="12954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3"/>
          <p:cNvSpPr txBox="1">
            <a:spLocks noChangeArrowheads="1"/>
          </p:cNvSpPr>
          <p:nvPr/>
        </p:nvSpPr>
        <p:spPr bwMode="auto">
          <a:xfrm>
            <a:off x="636972" y="5661165"/>
            <a:ext cx="78212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altLang="en-US" sz="1600" dirty="0"/>
              <a:t>Note: This does not include outages which occurred before midnight on January 6</a:t>
            </a:r>
          </a:p>
        </p:txBody>
      </p:sp>
      <p:sp>
        <p:nvSpPr>
          <p:cNvPr id="5" name="Rectangle 4"/>
          <p:cNvSpPr/>
          <p:nvPr/>
        </p:nvSpPr>
        <p:spPr>
          <a:xfrm>
            <a:off x="5029200" y="1752600"/>
            <a:ext cx="1295400" cy="3276600"/>
          </a:xfrm>
          <a:prstGeom prst="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05400" y="1720049"/>
            <a:ext cx="685800" cy="3309151"/>
          </a:xfrm>
          <a:prstGeom prst="rect">
            <a:avLst/>
          </a:prstGeom>
          <a:solidFill>
            <a:schemeClr val="bg2">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6972" y="5999719"/>
            <a:ext cx="429828" cy="172481"/>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6972" y="6238359"/>
            <a:ext cx="429828" cy="172481"/>
          </a:xfrm>
          <a:prstGeom prst="rect">
            <a:avLst/>
          </a:prstGeom>
          <a:solidFill>
            <a:schemeClr val="bg2">
              <a:lumMod val="40000"/>
              <a:lumOff val="6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6800" y="5962848"/>
            <a:ext cx="1066800" cy="246221"/>
          </a:xfrm>
          <a:prstGeom prst="rect">
            <a:avLst/>
          </a:prstGeom>
          <a:noFill/>
        </p:spPr>
        <p:txBody>
          <a:bodyPr wrap="square" rtlCol="0">
            <a:spAutoFit/>
          </a:bodyPr>
          <a:lstStyle/>
          <a:p>
            <a:r>
              <a:rPr lang="en-US" sz="1000" b="1" dirty="0" smtClean="0"/>
              <a:t>EEA1 Active</a:t>
            </a:r>
            <a:endParaRPr lang="en-US" sz="1000" b="1" dirty="0"/>
          </a:p>
        </p:txBody>
      </p:sp>
      <p:sp>
        <p:nvSpPr>
          <p:cNvPr id="12" name="TextBox 11"/>
          <p:cNvSpPr txBox="1"/>
          <p:nvPr/>
        </p:nvSpPr>
        <p:spPr>
          <a:xfrm>
            <a:off x="1055703" y="6196069"/>
            <a:ext cx="1066800" cy="246221"/>
          </a:xfrm>
          <a:prstGeom prst="rect">
            <a:avLst/>
          </a:prstGeom>
          <a:noFill/>
        </p:spPr>
        <p:txBody>
          <a:bodyPr wrap="square" rtlCol="0">
            <a:spAutoFit/>
          </a:bodyPr>
          <a:lstStyle/>
          <a:p>
            <a:r>
              <a:rPr lang="en-US" sz="1000" b="1" dirty="0" smtClean="0"/>
              <a:t>EEA2 Active</a:t>
            </a:r>
            <a:endParaRPr lang="en-US" sz="1000" b="1" dirty="0"/>
          </a:p>
        </p:txBody>
      </p:sp>
      <p:sp>
        <p:nvSpPr>
          <p:cNvPr id="7" name="Slide Number Placeholder 6"/>
          <p:cNvSpPr>
            <a:spLocks noGrp="1"/>
          </p:cNvSpPr>
          <p:nvPr>
            <p:ph type="sldNum" sz="quarter" idx="12"/>
          </p:nvPr>
        </p:nvSpPr>
        <p:spPr/>
        <p:txBody>
          <a:bodyPr/>
          <a:lstStyle/>
          <a:p>
            <a:pPr>
              <a:defRPr/>
            </a:pPr>
            <a:fld id="{CAFA289C-E77B-49BE-BA34-A313741B5468}" type="slidenum">
              <a:rPr lang="en-US" smtClean="0"/>
              <a:pPr>
                <a:defRPr/>
              </a:pPr>
              <a:t>5</a:t>
            </a:fld>
            <a:endParaRPr lang="en-US"/>
          </a:p>
        </p:txBody>
      </p:sp>
    </p:spTree>
    <p:extLst>
      <p:ext uri="{BB962C8B-B14F-4D97-AF65-F5344CB8AC3E}">
        <p14:creationId xmlns:p14="http://schemas.microsoft.com/office/powerpoint/2010/main" val="404099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kern="1200" dirty="0">
                <a:solidFill>
                  <a:schemeClr val="accent2"/>
                </a:solidFill>
                <a:latin typeface="Arial" charset="0"/>
                <a:ea typeface="+mn-ea"/>
                <a:cs typeface="+mn-cs"/>
              </a:rPr>
              <a:t>Cold Weather Related Outages</a:t>
            </a:r>
          </a:p>
        </p:txBody>
      </p:sp>
      <p:pic>
        <p:nvPicPr>
          <p:cNvPr id="4" name="Content Placeholder 3" descr="cid:image004.png@01CF32E1.EEFDBAF0"/>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381000" y="1447800"/>
            <a:ext cx="8229600" cy="3810000"/>
          </a:xfrm>
          <a:prstGeom prst="rect">
            <a:avLst/>
          </a:prstGeom>
          <a:noFill/>
          <a:ln>
            <a:noFill/>
          </a:ln>
        </p:spPr>
      </p:pic>
      <p:sp>
        <p:nvSpPr>
          <p:cNvPr id="3" name="TextBox 2"/>
          <p:cNvSpPr txBox="1"/>
          <p:nvPr/>
        </p:nvSpPr>
        <p:spPr>
          <a:xfrm>
            <a:off x="533400" y="5410200"/>
            <a:ext cx="8077200" cy="646331"/>
          </a:xfrm>
          <a:prstGeom prst="rect">
            <a:avLst/>
          </a:prstGeom>
          <a:noFill/>
        </p:spPr>
        <p:txBody>
          <a:bodyPr wrap="square" rtlCol="0">
            <a:spAutoFit/>
          </a:bodyPr>
          <a:lstStyle/>
          <a:p>
            <a:r>
              <a:rPr lang="en-US" dirty="0" smtClean="0"/>
              <a:t>2/2/11 - </a:t>
            </a:r>
            <a:r>
              <a:rPr lang="en-US" dirty="0"/>
              <a:t>Approximately 2/3 of unavailable MW was related to cold weather.</a:t>
            </a:r>
          </a:p>
          <a:p>
            <a:r>
              <a:rPr lang="en-US" dirty="0" smtClean="0"/>
              <a:t>1/6/14 - </a:t>
            </a:r>
            <a:r>
              <a:rPr lang="en-US" dirty="0"/>
              <a:t>Approximately 1/3 of unavailable MW was related to cold weather.</a:t>
            </a:r>
          </a:p>
        </p:txBody>
      </p:sp>
      <p:sp>
        <p:nvSpPr>
          <p:cNvPr id="6" name="Slide Number Placeholder 5"/>
          <p:cNvSpPr>
            <a:spLocks noGrp="1"/>
          </p:cNvSpPr>
          <p:nvPr>
            <p:ph type="sldNum" sz="quarter" idx="12"/>
          </p:nvPr>
        </p:nvSpPr>
        <p:spPr/>
        <p:txBody>
          <a:bodyPr/>
          <a:lstStyle/>
          <a:p>
            <a:pPr>
              <a:defRPr/>
            </a:pPr>
            <a:fld id="{CAFA289C-E77B-49BE-BA34-A313741B5468}" type="slidenum">
              <a:rPr lang="en-US" smtClean="0"/>
              <a:pPr>
                <a:defRPr/>
              </a:pPr>
              <a:t>6</a:t>
            </a:fld>
            <a:endParaRPr lang="en-US"/>
          </a:p>
        </p:txBody>
      </p:sp>
    </p:spTree>
    <p:extLst>
      <p:ext uri="{BB962C8B-B14F-4D97-AF65-F5344CB8AC3E}">
        <p14:creationId xmlns:p14="http://schemas.microsoft.com/office/powerpoint/2010/main" val="28849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b="1" kern="1200" dirty="0">
                <a:solidFill>
                  <a:schemeClr val="accent2"/>
                </a:solidFill>
                <a:latin typeface="Arial" charset="0"/>
                <a:ea typeface="+mn-ea"/>
                <a:cs typeface="+mn-cs"/>
              </a:rPr>
              <a:t>How cold was it?</a:t>
            </a:r>
          </a:p>
        </p:txBody>
      </p:sp>
      <p:graphicFrame>
        <p:nvGraphicFramePr>
          <p:cNvPr id="8" name="Chart 7"/>
          <p:cNvGraphicFramePr/>
          <p:nvPr>
            <p:extLst>
              <p:ext uri="{D42A27DB-BD31-4B8C-83A1-F6EECF244321}">
                <p14:modId xmlns:p14="http://schemas.microsoft.com/office/powerpoint/2010/main" val="3877751646"/>
              </p:ext>
            </p:extLst>
          </p:nvPr>
        </p:nvGraphicFramePr>
        <p:xfrm>
          <a:off x="685800" y="3733800"/>
          <a:ext cx="82296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16393718"/>
              </p:ext>
            </p:extLst>
          </p:nvPr>
        </p:nvGraphicFramePr>
        <p:xfrm>
          <a:off x="-152400" y="1066800"/>
          <a:ext cx="9296400" cy="278364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defRPr/>
            </a:pPr>
            <a:fld id="{CAFA289C-E77B-49BE-BA34-A313741B5468}" type="slidenum">
              <a:rPr lang="en-US" smtClean="0"/>
              <a:pPr>
                <a:defRPr/>
              </a:pPr>
              <a:t>7</a:t>
            </a:fld>
            <a:endParaRPr lang="en-US"/>
          </a:p>
        </p:txBody>
      </p:sp>
    </p:spTree>
    <p:extLst>
      <p:ext uri="{BB962C8B-B14F-4D97-AF65-F5344CB8AC3E}">
        <p14:creationId xmlns:p14="http://schemas.microsoft.com/office/powerpoint/2010/main" val="250195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kern="1200" dirty="0">
                <a:solidFill>
                  <a:schemeClr val="accent2"/>
                </a:solidFill>
                <a:latin typeface="Arial" charset="0"/>
                <a:ea typeface="+mn-ea"/>
                <a:cs typeface="+mn-cs"/>
              </a:rPr>
              <a:t>Frequency Disturbances</a:t>
            </a: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7162800" cy="455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Callout 2 3"/>
          <p:cNvSpPr/>
          <p:nvPr/>
        </p:nvSpPr>
        <p:spPr>
          <a:xfrm>
            <a:off x="5410200" y="2514600"/>
            <a:ext cx="702076" cy="533400"/>
          </a:xfrm>
          <a:prstGeom prst="borderCallout2">
            <a:avLst>
              <a:gd name="adj1" fmla="val 48707"/>
              <a:gd name="adj2" fmla="val -5036"/>
              <a:gd name="adj3" fmla="val 52037"/>
              <a:gd name="adj4" fmla="val -40414"/>
              <a:gd name="adj5" fmla="val 130808"/>
              <a:gd name="adj6" fmla="val -73213"/>
            </a:avLst>
          </a:prstGeom>
          <a:no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Large unit trip</a:t>
            </a:r>
            <a:endParaRPr lang="en-US" sz="1050" dirty="0">
              <a:solidFill>
                <a:schemeClr val="tx1"/>
              </a:solidFill>
            </a:endParaRPr>
          </a:p>
        </p:txBody>
      </p:sp>
      <p:sp>
        <p:nvSpPr>
          <p:cNvPr id="5" name="Line Callout 2 4"/>
          <p:cNvSpPr/>
          <p:nvPr/>
        </p:nvSpPr>
        <p:spPr>
          <a:xfrm>
            <a:off x="3657600" y="4114800"/>
            <a:ext cx="1143000" cy="685800"/>
          </a:xfrm>
          <a:prstGeom prst="borderCallout2">
            <a:avLst>
              <a:gd name="adj1" fmla="val 77002"/>
              <a:gd name="adj2" fmla="val -1051"/>
              <a:gd name="adj3" fmla="val 80109"/>
              <a:gd name="adj4" fmla="val -20308"/>
              <a:gd name="adj5" fmla="val 4539"/>
              <a:gd name="adj6" fmla="val -685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6:30 to 7:00 loss of generation plus load ramp</a:t>
            </a:r>
            <a:endParaRPr lang="en-US" sz="1100" dirty="0">
              <a:solidFill>
                <a:schemeClr val="tx1"/>
              </a:solidFill>
            </a:endParaRPr>
          </a:p>
        </p:txBody>
      </p:sp>
      <p:sp>
        <p:nvSpPr>
          <p:cNvPr id="6" name="Slide Number Placeholder 5"/>
          <p:cNvSpPr>
            <a:spLocks noGrp="1"/>
          </p:cNvSpPr>
          <p:nvPr>
            <p:ph type="sldNum" sz="quarter" idx="12"/>
          </p:nvPr>
        </p:nvSpPr>
        <p:spPr/>
        <p:txBody>
          <a:bodyPr/>
          <a:lstStyle/>
          <a:p>
            <a:pPr>
              <a:defRPr/>
            </a:pPr>
            <a:fld id="{CAFA289C-E77B-49BE-BA34-A313741B5468}" type="slidenum">
              <a:rPr lang="en-US" smtClean="0"/>
              <a:pPr>
                <a:defRPr/>
              </a:pPr>
              <a:t>8</a:t>
            </a:fld>
            <a:endParaRPr lang="en-US"/>
          </a:p>
        </p:txBody>
      </p:sp>
    </p:spTree>
    <p:extLst>
      <p:ext uri="{BB962C8B-B14F-4D97-AF65-F5344CB8AC3E}">
        <p14:creationId xmlns:p14="http://schemas.microsoft.com/office/powerpoint/2010/main" val="31986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1200" dirty="0" smtClean="0">
                <a:solidFill>
                  <a:schemeClr val="accent2"/>
                </a:solidFill>
                <a:latin typeface="Arial" charset="0"/>
                <a:ea typeface="+mn-ea"/>
                <a:cs typeface="+mn-cs"/>
              </a:rPr>
              <a:t>Lessons Learned</a:t>
            </a:r>
            <a:endParaRPr lang="en-US" b="1" kern="1200" dirty="0">
              <a:solidFill>
                <a:schemeClr val="accent2"/>
              </a:solidFill>
              <a:latin typeface="Arial" charset="0"/>
              <a:ea typeface="+mn-ea"/>
              <a:cs typeface="+mn-cs"/>
            </a:endParaRPr>
          </a:p>
        </p:txBody>
      </p:sp>
      <p:sp>
        <p:nvSpPr>
          <p:cNvPr id="3" name="Content Placeholder 2"/>
          <p:cNvSpPr>
            <a:spLocks noGrp="1"/>
          </p:cNvSpPr>
          <p:nvPr>
            <p:ph idx="1"/>
          </p:nvPr>
        </p:nvSpPr>
        <p:spPr/>
        <p:txBody>
          <a:bodyPr/>
          <a:lstStyle/>
          <a:p>
            <a:r>
              <a:rPr lang="en-US" sz="2600" kern="1200" dirty="0" smtClean="0">
                <a:solidFill>
                  <a:schemeClr val="hlink"/>
                </a:solidFill>
                <a:latin typeface="Arial" charset="0"/>
              </a:rPr>
              <a:t>ERCOT </a:t>
            </a:r>
            <a:r>
              <a:rPr lang="en-US" sz="2600" kern="1200" dirty="0">
                <a:solidFill>
                  <a:schemeClr val="hlink"/>
                </a:solidFill>
                <a:latin typeface="Arial" charset="0"/>
              </a:rPr>
              <a:t>should continue its winterization site visits </a:t>
            </a:r>
            <a:endParaRPr lang="en-US" sz="2600" kern="1200" dirty="0" smtClean="0">
              <a:solidFill>
                <a:schemeClr val="hlink"/>
              </a:solidFill>
              <a:latin typeface="Arial" charset="0"/>
            </a:endParaRPr>
          </a:p>
          <a:p>
            <a:r>
              <a:rPr lang="en-US" sz="2600" kern="1200" dirty="0" smtClean="0">
                <a:solidFill>
                  <a:schemeClr val="hlink"/>
                </a:solidFill>
                <a:latin typeface="Arial" charset="0"/>
              </a:rPr>
              <a:t>ERCOT </a:t>
            </a:r>
            <a:r>
              <a:rPr lang="en-US" sz="2600" kern="1200" dirty="0">
                <a:solidFill>
                  <a:schemeClr val="hlink"/>
                </a:solidFill>
                <a:latin typeface="Arial" charset="0"/>
              </a:rPr>
              <a:t>should continue to give advanced notice to market participants when cold weather approaches </a:t>
            </a:r>
            <a:endParaRPr lang="en-US" sz="2600" kern="1200" dirty="0" smtClean="0">
              <a:solidFill>
                <a:schemeClr val="hlink"/>
              </a:solidFill>
              <a:latin typeface="Arial" charset="0"/>
            </a:endParaRPr>
          </a:p>
          <a:p>
            <a:r>
              <a:rPr lang="en-US" sz="2600" kern="1200" dirty="0" smtClean="0">
                <a:solidFill>
                  <a:schemeClr val="hlink"/>
                </a:solidFill>
                <a:latin typeface="Arial" charset="0"/>
              </a:rPr>
              <a:t>ERCOT </a:t>
            </a:r>
            <a:r>
              <a:rPr lang="en-US" sz="2600" kern="1200" dirty="0">
                <a:solidFill>
                  <a:schemeClr val="hlink"/>
                </a:solidFill>
                <a:latin typeface="Arial" charset="0"/>
              </a:rPr>
              <a:t>should review the use of PRC as currently defined as the trigger for reserve monitoring and declaration of emergency operations. </a:t>
            </a:r>
          </a:p>
          <a:p>
            <a:r>
              <a:rPr lang="en-US" sz="2600" kern="1200" dirty="0" smtClean="0">
                <a:solidFill>
                  <a:schemeClr val="hlink"/>
                </a:solidFill>
                <a:latin typeface="Arial" charset="0"/>
              </a:rPr>
              <a:t>No </a:t>
            </a:r>
            <a:r>
              <a:rPr lang="en-US" sz="2600" kern="1200" dirty="0">
                <a:solidFill>
                  <a:schemeClr val="hlink"/>
                </a:solidFill>
                <a:latin typeface="Arial" charset="0"/>
              </a:rPr>
              <a:t>3 part communications issues were </a:t>
            </a:r>
            <a:r>
              <a:rPr lang="en-US" sz="2600" kern="1200" dirty="0" smtClean="0">
                <a:solidFill>
                  <a:schemeClr val="hlink"/>
                </a:solidFill>
                <a:latin typeface="Arial" charset="0"/>
              </a:rPr>
              <a:t>observed</a:t>
            </a:r>
            <a:endParaRPr lang="en-US" sz="2600" kern="1200" dirty="0">
              <a:solidFill>
                <a:schemeClr val="hlink"/>
              </a:solidFill>
              <a:latin typeface="Arial" charset="0"/>
            </a:endParaRPr>
          </a:p>
        </p:txBody>
      </p:sp>
      <p:sp>
        <p:nvSpPr>
          <p:cNvPr id="5" name="Slide Number Placeholder 4"/>
          <p:cNvSpPr>
            <a:spLocks noGrp="1"/>
          </p:cNvSpPr>
          <p:nvPr>
            <p:ph type="sldNum" sz="quarter" idx="12"/>
          </p:nvPr>
        </p:nvSpPr>
        <p:spPr/>
        <p:txBody>
          <a:bodyPr/>
          <a:lstStyle/>
          <a:p>
            <a:pPr>
              <a:defRPr/>
            </a:pPr>
            <a:fld id="{CAFA289C-E77B-49BE-BA34-A313741B5468}" type="slidenum">
              <a:rPr lang="en-US" smtClean="0"/>
              <a:pPr>
                <a:defRPr/>
              </a:pPr>
              <a:t>9</a:t>
            </a:fld>
            <a:endParaRPr lang="en-US"/>
          </a:p>
        </p:txBody>
      </p:sp>
    </p:spTree>
    <p:extLst>
      <p:ext uri="{BB962C8B-B14F-4D97-AF65-F5344CB8AC3E}">
        <p14:creationId xmlns:p14="http://schemas.microsoft.com/office/powerpoint/2010/main" val="2119016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3CA69F01173A4581BC903FAEFA970A" ma:contentTypeVersion="0" ma:contentTypeDescription="Create a new document." ma:contentTypeScope="" ma:versionID="7de7be81c97c39a81fa885992edd2b77">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161A872B-CB15-47DC-B91E-FA22E94959D5}">
  <ds:schemaRefs>
    <ds:schemaRef ds:uri="http://schemas.microsoft.com/sharepoint/v3/contenttype/forms"/>
  </ds:schemaRefs>
</ds:datastoreItem>
</file>

<file path=customXml/itemProps2.xml><?xml version="1.0" encoding="utf-8"?>
<ds:datastoreItem xmlns:ds="http://schemas.openxmlformats.org/officeDocument/2006/customXml" ds:itemID="{6F572B71-5903-43DF-9E14-DC65339D3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816D54-AF4E-4B02-94C1-1D09C4F9292E}">
  <ds:schemaRefs>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purl.org/dc/elements/1.1/"/>
    <ds:schemaRef ds:uri="c34af464-7aa1-4edd-9be4-83dffc1cb926"/>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10234</TotalTime>
  <Words>1256</Words>
  <Application>Microsoft Office PowerPoint</Application>
  <PresentationFormat>On-screen Show (4:3)</PresentationFormat>
  <Paragraphs>244</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PowerPoint Presentation</vt:lpstr>
      <vt:lpstr>PowerPoint Presentation</vt:lpstr>
      <vt:lpstr>PowerPoint Presentation</vt:lpstr>
      <vt:lpstr>PowerPoint Presentation</vt:lpstr>
      <vt:lpstr>Generation Outages</vt:lpstr>
      <vt:lpstr>Cold Weather Related Outages</vt:lpstr>
      <vt:lpstr>How cold was it?</vt:lpstr>
      <vt:lpstr>Frequency Disturbances</vt:lpstr>
      <vt:lpstr>Lessons Learned</vt:lpstr>
      <vt:lpstr>TO beneficial actions in advance of cold weather</vt:lpstr>
      <vt:lpstr>TO beneficial actions during an EEA</vt:lpstr>
      <vt:lpstr>PowerPoint Presentation</vt:lpstr>
      <vt:lpstr>Frequency Response - unit trip</vt:lpstr>
      <vt:lpstr>Valley Import Limit</vt:lpstr>
      <vt:lpstr>Overloaded Lines</vt:lpstr>
      <vt:lpstr>Overview</vt:lpstr>
      <vt:lpstr>Load Shed</vt:lpstr>
      <vt:lpstr>Frequency Response – Load Shed</vt:lpstr>
      <vt:lpstr>Load Forecast</vt:lpstr>
      <vt:lpstr>Lessons Learned</vt:lpstr>
      <vt:lpstr>TO beneficial actions during a local Transmission Emergency</vt:lpstr>
      <vt:lpstr>TO beneficial actions during a local Transmission Emergency (cont)</vt:lpstr>
      <vt:lpstr>3 Part Communications</vt:lpstr>
      <vt:lpstr>3 Part Communications during an Emergency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CenterPoint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OTStrain01</dc:creator>
  <cp:lastModifiedBy>Wozny, Stacy</cp:lastModifiedBy>
  <cp:revision>73</cp:revision>
  <dcterms:created xsi:type="dcterms:W3CDTF">2004-09-28T20:14:27Z</dcterms:created>
  <dcterms:modified xsi:type="dcterms:W3CDTF">2015-03-22T18:20:31Z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0x0101008A3CA69F01173A4581BC903FAEFA970A</vt:lpwstr>
  </property>
</Properties>
</file>