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8"/>
  </p:notesMasterIdLst>
  <p:handoutMasterIdLst>
    <p:handoutMasterId r:id="rId49"/>
  </p:handoutMasterIdLst>
  <p:sldIdLst>
    <p:sldId id="258" r:id="rId2"/>
    <p:sldId id="278" r:id="rId3"/>
    <p:sldId id="257" r:id="rId4"/>
    <p:sldId id="273" r:id="rId5"/>
    <p:sldId id="272" r:id="rId6"/>
    <p:sldId id="270" r:id="rId7"/>
    <p:sldId id="274" r:id="rId8"/>
    <p:sldId id="275" r:id="rId9"/>
    <p:sldId id="285" r:id="rId10"/>
    <p:sldId id="286" r:id="rId11"/>
    <p:sldId id="264" r:id="rId12"/>
    <p:sldId id="294" r:id="rId13"/>
    <p:sldId id="296" r:id="rId14"/>
    <p:sldId id="297" r:id="rId15"/>
    <p:sldId id="295" r:id="rId16"/>
    <p:sldId id="279" r:id="rId17"/>
    <p:sldId id="281" r:id="rId18"/>
    <p:sldId id="280" r:id="rId19"/>
    <p:sldId id="282" r:id="rId20"/>
    <p:sldId id="283" r:id="rId21"/>
    <p:sldId id="284" r:id="rId22"/>
    <p:sldId id="298" r:id="rId23"/>
    <p:sldId id="299" r:id="rId24"/>
    <p:sldId id="304" r:id="rId25"/>
    <p:sldId id="265" r:id="rId26"/>
    <p:sldId id="266" r:id="rId27"/>
    <p:sldId id="267" r:id="rId28"/>
    <p:sldId id="268" r:id="rId29"/>
    <p:sldId id="300" r:id="rId30"/>
    <p:sldId id="276" r:id="rId31"/>
    <p:sldId id="277" r:id="rId32"/>
    <p:sldId id="289" r:id="rId33"/>
    <p:sldId id="290" r:id="rId34"/>
    <p:sldId id="291" r:id="rId35"/>
    <p:sldId id="288" r:id="rId36"/>
    <p:sldId id="293" r:id="rId37"/>
    <p:sldId id="301" r:id="rId38"/>
    <p:sldId id="302" r:id="rId39"/>
    <p:sldId id="271" r:id="rId40"/>
    <p:sldId id="269" r:id="rId41"/>
    <p:sldId id="303" r:id="rId42"/>
    <p:sldId id="306" r:id="rId43"/>
    <p:sldId id="305" r:id="rId44"/>
    <p:sldId id="307" r:id="rId45"/>
    <p:sldId id="308" r:id="rId46"/>
    <p:sldId id="309"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49A"/>
    <a:srgbClr val="0000CC"/>
    <a:srgbClr val="FF3300"/>
    <a:srgbClr val="FF9900"/>
    <a:srgbClr val="5469A2"/>
    <a:srgbClr val="29417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5" autoAdjust="0"/>
  </p:normalViewPr>
  <p:slideViewPr>
    <p:cSldViewPr showGuides="1">
      <p:cViewPr>
        <p:scale>
          <a:sx n="100" d="100"/>
          <a:sy n="100" d="100"/>
        </p:scale>
        <p:origin x="-1944" y="-666"/>
      </p:cViewPr>
      <p:guideLst>
        <p:guide orient="horz" pos="4224"/>
        <p:guide pos="1536"/>
      </p:guideLst>
    </p:cSldViewPr>
  </p:slideViewPr>
  <p:outlineViewPr>
    <p:cViewPr>
      <p:scale>
        <a:sx n="33" d="100"/>
        <a:sy n="33" d="100"/>
      </p:scale>
      <p:origin x="0" y="3834"/>
    </p:cViewPr>
  </p:outlineViewPr>
  <p:notesTextViewPr>
    <p:cViewPr>
      <p:scale>
        <a:sx n="100" d="100"/>
        <a:sy n="100" d="100"/>
      </p:scale>
      <p:origin x="0" y="0"/>
    </p:cViewPr>
  </p:notesTextViewPr>
  <p:notesViewPr>
    <p:cSldViewPr showGuides="1">
      <p:cViewPr varScale="1">
        <p:scale>
          <a:sx n="82" d="100"/>
          <a:sy n="82" d="100"/>
        </p:scale>
        <p:origin x="-189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2019 levalized cost of electricity for different technology types (EIA</a:t>
            </a:r>
            <a:r>
              <a:rPr lang="en-US" sz="1800" b="1" i="0" baseline="30000" dirty="0">
                <a:effectLst/>
              </a:rPr>
              <a:t>1</a:t>
            </a:r>
            <a:r>
              <a:rPr lang="en-US" sz="1800" b="1" i="0" baseline="0" dirty="0">
                <a:effectLst/>
              </a:rPr>
              <a:t>)</a:t>
            </a:r>
            <a:endParaRPr lang="en-US" dirty="0">
              <a:effectLst/>
            </a:endParaRPr>
          </a:p>
        </c:rich>
      </c:tx>
      <c:layout>
        <c:manualLayout>
          <c:xMode val="edge"/>
          <c:yMode val="edge"/>
          <c:x val="0.12388188976377952"/>
          <c:y val="1.6729395312713235E-2"/>
        </c:manualLayout>
      </c:layout>
      <c:overlay val="0"/>
    </c:title>
    <c:autoTitleDeleted val="0"/>
    <c:plotArea>
      <c:layout/>
      <c:barChart>
        <c:barDir val="col"/>
        <c:grouping val="clustered"/>
        <c:varyColors val="0"/>
        <c:ser>
          <c:idx val="0"/>
          <c:order val="0"/>
          <c:tx>
            <c:strRef>
              <c:f>'LCOE sorted graphed'!$B$2</c:f>
              <c:strCache>
                <c:ptCount val="1"/>
                <c:pt idx="0">
                  <c:v>Minimum</c:v>
                </c:pt>
              </c:strCache>
            </c:strRef>
          </c:tx>
          <c:invertIfNegative val="0"/>
          <c:cat>
            <c:strRef>
              <c:f>'LCOE sorted graphed'!$A$3:$A$18</c:f>
              <c:strCache>
                <c:ptCount val="16"/>
                <c:pt idx="0">
                  <c:v>Geothermal</c:v>
                </c:pt>
                <c:pt idx="1">
                  <c:v>Advanced Combined Cycle</c:v>
                </c:pt>
                <c:pt idx="2">
                  <c:v>Conventional Combined Cycle</c:v>
                </c:pt>
                <c:pt idx="3">
                  <c:v>Wind</c:v>
                </c:pt>
                <c:pt idx="4">
                  <c:v>Hydro3</c:v>
                </c:pt>
                <c:pt idx="5">
                  <c:v>Advanced CC with CCS</c:v>
                </c:pt>
                <c:pt idx="6">
                  <c:v>Conventional Coal</c:v>
                </c:pt>
                <c:pt idx="7">
                  <c:v>Advanced Nuclear</c:v>
                </c:pt>
                <c:pt idx="8">
                  <c:v>Biomass</c:v>
                </c:pt>
                <c:pt idx="9">
                  <c:v>Advanced Combustion Turbine</c:v>
                </c:pt>
                <c:pt idx="10">
                  <c:v>IGCC</c:v>
                </c:pt>
                <c:pt idx="11">
                  <c:v>Conventional Combustion Turbine</c:v>
                </c:pt>
                <c:pt idx="12">
                  <c:v>Solar PV2</c:v>
                </c:pt>
                <c:pt idx="13">
                  <c:v>IGCC with CCS</c:v>
                </c:pt>
                <c:pt idx="14">
                  <c:v>Wind-Offshore</c:v>
                </c:pt>
                <c:pt idx="15">
                  <c:v>Solar Thermal</c:v>
                </c:pt>
              </c:strCache>
            </c:strRef>
          </c:cat>
          <c:val>
            <c:numRef>
              <c:f>'LCOE sorted graphed'!$B$3:$B$18</c:f>
              <c:numCache>
                <c:formatCode>General</c:formatCode>
                <c:ptCount val="16"/>
                <c:pt idx="0">
                  <c:v>46.2</c:v>
                </c:pt>
                <c:pt idx="1">
                  <c:v>59.6</c:v>
                </c:pt>
                <c:pt idx="2">
                  <c:v>61.1</c:v>
                </c:pt>
                <c:pt idx="3">
                  <c:v>71.3</c:v>
                </c:pt>
                <c:pt idx="4">
                  <c:v>61.6</c:v>
                </c:pt>
                <c:pt idx="5">
                  <c:v>85.5</c:v>
                </c:pt>
                <c:pt idx="6">
                  <c:v>87</c:v>
                </c:pt>
                <c:pt idx="7">
                  <c:v>92.6</c:v>
                </c:pt>
                <c:pt idx="8">
                  <c:v>92.3</c:v>
                </c:pt>
                <c:pt idx="9">
                  <c:v>96.9</c:v>
                </c:pt>
                <c:pt idx="10">
                  <c:v>106.4</c:v>
                </c:pt>
                <c:pt idx="11">
                  <c:v>106</c:v>
                </c:pt>
                <c:pt idx="12">
                  <c:v>101.4</c:v>
                </c:pt>
                <c:pt idx="13">
                  <c:v>137.30000000000001</c:v>
                </c:pt>
                <c:pt idx="14">
                  <c:v>168.7</c:v>
                </c:pt>
                <c:pt idx="15">
                  <c:v>176.8</c:v>
                </c:pt>
              </c:numCache>
            </c:numRef>
          </c:val>
        </c:ser>
        <c:ser>
          <c:idx val="1"/>
          <c:order val="1"/>
          <c:tx>
            <c:strRef>
              <c:f>'LCOE sorted graphed'!$C$2</c:f>
              <c:strCache>
                <c:ptCount val="1"/>
                <c:pt idx="0">
                  <c:v>Average</c:v>
                </c:pt>
              </c:strCache>
            </c:strRef>
          </c:tx>
          <c:invertIfNegative val="0"/>
          <c:cat>
            <c:strRef>
              <c:f>'LCOE sorted graphed'!$A$3:$A$18</c:f>
              <c:strCache>
                <c:ptCount val="16"/>
                <c:pt idx="0">
                  <c:v>Geothermal</c:v>
                </c:pt>
                <c:pt idx="1">
                  <c:v>Advanced Combined Cycle</c:v>
                </c:pt>
                <c:pt idx="2">
                  <c:v>Conventional Combined Cycle</c:v>
                </c:pt>
                <c:pt idx="3">
                  <c:v>Wind</c:v>
                </c:pt>
                <c:pt idx="4">
                  <c:v>Hydro3</c:v>
                </c:pt>
                <c:pt idx="5">
                  <c:v>Advanced CC with CCS</c:v>
                </c:pt>
                <c:pt idx="6">
                  <c:v>Conventional Coal</c:v>
                </c:pt>
                <c:pt idx="7">
                  <c:v>Advanced Nuclear</c:v>
                </c:pt>
                <c:pt idx="8">
                  <c:v>Biomass</c:v>
                </c:pt>
                <c:pt idx="9">
                  <c:v>Advanced Combustion Turbine</c:v>
                </c:pt>
                <c:pt idx="10">
                  <c:v>IGCC</c:v>
                </c:pt>
                <c:pt idx="11">
                  <c:v>Conventional Combustion Turbine</c:v>
                </c:pt>
                <c:pt idx="12">
                  <c:v>Solar PV2</c:v>
                </c:pt>
                <c:pt idx="13">
                  <c:v>IGCC with CCS</c:v>
                </c:pt>
                <c:pt idx="14">
                  <c:v>Wind-Offshore</c:v>
                </c:pt>
                <c:pt idx="15">
                  <c:v>Solar Thermal</c:v>
                </c:pt>
              </c:strCache>
            </c:strRef>
          </c:cat>
          <c:val>
            <c:numRef>
              <c:f>'LCOE sorted graphed'!$C$3:$C$18</c:f>
              <c:numCache>
                <c:formatCode>General</c:formatCode>
                <c:ptCount val="16"/>
                <c:pt idx="0">
                  <c:v>47.9</c:v>
                </c:pt>
                <c:pt idx="1">
                  <c:v>64.400000000000006</c:v>
                </c:pt>
                <c:pt idx="2">
                  <c:v>66.3</c:v>
                </c:pt>
                <c:pt idx="3">
                  <c:v>80.3</c:v>
                </c:pt>
                <c:pt idx="4">
                  <c:v>84.5</c:v>
                </c:pt>
                <c:pt idx="5">
                  <c:v>91.3</c:v>
                </c:pt>
                <c:pt idx="6">
                  <c:v>95.6</c:v>
                </c:pt>
                <c:pt idx="7">
                  <c:v>96.1</c:v>
                </c:pt>
                <c:pt idx="8">
                  <c:v>102.6</c:v>
                </c:pt>
                <c:pt idx="9">
                  <c:v>103.8</c:v>
                </c:pt>
                <c:pt idx="10">
                  <c:v>115.9</c:v>
                </c:pt>
                <c:pt idx="11">
                  <c:v>128.4</c:v>
                </c:pt>
                <c:pt idx="12">
                  <c:v>130</c:v>
                </c:pt>
                <c:pt idx="13">
                  <c:v>147.4</c:v>
                </c:pt>
                <c:pt idx="14">
                  <c:v>204.1</c:v>
                </c:pt>
                <c:pt idx="15">
                  <c:v>243.1</c:v>
                </c:pt>
              </c:numCache>
            </c:numRef>
          </c:val>
        </c:ser>
        <c:ser>
          <c:idx val="2"/>
          <c:order val="2"/>
          <c:tx>
            <c:strRef>
              <c:f>'LCOE sorted graphed'!$D$2</c:f>
              <c:strCache>
                <c:ptCount val="1"/>
                <c:pt idx="0">
                  <c:v>Maximum</c:v>
                </c:pt>
              </c:strCache>
            </c:strRef>
          </c:tx>
          <c:invertIfNegative val="0"/>
          <c:cat>
            <c:strRef>
              <c:f>'LCOE sorted graphed'!$A$3:$A$18</c:f>
              <c:strCache>
                <c:ptCount val="16"/>
                <c:pt idx="0">
                  <c:v>Geothermal</c:v>
                </c:pt>
                <c:pt idx="1">
                  <c:v>Advanced Combined Cycle</c:v>
                </c:pt>
                <c:pt idx="2">
                  <c:v>Conventional Combined Cycle</c:v>
                </c:pt>
                <c:pt idx="3">
                  <c:v>Wind</c:v>
                </c:pt>
                <c:pt idx="4">
                  <c:v>Hydro3</c:v>
                </c:pt>
                <c:pt idx="5">
                  <c:v>Advanced CC with CCS</c:v>
                </c:pt>
                <c:pt idx="6">
                  <c:v>Conventional Coal</c:v>
                </c:pt>
                <c:pt idx="7">
                  <c:v>Advanced Nuclear</c:v>
                </c:pt>
                <c:pt idx="8">
                  <c:v>Biomass</c:v>
                </c:pt>
                <c:pt idx="9">
                  <c:v>Advanced Combustion Turbine</c:v>
                </c:pt>
                <c:pt idx="10">
                  <c:v>IGCC</c:v>
                </c:pt>
                <c:pt idx="11">
                  <c:v>Conventional Combustion Turbine</c:v>
                </c:pt>
                <c:pt idx="12">
                  <c:v>Solar PV2</c:v>
                </c:pt>
                <c:pt idx="13">
                  <c:v>IGCC with CCS</c:v>
                </c:pt>
                <c:pt idx="14">
                  <c:v>Wind-Offshore</c:v>
                </c:pt>
                <c:pt idx="15">
                  <c:v>Solar Thermal</c:v>
                </c:pt>
              </c:strCache>
            </c:strRef>
          </c:cat>
          <c:val>
            <c:numRef>
              <c:f>'LCOE sorted graphed'!$D$3:$D$18</c:f>
              <c:numCache>
                <c:formatCode>General</c:formatCode>
                <c:ptCount val="16"/>
                <c:pt idx="0">
                  <c:v>50.3</c:v>
                </c:pt>
                <c:pt idx="1">
                  <c:v>73.599999999999994</c:v>
                </c:pt>
                <c:pt idx="2">
                  <c:v>75.8</c:v>
                </c:pt>
                <c:pt idx="3">
                  <c:v>90.3</c:v>
                </c:pt>
                <c:pt idx="4">
                  <c:v>137.69999999999999</c:v>
                </c:pt>
                <c:pt idx="5">
                  <c:v>105</c:v>
                </c:pt>
                <c:pt idx="6">
                  <c:v>114.4</c:v>
                </c:pt>
                <c:pt idx="7">
                  <c:v>102</c:v>
                </c:pt>
                <c:pt idx="8">
                  <c:v>122.9</c:v>
                </c:pt>
                <c:pt idx="9">
                  <c:v>119.8</c:v>
                </c:pt>
                <c:pt idx="10">
                  <c:v>131.5</c:v>
                </c:pt>
                <c:pt idx="11">
                  <c:v>149.4</c:v>
                </c:pt>
                <c:pt idx="12">
                  <c:v>200.9</c:v>
                </c:pt>
                <c:pt idx="13">
                  <c:v>163.30000000000001</c:v>
                </c:pt>
                <c:pt idx="14">
                  <c:v>271</c:v>
                </c:pt>
                <c:pt idx="15">
                  <c:v>388</c:v>
                </c:pt>
              </c:numCache>
            </c:numRef>
          </c:val>
        </c:ser>
        <c:dLbls>
          <c:showLegendKey val="0"/>
          <c:showVal val="0"/>
          <c:showCatName val="0"/>
          <c:showSerName val="0"/>
          <c:showPercent val="0"/>
          <c:showBubbleSize val="0"/>
        </c:dLbls>
        <c:gapWidth val="150"/>
        <c:axId val="113102848"/>
        <c:axId val="113104384"/>
      </c:barChart>
      <c:catAx>
        <c:axId val="113102848"/>
        <c:scaling>
          <c:orientation val="minMax"/>
        </c:scaling>
        <c:delete val="0"/>
        <c:axPos val="b"/>
        <c:majorTickMark val="out"/>
        <c:minorTickMark val="none"/>
        <c:tickLblPos val="nextTo"/>
        <c:crossAx val="113104384"/>
        <c:crosses val="autoZero"/>
        <c:auto val="1"/>
        <c:lblAlgn val="ctr"/>
        <c:lblOffset val="100"/>
        <c:noMultiLvlLbl val="0"/>
      </c:catAx>
      <c:valAx>
        <c:axId val="113104384"/>
        <c:scaling>
          <c:orientation val="minMax"/>
        </c:scaling>
        <c:delete val="0"/>
        <c:axPos val="l"/>
        <c:majorGridlines/>
        <c:title>
          <c:tx>
            <c:rich>
              <a:bodyPr rot="0" vert="wordArtVert"/>
              <a:lstStyle/>
              <a:p>
                <a:pPr>
                  <a:defRPr/>
                </a:pPr>
                <a:r>
                  <a:rPr lang="en-US" dirty="0"/>
                  <a:t>$ per MWH</a:t>
                </a:r>
              </a:p>
            </c:rich>
          </c:tx>
          <c:layout/>
          <c:overlay val="0"/>
        </c:title>
        <c:numFmt formatCode="General" sourceLinked="1"/>
        <c:majorTickMark val="out"/>
        <c:minorTickMark val="none"/>
        <c:tickLblPos val="nextTo"/>
        <c:crossAx val="11310284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n-US" sz="1800" b="1" i="0" baseline="0" dirty="0">
                <a:effectLst/>
              </a:rPr>
              <a:t>2019 levalized avoided cost of electricity for different technology types (EIA</a:t>
            </a:r>
            <a:r>
              <a:rPr lang="en-US" sz="1800" b="1" i="0" baseline="30000" dirty="0">
                <a:effectLst/>
              </a:rPr>
              <a:t>1</a:t>
            </a:r>
            <a:r>
              <a:rPr lang="en-US" sz="1800" b="1" i="0" baseline="0" dirty="0">
                <a:effectLst/>
              </a:rPr>
              <a:t>)</a:t>
            </a:r>
            <a:endParaRPr lang="en-US" dirty="0">
              <a:effectLst/>
            </a:endParaRPr>
          </a:p>
        </c:rich>
      </c:tx>
      <c:layout>
        <c:manualLayout>
          <c:xMode val="edge"/>
          <c:yMode val="edge"/>
          <c:x val="0.11998600174978125"/>
          <c:y val="5.5555555555555552E-2"/>
        </c:manualLayout>
      </c:layout>
      <c:overlay val="0"/>
    </c:title>
    <c:autoTitleDeleted val="0"/>
    <c:plotArea>
      <c:layout/>
      <c:barChart>
        <c:barDir val="col"/>
        <c:grouping val="clustered"/>
        <c:varyColors val="0"/>
        <c:ser>
          <c:idx val="0"/>
          <c:order val="0"/>
          <c:tx>
            <c:strRef>
              <c:f>'LACE sorted graph'!$B$3</c:f>
              <c:strCache>
                <c:ptCount val="1"/>
                <c:pt idx="0">
                  <c:v>Minimum</c:v>
                </c:pt>
              </c:strCache>
            </c:strRef>
          </c:tx>
          <c:invertIfNegative val="0"/>
          <c:cat>
            <c:strRef>
              <c:f>'LACE sorted graph'!$A$4:$A$14</c:f>
              <c:strCache>
                <c:ptCount val="11"/>
                <c:pt idx="0">
                  <c:v>Wind</c:v>
                </c:pt>
                <c:pt idx="1">
                  <c:v>Hydroelectric</c:v>
                </c:pt>
                <c:pt idx="2">
                  <c:v>Geothermal</c:v>
                </c:pt>
                <c:pt idx="3">
                  <c:v>Advanced Nuclear</c:v>
                </c:pt>
                <c:pt idx="4">
                  <c:v>IGCC with CCS1</c:v>
                </c:pt>
                <c:pt idx="5">
                  <c:v>Coal-fired plant types without CCS</c:v>
                </c:pt>
                <c:pt idx="6">
                  <c:v>Wind-Offshore</c:v>
                </c:pt>
                <c:pt idx="7">
                  <c:v>Natural Gas-fired Combined Cycle</c:v>
                </c:pt>
                <c:pt idx="8">
                  <c:v>Biomass</c:v>
                </c:pt>
                <c:pt idx="9">
                  <c:v>Solar Thermal</c:v>
                </c:pt>
                <c:pt idx="10">
                  <c:v>Solar PV</c:v>
                </c:pt>
              </c:strCache>
            </c:strRef>
          </c:cat>
          <c:val>
            <c:numRef>
              <c:f>'LACE sorted graph'!$B$4:$B$14</c:f>
              <c:numCache>
                <c:formatCode>General</c:formatCode>
                <c:ptCount val="11"/>
                <c:pt idx="0">
                  <c:v>51.7</c:v>
                </c:pt>
                <c:pt idx="1">
                  <c:v>54.1</c:v>
                </c:pt>
                <c:pt idx="2">
                  <c:v>58.3</c:v>
                </c:pt>
                <c:pt idx="3">
                  <c:v>54.6</c:v>
                </c:pt>
                <c:pt idx="4">
                  <c:v>54.6</c:v>
                </c:pt>
                <c:pt idx="5">
                  <c:v>54.6</c:v>
                </c:pt>
                <c:pt idx="6">
                  <c:v>55.1</c:v>
                </c:pt>
                <c:pt idx="7">
                  <c:v>54.5</c:v>
                </c:pt>
                <c:pt idx="8">
                  <c:v>54.5</c:v>
                </c:pt>
                <c:pt idx="9">
                  <c:v>48.2</c:v>
                </c:pt>
                <c:pt idx="10">
                  <c:v>50.8</c:v>
                </c:pt>
              </c:numCache>
            </c:numRef>
          </c:val>
        </c:ser>
        <c:ser>
          <c:idx val="1"/>
          <c:order val="1"/>
          <c:tx>
            <c:strRef>
              <c:f>'LACE sorted graph'!$C$3</c:f>
              <c:strCache>
                <c:ptCount val="1"/>
                <c:pt idx="0">
                  <c:v>Average</c:v>
                </c:pt>
              </c:strCache>
            </c:strRef>
          </c:tx>
          <c:invertIfNegative val="0"/>
          <c:cat>
            <c:strRef>
              <c:f>'LACE sorted graph'!$A$4:$A$14</c:f>
              <c:strCache>
                <c:ptCount val="11"/>
                <c:pt idx="0">
                  <c:v>Wind</c:v>
                </c:pt>
                <c:pt idx="1">
                  <c:v>Hydroelectric</c:v>
                </c:pt>
                <c:pt idx="2">
                  <c:v>Geothermal</c:v>
                </c:pt>
                <c:pt idx="3">
                  <c:v>Advanced Nuclear</c:v>
                </c:pt>
                <c:pt idx="4">
                  <c:v>IGCC with CCS1</c:v>
                </c:pt>
                <c:pt idx="5">
                  <c:v>Coal-fired plant types without CCS</c:v>
                </c:pt>
                <c:pt idx="6">
                  <c:v>Wind-Offshore</c:v>
                </c:pt>
                <c:pt idx="7">
                  <c:v>Natural Gas-fired Combined Cycle</c:v>
                </c:pt>
                <c:pt idx="8">
                  <c:v>Biomass</c:v>
                </c:pt>
                <c:pt idx="9">
                  <c:v>Solar Thermal</c:v>
                </c:pt>
                <c:pt idx="10">
                  <c:v>Solar PV</c:v>
                </c:pt>
              </c:strCache>
            </c:strRef>
          </c:cat>
          <c:val>
            <c:numRef>
              <c:f>'LACE sorted graph'!$C$4:$C$14</c:f>
              <c:numCache>
                <c:formatCode>General</c:formatCode>
                <c:ptCount val="11"/>
                <c:pt idx="0">
                  <c:v>55.7</c:v>
                </c:pt>
                <c:pt idx="1">
                  <c:v>59.9</c:v>
                </c:pt>
                <c:pt idx="2">
                  <c:v>60.9</c:v>
                </c:pt>
                <c:pt idx="3">
                  <c:v>61.7</c:v>
                </c:pt>
                <c:pt idx="4">
                  <c:v>62</c:v>
                </c:pt>
                <c:pt idx="5">
                  <c:v>62.2</c:v>
                </c:pt>
                <c:pt idx="6">
                  <c:v>62.3</c:v>
                </c:pt>
                <c:pt idx="7">
                  <c:v>62.9</c:v>
                </c:pt>
                <c:pt idx="8">
                  <c:v>63.3</c:v>
                </c:pt>
                <c:pt idx="9">
                  <c:v>73.3</c:v>
                </c:pt>
                <c:pt idx="10">
                  <c:v>73.400000000000006</c:v>
                </c:pt>
              </c:numCache>
            </c:numRef>
          </c:val>
        </c:ser>
        <c:ser>
          <c:idx val="2"/>
          <c:order val="2"/>
          <c:tx>
            <c:strRef>
              <c:f>'LACE sorted graph'!$D$3</c:f>
              <c:strCache>
                <c:ptCount val="1"/>
                <c:pt idx="0">
                  <c:v>Maximum</c:v>
                </c:pt>
              </c:strCache>
            </c:strRef>
          </c:tx>
          <c:invertIfNegative val="0"/>
          <c:cat>
            <c:strRef>
              <c:f>'LACE sorted graph'!$A$4:$A$14</c:f>
              <c:strCache>
                <c:ptCount val="11"/>
                <c:pt idx="0">
                  <c:v>Wind</c:v>
                </c:pt>
                <c:pt idx="1">
                  <c:v>Hydroelectric</c:v>
                </c:pt>
                <c:pt idx="2">
                  <c:v>Geothermal</c:v>
                </c:pt>
                <c:pt idx="3">
                  <c:v>Advanced Nuclear</c:v>
                </c:pt>
                <c:pt idx="4">
                  <c:v>IGCC with CCS1</c:v>
                </c:pt>
                <c:pt idx="5">
                  <c:v>Coal-fired plant types without CCS</c:v>
                </c:pt>
                <c:pt idx="6">
                  <c:v>Wind-Offshore</c:v>
                </c:pt>
                <c:pt idx="7">
                  <c:v>Natural Gas-fired Combined Cycle</c:v>
                </c:pt>
                <c:pt idx="8">
                  <c:v>Biomass</c:v>
                </c:pt>
                <c:pt idx="9">
                  <c:v>Solar Thermal</c:v>
                </c:pt>
                <c:pt idx="10">
                  <c:v>Solar PV</c:v>
                </c:pt>
              </c:strCache>
            </c:strRef>
          </c:cat>
          <c:val>
            <c:numRef>
              <c:f>'LACE sorted graph'!$D$4:$D$14</c:f>
              <c:numCache>
                <c:formatCode>General</c:formatCode>
                <c:ptCount val="11"/>
                <c:pt idx="0">
                  <c:v>66.400000000000006</c:v>
                </c:pt>
                <c:pt idx="1">
                  <c:v>69.5</c:v>
                </c:pt>
                <c:pt idx="2">
                  <c:v>62.4</c:v>
                </c:pt>
                <c:pt idx="3">
                  <c:v>70.5</c:v>
                </c:pt>
                <c:pt idx="4">
                  <c:v>70.599999999999994</c:v>
                </c:pt>
                <c:pt idx="5">
                  <c:v>70.599999999999994</c:v>
                </c:pt>
                <c:pt idx="6">
                  <c:v>73.7</c:v>
                </c:pt>
                <c:pt idx="7">
                  <c:v>74.2</c:v>
                </c:pt>
                <c:pt idx="8">
                  <c:v>74.5</c:v>
                </c:pt>
                <c:pt idx="9">
                  <c:v>82.3</c:v>
                </c:pt>
                <c:pt idx="10">
                  <c:v>89.6</c:v>
                </c:pt>
              </c:numCache>
            </c:numRef>
          </c:val>
        </c:ser>
        <c:dLbls>
          <c:showLegendKey val="0"/>
          <c:showVal val="0"/>
          <c:showCatName val="0"/>
          <c:showSerName val="0"/>
          <c:showPercent val="0"/>
          <c:showBubbleSize val="0"/>
        </c:dLbls>
        <c:gapWidth val="150"/>
        <c:axId val="112807936"/>
        <c:axId val="112819200"/>
      </c:barChart>
      <c:catAx>
        <c:axId val="112807936"/>
        <c:scaling>
          <c:orientation val="minMax"/>
        </c:scaling>
        <c:delete val="0"/>
        <c:axPos val="b"/>
        <c:majorTickMark val="out"/>
        <c:minorTickMark val="none"/>
        <c:tickLblPos val="nextTo"/>
        <c:crossAx val="112819200"/>
        <c:crosses val="autoZero"/>
        <c:auto val="1"/>
        <c:lblAlgn val="ctr"/>
        <c:lblOffset val="100"/>
        <c:noMultiLvlLbl val="0"/>
      </c:catAx>
      <c:valAx>
        <c:axId val="112819200"/>
        <c:scaling>
          <c:orientation val="minMax"/>
        </c:scaling>
        <c:delete val="0"/>
        <c:axPos val="l"/>
        <c:majorGridlines/>
        <c:numFmt formatCode="General" sourceLinked="1"/>
        <c:majorTickMark val="out"/>
        <c:minorTickMark val="none"/>
        <c:tickLblPos val="nextTo"/>
        <c:crossAx val="112807936"/>
        <c:crosses val="autoZero"/>
        <c:crossBetween val="between"/>
      </c:valAx>
    </c:plotArea>
    <c:legend>
      <c:legendPos val="r"/>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a:defRPr sz="1200"/>
            </a:lvl1pPr>
          </a:lstStyle>
          <a:p>
            <a:pPr>
              <a:defRPr/>
            </a:pPr>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6653" tIns="48327" rIns="96653" bIns="48327" rtlCol="0"/>
          <a:lstStyle>
            <a:lvl1pPr algn="r">
              <a:defRPr sz="1200"/>
            </a:lvl1pPr>
          </a:lstStyle>
          <a:p>
            <a:pPr>
              <a:defRPr/>
            </a:pPr>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6653" tIns="48327" rIns="96653" bIns="48327"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6653" tIns="48327" rIns="96653" bIns="48327" rtlCol="0" anchor="b"/>
          <a:lstStyle>
            <a:lvl1pPr algn="r">
              <a:defRPr sz="1200"/>
            </a:lvl1pPr>
          </a:lstStyle>
          <a:p>
            <a:pPr>
              <a:defRPr/>
            </a:pPr>
            <a:fld id="{A7E8D3CD-80AA-48B3-9865-3D324140994B}" type="slidenum">
              <a:rPr lang="en-US"/>
              <a:pPr>
                <a:defRPr/>
              </a:pPr>
              <a:t>‹#›</a:t>
            </a:fld>
            <a:endParaRPr lang="en-US" dirty="0"/>
          </a:p>
        </p:txBody>
      </p:sp>
    </p:spTree>
    <p:extLst>
      <p:ext uri="{BB962C8B-B14F-4D97-AF65-F5344CB8AC3E}">
        <p14:creationId xmlns:p14="http://schemas.microsoft.com/office/powerpoint/2010/main" val="109419079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a:lvl1pPr>
          </a:lstStyle>
          <a:p>
            <a:pPr>
              <a:defRPr/>
            </a:pPr>
            <a:endParaRPr lang="en-US" dirty="0"/>
          </a:p>
        </p:txBody>
      </p:sp>
      <p:sp>
        <p:nvSpPr>
          <p:cNvPr id="27651"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a:lvl1pPr>
          </a:lstStyle>
          <a:p>
            <a:pPr>
              <a:defRPr/>
            </a:pPr>
            <a:endParaRPr lang="en-US" dirty="0"/>
          </a:p>
        </p:txBody>
      </p:sp>
      <p:sp>
        <p:nvSpPr>
          <p:cNvPr id="27655"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a:lvl1pPr>
          </a:lstStyle>
          <a:p>
            <a:pPr>
              <a:defRPr/>
            </a:pPr>
            <a:fld id="{28987FD6-4364-4BD0-9AEA-5E82FC110E60}" type="slidenum">
              <a:rPr lang="en-US"/>
              <a:pPr>
                <a:defRPr/>
              </a:pPr>
              <a:t>‹#›</a:t>
            </a:fld>
            <a:endParaRPr lang="en-US" dirty="0"/>
          </a:p>
        </p:txBody>
      </p:sp>
    </p:spTree>
    <p:extLst>
      <p:ext uri="{BB962C8B-B14F-4D97-AF65-F5344CB8AC3E}">
        <p14:creationId xmlns:p14="http://schemas.microsoft.com/office/powerpoint/2010/main" val="365260413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 Round trip efficiency expected to be around 70%</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80417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ERCOT currently has about 897 MW of distributed generation operating (November</a:t>
            </a:r>
            <a:r>
              <a:rPr lang="en-US" baseline="0" dirty="0" smtClean="0"/>
              <a:t> 2014)</a:t>
            </a:r>
          </a:p>
          <a:p>
            <a:endParaRPr lang="en-US" baseline="0" dirty="0" smtClean="0"/>
          </a:p>
          <a:p>
            <a:r>
              <a:rPr lang="en-US" baseline="0" dirty="0" smtClean="0"/>
              <a:t>One provider is generating ~158 MW on a purely commercial (price chasing) basis; even though they only get compensated at zone price.</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9616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these functionalities</a:t>
            </a:r>
            <a:r>
              <a:rPr lang="en-US" baseline="0" dirty="0" smtClean="0"/>
              <a:t> are not provided by DG they could inhibit widespread penetration of the new technologies!</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48433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EB7A5-73D2-4FE6-B36B-06C10D7F9325}" type="slidenum">
              <a:rPr lang="en-US"/>
              <a:pPr/>
              <a:t>35</a:t>
            </a:fld>
            <a:endParaRPr lang="en-US" dirty="0"/>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pPr marL="237663" indent="-237663">
              <a:buFontTx/>
              <a:buAutoNum type="arabicPeriod"/>
            </a:pPr>
            <a:r>
              <a:rPr lang="en-US" dirty="0" smtClean="0"/>
              <a:t>EPRI studies show that PV with volt/var control can stabilize</a:t>
            </a:r>
            <a:r>
              <a:rPr lang="en-US" baseline="0" dirty="0" smtClean="0"/>
              <a:t> feeder voltage; but without volt/var control the impact will be “spikey”</a:t>
            </a:r>
            <a:endParaRPr lang="en-US" dirty="0"/>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15077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A33BC52-96F4-4094-9B52-6EA2CC0E6F0E}" type="slidenum">
              <a:rPr lang="en-US" smtClean="0">
                <a:latin typeface="Arial" charset="0"/>
              </a:rPr>
              <a:pPr/>
              <a:t>36</a:t>
            </a:fld>
            <a:endParaRPr lang="en-US" dirty="0" smtClean="0">
              <a:latin typeface="Arial" charset="0"/>
            </a:endParaRPr>
          </a:p>
        </p:txBody>
      </p:sp>
      <p:sp>
        <p:nvSpPr>
          <p:cNvPr id="62467" name="Rectangle 2"/>
          <p:cNvSpPr>
            <a:spLocks noGrp="1" noRot="1" noChangeAspect="1" noChangeArrowheads="1" noTextEdit="1"/>
          </p:cNvSpPr>
          <p:nvPr>
            <p:ph type="sldImg"/>
          </p:nvPr>
        </p:nvSpPr>
        <p:spPr>
          <a:xfrm>
            <a:off x="1257300" y="719138"/>
            <a:ext cx="4802188" cy="3600450"/>
          </a:xfrm>
          <a:ln/>
        </p:spPr>
      </p:sp>
      <p:sp>
        <p:nvSpPr>
          <p:cNvPr id="62468" name="Rectangle 3"/>
          <p:cNvSpPr>
            <a:spLocks noGrp="1" noChangeArrowheads="1"/>
          </p:cNvSpPr>
          <p:nvPr>
            <p:ph type="body" idx="1"/>
          </p:nvPr>
        </p:nvSpPr>
        <p:spPr>
          <a:xfrm>
            <a:off x="975805" y="4560572"/>
            <a:ext cx="5363595" cy="4322185"/>
          </a:xfrm>
          <a:noFill/>
          <a:ln/>
        </p:spPr>
        <p:txBody>
          <a:bodyPr/>
          <a:lstStyle/>
          <a:p>
            <a:endParaRPr lang="en-US" sz="800" dirty="0"/>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37823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Other items</a:t>
            </a:r>
          </a:p>
          <a:p>
            <a:endParaRPr lang="en-US" altLang="en-US" dirty="0" smtClean="0"/>
          </a:p>
          <a:p>
            <a:r>
              <a:rPr lang="en-US" altLang="en-US" dirty="0" smtClean="0"/>
              <a:t>Procedures to deal with changing wind conditions</a:t>
            </a:r>
          </a:p>
          <a:p>
            <a:r>
              <a:rPr lang="en-US" altLang="en-US" dirty="0" smtClean="0"/>
              <a:t>Automated special Protection Schemes</a:t>
            </a:r>
          </a:p>
          <a:p>
            <a:r>
              <a:rPr lang="en-US" altLang="en-US" dirty="0" smtClean="0"/>
              <a:t>Weekly model development and implementation</a:t>
            </a:r>
          </a:p>
          <a:p>
            <a:r>
              <a:rPr lang="en-US" altLang="en-US" dirty="0" smtClean="0"/>
              <a:t>Congestion Revenue Rights – hedging and price protection</a:t>
            </a:r>
          </a:p>
          <a:p>
            <a:r>
              <a:rPr lang="en-US" altLang="en-US" dirty="0" smtClean="0"/>
              <a:t>Series Compensated transmission</a:t>
            </a:r>
          </a:p>
          <a:p>
            <a:r>
              <a:rPr lang="en-US" altLang="en-US" dirty="0" smtClean="0"/>
              <a:t>Sub-synchronous resonance analysis as part of interconnection process</a:t>
            </a:r>
          </a:p>
          <a:p>
            <a:r>
              <a:rPr lang="en-US" altLang="en-US" dirty="0" smtClean="0"/>
              <a:t>VSS</a:t>
            </a:r>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Grid – Distribution Automation;</a:t>
            </a:r>
            <a:r>
              <a:rPr lang="en-US" baseline="0" dirty="0" smtClean="0"/>
              <a:t> Real Time Distribution monitoring; Storage as a transmission technology, Real time dynamic line rating; AC line flow control by: modifying </a:t>
            </a:r>
            <a:r>
              <a:rPr lang="en-US" baseline="0" dirty="0" smtClean="0"/>
              <a:t>impedances </a:t>
            </a:r>
            <a:r>
              <a:rPr lang="en-US" baseline="0" dirty="0" smtClean="0"/>
              <a:t>(smart line; switched caps); phase shifting (transformers, electronics); SVC’s; Series capacitors.;</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04631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efficiency 70-80% Maximum claimed 87%</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01409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4"/>
          <p:cNvSpPr>
            <a:spLocks noChangeShapeType="1"/>
          </p:cNvSpPr>
          <p:nvPr userDrawn="1"/>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tx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solidFill>
                  <a:schemeClr val="tx1"/>
                </a:solidFill>
              </a:defRPr>
            </a:lvl1pPr>
          </a:lstStyle>
          <a:p>
            <a:r>
              <a:rPr lang="en-US"/>
              <a:t>Click to edit Master title style</a:t>
            </a:r>
          </a:p>
        </p:txBody>
      </p:sp>
      <p:sp>
        <p:nvSpPr>
          <p:cNvPr id="6" name="Rectangle 10"/>
          <p:cNvSpPr>
            <a:spLocks noGrp="1" noChangeArrowheads="1"/>
          </p:cNvSpPr>
          <p:nvPr>
            <p:ph type="dt" sz="half" idx="10"/>
          </p:nvPr>
        </p:nvSpPr>
        <p:spPr>
          <a:xfrm>
            <a:off x="2333625" y="5467350"/>
            <a:ext cx="6276975" cy="476250"/>
          </a:xfrm>
        </p:spPr>
        <p:txBody>
          <a:bodyPr/>
          <a:lstStyle>
            <a:lvl1pPr>
              <a:defRPr sz="1800" b="1">
                <a:solidFill>
                  <a:schemeClr val="tx1"/>
                </a:solidFill>
              </a:defRPr>
            </a:lvl1pPr>
          </a:lstStyle>
          <a:p>
            <a:pPr>
              <a:defRPr/>
            </a:pPr>
            <a:r>
              <a:rPr lang="en-US" dirty="0"/>
              <a:t>Tab X ERCOT Public/Confidential/Restricted</a:t>
            </a:r>
          </a:p>
        </p:txBody>
      </p:sp>
      <p:sp>
        <p:nvSpPr>
          <p:cNvPr id="7" name="Rectangle 15"/>
          <p:cNvSpPr>
            <a:spLocks noGrp="1" noChangeArrowheads="1"/>
          </p:cNvSpPr>
          <p:nvPr>
            <p:ph type="ftr" sz="quarter" idx="11"/>
          </p:nvPr>
        </p:nvSpPr>
        <p:spPr>
          <a:xfrm>
            <a:off x="2333625" y="5067300"/>
            <a:ext cx="6276975" cy="419100"/>
          </a:xfrm>
          <a:prstGeom prst="rect">
            <a:avLst/>
          </a:prstGeom>
        </p:spPr>
        <p:txBody>
          <a:bodyPr/>
          <a:lstStyle>
            <a:lvl1pPr algn="l">
              <a:defRPr sz="1800" b="1">
                <a:solidFill>
                  <a:schemeClr val="tx1"/>
                </a:solidFill>
              </a:defRPr>
            </a:lvl1pPr>
          </a:lstStyle>
          <a:p>
            <a:pPr>
              <a:defRPr/>
            </a:pPr>
            <a:endParaRPr lang="en-US" dirty="0"/>
          </a:p>
        </p:txBody>
      </p:sp>
    </p:spTree>
    <p:extLst>
      <p:ext uri="{BB962C8B-B14F-4D97-AF65-F5344CB8AC3E}">
        <p14:creationId xmlns:p14="http://schemas.microsoft.com/office/powerpoint/2010/main" val="389113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196683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158736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10168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396619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107517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24995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188366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344480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345941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200"/>
            </a:lvl1pPr>
          </a:lstStyle>
          <a:p>
            <a:pPr>
              <a:defRPr/>
            </a:pPr>
            <a:r>
              <a:rPr lang="en-US" dirty="0"/>
              <a:t>Tab X</a:t>
            </a:r>
          </a:p>
          <a:p>
            <a:pPr>
              <a:defRPr/>
            </a:pPr>
            <a:r>
              <a:rPr lang="en-US" dirty="0"/>
              <a:t>ERCOT Public/Confidential/Restricted</a:t>
            </a:r>
          </a:p>
        </p:txBody>
      </p:sp>
    </p:spTree>
    <p:extLst>
      <p:ext uri="{BB962C8B-B14F-4D97-AF65-F5344CB8AC3E}">
        <p14:creationId xmlns:p14="http://schemas.microsoft.com/office/powerpoint/2010/main" val="213469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ECBBBF1-B0CC-463F-A811-9C63D0B5A91B}" type="slidenum">
              <a:rPr lang="en-US"/>
              <a:pPr>
                <a:defRPr/>
              </a:pPr>
              <a:t>‹#›</a:t>
            </a:fld>
            <a:endParaRPr lang="en-US" dirty="0"/>
          </a:p>
        </p:txBody>
      </p:sp>
      <p:sp>
        <p:nvSpPr>
          <p:cNvPr id="1028" name="Rectangle 7"/>
          <p:cNvSpPr>
            <a:spLocks noChangeArrowheads="1"/>
          </p:cNvSpPr>
          <p:nvPr userDrawn="1"/>
        </p:nvSpPr>
        <p:spPr bwMode="auto">
          <a:xfrm>
            <a:off x="0" y="6235700"/>
            <a:ext cx="9144000" cy="622300"/>
          </a:xfrm>
          <a:prstGeom prst="rect">
            <a:avLst/>
          </a:prstGeom>
          <a:solidFill>
            <a:srgbClr val="ECEC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pic>
        <p:nvPicPr>
          <p:cNvPr id="1029" name="Picture 8" descr="logo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Line 11"/>
          <p:cNvSpPr>
            <a:spLocks noChangeShapeType="1"/>
          </p:cNvSpPr>
          <p:nvPr userDrawn="1"/>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2" name="Line 12"/>
          <p:cNvSpPr>
            <a:spLocks noChangeShapeType="1"/>
          </p:cNvSpPr>
          <p:nvPr userDrawn="1"/>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3" name="Rectangle 13"/>
          <p:cNvSpPr>
            <a:spLocks noChangeArrowheads="1"/>
          </p:cNvSpPr>
          <p:nvPr userDrawn="1"/>
        </p:nvSpPr>
        <p:spPr bwMode="auto">
          <a:xfrm>
            <a:off x="6181725" y="63436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D82C2007-D5A5-4CEC-AB03-F05F54866C9E}" type="slidenum">
              <a:rPr lang="en-US" altLang="en-US" sz="1200" smtClean="0"/>
              <a:pPr algn="r" eaLnBrk="1" hangingPunct="1">
                <a:defRPr/>
              </a:pPr>
              <a:t>‹#›</a:t>
            </a:fld>
            <a:endParaRPr lang="en-US" altLang="en-US" sz="1200" dirty="0" smtClean="0"/>
          </a:p>
        </p:txBody>
      </p:sp>
      <p:sp>
        <p:nvSpPr>
          <p:cNvPr id="12" name="Rectangle 4"/>
          <p:cNvSpPr>
            <a:spLocks noGrp="1" noChangeArrowheads="1"/>
          </p:cNvSpPr>
          <p:nvPr>
            <p:ph type="dt" sz="half" idx="2"/>
          </p:nvPr>
        </p:nvSpPr>
        <p:spPr bwMode="auto">
          <a:xfrm>
            <a:off x="1143000" y="6334125"/>
            <a:ext cx="2819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Tab X ERCOT Public/Confidential/Restricted</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sldNum="0" hdr="0" ftr="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Black" pitchFamily="34" charset="0"/>
        </a:defRPr>
      </a:lvl2pPr>
      <a:lvl3pPr algn="l" rtl="0" eaLnBrk="0" fontAlgn="base" hangingPunct="0">
        <a:spcBef>
          <a:spcPct val="0"/>
        </a:spcBef>
        <a:spcAft>
          <a:spcPct val="0"/>
        </a:spcAft>
        <a:defRPr sz="2000">
          <a:solidFill>
            <a:schemeClr val="tx1"/>
          </a:solidFill>
          <a:latin typeface="Arial Black" pitchFamily="34" charset="0"/>
        </a:defRPr>
      </a:lvl3pPr>
      <a:lvl4pPr algn="l" rtl="0" eaLnBrk="0" fontAlgn="base" hangingPunct="0">
        <a:spcBef>
          <a:spcPct val="0"/>
        </a:spcBef>
        <a:spcAft>
          <a:spcPct val="0"/>
        </a:spcAft>
        <a:defRPr sz="2000">
          <a:solidFill>
            <a:schemeClr val="tx1"/>
          </a:solidFill>
          <a:latin typeface="Arial Black" pitchFamily="34" charset="0"/>
        </a:defRPr>
      </a:lvl4pPr>
      <a:lvl5pPr algn="l" rtl="0" eaLnBrk="0" fontAlgn="base" hangingPunct="0">
        <a:spcBef>
          <a:spcPct val="0"/>
        </a:spcBef>
        <a:spcAft>
          <a:spcPct val="0"/>
        </a:spcAft>
        <a:defRPr sz="2000">
          <a:solidFill>
            <a:schemeClr val="tx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www.energy.gov/sites/prod/files/2014/08/f18/2013%20Wind%20Technologies%20Market%20Report_1.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Grp="1" noChangeArrowheads="1"/>
          </p:cNvSpPr>
          <p:nvPr>
            <p:ph type="subTitle" idx="1"/>
          </p:nvPr>
        </p:nvSpPr>
        <p:spPr>
          <a:xfrm>
            <a:off x="917575" y="2924175"/>
            <a:ext cx="7312025" cy="857250"/>
          </a:xfrm>
        </p:spPr>
        <p:txBody>
          <a:bodyPr/>
          <a:lstStyle/>
          <a:p>
            <a:r>
              <a:rPr lang="en-US" altLang="en-US" dirty="0" smtClean="0"/>
              <a:t>John Adams</a:t>
            </a:r>
          </a:p>
          <a:p>
            <a:r>
              <a:rPr lang="en-US" altLang="en-US" dirty="0" smtClean="0"/>
              <a:t>Principal Engineer</a:t>
            </a:r>
          </a:p>
        </p:txBody>
      </p:sp>
      <p:sp>
        <p:nvSpPr>
          <p:cNvPr id="13315" name="Rectangle 18"/>
          <p:cNvSpPr>
            <a:spLocks noGrp="1" noChangeArrowheads="1"/>
          </p:cNvSpPr>
          <p:nvPr>
            <p:ph type="ctrTitle"/>
          </p:nvPr>
        </p:nvSpPr>
        <p:spPr>
          <a:xfrm>
            <a:off x="912813" y="1457325"/>
            <a:ext cx="7316787" cy="1241425"/>
          </a:xfrm>
        </p:spPr>
        <p:txBody>
          <a:bodyPr/>
          <a:lstStyle/>
          <a:p>
            <a:r>
              <a:rPr lang="en-US" altLang="en-US" dirty="0" smtClean="0"/>
              <a:t>New Generation technologies and ERCOT</a:t>
            </a:r>
            <a:br>
              <a:rPr lang="en-US" altLang="en-US" dirty="0" smtClean="0"/>
            </a:br>
            <a:endParaRPr lang="en-US" altLang="en-US" dirty="0" smtClean="0"/>
          </a:p>
        </p:txBody>
      </p:sp>
      <p:sp>
        <p:nvSpPr>
          <p:cNvPr id="20" name="Rectangle 20"/>
          <p:cNvSpPr txBox="1">
            <a:spLocks noChangeArrowheads="1"/>
          </p:cNvSpPr>
          <p:nvPr/>
        </p:nvSpPr>
        <p:spPr bwMode="auto">
          <a:xfrm>
            <a:off x="904875" y="4314825"/>
            <a:ext cx="6343650" cy="1676400"/>
          </a:xfrm>
          <a:prstGeom prst="rect">
            <a:avLst/>
          </a:prstGeom>
          <a:noFill/>
          <a:ln w="9525">
            <a:noFill/>
            <a:miter lim="800000"/>
            <a:headEnd/>
            <a:tailEnd/>
          </a:ln>
        </p:spPr>
        <p:txBody>
          <a:bodyPr/>
          <a:lstStyle/>
          <a:p>
            <a:pPr eaLnBrk="0" hangingPunct="0">
              <a:spcBef>
                <a:spcPct val="20000"/>
              </a:spcBef>
              <a:defRPr/>
            </a:pPr>
            <a:endParaRPr lang="en-US" kern="0" dirty="0">
              <a:latin typeface="Arial Black" pitchFamily="34" charset="0"/>
            </a:endParaRPr>
          </a:p>
        </p:txBody>
      </p:sp>
      <p:sp>
        <p:nvSpPr>
          <p:cNvPr id="13317" name="TextBox 1"/>
          <p:cNvSpPr txBox="1">
            <a:spLocks noChangeArrowheads="1"/>
          </p:cNvSpPr>
          <p:nvPr/>
        </p:nvSpPr>
        <p:spPr bwMode="auto">
          <a:xfrm>
            <a:off x="8416925" y="63388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200" b="0" dirty="0"/>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Risk of new generation – the California view</a:t>
            </a:r>
            <a:endParaRPr lang="en-US" dirty="0"/>
          </a:p>
        </p:txBody>
      </p:sp>
      <p:sp>
        <p:nvSpPr>
          <p:cNvPr id="4" name="Date Placeholder 3"/>
          <p:cNvSpPr>
            <a:spLocks noGrp="1"/>
          </p:cNvSpPr>
          <p:nvPr>
            <p:ph type="dt" sz="half" idx="10"/>
          </p:nvPr>
        </p:nvSpPr>
        <p:spPr/>
        <p:txBody>
          <a:bodyPr/>
          <a:lstStyle/>
          <a:p>
            <a:pPr>
              <a:defRPr/>
            </a:pPr>
            <a:r>
              <a:rPr lang="en-US" dirty="0" smtClean="0"/>
              <a:t>C</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4129088" cy="577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txBox="1">
            <a:spLocks/>
          </p:cNvSpPr>
          <p:nvPr/>
        </p:nvSpPr>
        <p:spPr bwMode="auto">
          <a:xfrm>
            <a:off x="1143000" y="6334125"/>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800" dirty="0" smtClean="0"/>
              <a:t>Source: California Natural Resources Agency </a:t>
            </a:r>
            <a:r>
              <a:rPr lang="en-US" sz="800" i="1" dirty="0" smtClean="0"/>
              <a:t>Practicing Risk-Aware Electricity Regulation, 2012 http://www.ceres.org/resources/reports/practicing-risk-aware-electricity-regulation</a:t>
            </a:r>
            <a:endParaRPr lang="en-US" sz="800" dirty="0" smtClean="0"/>
          </a:p>
          <a:p>
            <a:pPr>
              <a:defRPr/>
            </a:pPr>
            <a:endParaRPr lang="en-US" dirty="0"/>
          </a:p>
        </p:txBody>
      </p:sp>
    </p:spTree>
    <p:extLst>
      <p:ext uri="{BB962C8B-B14F-4D97-AF65-F5344CB8AC3E}">
        <p14:creationId xmlns:p14="http://schemas.microsoft.com/office/powerpoint/2010/main" val="210182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Wind Speeds at 80 Meters</a:t>
            </a:r>
          </a:p>
        </p:txBody>
      </p:sp>
      <p:sp>
        <p:nvSpPr>
          <p:cNvPr id="153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sz="1200" b="0" dirty="0" smtClean="0"/>
          </a:p>
          <a:p>
            <a:pPr eaLnBrk="1" hangingPunct="1">
              <a:spcBef>
                <a:spcPct val="0"/>
              </a:spcBef>
              <a:buFontTx/>
              <a:buNone/>
            </a:pPr>
            <a:r>
              <a:rPr lang="en-US" altLang="en-US" sz="1200" b="0" dirty="0" smtClean="0"/>
              <a:t>ERCOT Public</a:t>
            </a:r>
          </a:p>
        </p:txBody>
      </p:sp>
      <p:pic>
        <p:nvPicPr>
          <p:cNvPr id="15364"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762000"/>
            <a:ext cx="8458200" cy="5486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Wholesale Price of wind energy Nationwide</a:t>
            </a:r>
            <a:endParaRPr lang="en-US" dirty="0"/>
          </a:p>
        </p:txBody>
      </p:sp>
      <p:sp>
        <p:nvSpPr>
          <p:cNvPr id="4" name="Date Placeholder 3"/>
          <p:cNvSpPr>
            <a:spLocks noGrp="1"/>
          </p:cNvSpPr>
          <p:nvPr>
            <p:ph type="dt" sz="half" idx="10"/>
          </p:nvPr>
        </p:nvSpPr>
        <p:spPr>
          <a:xfrm>
            <a:off x="1143000" y="6334125"/>
            <a:ext cx="6248400" cy="476250"/>
          </a:xfrm>
        </p:spPr>
        <p:txBody>
          <a:bodyPr/>
          <a:lstStyle/>
          <a:p>
            <a:pPr>
              <a:defRPr/>
            </a:pPr>
            <a:r>
              <a:rPr lang="en-US" sz="800" dirty="0" smtClean="0"/>
              <a:t>Source: NREL 2013 Wind Technologies Market Report; DOE/EERE </a:t>
            </a:r>
          </a:p>
          <a:p>
            <a:pPr>
              <a:defRPr/>
            </a:pPr>
            <a:r>
              <a:rPr lang="en-US" sz="800" dirty="0"/>
              <a:t>http://www.energy.gov/sites/prod/files/2014/08/f18/2013%20Wind%20Technologies%20Market%20Report_1.pdf</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39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2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power development in the United States</a:t>
            </a:r>
            <a:endParaRPr lang="en-US" dirty="0"/>
          </a:p>
        </p:txBody>
      </p:sp>
      <p:sp>
        <p:nvSpPr>
          <p:cNvPr id="4" name="Date Placeholder 3"/>
          <p:cNvSpPr>
            <a:spLocks noGrp="1"/>
          </p:cNvSpPr>
          <p:nvPr>
            <p:ph type="dt" sz="half" idx="10"/>
          </p:nvPr>
        </p:nvSpPr>
        <p:spPr>
          <a:xfrm>
            <a:off x="1143000" y="6334125"/>
            <a:ext cx="5715000" cy="476250"/>
          </a:xfrm>
        </p:spPr>
        <p:txBody>
          <a:bodyPr/>
          <a:lstStyle/>
          <a:p>
            <a:pPr>
              <a:defRPr/>
            </a:pPr>
            <a:r>
              <a:rPr lang="en-US" sz="800" dirty="0" smtClean="0"/>
              <a:t>Source: DOE/EERE 2013 Wind Technologies </a:t>
            </a:r>
            <a:r>
              <a:rPr lang="en-US" sz="800" dirty="0"/>
              <a:t>Market Report: http://www.energy.gov/sites/prod/files/2014/08/f18/2013%20Wind%20Technologies%20Market%20Report_1.pdf</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4534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93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United States Wind Turbine size</a:t>
            </a:r>
            <a:endParaRPr lang="en-US" dirty="0"/>
          </a:p>
        </p:txBody>
      </p:sp>
      <p:sp>
        <p:nvSpPr>
          <p:cNvPr id="4" name="Date Placeholder 3"/>
          <p:cNvSpPr>
            <a:spLocks noGrp="1"/>
          </p:cNvSpPr>
          <p:nvPr>
            <p:ph type="dt" sz="half" idx="10"/>
          </p:nvPr>
        </p:nvSpPr>
        <p:spPr>
          <a:xfrm>
            <a:off x="1143000" y="6334125"/>
            <a:ext cx="5638800" cy="476250"/>
          </a:xfrm>
        </p:spPr>
        <p:txBody>
          <a:bodyPr/>
          <a:lstStyle/>
          <a:p>
            <a:pPr>
              <a:defRPr/>
            </a:pPr>
            <a:r>
              <a:rPr lang="en-US" sz="800" dirty="0"/>
              <a:t>Source: DOE/EERE 2013 Wind Technologies Market Report: </a:t>
            </a:r>
            <a:r>
              <a:rPr lang="en-US" sz="800" dirty="0">
                <a:hlinkClick r:id="rId2"/>
              </a:rPr>
              <a:t>http://</a:t>
            </a:r>
            <a:r>
              <a:rPr lang="en-US" sz="800" dirty="0" smtClean="0">
                <a:hlinkClick r:id="rId2"/>
              </a:rPr>
              <a:t>www.energy.gov/sites/prod/files/2014/08/f18/2013%20Wind%20Technologies%20Market%20Report_1.pdf</a:t>
            </a:r>
            <a:endParaRPr lang="en-US" sz="800" dirty="0" smtClean="0"/>
          </a:p>
          <a:p>
            <a:pPr>
              <a:defRPr/>
            </a:pPr>
            <a:r>
              <a:rPr lang="en-US" sz="800" dirty="0" smtClean="0"/>
              <a:t>2 Wikipedia.org: “</a:t>
            </a:r>
            <a:r>
              <a:rPr lang="en-US" sz="800" dirty="0" smtClean="0"/>
              <a:t>Wind_Turbine_Design</a:t>
            </a:r>
            <a:r>
              <a:rPr lang="en-US" sz="800" dirty="0" smtClean="0"/>
              <a:t>”</a:t>
            </a:r>
            <a:endParaRPr lang="en-US" sz="800" dirty="0"/>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97816"/>
            <a:ext cx="6781799" cy="317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762000"/>
            <a:ext cx="8077200" cy="923330"/>
          </a:xfrm>
          <a:prstGeom prst="rect">
            <a:avLst/>
          </a:prstGeom>
          <a:noFill/>
        </p:spPr>
        <p:txBody>
          <a:bodyPr wrap="square" rtlCol="0">
            <a:spAutoFit/>
          </a:bodyPr>
          <a:lstStyle/>
          <a:p>
            <a:r>
              <a:rPr lang="en-US" dirty="0" smtClean="0"/>
              <a:t>The average nameplate capacity of a small sample of newly installed wind turbines in the United </a:t>
            </a:r>
            <a:r>
              <a:rPr lang="en-US" dirty="0"/>
              <a:t>S</a:t>
            </a:r>
            <a:r>
              <a:rPr lang="en-US" dirty="0" smtClean="0"/>
              <a:t>tates in 2013 was 1.87 MW, up 162% since 1998-1999. </a:t>
            </a:r>
            <a:endParaRPr lang="en-US" dirty="0"/>
          </a:p>
        </p:txBody>
      </p:sp>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1999"/>
            <a:ext cx="4114800" cy="182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81200" y="4770236"/>
            <a:ext cx="2441333" cy="1569660"/>
          </a:xfrm>
          <a:prstGeom prst="rect">
            <a:avLst/>
          </a:prstGeom>
          <a:noFill/>
        </p:spPr>
        <p:txBody>
          <a:bodyPr wrap="square" rtlCol="0">
            <a:spAutoFit/>
          </a:bodyPr>
          <a:lstStyle/>
          <a:p>
            <a:r>
              <a:rPr lang="en-US" sz="1600" dirty="0" smtClean="0"/>
              <a:t>In 2013, GE captured a large portion of the US market with its 1.5 MW turbine; but overall 2013 was a bad year for wind turbines</a:t>
            </a:r>
            <a:endParaRPr lang="en-US" sz="1600" dirty="0"/>
          </a:p>
        </p:txBody>
      </p:sp>
      <p:sp>
        <p:nvSpPr>
          <p:cNvPr id="9" name="TextBox 8"/>
          <p:cNvSpPr txBox="1"/>
          <p:nvPr/>
        </p:nvSpPr>
        <p:spPr>
          <a:xfrm>
            <a:off x="6858000" y="1361535"/>
            <a:ext cx="1828800" cy="2893100"/>
          </a:xfrm>
          <a:prstGeom prst="rect">
            <a:avLst/>
          </a:prstGeom>
          <a:noFill/>
        </p:spPr>
        <p:txBody>
          <a:bodyPr wrap="square" rtlCol="0">
            <a:spAutoFit/>
          </a:bodyPr>
          <a:lstStyle/>
          <a:p>
            <a:r>
              <a:rPr lang="en-US" sz="1400" dirty="0"/>
              <a:t>Typical modern wind turbines have diameters of 40 to 90 </a:t>
            </a:r>
            <a:r>
              <a:rPr lang="en-US" sz="1400" dirty="0" smtClean="0"/>
              <a:t>meters </a:t>
            </a:r>
            <a:r>
              <a:rPr lang="en-US" sz="1400" dirty="0"/>
              <a:t>(130 to 300 </a:t>
            </a:r>
            <a:r>
              <a:rPr lang="en-US" sz="1400" dirty="0" smtClean="0"/>
              <a:t>ft.) </a:t>
            </a:r>
            <a:r>
              <a:rPr lang="en-US" sz="1400" dirty="0"/>
              <a:t>and are rated between 500 kW and 2 MW. As of 2014 the most powerful turbine, the Vestas V-164, is rated at 8 MW and has a rotor diameter of </a:t>
            </a:r>
            <a:r>
              <a:rPr lang="en-US" sz="1400" dirty="0" smtClean="0"/>
              <a:t>164m </a:t>
            </a:r>
            <a:r>
              <a:rPr lang="en-US" sz="1400" baseline="30000" dirty="0" smtClean="0"/>
              <a:t>2</a:t>
            </a:r>
            <a:endParaRPr lang="en-US" sz="1400" baseline="30000" dirty="0"/>
          </a:p>
        </p:txBody>
      </p:sp>
    </p:spTree>
    <p:extLst>
      <p:ext uri="{BB962C8B-B14F-4D97-AF65-F5344CB8AC3E}">
        <p14:creationId xmlns:p14="http://schemas.microsoft.com/office/powerpoint/2010/main" val="238564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Power Capacity under Construction - USA</a:t>
            </a:r>
            <a:endParaRPr lang="en-US" dirty="0"/>
          </a:p>
        </p:txBody>
      </p:sp>
      <p:sp>
        <p:nvSpPr>
          <p:cNvPr id="4" name="Date Placeholder 3"/>
          <p:cNvSpPr>
            <a:spLocks noGrp="1"/>
          </p:cNvSpPr>
          <p:nvPr>
            <p:ph type="dt" sz="half" idx="10"/>
          </p:nvPr>
        </p:nvSpPr>
        <p:spPr>
          <a:xfrm>
            <a:off x="1143000" y="6334125"/>
            <a:ext cx="7010400" cy="476250"/>
          </a:xfrm>
        </p:spPr>
        <p:txBody>
          <a:bodyPr/>
          <a:lstStyle/>
          <a:p>
            <a:pPr>
              <a:defRPr/>
            </a:pPr>
            <a:r>
              <a:rPr lang="en-US" dirty="0" smtClean="0"/>
              <a:t>Source: American Wind Association: U.S. Wind Industry First Quarter 2014 Market Report</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85801"/>
            <a:ext cx="81534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86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Storage</a:t>
            </a:r>
            <a:endParaRPr lang="en-US" dirty="0"/>
          </a:p>
        </p:txBody>
      </p:sp>
      <p:sp>
        <p:nvSpPr>
          <p:cNvPr id="4" name="Date Placeholder 3"/>
          <p:cNvSpPr>
            <a:spLocks noGrp="1"/>
          </p:cNvSpPr>
          <p:nvPr>
            <p:ph type="dt" sz="half" idx="10"/>
          </p:nvPr>
        </p:nvSpPr>
        <p:spPr>
          <a:xfrm>
            <a:off x="1143000" y="6248400"/>
            <a:ext cx="4191000" cy="561975"/>
          </a:xfrm>
        </p:spPr>
        <p:txBody>
          <a:bodyPr/>
          <a:lstStyle/>
          <a:p>
            <a:pPr>
              <a:defRPr/>
            </a:pPr>
            <a:r>
              <a:rPr lang="en-US" dirty="0" smtClean="0"/>
              <a:t>Source: DOE “Grid Energy Storage” December 2013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0"/>
            <a:ext cx="60198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4114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1025" y="4095750"/>
            <a:ext cx="4876800" cy="2031325"/>
          </a:xfrm>
          <a:prstGeom prst="rect">
            <a:avLst/>
          </a:prstGeom>
          <a:noFill/>
        </p:spPr>
        <p:txBody>
          <a:bodyPr wrap="square" rtlCol="0">
            <a:spAutoFit/>
          </a:bodyPr>
          <a:lstStyle/>
          <a:p>
            <a:r>
              <a:rPr lang="en-US" dirty="0" smtClean="0"/>
              <a:t>Battery Technologies:</a:t>
            </a:r>
          </a:p>
          <a:p>
            <a:r>
              <a:rPr lang="en-US" dirty="0" smtClean="0"/>
              <a:t>Lead-Acid Technology</a:t>
            </a:r>
          </a:p>
          <a:p>
            <a:r>
              <a:rPr lang="en-US" dirty="0" smtClean="0"/>
              <a:t>Lead-Carbon Technology – ARPA (</a:t>
            </a:r>
            <a:r>
              <a:rPr lang="en-US" dirty="0" smtClean="0"/>
              <a:t>EastPenn</a:t>
            </a:r>
            <a:r>
              <a:rPr lang="en-US" dirty="0" smtClean="0"/>
              <a:t>)</a:t>
            </a:r>
          </a:p>
          <a:p>
            <a:r>
              <a:rPr lang="en-US" dirty="0" smtClean="0"/>
              <a:t>Flow- Zn-Halogen (Primus Power)</a:t>
            </a:r>
          </a:p>
          <a:p>
            <a:r>
              <a:rPr lang="en-US" dirty="0" smtClean="0"/>
              <a:t>Flow – </a:t>
            </a:r>
            <a:r>
              <a:rPr lang="en-US" dirty="0" smtClean="0"/>
              <a:t>ZnBR</a:t>
            </a:r>
            <a:r>
              <a:rPr lang="en-US" dirty="0" smtClean="0"/>
              <a:t> – SMUD</a:t>
            </a:r>
          </a:p>
          <a:p>
            <a:r>
              <a:rPr lang="en-US" dirty="0" smtClean="0"/>
              <a:t>Flow – </a:t>
            </a:r>
            <a:r>
              <a:rPr lang="en-US" dirty="0"/>
              <a:t>V</a:t>
            </a:r>
            <a:r>
              <a:rPr lang="en-US" dirty="0" smtClean="0"/>
              <a:t>anadium Redox (</a:t>
            </a:r>
            <a:r>
              <a:rPr lang="en-US" dirty="0" smtClean="0"/>
              <a:t>Ashlawn</a:t>
            </a:r>
            <a:r>
              <a:rPr lang="en-US" dirty="0" smtClean="0"/>
              <a:t>)</a:t>
            </a:r>
          </a:p>
          <a:p>
            <a:r>
              <a:rPr lang="en-US" dirty="0" smtClean="0"/>
              <a:t>Flow – FE-CR (</a:t>
            </a:r>
            <a:r>
              <a:rPr lang="en-US" dirty="0" smtClean="0"/>
              <a:t>Enervault</a:t>
            </a:r>
            <a:r>
              <a:rPr lang="en-US" dirty="0" smtClean="0"/>
              <a:t>)</a:t>
            </a:r>
            <a:endParaRPr lang="en-US" dirty="0"/>
          </a:p>
        </p:txBody>
      </p:sp>
    </p:spTree>
    <p:extLst>
      <p:ext uri="{BB962C8B-B14F-4D97-AF65-F5344CB8AC3E}">
        <p14:creationId xmlns:p14="http://schemas.microsoft.com/office/powerpoint/2010/main" val="395332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differences between battery types?</a:t>
            </a:r>
            <a:endParaRPr lang="en-US" dirty="0"/>
          </a:p>
        </p:txBody>
      </p:sp>
      <p:sp>
        <p:nvSpPr>
          <p:cNvPr id="4" name="Date Placeholder 3"/>
          <p:cNvSpPr>
            <a:spLocks noGrp="1"/>
          </p:cNvSpPr>
          <p:nvPr>
            <p:ph type="dt" sz="half" idx="10"/>
          </p:nvPr>
        </p:nvSpPr>
        <p:spPr>
          <a:xfrm>
            <a:off x="1143000" y="6334125"/>
            <a:ext cx="5410200" cy="476250"/>
          </a:xfrm>
        </p:spPr>
        <p:txBody>
          <a:bodyPr/>
          <a:lstStyle/>
          <a:p>
            <a:pPr>
              <a:defRPr/>
            </a:pPr>
            <a:r>
              <a:rPr lang="en-US" sz="800" dirty="0" smtClean="0"/>
              <a:t>Source 1: NASA</a:t>
            </a:r>
          </a:p>
          <a:p>
            <a:pPr>
              <a:defRPr/>
            </a:pPr>
            <a:r>
              <a:rPr lang="en-US" sz="800" dirty="0" smtClean="0"/>
              <a:t>Source 2: Wikimedia Commons http://en.wikipedia.org/wiki/files:Metal_air_batteries_barchart.png</a:t>
            </a:r>
            <a:endParaRPr lang="en-US" sz="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838200"/>
            <a:ext cx="6496050" cy="41314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708" y="2819400"/>
            <a:ext cx="4612192" cy="3429001"/>
          </a:xfrm>
          <a:prstGeom prst="rect">
            <a:avLst/>
          </a:prstGeom>
        </p:spPr>
      </p:pic>
      <p:sp>
        <p:nvSpPr>
          <p:cNvPr id="7" name="TextBox 6"/>
          <p:cNvSpPr txBox="1"/>
          <p:nvPr/>
        </p:nvSpPr>
        <p:spPr>
          <a:xfrm>
            <a:off x="762000" y="4199173"/>
            <a:ext cx="1066800" cy="230832"/>
          </a:xfrm>
          <a:prstGeom prst="rect">
            <a:avLst/>
          </a:prstGeom>
          <a:noFill/>
        </p:spPr>
        <p:txBody>
          <a:bodyPr wrap="square" rtlCol="0">
            <a:spAutoFit/>
          </a:bodyPr>
          <a:lstStyle/>
          <a:p>
            <a:r>
              <a:rPr lang="en-US" sz="900" dirty="0" smtClean="0"/>
              <a:t>● </a:t>
            </a:r>
            <a:r>
              <a:rPr lang="en-US" sz="900" dirty="0" smtClean="0"/>
              <a:t>Vd</a:t>
            </a:r>
            <a:r>
              <a:rPr lang="en-US" sz="900" dirty="0" smtClean="0"/>
              <a:t> Redox</a:t>
            </a:r>
            <a:endParaRPr lang="en-US" sz="900" dirty="0"/>
          </a:p>
        </p:txBody>
      </p:sp>
    </p:spTree>
    <p:extLst>
      <p:ext uri="{BB962C8B-B14F-4D97-AF65-F5344CB8AC3E}">
        <p14:creationId xmlns:p14="http://schemas.microsoft.com/office/powerpoint/2010/main" val="416301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Flow Battery?  (Vanadium Redox)</a:t>
            </a:r>
            <a:endParaRPr lang="en-US" dirty="0"/>
          </a:p>
        </p:txBody>
      </p:sp>
      <p:sp>
        <p:nvSpPr>
          <p:cNvPr id="4" name="Date Placeholder 3"/>
          <p:cNvSpPr>
            <a:spLocks noGrp="1"/>
          </p:cNvSpPr>
          <p:nvPr>
            <p:ph type="dt" sz="half" idx="10"/>
          </p:nvPr>
        </p:nvSpPr>
        <p:spPr/>
        <p:txBody>
          <a:bodyPr/>
          <a:lstStyle/>
          <a:p>
            <a:pPr>
              <a:defRPr/>
            </a:pPr>
            <a:r>
              <a:rPr lang="en-US" dirty="0" smtClean="0"/>
              <a:t>ERCOT Public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43000"/>
            <a:ext cx="6934200" cy="4638675"/>
          </a:xfrm>
          <a:prstGeom prst="rect">
            <a:avLst/>
          </a:prstGeom>
        </p:spPr>
      </p:pic>
    </p:spTree>
    <p:extLst>
      <p:ext uri="{BB962C8B-B14F-4D97-AF65-F5344CB8AC3E}">
        <p14:creationId xmlns:p14="http://schemas.microsoft.com/office/powerpoint/2010/main" val="246015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Brattle Report &amp; </a:t>
            </a:r>
            <a:r>
              <a:rPr lang="en-US" dirty="0" smtClean="0"/>
              <a:t>Oncor</a:t>
            </a:r>
            <a:endParaRPr lang="en-US" dirty="0"/>
          </a:p>
        </p:txBody>
      </p:sp>
      <p:sp>
        <p:nvSpPr>
          <p:cNvPr id="3" name="Content Placeholder 2"/>
          <p:cNvSpPr>
            <a:spLocks noGrp="1"/>
          </p:cNvSpPr>
          <p:nvPr>
            <p:ph idx="1"/>
          </p:nvPr>
        </p:nvSpPr>
        <p:spPr/>
        <p:txBody>
          <a:bodyPr/>
          <a:lstStyle/>
          <a:p>
            <a:pPr marL="0" indent="0">
              <a:buNone/>
            </a:pPr>
            <a:r>
              <a:rPr lang="en-US" b="0" i="1" dirty="0"/>
              <a:t>Our analysis shows that deploying electricity storage on distribution systems across Texas </a:t>
            </a:r>
            <a:r>
              <a:rPr lang="en-US" b="0" i="1" dirty="0" smtClean="0"/>
              <a:t>could provide </a:t>
            </a:r>
            <a:r>
              <a:rPr lang="en-US" b="0" i="1" dirty="0"/>
              <a:t>substantial net benefits to the state. We estimate that up to 5,000 MW (15,000 </a:t>
            </a:r>
            <a:r>
              <a:rPr lang="en-US" b="0" i="1" dirty="0"/>
              <a:t>MWh</a:t>
            </a:r>
            <a:r>
              <a:rPr lang="en-US" b="0" i="1" dirty="0" smtClean="0"/>
              <a:t>, assuming </a:t>
            </a:r>
            <a:r>
              <a:rPr lang="en-US" b="0" i="1" dirty="0"/>
              <a:t>a three-to-one ratio of storage to discharge capability) of grid-integrated, </a:t>
            </a:r>
            <a:r>
              <a:rPr lang="en-US" b="0" i="1" dirty="0" smtClean="0"/>
              <a:t>distributed electricity </a:t>
            </a:r>
            <a:r>
              <a:rPr lang="en-US" b="0" i="1" dirty="0"/>
              <a:t>storage would be cost effective from an ERCOT system-wide societal </a:t>
            </a:r>
            <a:r>
              <a:rPr lang="en-US" b="0" i="1" dirty="0" smtClean="0"/>
              <a:t>perspective based </a:t>
            </a:r>
            <a:r>
              <a:rPr lang="en-US" b="0" i="1" dirty="0"/>
              <a:t>on a forecast of installed cost of storage of </a:t>
            </a:r>
            <a:r>
              <a:rPr lang="en-US" b="0" i="1" dirty="0" smtClean="0"/>
              <a:t>approximately </a:t>
            </a:r>
            <a:r>
              <a:rPr lang="en-US" b="0" i="1" dirty="0"/>
              <a:t>$</a:t>
            </a:r>
            <a:r>
              <a:rPr lang="en-US" b="0" i="1" dirty="0" smtClean="0"/>
              <a:t>350/kWh.</a:t>
            </a:r>
          </a:p>
          <a:p>
            <a:pPr marL="0" indent="0">
              <a:buNone/>
            </a:pPr>
            <a:endParaRPr lang="en-US" b="0" i="1" dirty="0"/>
          </a:p>
          <a:p>
            <a:pPr marL="0" indent="0">
              <a:buNone/>
            </a:pPr>
            <a:r>
              <a:rPr lang="en-US" b="0" i="1" dirty="0"/>
              <a:t>The $350/kWh installed cost projection is based on </a:t>
            </a:r>
            <a:r>
              <a:rPr lang="en-US" b="0" i="1" dirty="0"/>
              <a:t>Oncor’s</a:t>
            </a:r>
            <a:r>
              <a:rPr lang="en-US" b="0" i="1" dirty="0"/>
              <a:t> discussions with vendors, consistent </a:t>
            </a:r>
            <a:r>
              <a:rPr lang="en-US" b="0" i="1" dirty="0" smtClean="0"/>
              <a:t>with industry </a:t>
            </a:r>
            <a:r>
              <a:rPr lang="en-US" b="0" i="1" dirty="0"/>
              <a:t>sources. For example, Morgan Stanley predicts that battery-only costs may reach $125</a:t>
            </a:r>
            <a:r>
              <a:rPr lang="en-US" b="0" i="1" dirty="0" smtClean="0"/>
              <a:t>–$</a:t>
            </a:r>
            <a:r>
              <a:rPr lang="en-US" b="0" i="1" dirty="0"/>
              <a:t>150/kWh in the near future, down from the $500/kWh currently. See Byrd, et al. (2014), p. 40. </a:t>
            </a:r>
            <a:r>
              <a:rPr lang="en-US" b="0" i="1" dirty="0" smtClean="0"/>
              <a:t>If battery </a:t>
            </a:r>
            <a:r>
              <a:rPr lang="en-US" b="0" i="1" dirty="0"/>
              <a:t>costs are capable of reaching the low costs projected by Tesla Motors Inc., this would imply </a:t>
            </a:r>
            <a:r>
              <a:rPr lang="en-US" b="0" i="1" dirty="0" smtClean="0"/>
              <a:t>a battery-only </a:t>
            </a:r>
            <a:r>
              <a:rPr lang="en-US" b="0" i="1" dirty="0"/>
              <a:t>cost of only $110/kWh. </a:t>
            </a:r>
            <a:endParaRPr lang="en-US" i="1" dirty="0"/>
          </a:p>
        </p:txBody>
      </p:sp>
      <p:sp>
        <p:nvSpPr>
          <p:cNvPr id="4" name="Date Placeholder 3"/>
          <p:cNvSpPr>
            <a:spLocks noGrp="1"/>
          </p:cNvSpPr>
          <p:nvPr>
            <p:ph type="dt" sz="half" idx="10"/>
          </p:nvPr>
        </p:nvSpPr>
        <p:spPr/>
        <p:txBody>
          <a:bodyPr/>
          <a:lstStyle/>
          <a:p>
            <a:pPr>
              <a:defRPr/>
            </a:pPr>
            <a:r>
              <a:rPr lang="en-US" dirty="0" smtClean="0"/>
              <a:t>ERCOT Public</a:t>
            </a:r>
            <a:endParaRPr lang="en-US" dirty="0"/>
          </a:p>
        </p:txBody>
      </p:sp>
    </p:spTree>
    <p:extLst>
      <p:ext uri="{BB962C8B-B14F-4D97-AF65-F5344CB8AC3E}">
        <p14:creationId xmlns:p14="http://schemas.microsoft.com/office/powerpoint/2010/main" val="306214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talk about	</a:t>
            </a:r>
            <a:endParaRPr lang="en-US" dirty="0"/>
          </a:p>
        </p:txBody>
      </p:sp>
      <p:sp>
        <p:nvSpPr>
          <p:cNvPr id="3" name="Content Placeholder 2"/>
          <p:cNvSpPr>
            <a:spLocks noGrp="1"/>
          </p:cNvSpPr>
          <p:nvPr>
            <p:ph idx="1"/>
          </p:nvPr>
        </p:nvSpPr>
        <p:spPr>
          <a:xfrm>
            <a:off x="533400" y="762000"/>
            <a:ext cx="8153400" cy="5105400"/>
          </a:xfrm>
        </p:spPr>
        <p:txBody>
          <a:bodyPr/>
          <a:lstStyle/>
          <a:p>
            <a:r>
              <a:rPr lang="en-US" dirty="0" smtClean="0"/>
              <a:t>New Technologies</a:t>
            </a:r>
          </a:p>
          <a:p>
            <a:pPr lvl="1"/>
            <a:r>
              <a:rPr lang="en-US" dirty="0"/>
              <a:t>Photovoltaic</a:t>
            </a:r>
          </a:p>
          <a:p>
            <a:pPr lvl="2"/>
            <a:r>
              <a:rPr lang="en-US" dirty="0"/>
              <a:t>Utility</a:t>
            </a:r>
          </a:p>
          <a:p>
            <a:pPr lvl="2"/>
            <a:r>
              <a:rPr lang="en-US" dirty="0"/>
              <a:t>Rooftop</a:t>
            </a:r>
          </a:p>
          <a:p>
            <a:pPr lvl="2"/>
            <a:r>
              <a:rPr lang="en-US" dirty="0"/>
              <a:t>Price Trends</a:t>
            </a:r>
          </a:p>
          <a:p>
            <a:pPr lvl="1"/>
            <a:r>
              <a:rPr lang="en-US" dirty="0"/>
              <a:t>Battery Storage </a:t>
            </a:r>
            <a:r>
              <a:rPr lang="en-US" dirty="0" smtClean="0"/>
              <a:t>($600/KWH?, 300/KWH</a:t>
            </a:r>
            <a:r>
              <a:rPr lang="en-US" dirty="0"/>
              <a:t>?; 150/KWH?)</a:t>
            </a:r>
          </a:p>
          <a:p>
            <a:pPr lvl="1"/>
            <a:r>
              <a:rPr lang="en-US" dirty="0"/>
              <a:t>Small Diesel interconnected at Distribution</a:t>
            </a:r>
          </a:p>
          <a:p>
            <a:pPr lvl="1"/>
            <a:r>
              <a:rPr lang="en-US" dirty="0"/>
              <a:t>Larger Wind Turbines</a:t>
            </a:r>
          </a:p>
          <a:p>
            <a:pPr lvl="1"/>
            <a:r>
              <a:rPr lang="en-US" dirty="0"/>
              <a:t>Pumped Storage</a:t>
            </a:r>
          </a:p>
          <a:p>
            <a:pPr lvl="1"/>
            <a:r>
              <a:rPr lang="en-US" dirty="0" smtClean="0"/>
              <a:t>CAES</a:t>
            </a:r>
          </a:p>
          <a:p>
            <a:r>
              <a:rPr lang="en-US" dirty="0">
                <a:ea typeface="Calibri"/>
                <a:cs typeface="Times New Roman"/>
              </a:rPr>
              <a:t>Barriers to Acceptance</a:t>
            </a:r>
          </a:p>
          <a:p>
            <a:r>
              <a:rPr lang="en-US" dirty="0" smtClean="0"/>
              <a:t>Technical Challenges</a:t>
            </a:r>
            <a:endParaRPr lang="en-US" dirty="0"/>
          </a:p>
          <a:p>
            <a:r>
              <a:rPr lang="en-US" dirty="0" smtClean="0">
                <a:ea typeface="Calibri"/>
                <a:cs typeface="Times New Roman"/>
              </a:rPr>
              <a:t>ERCOT Emerging Technologies process</a:t>
            </a:r>
          </a:p>
          <a:p>
            <a:r>
              <a:rPr lang="en-US" dirty="0" smtClean="0">
                <a:ea typeface="Calibri"/>
                <a:cs typeface="Times New Roman"/>
              </a:rPr>
              <a:t>New Transmission/Distribution Technologies</a:t>
            </a:r>
            <a:endParaRPr lang="en-US" dirty="0">
              <a:ea typeface="Calibri"/>
              <a:cs typeface="Times New Roman"/>
            </a:endParaRPr>
          </a:p>
          <a:p>
            <a:pPr marL="0" indent="0">
              <a:buNone/>
            </a:pPr>
            <a:endParaRPr lang="en-US" b="0" dirty="0"/>
          </a:p>
        </p:txBody>
      </p:sp>
      <p:sp>
        <p:nvSpPr>
          <p:cNvPr id="4" name="Date Placeholder 3"/>
          <p:cNvSpPr>
            <a:spLocks noGrp="1"/>
          </p:cNvSpPr>
          <p:nvPr>
            <p:ph type="dt" sz="half" idx="10"/>
          </p:nvPr>
        </p:nvSpPr>
        <p:spPr/>
        <p:txBody>
          <a:bodyPr/>
          <a:lstStyle/>
          <a:p>
            <a:pPr>
              <a:defRPr/>
            </a:pPr>
            <a:r>
              <a:rPr lang="en-US" dirty="0" smtClean="0"/>
              <a:t>ERCOT Public </a:t>
            </a:r>
            <a:endParaRPr lang="en-US" dirty="0"/>
          </a:p>
        </p:txBody>
      </p:sp>
    </p:spTree>
    <p:extLst>
      <p:ext uri="{BB962C8B-B14F-4D97-AF65-F5344CB8AC3E}">
        <p14:creationId xmlns:p14="http://schemas.microsoft.com/office/powerpoint/2010/main" val="68244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of Brattle report to </a:t>
            </a:r>
            <a:r>
              <a:rPr lang="en-US" dirty="0" smtClean="0"/>
              <a:t>Oncor</a:t>
            </a:r>
            <a:r>
              <a:rPr lang="en-US" dirty="0" smtClean="0"/>
              <a:t> – Merchant battery plants cannot monetize value in ERCOT</a:t>
            </a:r>
            <a:endParaRPr lang="en-US" dirty="0"/>
          </a:p>
        </p:txBody>
      </p:sp>
      <p:sp>
        <p:nvSpPr>
          <p:cNvPr id="4" name="Date Placeholder 3"/>
          <p:cNvSpPr>
            <a:spLocks noGrp="1"/>
          </p:cNvSpPr>
          <p:nvPr>
            <p:ph type="dt" sz="half" idx="10"/>
          </p:nvPr>
        </p:nvSpPr>
        <p:spPr>
          <a:xfrm>
            <a:off x="1143000" y="6334125"/>
            <a:ext cx="6705600" cy="476250"/>
          </a:xfrm>
        </p:spPr>
        <p:txBody>
          <a:bodyPr/>
          <a:lstStyle/>
          <a:p>
            <a:r>
              <a:rPr lang="en-US" sz="800" dirty="0" smtClean="0"/>
              <a:t>Source: Brattle Group Report to </a:t>
            </a:r>
            <a:r>
              <a:rPr lang="en-US" sz="800" dirty="0" smtClean="0"/>
              <a:t>Oncor</a:t>
            </a:r>
            <a:r>
              <a:rPr lang="en-US" sz="800" dirty="0" smtClean="0"/>
              <a:t> </a:t>
            </a:r>
            <a:r>
              <a:rPr lang="en-US" sz="800" b="1" dirty="0"/>
              <a:t>The Value of Distributed Electricity</a:t>
            </a:r>
          </a:p>
          <a:p>
            <a:r>
              <a:rPr lang="en-US" sz="800" b="1" dirty="0"/>
              <a:t>Storage in </a:t>
            </a:r>
            <a:r>
              <a:rPr lang="en-US" sz="800" b="1" dirty="0" smtClean="0"/>
              <a:t>Texas, </a:t>
            </a:r>
            <a:r>
              <a:rPr lang="en-US" sz="800" dirty="0" smtClean="0"/>
              <a:t>November 2014</a:t>
            </a:r>
            <a:endParaRPr lang="en-US"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5" y="914400"/>
            <a:ext cx="899009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33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of Brattle report to </a:t>
            </a:r>
            <a:r>
              <a:rPr lang="en-US" dirty="0" smtClean="0"/>
              <a:t>Oncor</a:t>
            </a:r>
            <a:r>
              <a:rPr lang="en-US" dirty="0" smtClean="0"/>
              <a:t> – Transmission value + merchant value justifies battery investments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26331"/>
            <a:ext cx="8382000" cy="534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txBox="1">
            <a:spLocks/>
          </p:cNvSpPr>
          <p:nvPr/>
        </p:nvSpPr>
        <p:spPr bwMode="auto">
          <a:xfrm>
            <a:off x="1066800" y="6324600"/>
            <a:ext cx="670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t>Source: Brattle Group Report to </a:t>
            </a:r>
            <a:r>
              <a:rPr lang="en-US" sz="800" dirty="0" smtClean="0"/>
              <a:t>Oncor</a:t>
            </a:r>
            <a:r>
              <a:rPr lang="en-US" sz="800" dirty="0" smtClean="0"/>
              <a:t> </a:t>
            </a:r>
            <a:r>
              <a:rPr lang="en-US" sz="800" b="1" dirty="0" smtClean="0"/>
              <a:t>The Value of Distributed Electricity</a:t>
            </a:r>
          </a:p>
          <a:p>
            <a:r>
              <a:rPr lang="en-US" sz="800" b="1" dirty="0" smtClean="0"/>
              <a:t>Storage in Texas, </a:t>
            </a:r>
            <a:r>
              <a:rPr lang="en-US" sz="800" dirty="0" smtClean="0"/>
              <a:t>November 2014</a:t>
            </a:r>
            <a:endParaRPr lang="en-US" sz="800" dirty="0"/>
          </a:p>
        </p:txBody>
      </p:sp>
    </p:spTree>
    <p:extLst>
      <p:ext uri="{BB962C8B-B14F-4D97-AF65-F5344CB8AC3E}">
        <p14:creationId xmlns:p14="http://schemas.microsoft.com/office/powerpoint/2010/main" val="108195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Pumped Storage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15145"/>
            <a:ext cx="8458199" cy="4845998"/>
          </a:xfrm>
        </p:spPr>
      </p:pic>
      <p:sp>
        <p:nvSpPr>
          <p:cNvPr id="4" name="Date Placeholder 3"/>
          <p:cNvSpPr>
            <a:spLocks noGrp="1"/>
          </p:cNvSpPr>
          <p:nvPr>
            <p:ph type="dt" sz="half" idx="10"/>
          </p:nvPr>
        </p:nvSpPr>
        <p:spPr>
          <a:xfrm>
            <a:off x="1143000" y="6334125"/>
            <a:ext cx="5715000" cy="476250"/>
          </a:xfrm>
        </p:spPr>
        <p:txBody>
          <a:bodyPr/>
          <a:lstStyle/>
          <a:p>
            <a:pPr>
              <a:defRPr/>
            </a:pPr>
            <a:r>
              <a:rPr lang="en-US" sz="800" dirty="0" smtClean="0"/>
              <a:t>Source</a:t>
            </a:r>
            <a:r>
              <a:rPr lang="en-US" sz="800" dirty="0"/>
              <a:t>: Wikipedia http://en.wikipedia.org/wiki/Pumped-storage_hydroelectricity</a:t>
            </a:r>
          </a:p>
        </p:txBody>
      </p:sp>
    </p:spTree>
    <p:extLst>
      <p:ext uri="{BB962C8B-B14F-4D97-AF65-F5344CB8AC3E}">
        <p14:creationId xmlns:p14="http://schemas.microsoft.com/office/powerpoint/2010/main" val="15271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t>
            </a:r>
            <a:endParaRPr lang="en-US" dirty="0"/>
          </a:p>
        </p:txBody>
      </p:sp>
      <p:sp>
        <p:nvSpPr>
          <p:cNvPr id="4" name="Date Placeholder 3"/>
          <p:cNvSpPr>
            <a:spLocks noGrp="1"/>
          </p:cNvSpPr>
          <p:nvPr>
            <p:ph type="dt" sz="half" idx="10"/>
          </p:nvPr>
        </p:nvSpPr>
        <p:spPr>
          <a:xfrm>
            <a:off x="1143000" y="6334125"/>
            <a:ext cx="4572000" cy="476250"/>
          </a:xfrm>
        </p:spPr>
        <p:txBody>
          <a:bodyPr/>
          <a:lstStyle/>
          <a:p>
            <a:pPr>
              <a:defRPr/>
            </a:pPr>
            <a:r>
              <a:rPr lang="en-US" sz="800" dirty="0" smtClean="0"/>
              <a:t>Source: CAES in ERCOT presentation to Emerging Technologies working group August, 24, </a:t>
            </a:r>
            <a:r>
              <a:rPr lang="en-US" sz="800" dirty="0"/>
              <a:t>2010 posted at http://www.ercot.com/gridinfo/etts/compressedair/index</a:t>
            </a: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751036"/>
            <a:ext cx="7010400" cy="535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47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Distributed Electric Resources</a:t>
            </a:r>
            <a:endParaRPr lang="en-US" dirty="0"/>
          </a:p>
        </p:txBody>
      </p:sp>
      <p:sp>
        <p:nvSpPr>
          <p:cNvPr id="3" name="Content Placeholder 2"/>
          <p:cNvSpPr>
            <a:spLocks noGrp="1"/>
          </p:cNvSpPr>
          <p:nvPr>
            <p:ph idx="1"/>
          </p:nvPr>
        </p:nvSpPr>
        <p:spPr>
          <a:xfrm>
            <a:off x="457200" y="762000"/>
            <a:ext cx="8229600" cy="5105400"/>
          </a:xfrm>
        </p:spPr>
        <p:txBody>
          <a:bodyPr/>
          <a:lstStyle/>
          <a:p>
            <a:r>
              <a:rPr lang="en-US" dirty="0" smtClean="0"/>
              <a:t>Small Natural Gas fired Reciprocating Engines</a:t>
            </a:r>
          </a:p>
          <a:p>
            <a:pPr lvl="1"/>
            <a:r>
              <a:rPr lang="en-US" dirty="0"/>
              <a:t>Natural gas generator sets (</a:t>
            </a:r>
            <a:r>
              <a:rPr lang="en-US" dirty="0"/>
              <a:t>gensets</a:t>
            </a:r>
            <a:r>
              <a:rPr lang="en-US" dirty="0"/>
              <a:t>) are distributed power generation units that use reciprocating internal combustion engines to produce useable energy from gaseous fuels. Distributed generation has the advantage of going online more quickly than traditional large centralized power stations, reducing demand pressure on the electrical grid, and reducing inefficiencies that are common in centralized power generation, transmission, and distribution. </a:t>
            </a:r>
            <a:r>
              <a:rPr lang="en-US" b="1" dirty="0"/>
              <a:t>N</a:t>
            </a:r>
            <a:r>
              <a:rPr lang="en-US" b="1" dirty="0" smtClean="0"/>
              <a:t>atural </a:t>
            </a:r>
            <a:r>
              <a:rPr lang="en-US" b="1" dirty="0"/>
              <a:t>gas-fueled </a:t>
            </a:r>
            <a:r>
              <a:rPr lang="en-US" b="1" dirty="0"/>
              <a:t>gensets</a:t>
            </a:r>
            <a:r>
              <a:rPr lang="en-US" b="1" dirty="0"/>
              <a:t> are poised for rapid growth, particularly in markets where inexpensive natural gas is widely </a:t>
            </a:r>
            <a:r>
              <a:rPr lang="en-US" b="1" dirty="0" smtClean="0"/>
              <a:t>available. </a:t>
            </a:r>
          </a:p>
          <a:p>
            <a:pPr lvl="1"/>
            <a:r>
              <a:rPr lang="en-US" b="1" dirty="0" smtClean="0"/>
              <a:t>Advantages of small resources are:</a:t>
            </a:r>
          </a:p>
          <a:p>
            <a:pPr lvl="2"/>
            <a:r>
              <a:rPr lang="en-US" b="1" dirty="0" smtClean="0"/>
              <a:t>Quick installation</a:t>
            </a:r>
          </a:p>
          <a:p>
            <a:pPr lvl="2"/>
            <a:r>
              <a:rPr lang="en-US" b="1" dirty="0" smtClean="0"/>
              <a:t>Minimal interconnection requirements (&lt;10 MW)</a:t>
            </a:r>
          </a:p>
          <a:p>
            <a:pPr lvl="2"/>
            <a:r>
              <a:rPr lang="en-US" b="1" dirty="0" smtClean="0"/>
              <a:t>Paid zonal price</a:t>
            </a:r>
          </a:p>
          <a:p>
            <a:pPr lvl="2"/>
            <a:r>
              <a:rPr lang="en-US" b="1" dirty="0" smtClean="0"/>
              <a:t>Price responsive; not normally in market</a:t>
            </a:r>
            <a:endParaRPr lang="en-US" b="1" dirty="0"/>
          </a:p>
        </p:txBody>
      </p:sp>
      <p:sp>
        <p:nvSpPr>
          <p:cNvPr id="4" name="Date Placeholder 3"/>
          <p:cNvSpPr>
            <a:spLocks noGrp="1"/>
          </p:cNvSpPr>
          <p:nvPr>
            <p:ph type="dt" sz="half" idx="10"/>
          </p:nvPr>
        </p:nvSpPr>
        <p:spPr/>
        <p:txBody>
          <a:bodyPr/>
          <a:lstStyle/>
          <a:p>
            <a:pPr>
              <a:defRPr/>
            </a:pPr>
            <a:r>
              <a:rPr lang="en-US" dirty="0" smtClean="0"/>
              <a:t>ERCOT Public</a:t>
            </a:r>
            <a:endParaRPr lang="en-US" dirty="0"/>
          </a:p>
        </p:txBody>
      </p:sp>
    </p:spTree>
    <p:extLst>
      <p:ext uri="{BB962C8B-B14F-4D97-AF65-F5344CB8AC3E}">
        <p14:creationId xmlns:p14="http://schemas.microsoft.com/office/powerpoint/2010/main" val="193173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ERCOT Generation Additions 2014</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ERCOT Public</a:t>
            </a:r>
          </a:p>
        </p:txBody>
      </p:sp>
      <p:pic>
        <p:nvPicPr>
          <p:cNvPr id="18436" name="Picture 2" descr="C:\Users\jadams\AppData\Local\Microsoft\Windows\Temporary Internet Files\Content.Outlook\HNEVMRIC\New generation 2014 map_10614_no chart-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001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Effect of CREZ on Interconnection requests</a:t>
            </a:r>
          </a:p>
        </p:txBody>
      </p:sp>
      <p:sp>
        <p:nvSpPr>
          <p:cNvPr id="20483" name="Date Placeholder 3"/>
          <p:cNvSpPr>
            <a:spLocks noGrp="1"/>
          </p:cNvSpPr>
          <p:nvPr>
            <p:ph type="dt" sz="quarter" idx="10"/>
          </p:nvPr>
        </p:nvSpPr>
        <p:spPr>
          <a:xfrm>
            <a:off x="1143000" y="6334125"/>
            <a:ext cx="73247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ERCOT Public</a:t>
            </a:r>
          </a:p>
          <a:p>
            <a:pPr eaLnBrk="1" hangingPunct="1"/>
            <a:r>
              <a:rPr lang="en-US" altLang="en-US" dirty="0" smtClean="0"/>
              <a:t>Source: GIS report September 2014: http://www.ercot.com/gridinfo/resource/index</a:t>
            </a:r>
          </a:p>
        </p:txBody>
      </p:sp>
      <p:pic>
        <p:nvPicPr>
          <p:cNvPr id="204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5847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89425"/>
            <a:ext cx="29114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08475"/>
            <a:ext cx="28194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289425"/>
            <a:ext cx="275272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8013" y="685800"/>
            <a:ext cx="274637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525" y="2214563"/>
            <a:ext cx="2765425"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From the ERCOT Standard Generation Interconnection Agreement (SGIA)</a:t>
            </a:r>
          </a:p>
        </p:txBody>
      </p:sp>
      <p:sp>
        <p:nvSpPr>
          <p:cNvPr id="21507" name="Content Placeholder 2"/>
          <p:cNvSpPr>
            <a:spLocks noGrp="1"/>
          </p:cNvSpPr>
          <p:nvPr>
            <p:ph idx="1"/>
          </p:nvPr>
        </p:nvSpPr>
        <p:spPr>
          <a:xfrm>
            <a:off x="457200" y="762000"/>
            <a:ext cx="8229600" cy="5486400"/>
          </a:xfrm>
        </p:spPr>
        <p:txBody>
          <a:bodyPr/>
          <a:lstStyle/>
          <a:p>
            <a:r>
              <a:rPr lang="en-US" altLang="en-US" sz="2100" dirty="0" smtClean="0"/>
              <a:t>The TSP shall apply to have the full costs of the TIF included in TCOS…</a:t>
            </a:r>
          </a:p>
          <a:p>
            <a:r>
              <a:rPr lang="en-US" altLang="en-US" sz="2100" dirty="0" smtClean="0"/>
              <a:t>ERCOT will include a proposed Generation Resource in the base cases … once the Interconnecting Entity (IE) notifies ERCOT that it has received a Texas Commission on Environmental Quality (TCEQ)-approved air permit …and demonstrates that it has obtained water rights sufficient for plant operation…, and ERCOT receives one of the following:</a:t>
            </a:r>
          </a:p>
          <a:p>
            <a:r>
              <a:rPr lang="en-US" altLang="en-US" sz="2100" dirty="0" smtClean="0"/>
              <a:t>(a)	A signed Standard Generation Interconnection Agreement …and a written notice from the TSP that the IE has provided: </a:t>
            </a:r>
          </a:p>
          <a:p>
            <a:pPr lvl="1"/>
            <a:r>
              <a:rPr lang="en-US" altLang="en-US" sz="2100" dirty="0" smtClean="0"/>
              <a:t>(</a:t>
            </a:r>
            <a:r>
              <a:rPr lang="en-US" altLang="en-US" sz="2100" dirty="0" smtClean="0"/>
              <a:t>i</a:t>
            </a:r>
            <a:r>
              <a:rPr lang="en-US" altLang="en-US" sz="2100" dirty="0" smtClean="0"/>
              <a:t>) A notice to proceed with the construction of the interconnection; and</a:t>
            </a:r>
          </a:p>
          <a:p>
            <a:pPr lvl="1"/>
            <a:r>
              <a:rPr lang="en-US" altLang="en-US" sz="2100" dirty="0" smtClean="0"/>
              <a:t>(ii) The financial security required to fund the interconnection facilities; or …</a:t>
            </a: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smtClean="0"/>
          </a:p>
          <a:p>
            <a:pPr eaLnBrk="1" hangingPunct="1"/>
            <a:r>
              <a:rPr lang="en-US" altLang="en-US" dirty="0" smtClean="0"/>
              <a:t>ERCOT Public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Regional Transmission planning normally lags generation interconnection requests</a:t>
            </a:r>
          </a:p>
        </p:txBody>
      </p:sp>
      <p:sp>
        <p:nvSpPr>
          <p:cNvPr id="3" name="Content Placeholder 2"/>
          <p:cNvSpPr>
            <a:spLocks noGrp="1"/>
          </p:cNvSpPr>
          <p:nvPr>
            <p:ph idx="1"/>
          </p:nvPr>
        </p:nvSpPr>
        <p:spPr>
          <a:xfrm>
            <a:off x="457200" y="762000"/>
            <a:ext cx="8229600" cy="4724400"/>
          </a:xfrm>
        </p:spPr>
        <p:txBody>
          <a:bodyPr/>
          <a:lstStyle/>
          <a:p>
            <a:pPr marL="0" indent="0">
              <a:buFontTx/>
              <a:buNone/>
              <a:defRPr/>
            </a:pPr>
            <a:r>
              <a:rPr lang="en-US" sz="2200" dirty="0" smtClean="0"/>
              <a:t>From the ERCOT Planning Guides</a:t>
            </a:r>
          </a:p>
          <a:p>
            <a:pPr>
              <a:defRPr/>
            </a:pPr>
            <a:r>
              <a:rPr lang="en-US" sz="2200" dirty="0" smtClean="0"/>
              <a:t>Each </a:t>
            </a:r>
            <a:r>
              <a:rPr lang="en-US" sz="2200" dirty="0"/>
              <a:t>Transmission Service Provider (TSP) will perform steady-state, short circuit, and dynamic analyses appropriate to ensure the reliability of its portion of the ERCOT System and implement appropriate solutions to meet the reliability performance criteria in this Section 4.1</a:t>
            </a:r>
            <a:r>
              <a:rPr lang="en-US" sz="2200" dirty="0" smtClean="0"/>
              <a:t>.</a:t>
            </a:r>
          </a:p>
          <a:p>
            <a:pPr>
              <a:defRPr/>
            </a:pPr>
            <a:r>
              <a:rPr lang="en-US" sz="2200" dirty="0"/>
              <a:t>The base cases created by the Steady-State Working Group (SSWG) and System Protection Working Group (SPWG) are available for use by Market Participants</a:t>
            </a:r>
            <a:r>
              <a:rPr lang="en-US" sz="2200" dirty="0" smtClean="0"/>
              <a:t>.</a:t>
            </a:r>
            <a:endParaRPr lang="en-US" sz="2200" dirty="0"/>
          </a:p>
          <a:p>
            <a:pPr>
              <a:defRPr/>
            </a:pPr>
            <a:r>
              <a:rPr lang="en-US" sz="2200" dirty="0" smtClean="0"/>
              <a:t>Normally the transmission planning process is a lagging process.  Only after planning cases are completed with generation included, can the need for new transmission out of a region be recognized…</a:t>
            </a:r>
          </a:p>
          <a:p>
            <a:pPr>
              <a:defRPr/>
            </a:pPr>
            <a:endParaRPr lang="en-US" dirty="0"/>
          </a:p>
        </p:txBody>
      </p:sp>
      <p:sp>
        <p:nvSpPr>
          <p:cNvPr id="22532" name="Date Placeholder 3"/>
          <p:cNvSpPr>
            <a:spLocks noGrp="1"/>
          </p:cNvSpPr>
          <p:nvPr>
            <p:ph type="dt" sz="quarter" idx="10"/>
          </p:nvPr>
        </p:nvSpPr>
        <p:spPr>
          <a:xfrm>
            <a:off x="1143000" y="6467475"/>
            <a:ext cx="2819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ERCOT Public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Barriers to New generation technologies in ERCOT</a:t>
            </a:r>
            <a:endParaRPr lang="en-US" dirty="0"/>
          </a:p>
        </p:txBody>
      </p:sp>
      <p:sp>
        <p:nvSpPr>
          <p:cNvPr id="3" name="Content Placeholder 2"/>
          <p:cNvSpPr>
            <a:spLocks noGrp="1"/>
          </p:cNvSpPr>
          <p:nvPr>
            <p:ph idx="1"/>
          </p:nvPr>
        </p:nvSpPr>
        <p:spPr>
          <a:xfrm>
            <a:off x="457200" y="762000"/>
            <a:ext cx="8229600" cy="5562600"/>
          </a:xfrm>
        </p:spPr>
        <p:txBody>
          <a:bodyPr/>
          <a:lstStyle/>
          <a:p>
            <a:r>
              <a:rPr lang="en-US" dirty="0" smtClean="0"/>
              <a:t>Low electricity prices</a:t>
            </a:r>
          </a:p>
          <a:p>
            <a:r>
              <a:rPr lang="en-US" dirty="0" smtClean="0"/>
              <a:t>Large Utility Photovoltaic</a:t>
            </a:r>
          </a:p>
          <a:p>
            <a:pPr lvl="1"/>
            <a:r>
              <a:rPr lang="en-US" dirty="0" smtClean="0"/>
              <a:t>Interconnection Requirements &amp; Studies</a:t>
            </a:r>
          </a:p>
          <a:p>
            <a:pPr lvl="1"/>
            <a:r>
              <a:rPr lang="en-US" dirty="0" smtClean="0"/>
              <a:t>Concern about potentially changing ERCOT/NERC requirements (Frequency Response, Voltage response, ride through, FAST)</a:t>
            </a:r>
          </a:p>
          <a:p>
            <a:pPr lvl="1"/>
            <a:r>
              <a:rPr lang="en-US" dirty="0" smtClean="0"/>
              <a:t>Potential problems with high ramps induced by sunrise/sunset driving prices &amp; leading to price uncertainty over term of investment.</a:t>
            </a:r>
          </a:p>
          <a:p>
            <a:r>
              <a:rPr lang="en-US" dirty="0" smtClean="0"/>
              <a:t>Large Utility Battery Storage </a:t>
            </a:r>
          </a:p>
          <a:p>
            <a:pPr lvl="1"/>
            <a:r>
              <a:rPr lang="en-US" dirty="0" smtClean="0"/>
              <a:t>High cost (but falling Now 500-600/kwh)</a:t>
            </a:r>
          </a:p>
          <a:p>
            <a:pPr lvl="1"/>
            <a:r>
              <a:rPr lang="en-US" dirty="0" smtClean="0"/>
              <a:t>Difficulty in monetizing the congestion reduction, energy, and ancillary service values</a:t>
            </a:r>
          </a:p>
          <a:p>
            <a:pPr lvl="1"/>
            <a:r>
              <a:rPr lang="en-US" dirty="0" smtClean="0"/>
              <a:t>Risk of improving technologies undercutting your investment</a:t>
            </a:r>
          </a:p>
          <a:p>
            <a:pPr lvl="1"/>
            <a:r>
              <a:rPr lang="en-US" dirty="0" smtClean="0"/>
              <a:t>ERCOT/PUCT protocols/rules unclear about handling of storage (generation, load?) LMP price or zonal price?</a:t>
            </a:r>
          </a:p>
          <a:p>
            <a:pPr lvl="1"/>
            <a:endParaRPr lang="en-US" dirty="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dirty="0" smtClean="0"/>
              <a:t>ERCOT Public</a:t>
            </a:r>
            <a:endParaRPr lang="en-US" dirty="0"/>
          </a:p>
        </p:txBody>
      </p:sp>
    </p:spTree>
    <p:extLst>
      <p:ext uri="{BB962C8B-B14F-4D97-AF65-F5344CB8AC3E}">
        <p14:creationId xmlns:p14="http://schemas.microsoft.com/office/powerpoint/2010/main" val="175281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5"/>
          <p:cNvSpPr>
            <a:spLocks noGrp="1"/>
          </p:cNvSpPr>
          <p:nvPr>
            <p:ph type="dt" sz="quarter" idx="10"/>
          </p:nvPr>
        </p:nvSpPr>
        <p:spPr>
          <a:xfrm>
            <a:off x="1073944" y="6229350"/>
            <a:ext cx="4183856"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sz="1200" b="0" dirty="0" smtClean="0"/>
          </a:p>
          <a:p>
            <a:pPr eaLnBrk="1" hangingPunct="1">
              <a:spcBef>
                <a:spcPct val="0"/>
              </a:spcBef>
              <a:buFontTx/>
              <a:buNone/>
            </a:pPr>
            <a:r>
              <a:rPr lang="en-US" altLang="en-US" sz="800" b="0" dirty="0" smtClean="0"/>
              <a:t>Source: DOE website energy.gov/</a:t>
            </a:r>
            <a:r>
              <a:rPr lang="en-US" altLang="en-US" sz="800" b="0" dirty="0" smtClean="0"/>
              <a:t>sunshot</a:t>
            </a:r>
            <a:r>
              <a:rPr lang="en-US" altLang="en-US" sz="800" b="0" dirty="0" smtClean="0"/>
              <a:t>/</a:t>
            </a:r>
          </a:p>
        </p:txBody>
      </p:sp>
      <p:sp>
        <p:nvSpPr>
          <p:cNvPr id="14339" name="Rectangle 2"/>
          <p:cNvSpPr>
            <a:spLocks noGrp="1" noChangeArrowheads="1"/>
          </p:cNvSpPr>
          <p:nvPr>
            <p:ph type="title"/>
          </p:nvPr>
        </p:nvSpPr>
        <p:spPr/>
        <p:txBody>
          <a:bodyPr/>
          <a:lstStyle/>
          <a:p>
            <a:pPr eaLnBrk="1" hangingPunct="1"/>
            <a:r>
              <a:rPr lang="en-US" altLang="en-US" dirty="0" smtClean="0"/>
              <a:t>Photovoltaic</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37451"/>
            <a:ext cx="7672388" cy="535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Barriers to New generation technologies in ERCOT</a:t>
            </a:r>
            <a:endParaRPr lang="en-US" dirty="0"/>
          </a:p>
        </p:txBody>
      </p:sp>
      <p:sp>
        <p:nvSpPr>
          <p:cNvPr id="3" name="Content Placeholder 2"/>
          <p:cNvSpPr>
            <a:spLocks noGrp="1"/>
          </p:cNvSpPr>
          <p:nvPr>
            <p:ph idx="1"/>
          </p:nvPr>
        </p:nvSpPr>
        <p:spPr>
          <a:xfrm>
            <a:off x="457200" y="685800"/>
            <a:ext cx="8229600" cy="5562600"/>
          </a:xfrm>
        </p:spPr>
        <p:txBody>
          <a:bodyPr/>
          <a:lstStyle/>
          <a:p>
            <a:r>
              <a:rPr lang="en-US" sz="1900" dirty="0" smtClean="0"/>
              <a:t>Low electricity prices</a:t>
            </a:r>
          </a:p>
          <a:p>
            <a:r>
              <a:rPr lang="en-US" sz="1900" dirty="0" smtClean="0"/>
              <a:t>Small Rooftop PV</a:t>
            </a:r>
          </a:p>
          <a:p>
            <a:pPr lvl="1"/>
            <a:r>
              <a:rPr lang="en-US" sz="1900" dirty="0" smtClean="0"/>
              <a:t>High installation costs</a:t>
            </a:r>
          </a:p>
          <a:p>
            <a:pPr lvl="1"/>
            <a:r>
              <a:rPr lang="en-US" sz="1900" dirty="0" smtClean="0"/>
              <a:t>In areas, low support from local utility</a:t>
            </a:r>
          </a:p>
          <a:p>
            <a:pPr lvl="1"/>
            <a:r>
              <a:rPr lang="en-US" sz="1900" dirty="0" smtClean="0"/>
              <a:t>Uncertainty/inconsistency across State about requirements</a:t>
            </a:r>
          </a:p>
          <a:p>
            <a:pPr lvl="1"/>
            <a:r>
              <a:rPr lang="en-US" sz="1900" dirty="0" smtClean="0"/>
              <a:t>Low/uncertain return on investment</a:t>
            </a:r>
          </a:p>
          <a:p>
            <a:pPr lvl="1"/>
            <a:r>
              <a:rPr lang="en-US" sz="1900" dirty="0" smtClean="0"/>
              <a:t>Risk – roof leaks, no service after sale, changing utility requirements, </a:t>
            </a:r>
            <a:r>
              <a:rPr lang="en-US" sz="1900" dirty="0"/>
              <a:t>Unknown O&amp;M </a:t>
            </a:r>
            <a:r>
              <a:rPr lang="en-US" sz="1900" dirty="0" smtClean="0"/>
              <a:t>costs, Lack of strong </a:t>
            </a:r>
            <a:r>
              <a:rPr lang="en-US" sz="1900" dirty="0" smtClean="0"/>
              <a:t>suppliers,etc</a:t>
            </a:r>
            <a:r>
              <a:rPr lang="en-US" sz="1900" dirty="0" smtClean="0"/>
              <a:t>.</a:t>
            </a:r>
          </a:p>
          <a:p>
            <a:r>
              <a:rPr lang="en-US" sz="1900" dirty="0" smtClean="0"/>
              <a:t>Small local Battery Storage </a:t>
            </a:r>
          </a:p>
          <a:p>
            <a:pPr lvl="1"/>
            <a:r>
              <a:rPr lang="en-US" sz="1900" dirty="0" smtClean="0"/>
              <a:t>Few suppliers			</a:t>
            </a:r>
          </a:p>
          <a:p>
            <a:pPr lvl="1"/>
            <a:r>
              <a:rPr lang="en-US" sz="1900" dirty="0"/>
              <a:t>High </a:t>
            </a:r>
            <a:r>
              <a:rPr lang="en-US" sz="1900" dirty="0" smtClean="0"/>
              <a:t>costs</a:t>
            </a:r>
            <a:endParaRPr lang="en-US" sz="1900" dirty="0"/>
          </a:p>
          <a:p>
            <a:pPr lvl="1"/>
            <a:r>
              <a:rPr lang="en-US" sz="1900" dirty="0" smtClean="0"/>
              <a:t>Uncertainty about avoidance of T&amp;D charges</a:t>
            </a:r>
          </a:p>
          <a:p>
            <a:pPr lvl="1"/>
            <a:r>
              <a:rPr lang="en-US" sz="1900" dirty="0" smtClean="0"/>
              <a:t>Unknown </a:t>
            </a:r>
            <a:r>
              <a:rPr lang="en-US" sz="1900" dirty="0"/>
              <a:t>O&amp;M </a:t>
            </a:r>
            <a:r>
              <a:rPr lang="en-US" sz="1900" dirty="0" smtClean="0"/>
              <a:t>costs/providers, potential toxic chemicals</a:t>
            </a:r>
            <a:endParaRPr lang="en-US" sz="1900" dirty="0"/>
          </a:p>
          <a:p>
            <a:pPr lvl="1"/>
            <a:r>
              <a:rPr lang="en-US" sz="1900" dirty="0"/>
              <a:t>Lack of financial strength in </a:t>
            </a:r>
            <a:r>
              <a:rPr lang="en-US" sz="1900" dirty="0" smtClean="0"/>
              <a:t>supplier/installers</a:t>
            </a:r>
          </a:p>
          <a:p>
            <a:pPr lvl="1"/>
            <a:r>
              <a:rPr lang="en-US" sz="1900" dirty="0" smtClean="0"/>
              <a:t>High risk</a:t>
            </a:r>
          </a:p>
          <a:p>
            <a:pPr lvl="1"/>
            <a:r>
              <a:rPr lang="en-US" sz="1900" dirty="0"/>
              <a:t>Inability to capture LMP price/value</a:t>
            </a:r>
          </a:p>
          <a:p>
            <a:pPr lvl="1"/>
            <a:endParaRPr lang="en-US" dirty="0"/>
          </a:p>
          <a:p>
            <a:pPr marL="457200" lvl="1" indent="0">
              <a:buNone/>
            </a:pPr>
            <a:endParaRPr lang="en-US" dirty="0" smtClean="0"/>
          </a:p>
          <a:p>
            <a:pPr lvl="1"/>
            <a:endParaRPr lang="en-US" dirty="0"/>
          </a:p>
        </p:txBody>
      </p:sp>
      <p:sp>
        <p:nvSpPr>
          <p:cNvPr id="4" name="Date Placeholder 3"/>
          <p:cNvSpPr>
            <a:spLocks noGrp="1"/>
          </p:cNvSpPr>
          <p:nvPr>
            <p:ph type="dt" sz="half" idx="10"/>
          </p:nvPr>
        </p:nvSpPr>
        <p:spPr>
          <a:xfrm>
            <a:off x="1143000" y="6476999"/>
            <a:ext cx="2819400" cy="333375"/>
          </a:xfrm>
        </p:spPr>
        <p:txBody>
          <a:bodyPr/>
          <a:lstStyle/>
          <a:p>
            <a:pPr>
              <a:defRPr/>
            </a:pPr>
            <a:r>
              <a:rPr lang="en-US" dirty="0" smtClean="0"/>
              <a:t>ERCOT Public</a:t>
            </a:r>
            <a:endParaRPr lang="en-US" dirty="0"/>
          </a:p>
        </p:txBody>
      </p:sp>
    </p:spTree>
    <p:extLst>
      <p:ext uri="{BB962C8B-B14F-4D97-AF65-F5344CB8AC3E}">
        <p14:creationId xmlns:p14="http://schemas.microsoft.com/office/powerpoint/2010/main" val="227346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69628476"/>
              </p:ext>
            </p:extLst>
          </p:nvPr>
        </p:nvGraphicFramePr>
        <p:xfrm>
          <a:off x="530220" y="1301968"/>
          <a:ext cx="8074228" cy="4719320"/>
        </p:xfrm>
        <a:graphic>
          <a:graphicData uri="http://schemas.openxmlformats.org/drawingml/2006/table">
            <a:tbl>
              <a:tblPr firstRow="1" bandRow="1">
                <a:tableStyleId>{69012ECD-51FC-41F1-AA8D-1B2483CD663E}</a:tableStyleId>
              </a:tblPr>
              <a:tblGrid>
                <a:gridCol w="990932"/>
                <a:gridCol w="885412"/>
                <a:gridCol w="885412"/>
                <a:gridCol w="885412"/>
                <a:gridCol w="885412"/>
                <a:gridCol w="885412"/>
                <a:gridCol w="885412"/>
                <a:gridCol w="885412"/>
                <a:gridCol w="885412"/>
              </a:tblGrid>
              <a:tr h="151656">
                <a:tc>
                  <a:txBody>
                    <a:bodyPr/>
                    <a:lstStyle/>
                    <a:p>
                      <a:r>
                        <a:rPr lang="en-US" sz="1400" noProof="0" dirty="0" smtClean="0"/>
                        <a:t>Country</a:t>
                      </a:r>
                    </a:p>
                    <a:p>
                      <a:endParaRPr lang="en-US" sz="1400"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Europe</a:t>
                      </a:r>
                      <a:br>
                        <a:rPr lang="en-US" sz="1200" noProof="0" dirty="0" smtClean="0"/>
                      </a:br>
                      <a:r>
                        <a:rPr lang="en-US" sz="1200" noProof="0" dirty="0" smtClean="0"/>
                        <a:t>(≤16 A)</a:t>
                      </a:r>
                    </a:p>
                  </a:txBody>
                  <a:tcPr/>
                </a:tc>
                <a:tc>
                  <a:txBody>
                    <a:bodyPr/>
                    <a:lstStyle/>
                    <a:p>
                      <a:r>
                        <a:rPr lang="en-US" sz="1200" noProof="0" dirty="0" smtClean="0"/>
                        <a:t>Germany</a:t>
                      </a:r>
                    </a:p>
                  </a:txBody>
                  <a:tcPr/>
                </a:tc>
                <a:tc>
                  <a:txBody>
                    <a:bodyPr/>
                    <a:lstStyle/>
                    <a:p>
                      <a:r>
                        <a:rPr lang="en-US" sz="1200" noProof="0" dirty="0" smtClean="0"/>
                        <a:t>Italy</a:t>
                      </a:r>
                      <a:endParaRPr lang="en-US" sz="1200" baseline="0" noProof="0" dirty="0" smtClean="0"/>
                    </a:p>
                  </a:txBody>
                  <a:tcPr/>
                </a:tc>
                <a:tc>
                  <a:txBody>
                    <a:bodyPr/>
                    <a:lstStyle/>
                    <a:p>
                      <a:r>
                        <a:rPr lang="en-US" sz="1200" noProof="0" dirty="0" smtClean="0"/>
                        <a:t>Austria</a:t>
                      </a:r>
                    </a:p>
                  </a:txBody>
                  <a:tcPr/>
                </a:tc>
                <a:tc>
                  <a:txBody>
                    <a:bodyPr/>
                    <a:lstStyle/>
                    <a:p>
                      <a:pPr marL="0" algn="l" rtl="0" eaLnBrk="1" fontAlgn="t" latinLnBrk="0" hangingPunct="1">
                        <a:spcBef>
                          <a:spcPts val="0"/>
                        </a:spcBef>
                        <a:spcAft>
                          <a:spcPts val="0"/>
                        </a:spcAft>
                      </a:pPr>
                      <a:r>
                        <a:rPr lang="en-US" sz="1200" b="1" i="0" u="none" strike="noStrike" kern="1200" dirty="0">
                          <a:solidFill>
                            <a:srgbClr val="FFFFFF"/>
                          </a:solidFill>
                          <a:effectLst/>
                          <a:latin typeface="Arial"/>
                          <a:ea typeface="ＭＳ Ｐゴシック"/>
                          <a:cs typeface="ＭＳ Ｐゴシック"/>
                        </a:rPr>
                        <a:t>France</a:t>
                      </a:r>
                      <a:endParaRPr lang="en-US" sz="1800" b="0" i="0" u="none" strike="noStrike" dirty="0">
                        <a:effectLst/>
                        <a:latin typeface="Arial"/>
                      </a:endParaRPr>
                    </a:p>
                  </a:txBody>
                  <a:tcPr/>
                </a:tc>
                <a:tc>
                  <a:txBody>
                    <a:bodyPr/>
                    <a:lstStyle/>
                    <a:p>
                      <a:r>
                        <a:rPr lang="en-US" sz="1200" noProof="0" dirty="0" smtClean="0"/>
                        <a:t>Spain</a:t>
                      </a:r>
                    </a:p>
                  </a:txBody>
                  <a:tcPr/>
                </a:tc>
                <a:tc>
                  <a:txBody>
                    <a:bodyPr/>
                    <a:lstStyle/>
                    <a:p>
                      <a:r>
                        <a:rPr lang="en-US" sz="1200" noProof="0" dirty="0" smtClean="0"/>
                        <a:t>Europe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(≤16 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Europe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(&gt;16 A)</a:t>
                      </a:r>
                    </a:p>
                  </a:txBody>
                  <a:tcPr/>
                </a:tc>
              </a:tr>
              <a:tr h="137552">
                <a:tc>
                  <a:txBody>
                    <a:bodyPr/>
                    <a:lstStyle/>
                    <a:p>
                      <a:r>
                        <a:rPr lang="en-US" sz="1400" noProof="0" dirty="0" smtClean="0"/>
                        <a:t>Function</a:t>
                      </a:r>
                      <a:endParaRPr lang="en-US" sz="1400" noProof="0" dirty="0"/>
                    </a:p>
                  </a:txBody>
                  <a:tcPr/>
                </a:tc>
                <a:tc>
                  <a:txBody>
                    <a:bodyPr/>
                    <a:lstStyle/>
                    <a:p>
                      <a:r>
                        <a:rPr lang="en-US" sz="1400" noProof="0" dirty="0" smtClean="0"/>
                        <a:t>2007</a:t>
                      </a:r>
                    </a:p>
                  </a:txBody>
                  <a:tcPr>
                    <a:solidFill>
                      <a:schemeClr val="bg1"/>
                    </a:solidFill>
                  </a:tcPr>
                </a:tc>
                <a:tc>
                  <a:txBody>
                    <a:bodyPr/>
                    <a:lstStyle/>
                    <a:p>
                      <a:r>
                        <a:rPr lang="en-US" sz="1400" noProof="0" dirty="0" smtClean="0"/>
                        <a:t>2011</a:t>
                      </a:r>
                      <a:endParaRPr lang="en-US" sz="1400" noProof="0" dirty="0"/>
                    </a:p>
                  </a:txBody>
                  <a:tcPr>
                    <a:solidFill>
                      <a:schemeClr val="bg1"/>
                    </a:solidFill>
                  </a:tcPr>
                </a:tc>
                <a:tc>
                  <a:txBody>
                    <a:bodyPr/>
                    <a:lstStyle/>
                    <a:p>
                      <a:r>
                        <a:rPr lang="en-US" sz="1400" noProof="0" dirty="0" smtClean="0"/>
                        <a:t>2012</a:t>
                      </a:r>
                      <a:endParaRPr lang="en-US" sz="1400" noProof="0" dirty="0"/>
                    </a:p>
                  </a:txBody>
                  <a:tcPr>
                    <a:solidFill>
                      <a:schemeClr val="bg1"/>
                    </a:solidFill>
                  </a:tcPr>
                </a:tc>
                <a:tc>
                  <a:txBody>
                    <a:bodyPr/>
                    <a:lstStyle/>
                    <a:p>
                      <a:r>
                        <a:rPr lang="en-US" sz="1400" noProof="0" dirty="0" smtClean="0"/>
                        <a:t>2013</a:t>
                      </a:r>
                      <a:endParaRPr lang="en-US" sz="1400" noProof="0" dirty="0"/>
                    </a:p>
                  </a:txBody>
                  <a:tcPr>
                    <a:solidFill>
                      <a:schemeClr val="bg1"/>
                    </a:solidFill>
                  </a:tcPr>
                </a:tc>
                <a:tc>
                  <a:txBody>
                    <a:bodyPr/>
                    <a:lstStyle/>
                    <a:p>
                      <a:pPr marL="0" algn="l" rtl="0" eaLnBrk="1" fontAlgn="t" latinLnBrk="0" hangingPunct="1">
                        <a:spcBef>
                          <a:spcPts val="0"/>
                        </a:spcBef>
                        <a:spcAft>
                          <a:spcPts val="0"/>
                        </a:spcAft>
                      </a:pPr>
                      <a:r>
                        <a:rPr lang="en-US" sz="1400" b="0" i="0" u="none" strike="noStrike" kern="1200" dirty="0">
                          <a:solidFill>
                            <a:srgbClr val="7C8388"/>
                          </a:solidFill>
                          <a:effectLst/>
                          <a:latin typeface="Arial"/>
                          <a:ea typeface="ＭＳ Ｐゴシック"/>
                          <a:cs typeface="ＭＳ Ｐゴシック"/>
                        </a:rPr>
                        <a:t>2013</a:t>
                      </a:r>
                      <a:endParaRPr lang="en-US" sz="1800" b="0" i="0" u="none" strike="noStrike" dirty="0">
                        <a:effectLst/>
                        <a:latin typeface="Arial"/>
                      </a:endParaRPr>
                    </a:p>
                  </a:txBody>
                  <a:tcPr>
                    <a:solidFill>
                      <a:schemeClr val="bg1"/>
                    </a:solidFill>
                  </a:tcPr>
                </a:tc>
                <a:tc>
                  <a:txBody>
                    <a:bodyPr/>
                    <a:lstStyle/>
                    <a:p>
                      <a:r>
                        <a:rPr lang="en-US" sz="1400" noProof="0" dirty="0" smtClean="0"/>
                        <a:t>11/14</a:t>
                      </a:r>
                      <a:endParaRPr lang="en-US" sz="1400" noProof="0" dirty="0"/>
                    </a:p>
                  </a:txBody>
                  <a:tcPr>
                    <a:solidFill>
                      <a:schemeClr val="bg1"/>
                    </a:solidFill>
                  </a:tcPr>
                </a:tc>
                <a:tc>
                  <a:txBody>
                    <a:bodyPr/>
                    <a:lstStyle/>
                    <a:p>
                      <a:r>
                        <a:rPr lang="en-US" sz="1400" noProof="0" dirty="0" smtClean="0"/>
                        <a:t>2013</a:t>
                      </a:r>
                      <a:endParaRPr lang="en-US" sz="1400" noProof="0" dirty="0"/>
                    </a:p>
                  </a:txBody>
                  <a:tcPr>
                    <a:solidFill>
                      <a:schemeClr val="bg1"/>
                    </a:solidFill>
                  </a:tcPr>
                </a:tc>
                <a:tc>
                  <a:txBody>
                    <a:bodyPr/>
                    <a:lstStyle/>
                    <a:p>
                      <a:r>
                        <a:rPr lang="en-US" sz="1400" noProof="0" dirty="0" smtClean="0"/>
                        <a:t>2014</a:t>
                      </a:r>
                      <a:endParaRPr lang="en-US" sz="1400" noProof="0" dirty="0"/>
                    </a:p>
                  </a:txBody>
                  <a:tcPr>
                    <a:solidFill>
                      <a:schemeClr val="bg1"/>
                    </a:solidFill>
                  </a:tcPr>
                </a:tc>
              </a:tr>
              <a:tr h="370840">
                <a:tc>
                  <a:txBody>
                    <a:bodyPr/>
                    <a:lstStyle/>
                    <a:p>
                      <a:r>
                        <a:rPr lang="en-US" sz="1400" noProof="0" dirty="0" smtClean="0">
                          <a:solidFill>
                            <a:schemeClr val="tx1">
                              <a:lumMod val="50000"/>
                            </a:schemeClr>
                          </a:solidFill>
                        </a:rPr>
                        <a:t>P at low f</a:t>
                      </a:r>
                      <a:endParaRPr lang="en-US" sz="1400" noProof="0" dirty="0">
                        <a:solidFill>
                          <a:schemeClr val="tx1">
                            <a:lumMod val="50000"/>
                          </a:schemeClr>
                        </a:solidFill>
                      </a:endParaRPr>
                    </a:p>
                  </a:txBody>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Yes (all)</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 (all)</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pPr marL="0" algn="l" rtl="0" eaLnBrk="1" fontAlgn="t" latinLnBrk="0" hangingPunct="1">
                        <a:spcBef>
                          <a:spcPts val="0"/>
                        </a:spcBef>
                        <a:spcAft>
                          <a:spcPts val="0"/>
                        </a:spcAft>
                      </a:pPr>
                      <a:r>
                        <a:rPr lang="en-US" sz="1400" b="0" i="0" u="none" strike="noStrike" kern="1200" dirty="0">
                          <a:solidFill>
                            <a:srgbClr val="3E4244"/>
                          </a:solidFill>
                          <a:effectLst/>
                          <a:latin typeface="Arial"/>
                          <a:ea typeface="ＭＳ Ｐゴシック"/>
                          <a:cs typeface="ＭＳ Ｐゴシック"/>
                        </a:rPr>
                        <a:t>No</a:t>
                      </a:r>
                      <a:endParaRPr lang="en-US" sz="1800" b="0" i="0" u="none" strike="noStrike" dirty="0">
                        <a:effectLst/>
                        <a:latin typeface="Arial"/>
                      </a:endParaRPr>
                    </a:p>
                  </a:txBody>
                  <a:tcPr>
                    <a:solidFill>
                      <a:schemeClr val="bg1">
                        <a:lumMod val="85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400" noProof="0" dirty="0" smtClean="0">
                          <a:solidFill>
                            <a:schemeClr val="tx1">
                              <a:lumMod val="50000"/>
                            </a:schemeClr>
                          </a:solidFill>
                        </a:rPr>
                        <a:t>P(f)</a:t>
                      </a:r>
                      <a:endParaRPr lang="en-US" sz="1400" noProof="0" dirty="0">
                        <a:solidFill>
                          <a:schemeClr val="tx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 (all)</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 (all)</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pPr marL="0" algn="l" rtl="0" eaLnBrk="1" fontAlgn="t" latinLnBrk="0" hangingPunct="1">
                        <a:spcBef>
                          <a:spcPts val="0"/>
                        </a:spcBef>
                        <a:spcAft>
                          <a:spcPts val="0"/>
                        </a:spcAft>
                      </a:pPr>
                      <a:r>
                        <a:rPr lang="en-US" sz="1400" b="0" i="0" u="none" strike="noStrike" kern="1200" dirty="0">
                          <a:solidFill>
                            <a:srgbClr val="3E4244"/>
                          </a:solidFill>
                          <a:effectLst/>
                          <a:latin typeface="Arial"/>
                          <a:ea typeface="ＭＳ Ｐゴシック"/>
                          <a:cs typeface="ＭＳ Ｐゴシック"/>
                        </a:rPr>
                        <a:t>Yes*</a:t>
                      </a:r>
                      <a:endParaRPr lang="en-US" sz="1800" b="0" i="0" u="none" strike="noStrike" dirty="0">
                        <a:effectLst/>
                        <a:latin typeface="Arial"/>
                      </a:endParaRPr>
                    </a:p>
                  </a:txBody>
                  <a:tcPr>
                    <a:solidFill>
                      <a:schemeClr val="accent6">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400" noProof="0" dirty="0" smtClean="0">
                          <a:solidFill>
                            <a:schemeClr val="tx1">
                              <a:lumMod val="50000"/>
                            </a:schemeClr>
                          </a:solidFill>
                        </a:rPr>
                        <a:t>Q/cosφ</a:t>
                      </a:r>
                      <a:endParaRPr lang="en-US" sz="1400" noProof="0" dirty="0">
                        <a:solidFill>
                          <a:schemeClr val="tx1">
                            <a:lumMod val="50000"/>
                          </a:schemeClr>
                        </a:solidFill>
                      </a:endParaRPr>
                    </a:p>
                  </a:txBody>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200" b="1" noProof="0" dirty="0" smtClean="0">
                          <a:solidFill>
                            <a:schemeClr val="tx1">
                              <a:lumMod val="50000"/>
                            </a:schemeClr>
                          </a:solidFill>
                        </a:rPr>
                        <a:t>&gt;3.68kVA</a:t>
                      </a:r>
                      <a:endParaRPr lang="en-US" sz="1400" b="1"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&gt;3 kVA</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kumimoji="0" lang="en-US" sz="1200" b="1" i="0" u="none" strike="noStrike" kern="1200" cap="none" spc="0" normalizeH="0" baseline="0" noProof="0" dirty="0" smtClean="0">
                          <a:ln>
                            <a:noFill/>
                          </a:ln>
                          <a:solidFill>
                            <a:srgbClr val="7C8388">
                              <a:lumMod val="50000"/>
                            </a:srgbClr>
                          </a:solidFill>
                          <a:effectLst/>
                          <a:uLnTx/>
                          <a:uFillTx/>
                          <a:latin typeface="+mn-lt"/>
                          <a:ea typeface="+mn-ea"/>
                        </a:rPr>
                        <a:t>&gt;3.68kVA</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Q(U)</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&gt;6 kVA</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optional</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400" noProof="0" dirty="0" smtClean="0">
                          <a:solidFill>
                            <a:schemeClr val="tx1">
                              <a:lumMod val="50000"/>
                            </a:schemeClr>
                          </a:solidFill>
                        </a:rPr>
                        <a:t>Remote P</a:t>
                      </a:r>
                      <a:endParaRPr lang="en-US" sz="1400" noProof="0" dirty="0">
                        <a:solidFill>
                          <a:schemeClr val="tx1">
                            <a:lumMod val="50000"/>
                          </a:schemeClr>
                        </a:solidFill>
                      </a:endParaRPr>
                    </a:p>
                  </a:txBody>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&gt;100kW</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&gt;3</a:t>
                      </a:r>
                      <a:r>
                        <a:rPr lang="en-US" sz="1400" baseline="0" noProof="0" dirty="0" smtClean="0">
                          <a:solidFill>
                            <a:schemeClr val="tx1">
                              <a:lumMod val="50000"/>
                            </a:schemeClr>
                          </a:solidFill>
                        </a:rPr>
                        <a:t> kVA</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&gt;100kW</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400" noProof="0" dirty="0" smtClean="0">
                          <a:solidFill>
                            <a:schemeClr val="tx1">
                              <a:lumMod val="50000"/>
                            </a:schemeClr>
                          </a:solidFill>
                        </a:rPr>
                        <a:t>Rem. trip</a:t>
                      </a:r>
                      <a:endParaRPr lang="en-US" sz="1400" noProof="0" dirty="0">
                        <a:solidFill>
                          <a:schemeClr val="tx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400" noProof="0" dirty="0" smtClean="0">
                          <a:solidFill>
                            <a:schemeClr val="tx1">
                              <a:lumMod val="50000"/>
                            </a:schemeClr>
                          </a:solidFill>
                        </a:rPr>
                        <a:t>LVRT</a:t>
                      </a:r>
                      <a:endParaRPr lang="en-US" sz="1400" noProof="0" dirty="0">
                        <a:solidFill>
                          <a:schemeClr val="tx1">
                            <a:lumMod val="50000"/>
                          </a:schemeClr>
                        </a:solidFill>
                      </a:endParaRPr>
                    </a:p>
                  </a:txBody>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&gt;6 kVA</a:t>
                      </a:r>
                      <a:endParaRPr lang="en-US" sz="1400" noProof="0" dirty="0">
                        <a:solidFill>
                          <a:schemeClr val="tx1">
                            <a:lumMod val="50000"/>
                          </a:schemeClr>
                        </a:solidFill>
                      </a:endParaRPr>
                    </a:p>
                  </a:txBody>
                  <a:tcPr>
                    <a:solidFill>
                      <a:schemeClr val="accent6">
                        <a:lumMod val="40000"/>
                        <a:lumOff val="60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No</a:t>
                      </a: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400" noProof="0" dirty="0" smtClean="0">
                          <a:solidFill>
                            <a:schemeClr val="tx1">
                              <a:lumMod val="50000"/>
                            </a:schemeClr>
                          </a:solidFill>
                        </a:rPr>
                        <a:t>HVRT</a:t>
                      </a:r>
                      <a:endParaRPr lang="en-US" sz="1400" noProof="0" dirty="0">
                        <a:solidFill>
                          <a:schemeClr val="tx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N/A</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r>
                        <a:rPr lang="en-US" sz="1400" noProof="0" dirty="0" smtClean="0">
                          <a:solidFill>
                            <a:schemeClr val="tx1">
                              <a:lumMod val="50000"/>
                            </a:schemeClr>
                          </a:solidFill>
                        </a:rPr>
                        <a:t>No</a:t>
                      </a:r>
                      <a:endParaRPr lang="en-US" sz="1400" noProof="0" dirty="0">
                        <a:solidFill>
                          <a:schemeClr val="tx1">
                            <a:lumMod val="50000"/>
                          </a:schemeClr>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lumMod val="50000"/>
                            </a:schemeClr>
                          </a:solidFill>
                        </a:rPr>
                        <a:t>Yes</a:t>
                      </a:r>
                      <a:endParaRPr lang="en-US" sz="1400" noProof="0" dirty="0">
                        <a:solidFill>
                          <a:schemeClr val="tx1">
                            <a:lumMod val="50000"/>
                          </a:schemeClr>
                        </a:solidFill>
                      </a:endParaRPr>
                    </a:p>
                  </a:txBody>
                  <a:tcPr>
                    <a:solidFill>
                      <a:schemeClr val="accent6">
                        <a:lumMod val="40000"/>
                        <a:lumOff val="60000"/>
                      </a:schemeClr>
                    </a:solidFill>
                  </a:tcPr>
                </a:tc>
              </a:tr>
              <a:tr h="370840">
                <a:tc>
                  <a:txBody>
                    <a:bodyPr/>
                    <a:lstStyle/>
                    <a:p>
                      <a:r>
                        <a:rPr lang="en-US" sz="1100" noProof="0" dirty="0" smtClean="0"/>
                        <a:t>Reference</a:t>
                      </a:r>
                      <a:endParaRPr lang="en-US" sz="1100"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noProof="0" dirty="0" smtClean="0"/>
                        <a:t>EN 50438</a:t>
                      </a:r>
                      <a:r>
                        <a:rPr lang="en-US" sz="1100" baseline="0" noProof="0" dirty="0" smtClean="0"/>
                        <a:t> </a:t>
                      </a:r>
                      <a:r>
                        <a:rPr lang="en-US" sz="1100" noProof="0" dirty="0" smtClean="0"/>
                        <a:t>2007 </a:t>
                      </a:r>
                      <a:br>
                        <a:rPr lang="en-US" sz="1100" noProof="0" dirty="0" smtClean="0"/>
                      </a:br>
                      <a:endParaRPr lang="en-US" sz="1100" noProof="0" dirty="0"/>
                    </a:p>
                  </a:txBody>
                  <a:tcPr>
                    <a:solidFill>
                      <a:schemeClr val="bg1"/>
                    </a:solidFill>
                  </a:tcPr>
                </a:tc>
                <a:tc>
                  <a:txBody>
                    <a:bodyPr/>
                    <a:lstStyle/>
                    <a:p>
                      <a:r>
                        <a:rPr lang="en-US" sz="1100" noProof="0" dirty="0" smtClean="0"/>
                        <a:t>VDE AR N</a:t>
                      </a:r>
                      <a:r>
                        <a:rPr lang="en-US" sz="1100" baseline="0" noProof="0" dirty="0" smtClean="0"/>
                        <a:t> 4105:</a:t>
                      </a:r>
                    </a:p>
                    <a:p>
                      <a:r>
                        <a:rPr lang="en-US" sz="1100" baseline="0" noProof="0" dirty="0" smtClean="0"/>
                        <a:t> 2011</a:t>
                      </a:r>
                      <a:endParaRPr lang="en-US" sz="1100" noProof="0" dirty="0" smtClean="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noProof="0" dirty="0" smtClean="0"/>
                        <a:t>CEI 0-21:2012</a:t>
                      </a:r>
                      <a:endParaRPr lang="en-US" sz="1100" noProof="0" dirty="0" smtClean="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noProof="0" dirty="0" smtClean="0"/>
                        <a:t>TOR D4:2013</a:t>
                      </a:r>
                    </a:p>
                  </a:txBody>
                  <a:tcPr>
                    <a:solidFill>
                      <a:schemeClr val="bg1"/>
                    </a:solidFill>
                  </a:tcPr>
                </a:tc>
                <a:tc>
                  <a:txBody>
                    <a:bodyPr/>
                    <a:lstStyle/>
                    <a:p>
                      <a:pPr marL="0" algn="l" rtl="0" eaLnBrk="1" fontAlgn="t" latinLnBrk="0" hangingPunct="1">
                        <a:spcBef>
                          <a:spcPts val="0"/>
                        </a:spcBef>
                        <a:spcAft>
                          <a:spcPts val="0"/>
                        </a:spcAft>
                      </a:pPr>
                      <a:r>
                        <a:rPr lang="en-US" sz="1100" b="0" i="0" u="none" strike="noStrike" kern="1200" dirty="0" smtClean="0">
                          <a:solidFill>
                            <a:srgbClr val="7C8388"/>
                          </a:solidFill>
                          <a:effectLst/>
                          <a:latin typeface="Arial"/>
                          <a:ea typeface="ＭＳ Ｐゴシック"/>
                          <a:cs typeface="ＭＳ Ｐゴシック"/>
                        </a:rPr>
                        <a:t>* ERDF-NOI-RES_13E </a:t>
                      </a:r>
                      <a:r>
                        <a:rPr lang="en-US" sz="1100" b="0" i="0" u="none" strike="noStrike" kern="1200" dirty="0">
                          <a:solidFill>
                            <a:srgbClr val="7C8388"/>
                          </a:solidFill>
                          <a:effectLst/>
                          <a:latin typeface="Arial"/>
                          <a:ea typeface="ＭＳ Ｐゴシック"/>
                          <a:cs typeface="ＭＳ Ｐゴシック"/>
                        </a:rPr>
                        <a:t>Version 5 - 30/06/2013</a:t>
                      </a:r>
                      <a:endParaRPr lang="en-US" sz="1100" b="0" i="0" u="none" strike="noStrike" dirty="0">
                        <a:effectLst/>
                        <a:latin typeface="Arial"/>
                      </a:endParaRPr>
                    </a:p>
                  </a:txBody>
                  <a:tcPr>
                    <a:solidFill>
                      <a:schemeClr val="bg1"/>
                    </a:solidFill>
                  </a:tcPr>
                </a:tc>
                <a:tc>
                  <a:txBody>
                    <a:bodyPr/>
                    <a:lstStyle/>
                    <a:p>
                      <a:r>
                        <a:rPr lang="en-US" sz="1100" noProof="0" dirty="0" smtClean="0"/>
                        <a:t>RD 1699/2011</a:t>
                      </a:r>
                    </a:p>
                    <a:p>
                      <a:r>
                        <a:rPr lang="en-US" sz="1100" noProof="0" dirty="0" smtClean="0"/>
                        <a:t>206007-1 IN:2013</a:t>
                      </a:r>
                      <a:endParaRPr lang="en-US" sz="1100" noProof="0" dirty="0"/>
                    </a:p>
                  </a:txBody>
                  <a:tcPr>
                    <a:solidFill>
                      <a:schemeClr val="bg1"/>
                    </a:solidFill>
                  </a:tcPr>
                </a:tc>
                <a:tc>
                  <a:txBody>
                    <a:bodyPr/>
                    <a:lstStyle/>
                    <a:p>
                      <a:r>
                        <a:rPr lang="en-US" sz="1100" noProof="0" dirty="0" smtClean="0"/>
                        <a:t>EN 50438 2013</a:t>
                      </a:r>
                      <a:endParaRPr lang="en-US" sz="1100" noProof="0" dirty="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noProof="0" dirty="0" smtClean="0"/>
                        <a:t>FprTS</a:t>
                      </a:r>
                      <a:r>
                        <a:rPr lang="en-US" sz="1100" baseline="0" noProof="0" dirty="0" smtClean="0"/>
                        <a:t> 50549-1:2014</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noProof="0" dirty="0" smtClean="0"/>
                        <a:t>DRAFT!</a:t>
                      </a:r>
                      <a:endParaRPr lang="en-US" sz="1100" noProof="0" dirty="0"/>
                    </a:p>
                  </a:txBody>
                  <a:tcPr>
                    <a:solidFill>
                      <a:schemeClr val="bg1"/>
                    </a:solidFill>
                  </a:tcPr>
                </a:tc>
              </a:tr>
            </a:tbl>
          </a:graphicData>
        </a:graphic>
      </p:graphicFrame>
      <p:sp>
        <p:nvSpPr>
          <p:cNvPr id="4" name="Slide Number Placeholder 3"/>
          <p:cNvSpPr>
            <a:spLocks noGrp="1"/>
          </p:cNvSpPr>
          <p:nvPr>
            <p:ph type="sldNum" sz="quarter" idx="10"/>
          </p:nvPr>
        </p:nvSpPr>
        <p:spPr/>
        <p:txBody>
          <a:bodyPr/>
          <a:lstStyle/>
          <a:p>
            <a:fld id="{B6631AD9-5F18-4B7B-AB10-FCF84A049970}" type="slidenum">
              <a:rPr lang="en-US" smtClean="0"/>
              <a:pPr/>
              <a:t>31</a:t>
            </a:fld>
            <a:endParaRPr lang="en-US" dirty="0"/>
          </a:p>
        </p:txBody>
      </p:sp>
      <p:sp>
        <p:nvSpPr>
          <p:cNvPr id="5" name="Date Placeholder 4"/>
          <p:cNvSpPr>
            <a:spLocks noGrp="1"/>
          </p:cNvSpPr>
          <p:nvPr>
            <p:ph type="dt" sz="half" idx="4294967295"/>
          </p:nvPr>
        </p:nvSpPr>
        <p:spPr>
          <a:xfrm>
            <a:off x="1447800" y="6376988"/>
            <a:ext cx="7010400" cy="442912"/>
          </a:xfrm>
          <a:prstGeom prst="rect">
            <a:avLst/>
          </a:prstGeom>
        </p:spPr>
        <p:txBody>
          <a:bodyPr/>
          <a:lstStyle/>
          <a:p>
            <a:pPr>
              <a:buNone/>
            </a:pPr>
            <a:r>
              <a:rPr lang="en-US" sz="800" dirty="0" smtClean="0"/>
              <a:t>From “IRED Grid Codes in Europe” </a:t>
            </a:r>
            <a:r>
              <a:rPr lang="en-GB" sz="800" dirty="0">
                <a:solidFill>
                  <a:schemeClr val="bg2">
                    <a:lumMod val="25000"/>
                  </a:schemeClr>
                </a:solidFill>
              </a:rPr>
              <a:t>Roland </a:t>
            </a:r>
            <a:r>
              <a:rPr lang="en-GB" sz="800" dirty="0" smtClean="0">
                <a:solidFill>
                  <a:schemeClr val="bg2">
                    <a:lumMod val="25000"/>
                  </a:schemeClr>
                </a:solidFill>
              </a:rPr>
              <a:t>Bründlinger</a:t>
            </a:r>
            <a:r>
              <a:rPr lang="en-GB" sz="800" dirty="0" smtClean="0">
                <a:solidFill>
                  <a:schemeClr val="bg2">
                    <a:lumMod val="25000"/>
                  </a:schemeClr>
                </a:solidFill>
              </a:rPr>
              <a:t>  AIT </a:t>
            </a:r>
            <a:r>
              <a:rPr lang="en-GB" sz="800" dirty="0">
                <a:solidFill>
                  <a:schemeClr val="bg2">
                    <a:lumMod val="25000"/>
                  </a:schemeClr>
                </a:solidFill>
              </a:rPr>
              <a:t>Austrian Institute of </a:t>
            </a:r>
            <a:r>
              <a:rPr lang="en-GB" sz="800" dirty="0" smtClean="0">
                <a:solidFill>
                  <a:schemeClr val="bg2">
                    <a:lumMod val="25000"/>
                  </a:schemeClr>
                </a:solidFill>
              </a:rPr>
              <a:t>Technology Presented at: </a:t>
            </a:r>
            <a:r>
              <a:rPr lang="en-GB" sz="800" dirty="0" smtClean="0"/>
              <a:t>6</a:t>
            </a:r>
            <a:r>
              <a:rPr lang="en-GB" sz="800" baseline="30000" dirty="0" smtClean="0"/>
              <a:t>th</a:t>
            </a:r>
            <a:r>
              <a:rPr lang="en-GB" sz="800" dirty="0" smtClean="0"/>
              <a:t> </a:t>
            </a:r>
            <a:r>
              <a:rPr lang="en-GB" sz="800" dirty="0"/>
              <a:t>International Conference on Integration of Renewable and Distributed Energy Resources </a:t>
            </a:r>
            <a:r>
              <a:rPr lang="en-GB" sz="800" dirty="0" smtClean="0"/>
              <a:t> Kyoto </a:t>
            </a:r>
            <a:r>
              <a:rPr lang="en-GB" sz="800" dirty="0"/>
              <a:t>November 18, 2014</a:t>
            </a:r>
          </a:p>
          <a:p>
            <a:endParaRPr lang="en-US" dirty="0"/>
          </a:p>
        </p:txBody>
      </p:sp>
      <p:sp>
        <p:nvSpPr>
          <p:cNvPr id="7" name="Title 7"/>
          <p:cNvSpPr>
            <a:spLocks noGrp="1"/>
          </p:cNvSpPr>
          <p:nvPr>
            <p:ph type="title"/>
          </p:nvPr>
        </p:nvSpPr>
        <p:spPr>
          <a:xfrm>
            <a:off x="533400" y="9525"/>
            <a:ext cx="8077200" cy="701675"/>
          </a:xfrm>
        </p:spPr>
        <p:txBody>
          <a:bodyPr/>
          <a:lstStyle/>
          <a:p>
            <a:r>
              <a:rPr lang="en-GB" dirty="0" smtClean="0"/>
              <a:t>Selected European Country Requirements</a:t>
            </a:r>
            <a:br>
              <a:rPr lang="en-GB" dirty="0" smtClean="0"/>
            </a:br>
            <a:r>
              <a:rPr lang="en-GB" dirty="0" smtClean="0"/>
              <a:t>LV Connection</a:t>
            </a:r>
            <a:endParaRPr lang="en-GB" dirty="0"/>
          </a:p>
        </p:txBody>
      </p:sp>
    </p:spTree>
    <p:extLst>
      <p:ext uri="{BB962C8B-B14F-4D97-AF65-F5344CB8AC3E}">
        <p14:creationId xmlns:p14="http://schemas.microsoft.com/office/powerpoint/2010/main" val="259766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Key Trends and Progress</a:t>
            </a:r>
            <a:endParaRPr lang="en-US" dirty="0"/>
          </a:p>
        </p:txBody>
      </p:sp>
      <p:sp>
        <p:nvSpPr>
          <p:cNvPr id="3" name="Content Placeholder 2"/>
          <p:cNvSpPr>
            <a:spLocks noGrp="1"/>
          </p:cNvSpPr>
          <p:nvPr>
            <p:ph idx="1"/>
          </p:nvPr>
        </p:nvSpPr>
        <p:spPr>
          <a:xfrm>
            <a:off x="451104" y="1316736"/>
            <a:ext cx="8412480" cy="5364480"/>
          </a:xfrm>
        </p:spPr>
        <p:txBody>
          <a:bodyPr>
            <a:normAutofit/>
          </a:bodyPr>
          <a:lstStyle/>
          <a:p>
            <a:pPr marL="0" indent="0">
              <a:buNone/>
            </a:pPr>
            <a:r>
              <a:rPr lang="en-US" b="1" i="1" dirty="0" smtClean="0"/>
              <a:t>In the US, since 1978, utilities are required to purchase power from qualified DG.  Standards evolved for safety, grid connection and screening.  Now we are changing for new DG technologies and increased deployments. </a:t>
            </a:r>
          </a:p>
          <a:p>
            <a:pPr marL="280988" indent="-280988">
              <a:spcBef>
                <a:spcPts val="1200"/>
              </a:spcBef>
            </a:pPr>
            <a:r>
              <a:rPr lang="en-US" dirty="0" smtClean="0"/>
              <a:t>For Interconnection of DG – </a:t>
            </a:r>
            <a:r>
              <a:rPr lang="en-US" b="1" i="1" dirty="0" smtClean="0"/>
              <a:t>IEEE Standard 1547 </a:t>
            </a:r>
          </a:p>
          <a:p>
            <a:pPr marL="623888" lvl="1" indent="-280988"/>
            <a:r>
              <a:rPr lang="en-US" dirty="0" smtClean="0"/>
              <a:t>Since 2003, for inverter and rotating machines</a:t>
            </a:r>
          </a:p>
          <a:p>
            <a:pPr marL="623888" lvl="1" indent="-280988"/>
            <a:r>
              <a:rPr lang="en-US" dirty="0"/>
              <a:t>In 2014 changes allow grid support (“smart inverters”)</a:t>
            </a:r>
          </a:p>
          <a:p>
            <a:pPr marL="623888" lvl="1" indent="-280988"/>
            <a:r>
              <a:rPr lang="en-US" dirty="0" smtClean="0"/>
              <a:t>Mandatory support (MV grid codes) is in discussion.</a:t>
            </a:r>
          </a:p>
          <a:p>
            <a:pPr marL="280988" indent="-280988"/>
            <a:r>
              <a:rPr lang="en-US" dirty="0" smtClean="0"/>
              <a:t>For Screening of DG – </a:t>
            </a:r>
            <a:r>
              <a:rPr lang="en-US" b="1" i="1" dirty="0" smtClean="0"/>
              <a:t>FERC Requirement SGIP</a:t>
            </a:r>
          </a:p>
          <a:p>
            <a:pPr marL="623888" lvl="1" indent="-280988"/>
            <a:r>
              <a:rPr lang="en-US" dirty="0" smtClean="0"/>
              <a:t>Since 2005, applied to open access tariffs for ≤ 20MW</a:t>
            </a:r>
          </a:p>
          <a:p>
            <a:pPr marL="623888" lvl="1" indent="-280988"/>
            <a:r>
              <a:rPr lang="en-US" dirty="0" smtClean="0"/>
              <a:t>In 2013, changes raised DG level from 15% to 100% of minimum load, fast screening for ≤2 MW and no screen for ≤10kW DG with certified inverter.</a:t>
            </a:r>
          </a:p>
          <a:p>
            <a:pPr marL="623888" lvl="1" indent="-280988"/>
            <a:endParaRPr lang="en-US" dirty="0" smtClean="0"/>
          </a:p>
          <a:p>
            <a:pPr marL="623888" lvl="1" indent="-280988"/>
            <a:endParaRPr lang="en-US" dirty="0"/>
          </a:p>
        </p:txBody>
      </p:sp>
      <p:sp>
        <p:nvSpPr>
          <p:cNvPr id="4" name="Rectangle 3"/>
          <p:cNvSpPr/>
          <p:nvPr/>
        </p:nvSpPr>
        <p:spPr>
          <a:xfrm>
            <a:off x="1266825" y="6341477"/>
            <a:ext cx="6705600" cy="338554"/>
          </a:xfrm>
          <a:prstGeom prst="rect">
            <a:avLst/>
          </a:prstGeom>
        </p:spPr>
        <p:txBody>
          <a:bodyPr wrap="square">
            <a:spAutoFit/>
          </a:bodyPr>
          <a:lstStyle/>
          <a:p>
            <a:r>
              <a:rPr lang="en-US" sz="800" dirty="0"/>
              <a:t>Source: EPRI “Interconnection Standards in North America” presented </a:t>
            </a:r>
            <a:r>
              <a:rPr lang="en-GB" sz="800" dirty="0"/>
              <a:t>6</a:t>
            </a:r>
            <a:r>
              <a:rPr lang="en-GB" sz="800" baseline="30000" dirty="0"/>
              <a:t>th</a:t>
            </a:r>
            <a:r>
              <a:rPr lang="en-GB" sz="800" dirty="0"/>
              <a:t> International Conference on Integration of Renewable and Distributed Energy Resources N</a:t>
            </a:r>
            <a:r>
              <a:rPr lang="en-US" sz="800" dirty="0"/>
              <a:t>ovember</a:t>
            </a:r>
            <a:r>
              <a:rPr lang="en-US" sz="800" dirty="0"/>
              <a:t> 21, 2014 Kyoto, Japan</a:t>
            </a:r>
          </a:p>
        </p:txBody>
      </p:sp>
    </p:spTree>
    <p:extLst>
      <p:ext uri="{BB962C8B-B14F-4D97-AF65-F5344CB8AC3E}">
        <p14:creationId xmlns:p14="http://schemas.microsoft.com/office/powerpoint/2010/main" val="2390483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581326" cy="533400"/>
          </a:xfrm>
        </p:spPr>
        <p:txBody>
          <a:bodyPr>
            <a:normAutofit fontScale="90000"/>
          </a:bodyPr>
          <a:lstStyle/>
          <a:p>
            <a:r>
              <a:rPr lang="en-US" sz="2700" dirty="0" smtClean="0"/>
              <a:t>Standards need to address </a:t>
            </a:r>
            <a:r>
              <a:rPr lang="en-US" sz="2700" dirty="0"/>
              <a:t>d</a:t>
            </a:r>
            <a:r>
              <a:rPr lang="en-US" sz="2700" dirty="0" smtClean="0"/>
              <a:t>ifferent </a:t>
            </a:r>
            <a:r>
              <a:rPr lang="en-US" sz="2700" dirty="0"/>
              <a:t>v</a:t>
            </a:r>
            <a:r>
              <a:rPr lang="en-US" sz="2700" dirty="0" smtClean="0"/>
              <a:t>iewpoints:  </a:t>
            </a:r>
            <a:r>
              <a:rPr lang="en-US" sz="3100" dirty="0" smtClean="0"/>
              <a:t/>
            </a:r>
            <a:br>
              <a:rPr lang="en-US" sz="3100" dirty="0" smtClean="0"/>
            </a:br>
            <a:endParaRPr lang="en-US" dirty="0" smtClean="0"/>
          </a:p>
        </p:txBody>
      </p:sp>
      <p:sp>
        <p:nvSpPr>
          <p:cNvPr id="16387" name="Rectangle 4"/>
          <p:cNvSpPr>
            <a:spLocks noChangeArrowheads="1"/>
          </p:cNvSpPr>
          <p:nvPr/>
        </p:nvSpPr>
        <p:spPr bwMode="auto">
          <a:xfrm>
            <a:off x="318834" y="1422083"/>
            <a:ext cx="8495982" cy="2384425"/>
          </a:xfrm>
          <a:prstGeom prst="rect">
            <a:avLst/>
          </a:prstGeom>
          <a:noFill/>
          <a:ln w="9525">
            <a:noFill/>
            <a:miter lim="800000"/>
            <a:headEnd/>
            <a:tailEnd/>
          </a:ln>
        </p:spPr>
        <p:txBody>
          <a:bodyPr lIns="92075" tIns="46038" rIns="92075" bIns="46038"/>
          <a:lstStyle/>
          <a:p>
            <a:pPr marL="514350" indent="-514350" algn="l">
              <a:lnSpc>
                <a:spcPct val="90000"/>
              </a:lnSpc>
              <a:spcBef>
                <a:spcPct val="20000"/>
              </a:spcBef>
              <a:buFont typeface="+mj-lt"/>
              <a:buAutoNum type="arabicPeriod"/>
            </a:pPr>
            <a:r>
              <a:rPr lang="en-US" sz="2400" b="1" dirty="0" smtClean="0">
                <a:solidFill>
                  <a:schemeClr val="accent2"/>
                </a:solidFill>
                <a:latin typeface="Times New Roman" pitchFamily="18" charset="0"/>
              </a:rPr>
              <a:t>End User, “Interconnection</a:t>
            </a:r>
            <a:r>
              <a:rPr lang="en-US" sz="2400" dirty="0" smtClean="0">
                <a:latin typeface="Times New Roman" pitchFamily="18" charset="0"/>
              </a:rPr>
              <a:t>” – </a:t>
            </a:r>
            <a:r>
              <a:rPr lang="en-US" sz="2000" dirty="0" smtClean="0">
                <a:latin typeface="Times New Roman" pitchFamily="18" charset="0"/>
              </a:rPr>
              <a:t>interface issues specific to a single DG at a PCC.   Original IEEE 1547,  UL 1749,  and local codes.</a:t>
            </a:r>
          </a:p>
          <a:p>
            <a:pPr marL="457200" indent="-457200" algn="l">
              <a:lnSpc>
                <a:spcPct val="90000"/>
              </a:lnSpc>
              <a:spcBef>
                <a:spcPct val="20000"/>
              </a:spcBef>
              <a:buFont typeface="+mj-lt"/>
              <a:buAutoNum type="arabicPeriod"/>
            </a:pPr>
            <a:r>
              <a:rPr lang="en-US" sz="2400" b="1" dirty="0" smtClean="0">
                <a:solidFill>
                  <a:schemeClr val="accent2"/>
                </a:solidFill>
                <a:latin typeface="Times New Roman" pitchFamily="18" charset="0"/>
              </a:rPr>
              <a:t>Wires DSO/TSO, “</a:t>
            </a:r>
            <a:r>
              <a:rPr lang="en-US" sz="2400" b="1" dirty="0">
                <a:solidFill>
                  <a:schemeClr val="accent2"/>
                </a:solidFill>
                <a:latin typeface="Times New Roman" pitchFamily="18" charset="0"/>
              </a:rPr>
              <a:t>Integration</a:t>
            </a:r>
            <a:r>
              <a:rPr lang="en-US" sz="2400" b="1" dirty="0" smtClean="0">
                <a:solidFill>
                  <a:schemeClr val="accent2"/>
                </a:solidFill>
                <a:latin typeface="Times New Roman" pitchFamily="18" charset="0"/>
              </a:rPr>
              <a:t>”</a:t>
            </a:r>
            <a:r>
              <a:rPr lang="en-US" sz="2400" dirty="0" smtClean="0">
                <a:latin typeface="Times New Roman" pitchFamily="18" charset="0"/>
              </a:rPr>
              <a:t>– </a:t>
            </a:r>
            <a:r>
              <a:rPr lang="en-US" sz="2000" dirty="0" smtClean="0">
                <a:latin typeface="Times New Roman" pitchFamily="18" charset="0"/>
              </a:rPr>
              <a:t>questions </a:t>
            </a:r>
            <a:r>
              <a:rPr lang="en-US" sz="2000" dirty="0">
                <a:latin typeface="Times New Roman" pitchFamily="18" charset="0"/>
              </a:rPr>
              <a:t>about </a:t>
            </a:r>
            <a:r>
              <a:rPr lang="en-US" sz="2000" dirty="0" smtClean="0">
                <a:latin typeface="Times New Roman" pitchFamily="18" charset="0"/>
              </a:rPr>
              <a:t>multiple DGs, distribution feeder </a:t>
            </a:r>
            <a:r>
              <a:rPr lang="en-US" sz="2000" dirty="0">
                <a:latin typeface="Times New Roman" pitchFamily="18" charset="0"/>
              </a:rPr>
              <a:t>penetration </a:t>
            </a:r>
            <a:r>
              <a:rPr lang="en-US" sz="2000" dirty="0" smtClean="0">
                <a:latin typeface="Times New Roman" pitchFamily="18" charset="0"/>
              </a:rPr>
              <a:t>levels, </a:t>
            </a:r>
            <a:r>
              <a:rPr lang="en-US" sz="2000" dirty="0">
                <a:latin typeface="Times New Roman" pitchFamily="18" charset="0"/>
              </a:rPr>
              <a:t>hosting capacity, voltage </a:t>
            </a:r>
            <a:r>
              <a:rPr lang="en-US" sz="2000" dirty="0" smtClean="0">
                <a:latin typeface="Times New Roman" pitchFamily="18" charset="0"/>
              </a:rPr>
              <a:t>support.</a:t>
            </a:r>
            <a:endParaRPr lang="en-US" sz="2000" dirty="0">
              <a:latin typeface="Times New Roman" pitchFamily="18" charset="0"/>
            </a:endParaRPr>
          </a:p>
          <a:p>
            <a:pPr marL="457200" indent="-457200" algn="l">
              <a:lnSpc>
                <a:spcPct val="90000"/>
              </a:lnSpc>
              <a:spcBef>
                <a:spcPct val="20000"/>
              </a:spcBef>
              <a:buFont typeface="+mj-lt"/>
              <a:buAutoNum type="arabicPeriod"/>
            </a:pPr>
            <a:r>
              <a:rPr lang="en-US" sz="2400" b="1" dirty="0">
                <a:solidFill>
                  <a:schemeClr val="accent2"/>
                </a:solidFill>
                <a:latin typeface="Times New Roman" pitchFamily="18" charset="0"/>
              </a:rPr>
              <a:t>Grid </a:t>
            </a:r>
            <a:r>
              <a:rPr lang="en-US" sz="2400" b="1" dirty="0" smtClean="0">
                <a:solidFill>
                  <a:schemeClr val="accent2"/>
                </a:solidFill>
                <a:latin typeface="Times New Roman" pitchFamily="18" charset="0"/>
              </a:rPr>
              <a:t>Operation “ISOs” </a:t>
            </a:r>
            <a:r>
              <a:rPr lang="en-US" sz="2000" dirty="0" smtClean="0">
                <a:latin typeface="Times New Roman" pitchFamily="18" charset="0"/>
              </a:rPr>
              <a:t>– aggregate affects, reserves, capacity, energy and load </a:t>
            </a:r>
            <a:r>
              <a:rPr lang="en-US" sz="2000" dirty="0">
                <a:latin typeface="Times New Roman" pitchFamily="18" charset="0"/>
              </a:rPr>
              <a:t>balance</a:t>
            </a:r>
            <a:r>
              <a:rPr lang="en-US" sz="2000" dirty="0" smtClean="0">
                <a:latin typeface="Times New Roman" pitchFamily="18" charset="0"/>
              </a:rPr>
              <a:t>, planning, markets </a:t>
            </a:r>
            <a:r>
              <a:rPr lang="en-US" sz="2000" dirty="0">
                <a:latin typeface="Times New Roman" pitchFamily="18" charset="0"/>
              </a:rPr>
              <a:t>and </a:t>
            </a:r>
            <a:r>
              <a:rPr lang="en-US" sz="2000" dirty="0" smtClean="0">
                <a:latin typeface="Times New Roman" pitchFamily="18" charset="0"/>
              </a:rPr>
              <a:t>dispatch, </a:t>
            </a:r>
            <a:r>
              <a:rPr lang="en-US" sz="2000" dirty="0">
                <a:latin typeface="Times New Roman" pitchFamily="18" charset="0"/>
              </a:rPr>
              <a:t>also </a:t>
            </a:r>
            <a:r>
              <a:rPr lang="en-US" sz="2000" dirty="0" smtClean="0">
                <a:latin typeface="Times New Roman" pitchFamily="18" charset="0"/>
              </a:rPr>
              <a:t>contingency recovery.   </a:t>
            </a:r>
            <a:endParaRPr lang="en-US" sz="2000" dirty="0">
              <a:latin typeface="Times New Roman" pitchFamily="18" charset="0"/>
            </a:endParaRPr>
          </a:p>
          <a:p>
            <a:pPr marL="457200" indent="-457200">
              <a:lnSpc>
                <a:spcPct val="90000"/>
              </a:lnSpc>
              <a:spcBef>
                <a:spcPct val="20000"/>
              </a:spcBef>
              <a:buFont typeface="+mj-lt"/>
              <a:buAutoNum type="arabicPeriod"/>
            </a:pPr>
            <a:endParaRPr lang="en-US" sz="2000" dirty="0">
              <a:latin typeface="Times New Roman" pitchFamily="18" charset="0"/>
            </a:endParaRPr>
          </a:p>
        </p:txBody>
      </p:sp>
      <p:pic>
        <p:nvPicPr>
          <p:cNvPr id="16388" name="Picture 3"/>
          <p:cNvPicPr>
            <a:picLocks noChangeAspect="1" noChangeArrowheads="1"/>
          </p:cNvPicPr>
          <p:nvPr/>
        </p:nvPicPr>
        <p:blipFill>
          <a:blip r:embed="rId2" cstate="print"/>
          <a:srcRect t="7310" b="8519"/>
          <a:stretch>
            <a:fillRect/>
          </a:stretch>
        </p:blipFill>
        <p:spPr bwMode="auto">
          <a:xfrm>
            <a:off x="560148" y="3505200"/>
            <a:ext cx="7617134" cy="2694432"/>
          </a:xfrm>
          <a:prstGeom prst="rect">
            <a:avLst/>
          </a:prstGeom>
          <a:noFill/>
          <a:ln w="9525">
            <a:noFill/>
            <a:miter lim="800000"/>
            <a:headEnd/>
            <a:tailEnd/>
          </a:ln>
        </p:spPr>
      </p:pic>
      <p:sp>
        <p:nvSpPr>
          <p:cNvPr id="5" name="Rectangle 4"/>
          <p:cNvSpPr/>
          <p:nvPr/>
        </p:nvSpPr>
        <p:spPr>
          <a:xfrm>
            <a:off x="1266825" y="6341477"/>
            <a:ext cx="6705600" cy="338554"/>
          </a:xfrm>
          <a:prstGeom prst="rect">
            <a:avLst/>
          </a:prstGeom>
        </p:spPr>
        <p:txBody>
          <a:bodyPr wrap="square">
            <a:spAutoFit/>
          </a:bodyPr>
          <a:lstStyle/>
          <a:p>
            <a:r>
              <a:rPr lang="en-US" sz="800" dirty="0"/>
              <a:t>Source: EPRI “Interconnection Standards in North America” presented </a:t>
            </a:r>
            <a:r>
              <a:rPr lang="en-GB" sz="800" dirty="0"/>
              <a:t>6</a:t>
            </a:r>
            <a:r>
              <a:rPr lang="en-GB" sz="800" baseline="30000" dirty="0"/>
              <a:t>th</a:t>
            </a:r>
            <a:r>
              <a:rPr lang="en-GB" sz="800" dirty="0"/>
              <a:t> International Conference on Integration of Renewable and Distributed Energy Resources N</a:t>
            </a:r>
            <a:r>
              <a:rPr lang="en-US" sz="800" dirty="0"/>
              <a:t>ovember</a:t>
            </a:r>
            <a:r>
              <a:rPr lang="en-US" sz="800" dirty="0"/>
              <a:t> 21, 2014 Kyoto, Japan</a:t>
            </a:r>
          </a:p>
        </p:txBody>
      </p:sp>
      <p:sp>
        <p:nvSpPr>
          <p:cNvPr id="2" name="TextBox 1"/>
          <p:cNvSpPr txBox="1"/>
          <p:nvPr/>
        </p:nvSpPr>
        <p:spPr>
          <a:xfrm>
            <a:off x="428625" y="723870"/>
            <a:ext cx="8610600" cy="461665"/>
          </a:xfrm>
          <a:prstGeom prst="rect">
            <a:avLst/>
          </a:prstGeom>
          <a:noFill/>
        </p:spPr>
        <p:txBody>
          <a:bodyPr wrap="square" rtlCol="0">
            <a:spAutoFit/>
          </a:bodyPr>
          <a:lstStyle/>
          <a:p>
            <a:r>
              <a:rPr lang="en-US" sz="2000" b="1" i="1" dirty="0"/>
              <a:t>End</a:t>
            </a:r>
            <a:r>
              <a:rPr lang="en-US" sz="2400" b="1" i="1" dirty="0"/>
              <a:t> </a:t>
            </a:r>
            <a:r>
              <a:rPr lang="en-US" sz="2000" b="1" i="1" dirty="0"/>
              <a:t>Users, Wires Companies (DSO/TSO), Grid Operators (ISO) </a:t>
            </a:r>
          </a:p>
        </p:txBody>
      </p:sp>
    </p:spTree>
    <p:extLst>
      <p:ext uri="{BB962C8B-B14F-4D97-AF65-F5344CB8AC3E}">
        <p14:creationId xmlns:p14="http://schemas.microsoft.com/office/powerpoint/2010/main" val="3567745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Grid Support functions of DG – If not provided could inhibit widespread penetration</a:t>
            </a:r>
            <a:endParaRPr lang="en-US" dirty="0"/>
          </a:p>
        </p:txBody>
      </p:sp>
      <p:sp>
        <p:nvSpPr>
          <p:cNvPr id="3" name="Content Placeholder 2"/>
          <p:cNvSpPr>
            <a:spLocks noGrp="1"/>
          </p:cNvSpPr>
          <p:nvPr>
            <p:ph idx="1"/>
          </p:nvPr>
        </p:nvSpPr>
        <p:spPr>
          <a:xfrm>
            <a:off x="365760" y="1280160"/>
            <a:ext cx="4853940" cy="5029200"/>
          </a:xfrm>
        </p:spPr>
        <p:txBody>
          <a:bodyPr>
            <a:normAutofit/>
          </a:bodyPr>
          <a:lstStyle/>
          <a:p>
            <a:pPr marL="285750" indent="-285750">
              <a:spcBef>
                <a:spcPts val="600"/>
              </a:spcBef>
              <a:defRPr/>
            </a:pPr>
            <a:r>
              <a:rPr lang="en-US" dirty="0" smtClean="0"/>
              <a:t>Voltage regulation and </a:t>
            </a:r>
            <a:br>
              <a:rPr lang="en-US" dirty="0" smtClean="0"/>
            </a:br>
            <a:r>
              <a:rPr lang="en-US" dirty="0" smtClean="0"/>
              <a:t>reactive support</a:t>
            </a:r>
          </a:p>
          <a:p>
            <a:pPr marL="568325" lvl="2" indent="-285750">
              <a:spcBef>
                <a:spcPts val="600"/>
              </a:spcBef>
              <a:buFont typeface="Calibri" pitchFamily="34" charset="0"/>
              <a:buChar char="–"/>
              <a:defRPr/>
            </a:pPr>
            <a:r>
              <a:rPr lang="en-US" sz="2000" dirty="0" smtClean="0"/>
              <a:t>Volt-VAR control</a:t>
            </a:r>
          </a:p>
          <a:p>
            <a:pPr marL="568325" lvl="2" indent="-285750">
              <a:spcBef>
                <a:spcPts val="600"/>
              </a:spcBef>
              <a:buFont typeface="Calibri" pitchFamily="34" charset="0"/>
              <a:buChar char="–"/>
              <a:defRPr/>
            </a:pPr>
            <a:r>
              <a:rPr lang="en-US" sz="2000" dirty="0" smtClean="0"/>
              <a:t>Power factor setting</a:t>
            </a:r>
          </a:p>
          <a:p>
            <a:pPr marL="568325" lvl="2" indent="-285750">
              <a:spcBef>
                <a:spcPts val="600"/>
              </a:spcBef>
              <a:buFont typeface="Calibri" pitchFamily="34" charset="0"/>
              <a:buChar char="–"/>
              <a:defRPr/>
            </a:pPr>
            <a:r>
              <a:rPr lang="en-US" sz="2000" dirty="0" smtClean="0"/>
              <a:t>Dynamic reactive current </a:t>
            </a:r>
          </a:p>
          <a:p>
            <a:pPr marL="285750" indent="-285750">
              <a:spcBef>
                <a:spcPts val="600"/>
              </a:spcBef>
              <a:defRPr/>
            </a:pPr>
            <a:r>
              <a:rPr lang="en-US" dirty="0" smtClean="0"/>
              <a:t>Active power and ramp </a:t>
            </a:r>
            <a:br>
              <a:rPr lang="en-US" dirty="0" smtClean="0"/>
            </a:br>
            <a:r>
              <a:rPr lang="en-US" dirty="0" smtClean="0"/>
              <a:t>rate limiting</a:t>
            </a:r>
          </a:p>
          <a:p>
            <a:pPr marL="285750" indent="-285750">
              <a:spcBef>
                <a:spcPts val="600"/>
              </a:spcBef>
              <a:defRPr/>
            </a:pPr>
            <a:r>
              <a:rPr lang="en-US" dirty="0" smtClean="0"/>
              <a:t>Volt-watt control</a:t>
            </a:r>
          </a:p>
          <a:p>
            <a:pPr marL="285750" indent="-285750">
              <a:spcBef>
                <a:spcPts val="600"/>
              </a:spcBef>
              <a:defRPr/>
            </a:pPr>
            <a:r>
              <a:rPr lang="en-US" dirty="0" smtClean="0"/>
              <a:t>Frequency-watt control</a:t>
            </a:r>
          </a:p>
          <a:p>
            <a:pPr marL="285750" indent="-285750">
              <a:spcBef>
                <a:spcPts val="600"/>
              </a:spcBef>
              <a:defRPr/>
            </a:pPr>
            <a:r>
              <a:rPr lang="en-US" dirty="0" smtClean="0"/>
              <a:t>Dynamic response, voltage </a:t>
            </a:r>
            <a:br>
              <a:rPr lang="en-US" dirty="0" smtClean="0"/>
            </a:br>
            <a:r>
              <a:rPr lang="en-US" dirty="0" smtClean="0"/>
              <a:t>and frequency ride-through</a:t>
            </a:r>
          </a:p>
          <a:p>
            <a:endParaRPr lang="en-US" dirty="0"/>
          </a:p>
        </p:txBody>
      </p:sp>
      <p:pic>
        <p:nvPicPr>
          <p:cNvPr id="4" name="Picture 2"/>
          <p:cNvPicPr>
            <a:picLocks noChangeAspect="1" noChangeArrowheads="1"/>
          </p:cNvPicPr>
          <p:nvPr/>
        </p:nvPicPr>
        <p:blipFill>
          <a:blip r:embed="rId3" cstate="print"/>
          <a:srcRect r="8029"/>
          <a:stretch>
            <a:fillRect/>
          </a:stretch>
        </p:blipFill>
        <p:spPr bwMode="auto">
          <a:xfrm>
            <a:off x="4648200" y="990600"/>
            <a:ext cx="3795824" cy="1710708"/>
          </a:xfrm>
          <a:prstGeom prst="rect">
            <a:avLst/>
          </a:prstGeom>
          <a:noFill/>
          <a:ln w="9525">
            <a:noFill/>
            <a:miter lim="800000"/>
            <a:headEnd/>
            <a:tailEnd/>
          </a:ln>
        </p:spPr>
      </p:pic>
      <p:sp>
        <p:nvSpPr>
          <p:cNvPr id="5" name="TextBox 4"/>
          <p:cNvSpPr txBox="1"/>
          <p:nvPr/>
        </p:nvSpPr>
        <p:spPr>
          <a:xfrm>
            <a:off x="4648200" y="2706467"/>
            <a:ext cx="3900941" cy="338554"/>
          </a:xfrm>
          <a:prstGeom prst="rect">
            <a:avLst/>
          </a:prstGeom>
          <a:noFill/>
        </p:spPr>
        <p:txBody>
          <a:bodyPr wrap="none" rtlCol="0">
            <a:spAutoFit/>
          </a:bodyPr>
          <a:lstStyle/>
          <a:p>
            <a:r>
              <a:rPr lang="en-US" b="1" i="1" dirty="0" smtClean="0">
                <a:latin typeface="Calibri" pitchFamily="34" charset="0"/>
              </a:rPr>
              <a:t>Example Volt-VAR Behavior (EPRI, 1023059)</a:t>
            </a:r>
            <a:endParaRPr lang="en-US" b="1" i="1" dirty="0">
              <a:latin typeface="Calibri" pitchFamily="34" charset="0"/>
            </a:endParaRPr>
          </a:p>
        </p:txBody>
      </p:sp>
      <p:pic>
        <p:nvPicPr>
          <p:cNvPr id="6" name="Picture 5" descr="Troester fig 1_redrawn March 5, 2012_simplified.jpg"/>
          <p:cNvPicPr>
            <a:picLocks noChangeAspect="1"/>
          </p:cNvPicPr>
          <p:nvPr/>
        </p:nvPicPr>
        <p:blipFill>
          <a:blip r:embed="rId4" cstate="print"/>
          <a:stretch>
            <a:fillRect/>
          </a:stretch>
        </p:blipFill>
        <p:spPr>
          <a:xfrm>
            <a:off x="4720693" y="3276600"/>
            <a:ext cx="3857023" cy="2525485"/>
          </a:xfrm>
          <a:prstGeom prst="rect">
            <a:avLst/>
          </a:prstGeom>
        </p:spPr>
      </p:pic>
      <p:sp>
        <p:nvSpPr>
          <p:cNvPr id="7" name="TextBox 6"/>
          <p:cNvSpPr txBox="1"/>
          <p:nvPr/>
        </p:nvSpPr>
        <p:spPr>
          <a:xfrm>
            <a:off x="5334000" y="5824837"/>
            <a:ext cx="2757038" cy="338554"/>
          </a:xfrm>
          <a:prstGeom prst="rect">
            <a:avLst/>
          </a:prstGeom>
          <a:noFill/>
        </p:spPr>
        <p:txBody>
          <a:bodyPr wrap="none" rtlCol="0">
            <a:spAutoFit/>
          </a:bodyPr>
          <a:lstStyle/>
          <a:p>
            <a:r>
              <a:rPr lang="en-US" b="1" i="1" dirty="0" smtClean="0">
                <a:latin typeface="Calibri" pitchFamily="34" charset="0"/>
              </a:rPr>
              <a:t>LVRT in German MV Grid Code</a:t>
            </a:r>
            <a:endParaRPr lang="en-US" b="1" i="1" dirty="0">
              <a:latin typeface="Calibri" pitchFamily="34" charset="0"/>
            </a:endParaRPr>
          </a:p>
        </p:txBody>
      </p:sp>
      <p:sp>
        <p:nvSpPr>
          <p:cNvPr id="8" name="Rectangle 7"/>
          <p:cNvSpPr/>
          <p:nvPr/>
        </p:nvSpPr>
        <p:spPr>
          <a:xfrm>
            <a:off x="1266825" y="6341477"/>
            <a:ext cx="6705600" cy="338554"/>
          </a:xfrm>
          <a:prstGeom prst="rect">
            <a:avLst/>
          </a:prstGeom>
        </p:spPr>
        <p:txBody>
          <a:bodyPr wrap="square">
            <a:spAutoFit/>
          </a:bodyPr>
          <a:lstStyle/>
          <a:p>
            <a:r>
              <a:rPr lang="en-US" sz="800" dirty="0"/>
              <a:t>Source: EPRI “Interconnection Standards in North America” presented </a:t>
            </a:r>
            <a:r>
              <a:rPr lang="en-GB" sz="800" dirty="0"/>
              <a:t>6</a:t>
            </a:r>
            <a:r>
              <a:rPr lang="en-GB" sz="800" baseline="30000" dirty="0"/>
              <a:t>th</a:t>
            </a:r>
            <a:r>
              <a:rPr lang="en-GB" sz="800" dirty="0"/>
              <a:t> International Conference on Integration of Renewable and Distributed Energy Resources N</a:t>
            </a:r>
            <a:r>
              <a:rPr lang="en-US" sz="800" dirty="0"/>
              <a:t>ovember</a:t>
            </a:r>
            <a:r>
              <a:rPr lang="en-US" sz="800" dirty="0"/>
              <a:t> 21, 2014 Kyoto, Japan</a:t>
            </a:r>
          </a:p>
        </p:txBody>
      </p:sp>
    </p:spTree>
    <p:extLst>
      <p:ext uri="{BB962C8B-B14F-4D97-AF65-F5344CB8AC3E}">
        <p14:creationId xmlns:p14="http://schemas.microsoft.com/office/powerpoint/2010/main" val="1081934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AutoShape 2"/>
          <p:cNvSpPr>
            <a:spLocks noChangeArrowheads="1"/>
          </p:cNvSpPr>
          <p:nvPr/>
        </p:nvSpPr>
        <p:spPr bwMode="auto">
          <a:xfrm>
            <a:off x="285750" y="1009650"/>
            <a:ext cx="4629150" cy="1849438"/>
          </a:xfrm>
          <a:prstGeom prst="roundRect">
            <a:avLst>
              <a:gd name="adj" fmla="val 4148"/>
            </a:avLst>
          </a:prstGeom>
          <a:gradFill rotWithShape="1">
            <a:gsLst>
              <a:gs pos="0">
                <a:srgbClr val="AEA8FE"/>
              </a:gs>
              <a:gs pos="100000">
                <a:srgbClr val="E7F6FF"/>
              </a:gs>
            </a:gsLst>
            <a:lin ang="5400000" scaled="1"/>
          </a:gradFill>
          <a:ln w="28575">
            <a:solidFill>
              <a:schemeClr val="tx2"/>
            </a:solidFill>
            <a:round/>
            <a:headEnd/>
            <a:tailEnd/>
          </a:ln>
          <a:effectLst/>
        </p:spPr>
        <p:txBody>
          <a:bodyPr wrap="none" anchor="ctr"/>
          <a:lstStyle/>
          <a:p>
            <a:endParaRPr lang="en-US" dirty="0"/>
          </a:p>
        </p:txBody>
      </p:sp>
      <p:sp>
        <p:nvSpPr>
          <p:cNvPr id="582659" name="AutoShape 3"/>
          <p:cNvSpPr>
            <a:spLocks noChangeArrowheads="1"/>
          </p:cNvSpPr>
          <p:nvPr/>
        </p:nvSpPr>
        <p:spPr bwMode="auto">
          <a:xfrm>
            <a:off x="269875" y="2951163"/>
            <a:ext cx="4676775" cy="2624137"/>
          </a:xfrm>
          <a:prstGeom prst="roundRect">
            <a:avLst>
              <a:gd name="adj" fmla="val 4148"/>
            </a:avLst>
          </a:prstGeom>
          <a:gradFill rotWithShape="1">
            <a:gsLst>
              <a:gs pos="0">
                <a:srgbClr val="9FFFA4"/>
              </a:gs>
              <a:gs pos="100000">
                <a:srgbClr val="DFFDE4"/>
              </a:gs>
            </a:gsLst>
            <a:lin ang="5400000" scaled="1"/>
          </a:gradFill>
          <a:ln w="28575">
            <a:solidFill>
              <a:srgbClr val="339966"/>
            </a:solidFill>
            <a:round/>
            <a:headEnd/>
            <a:tailEnd/>
          </a:ln>
          <a:effectLst/>
        </p:spPr>
        <p:txBody>
          <a:bodyPr wrap="none" anchor="ctr"/>
          <a:lstStyle/>
          <a:p>
            <a:endParaRPr lang="en-US" dirty="0"/>
          </a:p>
        </p:txBody>
      </p:sp>
      <p:pic>
        <p:nvPicPr>
          <p:cNvPr id="582660" name="Picture 4" descr="nopv"/>
          <p:cNvPicPr>
            <a:picLocks noChangeAspect="1" noChangeArrowheads="1"/>
          </p:cNvPicPr>
          <p:nvPr/>
        </p:nvPicPr>
        <p:blipFill>
          <a:blip r:embed="rId3" cstate="print"/>
          <a:srcRect l="32965" t="4845" r="24121" b="11954"/>
          <a:stretch>
            <a:fillRect/>
          </a:stretch>
        </p:blipFill>
        <p:spPr bwMode="auto">
          <a:xfrm>
            <a:off x="5067300" y="736600"/>
            <a:ext cx="4067175" cy="5016500"/>
          </a:xfrm>
          <a:prstGeom prst="rect">
            <a:avLst/>
          </a:prstGeom>
          <a:noFill/>
        </p:spPr>
      </p:pic>
      <p:sp>
        <p:nvSpPr>
          <p:cNvPr id="582661" name="Rectangle 5"/>
          <p:cNvSpPr>
            <a:spLocks noGrp="1" noChangeArrowheads="1"/>
          </p:cNvSpPr>
          <p:nvPr>
            <p:ph type="title"/>
          </p:nvPr>
        </p:nvSpPr>
        <p:spPr/>
        <p:txBody>
          <a:bodyPr>
            <a:noAutofit/>
          </a:bodyPr>
          <a:lstStyle/>
          <a:p>
            <a:r>
              <a:rPr lang="en-US" sz="2500" dirty="0"/>
              <a:t>Daily e</a:t>
            </a:r>
            <a:r>
              <a:rPr lang="en-US" sz="2500" dirty="0" smtClean="0"/>
              <a:t>nergy </a:t>
            </a:r>
            <a:r>
              <a:rPr lang="en-US" sz="2500" dirty="0"/>
              <a:t>and </a:t>
            </a:r>
            <a:r>
              <a:rPr lang="en-US" sz="2500" dirty="0" smtClean="0"/>
              <a:t>voltage regulation at end user – EPRI Analysis</a:t>
            </a:r>
            <a:endParaRPr lang="en-US" sz="2500" dirty="0"/>
          </a:p>
        </p:txBody>
      </p:sp>
      <p:pic>
        <p:nvPicPr>
          <p:cNvPr id="582662" name="Picture 6" descr="25pv"/>
          <p:cNvPicPr>
            <a:picLocks noChangeAspect="1" noChangeArrowheads="1"/>
          </p:cNvPicPr>
          <p:nvPr/>
        </p:nvPicPr>
        <p:blipFill>
          <a:blip r:embed="rId4" cstate="print"/>
          <a:srcRect l="32797" t="4634" r="24599" b="12166"/>
          <a:stretch>
            <a:fillRect/>
          </a:stretch>
        </p:blipFill>
        <p:spPr bwMode="auto">
          <a:xfrm>
            <a:off x="5024438" y="739775"/>
            <a:ext cx="4041775" cy="5016500"/>
          </a:xfrm>
          <a:prstGeom prst="rect">
            <a:avLst/>
          </a:prstGeom>
          <a:noFill/>
        </p:spPr>
      </p:pic>
      <p:pic>
        <p:nvPicPr>
          <p:cNvPr id="582663" name="Picture 7"/>
          <p:cNvPicPr>
            <a:picLocks noChangeAspect="1" noChangeArrowheads="1"/>
          </p:cNvPicPr>
          <p:nvPr/>
        </p:nvPicPr>
        <p:blipFill>
          <a:blip r:embed="rId5" cstate="print"/>
          <a:srcRect t="2193" b="4355"/>
          <a:stretch>
            <a:fillRect/>
          </a:stretch>
        </p:blipFill>
        <p:spPr bwMode="auto">
          <a:xfrm>
            <a:off x="5005388" y="758825"/>
            <a:ext cx="4129087" cy="5008563"/>
          </a:xfrm>
          <a:prstGeom prst="rect">
            <a:avLst/>
          </a:prstGeom>
          <a:noFill/>
          <a:ln w="9525">
            <a:noFill/>
            <a:miter lim="800000"/>
            <a:headEnd/>
            <a:tailEnd/>
          </a:ln>
          <a:effectLst/>
        </p:spPr>
      </p:pic>
      <p:sp>
        <p:nvSpPr>
          <p:cNvPr id="582664" name="Oval 8"/>
          <p:cNvSpPr>
            <a:spLocks noChangeArrowheads="1"/>
          </p:cNvSpPr>
          <p:nvPr/>
        </p:nvSpPr>
        <p:spPr bwMode="gray">
          <a:xfrm>
            <a:off x="6718300" y="1198563"/>
            <a:ext cx="112713" cy="103187"/>
          </a:xfrm>
          <a:prstGeom prst="ellipse">
            <a:avLst/>
          </a:prstGeom>
          <a:solidFill>
            <a:srgbClr val="FFFF00"/>
          </a:solidFill>
          <a:ln w="19050" algn="ctr">
            <a:solidFill>
              <a:srgbClr val="FF3300"/>
            </a:solidFill>
            <a:round/>
            <a:headEnd/>
            <a:tailEnd/>
          </a:ln>
          <a:effectLst/>
        </p:spPr>
        <p:txBody>
          <a:bodyPr rot="10800000" vert="eaVert" wrap="none" anchor="ctr"/>
          <a:lstStyle/>
          <a:p>
            <a:endParaRPr lang="en-US" dirty="0"/>
          </a:p>
        </p:txBody>
      </p:sp>
      <p:sp>
        <p:nvSpPr>
          <p:cNvPr id="582665" name="Text Box 9"/>
          <p:cNvSpPr txBox="1">
            <a:spLocks noChangeArrowheads="1"/>
          </p:cNvSpPr>
          <p:nvPr/>
        </p:nvSpPr>
        <p:spPr bwMode="gray">
          <a:xfrm>
            <a:off x="6865938" y="1104900"/>
            <a:ext cx="1358900" cy="274638"/>
          </a:xfrm>
          <a:prstGeom prst="rect">
            <a:avLst/>
          </a:prstGeom>
          <a:noFill/>
          <a:ln w="9525" algn="ctr">
            <a:noFill/>
            <a:miter lim="800000"/>
            <a:headEnd/>
            <a:tailEnd/>
          </a:ln>
          <a:effectLst/>
        </p:spPr>
        <p:txBody>
          <a:bodyPr wrap="none">
            <a:spAutoFit/>
          </a:bodyPr>
          <a:lstStyle/>
          <a:p>
            <a:pPr marL="219075" indent="-219075"/>
            <a:r>
              <a:rPr lang="en-US" sz="1200" dirty="0"/>
              <a:t>Solar Rooftop PV</a:t>
            </a:r>
          </a:p>
        </p:txBody>
      </p:sp>
      <p:sp>
        <p:nvSpPr>
          <p:cNvPr id="582666" name="AutoShape 10"/>
          <p:cNvSpPr>
            <a:spLocks noChangeArrowheads="1"/>
          </p:cNvSpPr>
          <p:nvPr/>
        </p:nvSpPr>
        <p:spPr bwMode="auto">
          <a:xfrm>
            <a:off x="8589963" y="4246563"/>
            <a:ext cx="212725" cy="185737"/>
          </a:xfrm>
          <a:prstGeom prst="roundRect">
            <a:avLst>
              <a:gd name="adj" fmla="val 16667"/>
            </a:avLst>
          </a:prstGeom>
          <a:solidFill>
            <a:srgbClr val="EAEAEA"/>
          </a:solidFill>
          <a:ln w="38100">
            <a:solidFill>
              <a:srgbClr val="3333CC"/>
            </a:solidFill>
            <a:round/>
            <a:headEnd/>
            <a:tailEnd/>
          </a:ln>
          <a:effectLst/>
        </p:spPr>
        <p:txBody>
          <a:bodyPr wrap="none" anchor="ctr"/>
          <a:lstStyle/>
          <a:p>
            <a:endParaRPr lang="en-US" dirty="0"/>
          </a:p>
        </p:txBody>
      </p:sp>
      <p:sp>
        <p:nvSpPr>
          <p:cNvPr id="582667" name="AutoShape 11"/>
          <p:cNvSpPr>
            <a:spLocks noChangeArrowheads="1"/>
          </p:cNvSpPr>
          <p:nvPr/>
        </p:nvSpPr>
        <p:spPr bwMode="auto">
          <a:xfrm rot="-1497044">
            <a:off x="5491163" y="1393825"/>
            <a:ext cx="1166812" cy="233363"/>
          </a:xfrm>
          <a:prstGeom prst="leftArrow">
            <a:avLst>
              <a:gd name="adj1" fmla="val 34741"/>
              <a:gd name="adj2" fmla="val 107685"/>
            </a:avLst>
          </a:prstGeom>
          <a:gradFill rotWithShape="1">
            <a:gsLst>
              <a:gs pos="0">
                <a:schemeClr val="tx2"/>
              </a:gs>
              <a:gs pos="100000">
                <a:srgbClr val="6699FF">
                  <a:alpha val="60001"/>
                </a:srgbClr>
              </a:gs>
            </a:gsLst>
            <a:lin ang="0" scaled="1"/>
          </a:gradFill>
          <a:ln w="9525">
            <a:solidFill>
              <a:schemeClr val="tx2"/>
            </a:solidFill>
            <a:miter lim="800000"/>
            <a:headEnd/>
            <a:tailEnd/>
          </a:ln>
          <a:effectLst/>
        </p:spPr>
        <p:txBody>
          <a:bodyPr wrap="none" anchor="ctr"/>
          <a:lstStyle/>
          <a:p>
            <a:endParaRPr lang="en-US" dirty="0"/>
          </a:p>
        </p:txBody>
      </p:sp>
      <p:sp>
        <p:nvSpPr>
          <p:cNvPr id="582668" name="AutoShape 12"/>
          <p:cNvSpPr>
            <a:spLocks noChangeArrowheads="1"/>
          </p:cNvSpPr>
          <p:nvPr/>
        </p:nvSpPr>
        <p:spPr bwMode="auto">
          <a:xfrm rot="-3791754">
            <a:off x="5349082" y="2094706"/>
            <a:ext cx="1879600" cy="233363"/>
          </a:xfrm>
          <a:prstGeom prst="leftArrow">
            <a:avLst>
              <a:gd name="adj1" fmla="val 34741"/>
              <a:gd name="adj2" fmla="val 173468"/>
            </a:avLst>
          </a:prstGeom>
          <a:gradFill rotWithShape="1">
            <a:gsLst>
              <a:gs pos="0">
                <a:schemeClr val="tx2"/>
              </a:gs>
              <a:gs pos="100000">
                <a:srgbClr val="6699FF">
                  <a:alpha val="60001"/>
                </a:srgbClr>
              </a:gs>
            </a:gsLst>
            <a:lin ang="0" scaled="1"/>
          </a:gradFill>
          <a:ln w="9525">
            <a:solidFill>
              <a:schemeClr val="tx2"/>
            </a:solidFill>
            <a:miter lim="800000"/>
            <a:headEnd/>
            <a:tailEnd/>
          </a:ln>
          <a:effectLst/>
        </p:spPr>
        <p:txBody>
          <a:bodyPr wrap="none" anchor="ctr"/>
          <a:lstStyle/>
          <a:p>
            <a:endParaRPr lang="en-US" dirty="0"/>
          </a:p>
        </p:txBody>
      </p:sp>
      <p:sp>
        <p:nvSpPr>
          <p:cNvPr id="582669" name="Text Box 13"/>
          <p:cNvSpPr txBox="1">
            <a:spLocks noChangeArrowheads="1"/>
          </p:cNvSpPr>
          <p:nvPr/>
        </p:nvSpPr>
        <p:spPr bwMode="gray">
          <a:xfrm>
            <a:off x="6807297" y="1313127"/>
            <a:ext cx="1534394" cy="461665"/>
          </a:xfrm>
          <a:prstGeom prst="rect">
            <a:avLst/>
          </a:prstGeom>
          <a:noFill/>
          <a:ln w="9525" algn="ctr">
            <a:noFill/>
            <a:miter lim="800000"/>
            <a:headEnd/>
            <a:tailEnd/>
          </a:ln>
          <a:effectLst/>
        </p:spPr>
        <p:txBody>
          <a:bodyPr wrap="none">
            <a:spAutoFit/>
          </a:bodyPr>
          <a:lstStyle/>
          <a:p>
            <a:pPr marL="219075" indent="-219075"/>
            <a:r>
              <a:rPr lang="en-US" sz="1200" dirty="0"/>
              <a:t>Solar Rooftop PV</a:t>
            </a:r>
          </a:p>
          <a:p>
            <a:pPr marL="219075" indent="-219075"/>
            <a:r>
              <a:rPr lang="en-US" sz="1200" dirty="0"/>
              <a:t>With volt/</a:t>
            </a:r>
            <a:r>
              <a:rPr lang="en-US" sz="1200" dirty="0"/>
              <a:t>var</a:t>
            </a:r>
            <a:r>
              <a:rPr lang="en-US" sz="1200" dirty="0"/>
              <a:t> control</a:t>
            </a:r>
          </a:p>
        </p:txBody>
      </p:sp>
      <p:pic>
        <p:nvPicPr>
          <p:cNvPr id="582670" name="Picture 14"/>
          <p:cNvPicPr>
            <a:picLocks noGrp="1" noChangeAspect="1" noChangeArrowheads="1"/>
          </p:cNvPicPr>
          <p:nvPr>
            <p:ph idx="1"/>
          </p:nvPr>
        </p:nvPicPr>
        <p:blipFill>
          <a:blip r:embed="rId6" cstate="print"/>
          <a:srcRect/>
          <a:stretch>
            <a:fillRect/>
          </a:stretch>
        </p:blipFill>
        <p:spPr>
          <a:xfrm>
            <a:off x="247650" y="1006475"/>
            <a:ext cx="4662488" cy="1916113"/>
          </a:xfrm>
          <a:noFill/>
          <a:ln/>
        </p:spPr>
      </p:pic>
      <p:pic>
        <p:nvPicPr>
          <p:cNvPr id="582671" name="Picture 15"/>
          <p:cNvPicPr>
            <a:picLocks noChangeAspect="1" noChangeArrowheads="1"/>
          </p:cNvPicPr>
          <p:nvPr/>
        </p:nvPicPr>
        <p:blipFill>
          <a:blip r:embed="rId7" cstate="print"/>
          <a:srcRect/>
          <a:stretch>
            <a:fillRect/>
          </a:stretch>
        </p:blipFill>
        <p:spPr bwMode="auto">
          <a:xfrm>
            <a:off x="247650" y="1004888"/>
            <a:ext cx="4662488" cy="1933575"/>
          </a:xfrm>
          <a:prstGeom prst="rect">
            <a:avLst/>
          </a:prstGeom>
          <a:noFill/>
          <a:ln w="9525">
            <a:noFill/>
            <a:miter lim="800000"/>
            <a:headEnd/>
            <a:tailEnd/>
          </a:ln>
          <a:effectLst/>
        </p:spPr>
      </p:pic>
      <p:pic>
        <p:nvPicPr>
          <p:cNvPr id="582672" name="Picture 16"/>
          <p:cNvPicPr>
            <a:picLocks noChangeAspect="1" noChangeArrowheads="1"/>
          </p:cNvPicPr>
          <p:nvPr/>
        </p:nvPicPr>
        <p:blipFill>
          <a:blip r:embed="rId8" cstate="print"/>
          <a:srcRect/>
          <a:stretch>
            <a:fillRect/>
          </a:stretch>
        </p:blipFill>
        <p:spPr bwMode="auto">
          <a:xfrm>
            <a:off x="338138" y="3119438"/>
            <a:ext cx="4625975" cy="2376487"/>
          </a:xfrm>
          <a:prstGeom prst="rect">
            <a:avLst/>
          </a:prstGeom>
          <a:noFill/>
          <a:ln w="9525">
            <a:noFill/>
            <a:miter lim="800000"/>
            <a:headEnd/>
            <a:tailEnd/>
          </a:ln>
          <a:effectLst/>
        </p:spPr>
      </p:pic>
      <p:sp>
        <p:nvSpPr>
          <p:cNvPr id="582673" name="Freeform 17"/>
          <p:cNvSpPr>
            <a:spLocks noChangeAspect="1"/>
          </p:cNvSpPr>
          <p:nvPr/>
        </p:nvSpPr>
        <p:spPr bwMode="auto">
          <a:xfrm>
            <a:off x="830263" y="3800475"/>
            <a:ext cx="3902075" cy="1023938"/>
          </a:xfrm>
          <a:custGeom>
            <a:avLst/>
            <a:gdLst/>
            <a:ahLst/>
            <a:cxnLst>
              <a:cxn ang="0">
                <a:pos x="15" y="80"/>
              </a:cxn>
              <a:cxn ang="0">
                <a:pos x="37" y="70"/>
              </a:cxn>
              <a:cxn ang="0">
                <a:pos x="59" y="76"/>
              </a:cxn>
              <a:cxn ang="0">
                <a:pos x="82" y="60"/>
              </a:cxn>
              <a:cxn ang="0">
                <a:pos x="104" y="47"/>
              </a:cxn>
              <a:cxn ang="0">
                <a:pos x="126" y="42"/>
              </a:cxn>
              <a:cxn ang="0">
                <a:pos x="149" y="22"/>
              </a:cxn>
              <a:cxn ang="0">
                <a:pos x="171" y="26"/>
              </a:cxn>
              <a:cxn ang="0">
                <a:pos x="194" y="12"/>
              </a:cxn>
              <a:cxn ang="0">
                <a:pos x="216" y="14"/>
              </a:cxn>
              <a:cxn ang="0">
                <a:pos x="238" y="9"/>
              </a:cxn>
              <a:cxn ang="0">
                <a:pos x="261" y="4"/>
              </a:cxn>
              <a:cxn ang="0">
                <a:pos x="283" y="4"/>
              </a:cxn>
              <a:cxn ang="0">
                <a:pos x="305" y="0"/>
              </a:cxn>
              <a:cxn ang="0">
                <a:pos x="328" y="8"/>
              </a:cxn>
              <a:cxn ang="0">
                <a:pos x="350" y="25"/>
              </a:cxn>
              <a:cxn ang="0">
                <a:pos x="372" y="30"/>
              </a:cxn>
              <a:cxn ang="0">
                <a:pos x="395" y="19"/>
              </a:cxn>
              <a:cxn ang="0">
                <a:pos x="417" y="3"/>
              </a:cxn>
              <a:cxn ang="0">
                <a:pos x="440" y="51"/>
              </a:cxn>
              <a:cxn ang="0">
                <a:pos x="462" y="13"/>
              </a:cxn>
              <a:cxn ang="0">
                <a:pos x="484" y="23"/>
              </a:cxn>
              <a:cxn ang="0">
                <a:pos x="507" y="10"/>
              </a:cxn>
              <a:cxn ang="0">
                <a:pos x="529" y="25"/>
              </a:cxn>
              <a:cxn ang="0">
                <a:pos x="551" y="85"/>
              </a:cxn>
              <a:cxn ang="0">
                <a:pos x="574" y="127"/>
              </a:cxn>
              <a:cxn ang="0">
                <a:pos x="596" y="75"/>
              </a:cxn>
              <a:cxn ang="0">
                <a:pos x="619" y="99"/>
              </a:cxn>
              <a:cxn ang="0">
                <a:pos x="641" y="120"/>
              </a:cxn>
              <a:cxn ang="0">
                <a:pos x="663" y="226"/>
              </a:cxn>
              <a:cxn ang="0">
                <a:pos x="686" y="164"/>
              </a:cxn>
              <a:cxn ang="0">
                <a:pos x="708" y="174"/>
              </a:cxn>
              <a:cxn ang="0">
                <a:pos x="730" y="210"/>
              </a:cxn>
              <a:cxn ang="0">
                <a:pos x="753" y="200"/>
              </a:cxn>
              <a:cxn ang="0">
                <a:pos x="775" y="247"/>
              </a:cxn>
              <a:cxn ang="0">
                <a:pos x="797" y="241"/>
              </a:cxn>
              <a:cxn ang="0">
                <a:pos x="820" y="251"/>
              </a:cxn>
              <a:cxn ang="0">
                <a:pos x="842" y="254"/>
              </a:cxn>
              <a:cxn ang="0">
                <a:pos x="865" y="239"/>
              </a:cxn>
              <a:cxn ang="0">
                <a:pos x="887" y="220"/>
              </a:cxn>
              <a:cxn ang="0">
                <a:pos x="909" y="217"/>
              </a:cxn>
              <a:cxn ang="0">
                <a:pos x="932" y="199"/>
              </a:cxn>
              <a:cxn ang="0">
                <a:pos x="954" y="193"/>
              </a:cxn>
              <a:cxn ang="0">
                <a:pos x="976" y="183"/>
              </a:cxn>
              <a:cxn ang="0">
                <a:pos x="999" y="179"/>
              </a:cxn>
              <a:cxn ang="0">
                <a:pos x="1021" y="164"/>
              </a:cxn>
              <a:cxn ang="0">
                <a:pos x="1043" y="134"/>
              </a:cxn>
              <a:cxn ang="0">
                <a:pos x="1066" y="128"/>
              </a:cxn>
            </a:cxnLst>
            <a:rect l="0" t="0" r="r" b="b"/>
            <a:pathLst>
              <a:path w="1066" h="280">
                <a:moveTo>
                  <a:pt x="0" y="99"/>
                </a:moveTo>
                <a:lnTo>
                  <a:pt x="7" y="98"/>
                </a:lnTo>
                <a:lnTo>
                  <a:pt x="15" y="80"/>
                </a:lnTo>
                <a:lnTo>
                  <a:pt x="22" y="79"/>
                </a:lnTo>
                <a:lnTo>
                  <a:pt x="30" y="77"/>
                </a:lnTo>
                <a:lnTo>
                  <a:pt x="37" y="70"/>
                </a:lnTo>
                <a:lnTo>
                  <a:pt x="44" y="73"/>
                </a:lnTo>
                <a:lnTo>
                  <a:pt x="52" y="79"/>
                </a:lnTo>
                <a:lnTo>
                  <a:pt x="59" y="76"/>
                </a:lnTo>
                <a:lnTo>
                  <a:pt x="67" y="63"/>
                </a:lnTo>
                <a:lnTo>
                  <a:pt x="74" y="56"/>
                </a:lnTo>
                <a:lnTo>
                  <a:pt x="82" y="60"/>
                </a:lnTo>
                <a:lnTo>
                  <a:pt x="89" y="60"/>
                </a:lnTo>
                <a:lnTo>
                  <a:pt x="97" y="53"/>
                </a:lnTo>
                <a:lnTo>
                  <a:pt x="104" y="47"/>
                </a:lnTo>
                <a:lnTo>
                  <a:pt x="112" y="53"/>
                </a:lnTo>
                <a:lnTo>
                  <a:pt x="119" y="38"/>
                </a:lnTo>
                <a:lnTo>
                  <a:pt x="126" y="42"/>
                </a:lnTo>
                <a:lnTo>
                  <a:pt x="134" y="37"/>
                </a:lnTo>
                <a:lnTo>
                  <a:pt x="141" y="39"/>
                </a:lnTo>
                <a:lnTo>
                  <a:pt x="149" y="22"/>
                </a:lnTo>
                <a:lnTo>
                  <a:pt x="156" y="29"/>
                </a:lnTo>
                <a:lnTo>
                  <a:pt x="164" y="15"/>
                </a:lnTo>
                <a:lnTo>
                  <a:pt x="171" y="26"/>
                </a:lnTo>
                <a:lnTo>
                  <a:pt x="179" y="22"/>
                </a:lnTo>
                <a:lnTo>
                  <a:pt x="186" y="19"/>
                </a:lnTo>
                <a:lnTo>
                  <a:pt x="194" y="12"/>
                </a:lnTo>
                <a:lnTo>
                  <a:pt x="201" y="12"/>
                </a:lnTo>
                <a:lnTo>
                  <a:pt x="208" y="13"/>
                </a:lnTo>
                <a:lnTo>
                  <a:pt x="216" y="14"/>
                </a:lnTo>
                <a:lnTo>
                  <a:pt x="223" y="6"/>
                </a:lnTo>
                <a:lnTo>
                  <a:pt x="231" y="8"/>
                </a:lnTo>
                <a:lnTo>
                  <a:pt x="238" y="9"/>
                </a:lnTo>
                <a:lnTo>
                  <a:pt x="246" y="6"/>
                </a:lnTo>
                <a:lnTo>
                  <a:pt x="253" y="8"/>
                </a:lnTo>
                <a:lnTo>
                  <a:pt x="261" y="4"/>
                </a:lnTo>
                <a:lnTo>
                  <a:pt x="268" y="7"/>
                </a:lnTo>
                <a:lnTo>
                  <a:pt x="276" y="5"/>
                </a:lnTo>
                <a:lnTo>
                  <a:pt x="283" y="4"/>
                </a:lnTo>
                <a:lnTo>
                  <a:pt x="290" y="2"/>
                </a:lnTo>
                <a:lnTo>
                  <a:pt x="298" y="14"/>
                </a:lnTo>
                <a:lnTo>
                  <a:pt x="305" y="0"/>
                </a:lnTo>
                <a:lnTo>
                  <a:pt x="313" y="2"/>
                </a:lnTo>
                <a:lnTo>
                  <a:pt x="320" y="14"/>
                </a:lnTo>
                <a:lnTo>
                  <a:pt x="328" y="8"/>
                </a:lnTo>
                <a:lnTo>
                  <a:pt x="335" y="14"/>
                </a:lnTo>
                <a:lnTo>
                  <a:pt x="343" y="19"/>
                </a:lnTo>
                <a:lnTo>
                  <a:pt x="350" y="25"/>
                </a:lnTo>
                <a:lnTo>
                  <a:pt x="358" y="34"/>
                </a:lnTo>
                <a:lnTo>
                  <a:pt x="365" y="27"/>
                </a:lnTo>
                <a:lnTo>
                  <a:pt x="372" y="30"/>
                </a:lnTo>
                <a:lnTo>
                  <a:pt x="380" y="21"/>
                </a:lnTo>
                <a:lnTo>
                  <a:pt x="387" y="35"/>
                </a:lnTo>
                <a:lnTo>
                  <a:pt x="395" y="19"/>
                </a:lnTo>
                <a:lnTo>
                  <a:pt x="402" y="18"/>
                </a:lnTo>
                <a:lnTo>
                  <a:pt x="410" y="16"/>
                </a:lnTo>
                <a:lnTo>
                  <a:pt x="417" y="3"/>
                </a:lnTo>
                <a:lnTo>
                  <a:pt x="425" y="8"/>
                </a:lnTo>
                <a:lnTo>
                  <a:pt x="432" y="26"/>
                </a:lnTo>
                <a:lnTo>
                  <a:pt x="440" y="51"/>
                </a:lnTo>
                <a:lnTo>
                  <a:pt x="447" y="45"/>
                </a:lnTo>
                <a:lnTo>
                  <a:pt x="454" y="43"/>
                </a:lnTo>
                <a:lnTo>
                  <a:pt x="462" y="13"/>
                </a:lnTo>
                <a:lnTo>
                  <a:pt x="469" y="11"/>
                </a:lnTo>
                <a:lnTo>
                  <a:pt x="477" y="6"/>
                </a:lnTo>
                <a:lnTo>
                  <a:pt x="484" y="23"/>
                </a:lnTo>
                <a:lnTo>
                  <a:pt x="492" y="6"/>
                </a:lnTo>
                <a:lnTo>
                  <a:pt x="499" y="26"/>
                </a:lnTo>
                <a:lnTo>
                  <a:pt x="507" y="10"/>
                </a:lnTo>
                <a:lnTo>
                  <a:pt x="514" y="16"/>
                </a:lnTo>
                <a:lnTo>
                  <a:pt x="522" y="29"/>
                </a:lnTo>
                <a:lnTo>
                  <a:pt x="529" y="25"/>
                </a:lnTo>
                <a:lnTo>
                  <a:pt x="537" y="54"/>
                </a:lnTo>
                <a:lnTo>
                  <a:pt x="544" y="55"/>
                </a:lnTo>
                <a:lnTo>
                  <a:pt x="551" y="85"/>
                </a:lnTo>
                <a:lnTo>
                  <a:pt x="559" y="72"/>
                </a:lnTo>
                <a:lnTo>
                  <a:pt x="566" y="99"/>
                </a:lnTo>
                <a:lnTo>
                  <a:pt x="574" y="127"/>
                </a:lnTo>
                <a:lnTo>
                  <a:pt x="581" y="142"/>
                </a:lnTo>
                <a:lnTo>
                  <a:pt x="589" y="92"/>
                </a:lnTo>
                <a:lnTo>
                  <a:pt x="596" y="75"/>
                </a:lnTo>
                <a:lnTo>
                  <a:pt x="604" y="86"/>
                </a:lnTo>
                <a:lnTo>
                  <a:pt x="611" y="100"/>
                </a:lnTo>
                <a:lnTo>
                  <a:pt x="619" y="99"/>
                </a:lnTo>
                <a:lnTo>
                  <a:pt x="626" y="107"/>
                </a:lnTo>
                <a:lnTo>
                  <a:pt x="633" y="210"/>
                </a:lnTo>
                <a:lnTo>
                  <a:pt x="641" y="120"/>
                </a:lnTo>
                <a:lnTo>
                  <a:pt x="648" y="133"/>
                </a:lnTo>
                <a:lnTo>
                  <a:pt x="656" y="112"/>
                </a:lnTo>
                <a:lnTo>
                  <a:pt x="663" y="226"/>
                </a:lnTo>
                <a:lnTo>
                  <a:pt x="671" y="167"/>
                </a:lnTo>
                <a:lnTo>
                  <a:pt x="678" y="162"/>
                </a:lnTo>
                <a:lnTo>
                  <a:pt x="686" y="164"/>
                </a:lnTo>
                <a:lnTo>
                  <a:pt x="693" y="173"/>
                </a:lnTo>
                <a:lnTo>
                  <a:pt x="701" y="161"/>
                </a:lnTo>
                <a:lnTo>
                  <a:pt x="708" y="174"/>
                </a:lnTo>
                <a:lnTo>
                  <a:pt x="715" y="186"/>
                </a:lnTo>
                <a:lnTo>
                  <a:pt x="723" y="188"/>
                </a:lnTo>
                <a:lnTo>
                  <a:pt x="730" y="210"/>
                </a:lnTo>
                <a:lnTo>
                  <a:pt x="738" y="196"/>
                </a:lnTo>
                <a:lnTo>
                  <a:pt x="745" y="280"/>
                </a:lnTo>
                <a:lnTo>
                  <a:pt x="753" y="200"/>
                </a:lnTo>
                <a:lnTo>
                  <a:pt x="760" y="210"/>
                </a:lnTo>
                <a:lnTo>
                  <a:pt x="768" y="216"/>
                </a:lnTo>
                <a:lnTo>
                  <a:pt x="775" y="247"/>
                </a:lnTo>
                <a:lnTo>
                  <a:pt x="783" y="244"/>
                </a:lnTo>
                <a:lnTo>
                  <a:pt x="790" y="248"/>
                </a:lnTo>
                <a:lnTo>
                  <a:pt x="797" y="241"/>
                </a:lnTo>
                <a:lnTo>
                  <a:pt x="805" y="238"/>
                </a:lnTo>
                <a:lnTo>
                  <a:pt x="812" y="265"/>
                </a:lnTo>
                <a:lnTo>
                  <a:pt x="820" y="251"/>
                </a:lnTo>
                <a:lnTo>
                  <a:pt x="827" y="265"/>
                </a:lnTo>
                <a:lnTo>
                  <a:pt x="835" y="257"/>
                </a:lnTo>
                <a:lnTo>
                  <a:pt x="842" y="254"/>
                </a:lnTo>
                <a:lnTo>
                  <a:pt x="850" y="244"/>
                </a:lnTo>
                <a:lnTo>
                  <a:pt x="857" y="253"/>
                </a:lnTo>
                <a:lnTo>
                  <a:pt x="865" y="239"/>
                </a:lnTo>
                <a:lnTo>
                  <a:pt x="872" y="233"/>
                </a:lnTo>
                <a:lnTo>
                  <a:pt x="879" y="229"/>
                </a:lnTo>
                <a:lnTo>
                  <a:pt x="887" y="220"/>
                </a:lnTo>
                <a:lnTo>
                  <a:pt x="894" y="217"/>
                </a:lnTo>
                <a:lnTo>
                  <a:pt x="902" y="225"/>
                </a:lnTo>
                <a:lnTo>
                  <a:pt x="909" y="217"/>
                </a:lnTo>
                <a:lnTo>
                  <a:pt x="917" y="204"/>
                </a:lnTo>
                <a:lnTo>
                  <a:pt x="924" y="193"/>
                </a:lnTo>
                <a:lnTo>
                  <a:pt x="932" y="199"/>
                </a:lnTo>
                <a:lnTo>
                  <a:pt x="939" y="180"/>
                </a:lnTo>
                <a:lnTo>
                  <a:pt x="947" y="189"/>
                </a:lnTo>
                <a:lnTo>
                  <a:pt x="954" y="193"/>
                </a:lnTo>
                <a:lnTo>
                  <a:pt x="961" y="189"/>
                </a:lnTo>
                <a:lnTo>
                  <a:pt x="969" y="192"/>
                </a:lnTo>
                <a:lnTo>
                  <a:pt x="976" y="183"/>
                </a:lnTo>
                <a:lnTo>
                  <a:pt x="984" y="182"/>
                </a:lnTo>
                <a:lnTo>
                  <a:pt x="991" y="177"/>
                </a:lnTo>
                <a:lnTo>
                  <a:pt x="999" y="179"/>
                </a:lnTo>
                <a:lnTo>
                  <a:pt x="1006" y="183"/>
                </a:lnTo>
                <a:lnTo>
                  <a:pt x="1014" y="177"/>
                </a:lnTo>
                <a:lnTo>
                  <a:pt x="1021" y="164"/>
                </a:lnTo>
                <a:lnTo>
                  <a:pt x="1029" y="153"/>
                </a:lnTo>
                <a:lnTo>
                  <a:pt x="1036" y="152"/>
                </a:lnTo>
                <a:lnTo>
                  <a:pt x="1043" y="134"/>
                </a:lnTo>
                <a:lnTo>
                  <a:pt x="1051" y="143"/>
                </a:lnTo>
                <a:lnTo>
                  <a:pt x="1058" y="127"/>
                </a:lnTo>
                <a:lnTo>
                  <a:pt x="1066" y="128"/>
                </a:lnTo>
              </a:path>
            </a:pathLst>
          </a:custGeom>
          <a:noFill/>
          <a:ln w="44450" cmpd="sng">
            <a:solidFill>
              <a:srgbClr val="FF9900"/>
            </a:solidFill>
            <a:prstDash val="solid"/>
            <a:round/>
            <a:headEnd/>
            <a:tailEnd/>
          </a:ln>
        </p:spPr>
        <p:txBody>
          <a:bodyPr/>
          <a:lstStyle/>
          <a:p>
            <a:endParaRPr lang="en-US" dirty="0"/>
          </a:p>
        </p:txBody>
      </p:sp>
      <p:sp>
        <p:nvSpPr>
          <p:cNvPr id="582674" name="Freeform 18"/>
          <p:cNvSpPr>
            <a:spLocks noChangeAspect="1"/>
          </p:cNvSpPr>
          <p:nvPr/>
        </p:nvSpPr>
        <p:spPr bwMode="auto">
          <a:xfrm>
            <a:off x="858838" y="3946525"/>
            <a:ext cx="3884612" cy="593725"/>
          </a:xfrm>
          <a:custGeom>
            <a:avLst/>
            <a:gdLst/>
            <a:ahLst/>
            <a:cxnLst>
              <a:cxn ang="0">
                <a:pos x="15" y="47"/>
              </a:cxn>
              <a:cxn ang="0">
                <a:pos x="37" y="42"/>
              </a:cxn>
              <a:cxn ang="0">
                <a:pos x="59" y="44"/>
              </a:cxn>
              <a:cxn ang="0">
                <a:pos x="82" y="37"/>
              </a:cxn>
              <a:cxn ang="0">
                <a:pos x="104" y="30"/>
              </a:cxn>
              <a:cxn ang="0">
                <a:pos x="126" y="27"/>
              </a:cxn>
              <a:cxn ang="0">
                <a:pos x="149" y="16"/>
              </a:cxn>
              <a:cxn ang="0">
                <a:pos x="171" y="17"/>
              </a:cxn>
              <a:cxn ang="0">
                <a:pos x="194" y="8"/>
              </a:cxn>
              <a:cxn ang="0">
                <a:pos x="216" y="8"/>
              </a:cxn>
              <a:cxn ang="0">
                <a:pos x="238" y="5"/>
              </a:cxn>
              <a:cxn ang="0">
                <a:pos x="261" y="2"/>
              </a:cxn>
              <a:cxn ang="0">
                <a:pos x="283" y="2"/>
              </a:cxn>
              <a:cxn ang="0">
                <a:pos x="305" y="0"/>
              </a:cxn>
              <a:cxn ang="0">
                <a:pos x="328" y="6"/>
              </a:cxn>
              <a:cxn ang="0">
                <a:pos x="350" y="18"/>
              </a:cxn>
              <a:cxn ang="0">
                <a:pos x="372" y="23"/>
              </a:cxn>
              <a:cxn ang="0">
                <a:pos x="395" y="20"/>
              </a:cxn>
              <a:cxn ang="0">
                <a:pos x="417" y="12"/>
              </a:cxn>
              <a:cxn ang="0">
                <a:pos x="440" y="35"/>
              </a:cxn>
              <a:cxn ang="0">
                <a:pos x="462" y="22"/>
              </a:cxn>
              <a:cxn ang="0">
                <a:pos x="484" y="31"/>
              </a:cxn>
              <a:cxn ang="0">
                <a:pos x="507" y="24"/>
              </a:cxn>
              <a:cxn ang="0">
                <a:pos x="529" y="36"/>
              </a:cxn>
              <a:cxn ang="0">
                <a:pos x="551" y="69"/>
              </a:cxn>
              <a:cxn ang="0">
                <a:pos x="574" y="85"/>
              </a:cxn>
              <a:cxn ang="0">
                <a:pos x="596" y="71"/>
              </a:cxn>
              <a:cxn ang="0">
                <a:pos x="619" y="85"/>
              </a:cxn>
              <a:cxn ang="0">
                <a:pos x="641" y="99"/>
              </a:cxn>
              <a:cxn ang="0">
                <a:pos x="663" y="138"/>
              </a:cxn>
              <a:cxn ang="0">
                <a:pos x="686" y="127"/>
              </a:cxn>
              <a:cxn ang="0">
                <a:pos x="708" y="132"/>
              </a:cxn>
              <a:cxn ang="0">
                <a:pos x="730" y="150"/>
              </a:cxn>
              <a:cxn ang="0">
                <a:pos x="753" y="139"/>
              </a:cxn>
              <a:cxn ang="0">
                <a:pos x="775" y="159"/>
              </a:cxn>
              <a:cxn ang="0">
                <a:pos x="797" y="151"/>
              </a:cxn>
              <a:cxn ang="0">
                <a:pos x="820" y="148"/>
              </a:cxn>
              <a:cxn ang="0">
                <a:pos x="842" y="147"/>
              </a:cxn>
              <a:cxn ang="0">
                <a:pos x="865" y="139"/>
              </a:cxn>
              <a:cxn ang="0">
                <a:pos x="887" y="128"/>
              </a:cxn>
              <a:cxn ang="0">
                <a:pos x="909" y="126"/>
              </a:cxn>
              <a:cxn ang="0">
                <a:pos x="932" y="115"/>
              </a:cxn>
              <a:cxn ang="0">
                <a:pos x="954" y="111"/>
              </a:cxn>
              <a:cxn ang="0">
                <a:pos x="976" y="105"/>
              </a:cxn>
              <a:cxn ang="0">
                <a:pos x="999" y="103"/>
              </a:cxn>
              <a:cxn ang="0">
                <a:pos x="1021" y="94"/>
              </a:cxn>
              <a:cxn ang="0">
                <a:pos x="1043" y="77"/>
              </a:cxn>
              <a:cxn ang="0">
                <a:pos x="1066" y="74"/>
              </a:cxn>
            </a:cxnLst>
            <a:rect l="0" t="0" r="r" b="b"/>
            <a:pathLst>
              <a:path w="1066" h="163">
                <a:moveTo>
                  <a:pt x="0" y="58"/>
                </a:moveTo>
                <a:lnTo>
                  <a:pt x="7" y="56"/>
                </a:lnTo>
                <a:lnTo>
                  <a:pt x="15" y="47"/>
                </a:lnTo>
                <a:lnTo>
                  <a:pt x="22" y="47"/>
                </a:lnTo>
                <a:lnTo>
                  <a:pt x="30" y="46"/>
                </a:lnTo>
                <a:lnTo>
                  <a:pt x="37" y="42"/>
                </a:lnTo>
                <a:lnTo>
                  <a:pt x="44" y="44"/>
                </a:lnTo>
                <a:lnTo>
                  <a:pt x="52" y="47"/>
                </a:lnTo>
                <a:lnTo>
                  <a:pt x="59" y="44"/>
                </a:lnTo>
                <a:lnTo>
                  <a:pt x="67" y="38"/>
                </a:lnTo>
                <a:lnTo>
                  <a:pt x="74" y="35"/>
                </a:lnTo>
                <a:lnTo>
                  <a:pt x="82" y="37"/>
                </a:lnTo>
                <a:lnTo>
                  <a:pt x="89" y="37"/>
                </a:lnTo>
                <a:lnTo>
                  <a:pt x="97" y="33"/>
                </a:lnTo>
                <a:lnTo>
                  <a:pt x="104" y="30"/>
                </a:lnTo>
                <a:lnTo>
                  <a:pt x="112" y="32"/>
                </a:lnTo>
                <a:lnTo>
                  <a:pt x="119" y="25"/>
                </a:lnTo>
                <a:lnTo>
                  <a:pt x="126" y="27"/>
                </a:lnTo>
                <a:lnTo>
                  <a:pt x="134" y="25"/>
                </a:lnTo>
                <a:lnTo>
                  <a:pt x="141" y="25"/>
                </a:lnTo>
                <a:lnTo>
                  <a:pt x="149" y="16"/>
                </a:lnTo>
                <a:lnTo>
                  <a:pt x="156" y="18"/>
                </a:lnTo>
                <a:lnTo>
                  <a:pt x="164" y="11"/>
                </a:lnTo>
                <a:lnTo>
                  <a:pt x="171" y="17"/>
                </a:lnTo>
                <a:lnTo>
                  <a:pt x="179" y="15"/>
                </a:lnTo>
                <a:lnTo>
                  <a:pt x="186" y="12"/>
                </a:lnTo>
                <a:lnTo>
                  <a:pt x="194" y="8"/>
                </a:lnTo>
                <a:lnTo>
                  <a:pt x="201" y="8"/>
                </a:lnTo>
                <a:lnTo>
                  <a:pt x="208" y="8"/>
                </a:lnTo>
                <a:lnTo>
                  <a:pt x="216" y="8"/>
                </a:lnTo>
                <a:lnTo>
                  <a:pt x="223" y="3"/>
                </a:lnTo>
                <a:lnTo>
                  <a:pt x="231" y="4"/>
                </a:lnTo>
                <a:lnTo>
                  <a:pt x="238" y="5"/>
                </a:lnTo>
                <a:lnTo>
                  <a:pt x="246" y="3"/>
                </a:lnTo>
                <a:lnTo>
                  <a:pt x="253" y="4"/>
                </a:lnTo>
                <a:lnTo>
                  <a:pt x="261" y="2"/>
                </a:lnTo>
                <a:lnTo>
                  <a:pt x="268" y="4"/>
                </a:lnTo>
                <a:lnTo>
                  <a:pt x="276" y="2"/>
                </a:lnTo>
                <a:lnTo>
                  <a:pt x="283" y="2"/>
                </a:lnTo>
                <a:lnTo>
                  <a:pt x="290" y="1"/>
                </a:lnTo>
                <a:lnTo>
                  <a:pt x="298" y="8"/>
                </a:lnTo>
                <a:lnTo>
                  <a:pt x="305" y="0"/>
                </a:lnTo>
                <a:lnTo>
                  <a:pt x="313" y="2"/>
                </a:lnTo>
                <a:lnTo>
                  <a:pt x="320" y="9"/>
                </a:lnTo>
                <a:lnTo>
                  <a:pt x="328" y="6"/>
                </a:lnTo>
                <a:lnTo>
                  <a:pt x="335" y="11"/>
                </a:lnTo>
                <a:lnTo>
                  <a:pt x="343" y="13"/>
                </a:lnTo>
                <a:lnTo>
                  <a:pt x="350" y="18"/>
                </a:lnTo>
                <a:lnTo>
                  <a:pt x="358" y="24"/>
                </a:lnTo>
                <a:lnTo>
                  <a:pt x="365" y="20"/>
                </a:lnTo>
                <a:lnTo>
                  <a:pt x="372" y="23"/>
                </a:lnTo>
                <a:lnTo>
                  <a:pt x="380" y="19"/>
                </a:lnTo>
                <a:lnTo>
                  <a:pt x="387" y="28"/>
                </a:lnTo>
                <a:lnTo>
                  <a:pt x="395" y="20"/>
                </a:lnTo>
                <a:lnTo>
                  <a:pt x="402" y="20"/>
                </a:lnTo>
                <a:lnTo>
                  <a:pt x="410" y="20"/>
                </a:lnTo>
                <a:lnTo>
                  <a:pt x="417" y="12"/>
                </a:lnTo>
                <a:lnTo>
                  <a:pt x="425" y="16"/>
                </a:lnTo>
                <a:lnTo>
                  <a:pt x="432" y="26"/>
                </a:lnTo>
                <a:lnTo>
                  <a:pt x="440" y="35"/>
                </a:lnTo>
                <a:lnTo>
                  <a:pt x="447" y="35"/>
                </a:lnTo>
                <a:lnTo>
                  <a:pt x="454" y="36"/>
                </a:lnTo>
                <a:lnTo>
                  <a:pt x="462" y="22"/>
                </a:lnTo>
                <a:lnTo>
                  <a:pt x="469" y="23"/>
                </a:lnTo>
                <a:lnTo>
                  <a:pt x="477" y="20"/>
                </a:lnTo>
                <a:lnTo>
                  <a:pt x="484" y="31"/>
                </a:lnTo>
                <a:lnTo>
                  <a:pt x="492" y="21"/>
                </a:lnTo>
                <a:lnTo>
                  <a:pt x="499" y="34"/>
                </a:lnTo>
                <a:lnTo>
                  <a:pt x="507" y="24"/>
                </a:lnTo>
                <a:lnTo>
                  <a:pt x="514" y="29"/>
                </a:lnTo>
                <a:lnTo>
                  <a:pt x="522" y="37"/>
                </a:lnTo>
                <a:lnTo>
                  <a:pt x="529" y="36"/>
                </a:lnTo>
                <a:lnTo>
                  <a:pt x="537" y="54"/>
                </a:lnTo>
                <a:lnTo>
                  <a:pt x="544" y="53"/>
                </a:lnTo>
                <a:lnTo>
                  <a:pt x="551" y="69"/>
                </a:lnTo>
                <a:lnTo>
                  <a:pt x="559" y="61"/>
                </a:lnTo>
                <a:lnTo>
                  <a:pt x="566" y="76"/>
                </a:lnTo>
                <a:lnTo>
                  <a:pt x="574" y="85"/>
                </a:lnTo>
                <a:lnTo>
                  <a:pt x="581" y="90"/>
                </a:lnTo>
                <a:lnTo>
                  <a:pt x="589" y="80"/>
                </a:lnTo>
                <a:lnTo>
                  <a:pt x="596" y="71"/>
                </a:lnTo>
                <a:lnTo>
                  <a:pt x="604" y="78"/>
                </a:lnTo>
                <a:lnTo>
                  <a:pt x="611" y="86"/>
                </a:lnTo>
                <a:lnTo>
                  <a:pt x="619" y="85"/>
                </a:lnTo>
                <a:lnTo>
                  <a:pt x="626" y="89"/>
                </a:lnTo>
                <a:lnTo>
                  <a:pt x="633" y="124"/>
                </a:lnTo>
                <a:lnTo>
                  <a:pt x="641" y="99"/>
                </a:lnTo>
                <a:lnTo>
                  <a:pt x="648" y="110"/>
                </a:lnTo>
                <a:lnTo>
                  <a:pt x="656" y="96"/>
                </a:lnTo>
                <a:lnTo>
                  <a:pt x="663" y="138"/>
                </a:lnTo>
                <a:lnTo>
                  <a:pt x="671" y="123"/>
                </a:lnTo>
                <a:lnTo>
                  <a:pt x="678" y="121"/>
                </a:lnTo>
                <a:lnTo>
                  <a:pt x="686" y="127"/>
                </a:lnTo>
                <a:lnTo>
                  <a:pt x="693" y="129"/>
                </a:lnTo>
                <a:lnTo>
                  <a:pt x="701" y="125"/>
                </a:lnTo>
                <a:lnTo>
                  <a:pt x="708" y="132"/>
                </a:lnTo>
                <a:lnTo>
                  <a:pt x="715" y="139"/>
                </a:lnTo>
                <a:lnTo>
                  <a:pt x="723" y="139"/>
                </a:lnTo>
                <a:lnTo>
                  <a:pt x="730" y="150"/>
                </a:lnTo>
                <a:lnTo>
                  <a:pt x="738" y="140"/>
                </a:lnTo>
                <a:lnTo>
                  <a:pt x="745" y="163"/>
                </a:lnTo>
                <a:lnTo>
                  <a:pt x="753" y="139"/>
                </a:lnTo>
                <a:lnTo>
                  <a:pt x="760" y="144"/>
                </a:lnTo>
                <a:lnTo>
                  <a:pt x="768" y="146"/>
                </a:lnTo>
                <a:lnTo>
                  <a:pt x="775" y="159"/>
                </a:lnTo>
                <a:lnTo>
                  <a:pt x="783" y="152"/>
                </a:lnTo>
                <a:lnTo>
                  <a:pt x="790" y="154"/>
                </a:lnTo>
                <a:lnTo>
                  <a:pt x="797" y="151"/>
                </a:lnTo>
                <a:lnTo>
                  <a:pt x="805" y="147"/>
                </a:lnTo>
                <a:lnTo>
                  <a:pt x="812" y="158"/>
                </a:lnTo>
                <a:lnTo>
                  <a:pt x="820" y="148"/>
                </a:lnTo>
                <a:lnTo>
                  <a:pt x="827" y="154"/>
                </a:lnTo>
                <a:lnTo>
                  <a:pt x="835" y="149"/>
                </a:lnTo>
                <a:lnTo>
                  <a:pt x="842" y="147"/>
                </a:lnTo>
                <a:lnTo>
                  <a:pt x="850" y="142"/>
                </a:lnTo>
                <a:lnTo>
                  <a:pt x="857" y="147"/>
                </a:lnTo>
                <a:lnTo>
                  <a:pt x="865" y="139"/>
                </a:lnTo>
                <a:lnTo>
                  <a:pt x="872" y="135"/>
                </a:lnTo>
                <a:lnTo>
                  <a:pt x="879" y="133"/>
                </a:lnTo>
                <a:lnTo>
                  <a:pt x="887" y="128"/>
                </a:lnTo>
                <a:lnTo>
                  <a:pt x="894" y="127"/>
                </a:lnTo>
                <a:lnTo>
                  <a:pt x="902" y="131"/>
                </a:lnTo>
                <a:lnTo>
                  <a:pt x="909" y="126"/>
                </a:lnTo>
                <a:lnTo>
                  <a:pt x="917" y="119"/>
                </a:lnTo>
                <a:lnTo>
                  <a:pt x="924" y="113"/>
                </a:lnTo>
                <a:lnTo>
                  <a:pt x="932" y="115"/>
                </a:lnTo>
                <a:lnTo>
                  <a:pt x="939" y="104"/>
                </a:lnTo>
                <a:lnTo>
                  <a:pt x="947" y="109"/>
                </a:lnTo>
                <a:lnTo>
                  <a:pt x="954" y="111"/>
                </a:lnTo>
                <a:lnTo>
                  <a:pt x="961" y="109"/>
                </a:lnTo>
                <a:lnTo>
                  <a:pt x="969" y="110"/>
                </a:lnTo>
                <a:lnTo>
                  <a:pt x="976" y="105"/>
                </a:lnTo>
                <a:lnTo>
                  <a:pt x="984" y="105"/>
                </a:lnTo>
                <a:lnTo>
                  <a:pt x="991" y="102"/>
                </a:lnTo>
                <a:lnTo>
                  <a:pt x="999" y="103"/>
                </a:lnTo>
                <a:lnTo>
                  <a:pt x="1006" y="105"/>
                </a:lnTo>
                <a:lnTo>
                  <a:pt x="1014" y="101"/>
                </a:lnTo>
                <a:lnTo>
                  <a:pt x="1021" y="94"/>
                </a:lnTo>
                <a:lnTo>
                  <a:pt x="1029" y="88"/>
                </a:lnTo>
                <a:lnTo>
                  <a:pt x="1036" y="87"/>
                </a:lnTo>
                <a:lnTo>
                  <a:pt x="1043" y="77"/>
                </a:lnTo>
                <a:lnTo>
                  <a:pt x="1051" y="81"/>
                </a:lnTo>
                <a:lnTo>
                  <a:pt x="1058" y="74"/>
                </a:lnTo>
                <a:lnTo>
                  <a:pt x="1066" y="74"/>
                </a:lnTo>
              </a:path>
            </a:pathLst>
          </a:custGeom>
          <a:noFill/>
          <a:ln w="57150" cmpd="sng">
            <a:solidFill>
              <a:srgbClr val="00CC00"/>
            </a:solidFill>
            <a:prstDash val="solid"/>
            <a:round/>
            <a:headEnd/>
            <a:tailEnd/>
          </a:ln>
        </p:spPr>
        <p:txBody>
          <a:bodyPr/>
          <a:lstStyle/>
          <a:p>
            <a:endParaRPr lang="en-US" dirty="0"/>
          </a:p>
        </p:txBody>
      </p:sp>
      <p:sp>
        <p:nvSpPr>
          <p:cNvPr id="582675" name="Line 19"/>
          <p:cNvSpPr>
            <a:spLocks noChangeShapeType="1"/>
          </p:cNvSpPr>
          <p:nvPr/>
        </p:nvSpPr>
        <p:spPr bwMode="auto">
          <a:xfrm flipV="1">
            <a:off x="2187575" y="4379913"/>
            <a:ext cx="457200" cy="409575"/>
          </a:xfrm>
          <a:prstGeom prst="line">
            <a:avLst/>
          </a:prstGeom>
          <a:noFill/>
          <a:ln w="9525">
            <a:solidFill>
              <a:schemeClr val="tx1"/>
            </a:solidFill>
            <a:round/>
            <a:headEnd/>
            <a:tailEnd type="triangle" w="med" len="med"/>
          </a:ln>
          <a:effectLst/>
        </p:spPr>
        <p:txBody>
          <a:bodyPr anchor="ctr"/>
          <a:lstStyle/>
          <a:p>
            <a:endParaRPr lang="en-US" dirty="0"/>
          </a:p>
        </p:txBody>
      </p:sp>
      <p:sp>
        <p:nvSpPr>
          <p:cNvPr id="582676" name="Text Box 20"/>
          <p:cNvSpPr txBox="1">
            <a:spLocks noChangeArrowheads="1"/>
          </p:cNvSpPr>
          <p:nvPr/>
        </p:nvSpPr>
        <p:spPr bwMode="auto">
          <a:xfrm>
            <a:off x="966788" y="4767263"/>
            <a:ext cx="1374775" cy="274637"/>
          </a:xfrm>
          <a:prstGeom prst="rect">
            <a:avLst/>
          </a:prstGeom>
          <a:noFill/>
          <a:ln w="9525" algn="ctr">
            <a:noFill/>
            <a:miter lim="800000"/>
            <a:headEnd/>
            <a:tailEnd/>
          </a:ln>
          <a:effectLst/>
        </p:spPr>
        <p:txBody>
          <a:bodyPr wrap="none">
            <a:spAutoFit/>
          </a:bodyPr>
          <a:lstStyle/>
          <a:p>
            <a:pPr marL="219075" indent="-219075"/>
            <a:r>
              <a:rPr lang="en-US" sz="1200" dirty="0"/>
              <a:t>Baseline – No PV</a:t>
            </a:r>
          </a:p>
        </p:txBody>
      </p:sp>
      <p:sp>
        <p:nvSpPr>
          <p:cNvPr id="582677" name="Line 21"/>
          <p:cNvSpPr>
            <a:spLocks noChangeShapeType="1"/>
          </p:cNvSpPr>
          <p:nvPr/>
        </p:nvSpPr>
        <p:spPr bwMode="auto">
          <a:xfrm flipH="1">
            <a:off x="2825750" y="3594100"/>
            <a:ext cx="271463" cy="293688"/>
          </a:xfrm>
          <a:prstGeom prst="line">
            <a:avLst/>
          </a:prstGeom>
          <a:noFill/>
          <a:ln w="9525">
            <a:solidFill>
              <a:schemeClr val="tx1"/>
            </a:solidFill>
            <a:round/>
            <a:headEnd/>
            <a:tailEnd type="triangle" w="med" len="med"/>
          </a:ln>
          <a:effectLst/>
        </p:spPr>
        <p:txBody>
          <a:bodyPr anchor="ctr"/>
          <a:lstStyle/>
          <a:p>
            <a:endParaRPr lang="en-US" dirty="0"/>
          </a:p>
        </p:txBody>
      </p:sp>
      <p:sp>
        <p:nvSpPr>
          <p:cNvPr id="582678" name="Text Box 22"/>
          <p:cNvSpPr txBox="1">
            <a:spLocks noChangeArrowheads="1"/>
          </p:cNvSpPr>
          <p:nvPr/>
        </p:nvSpPr>
        <p:spPr bwMode="auto">
          <a:xfrm>
            <a:off x="2887663" y="3360738"/>
            <a:ext cx="733425" cy="274637"/>
          </a:xfrm>
          <a:prstGeom prst="rect">
            <a:avLst/>
          </a:prstGeom>
          <a:noFill/>
          <a:ln w="9525" algn="ctr">
            <a:noFill/>
            <a:miter lim="800000"/>
            <a:headEnd/>
            <a:tailEnd/>
          </a:ln>
          <a:effectLst/>
        </p:spPr>
        <p:txBody>
          <a:bodyPr wrap="none">
            <a:spAutoFit/>
          </a:bodyPr>
          <a:lstStyle/>
          <a:p>
            <a:pPr marL="219075" indent="-219075"/>
            <a:r>
              <a:rPr lang="en-US" sz="1200" dirty="0"/>
              <a:t>20% PV</a:t>
            </a:r>
          </a:p>
        </p:txBody>
      </p:sp>
      <p:sp>
        <p:nvSpPr>
          <p:cNvPr id="582679" name="Line 23"/>
          <p:cNvSpPr>
            <a:spLocks noChangeShapeType="1"/>
          </p:cNvSpPr>
          <p:nvPr/>
        </p:nvSpPr>
        <p:spPr bwMode="auto">
          <a:xfrm flipH="1">
            <a:off x="3930650" y="3986213"/>
            <a:ext cx="215900" cy="433387"/>
          </a:xfrm>
          <a:prstGeom prst="line">
            <a:avLst/>
          </a:prstGeom>
          <a:noFill/>
          <a:ln w="9525">
            <a:solidFill>
              <a:schemeClr val="tx1"/>
            </a:solidFill>
            <a:round/>
            <a:headEnd/>
            <a:tailEnd type="triangle" w="med" len="med"/>
          </a:ln>
          <a:effectLst/>
        </p:spPr>
        <p:txBody>
          <a:bodyPr anchor="ctr"/>
          <a:lstStyle/>
          <a:p>
            <a:endParaRPr lang="en-US" dirty="0"/>
          </a:p>
        </p:txBody>
      </p:sp>
      <p:sp>
        <p:nvSpPr>
          <p:cNvPr id="582680" name="Text Box 24"/>
          <p:cNvSpPr txBox="1">
            <a:spLocks noChangeArrowheads="1"/>
          </p:cNvSpPr>
          <p:nvPr/>
        </p:nvSpPr>
        <p:spPr bwMode="auto">
          <a:xfrm>
            <a:off x="3394075" y="3524250"/>
            <a:ext cx="1435100" cy="457200"/>
          </a:xfrm>
          <a:prstGeom prst="rect">
            <a:avLst/>
          </a:prstGeom>
          <a:noFill/>
          <a:ln w="9525" algn="ctr">
            <a:noFill/>
            <a:miter lim="800000"/>
            <a:headEnd/>
            <a:tailEnd/>
          </a:ln>
          <a:effectLst/>
        </p:spPr>
        <p:txBody>
          <a:bodyPr wrap="none">
            <a:spAutoFit/>
          </a:bodyPr>
          <a:lstStyle/>
          <a:p>
            <a:pPr marL="219075" indent="-219075" algn="l"/>
            <a:r>
              <a:rPr lang="en-US" sz="1200" dirty="0"/>
              <a:t>	20% PV with</a:t>
            </a:r>
            <a:br>
              <a:rPr lang="en-US" sz="1200" dirty="0"/>
            </a:br>
            <a:r>
              <a:rPr lang="en-US" sz="1200" dirty="0"/>
              <a:t> volt/</a:t>
            </a:r>
            <a:r>
              <a:rPr lang="en-US" sz="1200" dirty="0"/>
              <a:t>var</a:t>
            </a:r>
            <a:r>
              <a:rPr lang="en-US" sz="1200" dirty="0"/>
              <a:t> control</a:t>
            </a:r>
          </a:p>
        </p:txBody>
      </p:sp>
      <p:sp>
        <p:nvSpPr>
          <p:cNvPr id="582681" name="Text Box 25"/>
          <p:cNvSpPr txBox="1">
            <a:spLocks noChangeArrowheads="1"/>
          </p:cNvSpPr>
          <p:nvPr/>
        </p:nvSpPr>
        <p:spPr bwMode="auto">
          <a:xfrm>
            <a:off x="804863" y="1204913"/>
            <a:ext cx="1573212" cy="336550"/>
          </a:xfrm>
          <a:prstGeom prst="rect">
            <a:avLst/>
          </a:prstGeom>
          <a:noFill/>
          <a:ln w="9525">
            <a:noFill/>
            <a:miter lim="800000"/>
            <a:headEnd/>
            <a:tailEnd/>
          </a:ln>
          <a:effectLst/>
        </p:spPr>
        <p:txBody>
          <a:bodyPr wrap="none">
            <a:spAutoFit/>
          </a:bodyPr>
          <a:lstStyle/>
          <a:p>
            <a:pPr marL="219075" indent="-219075" algn="l"/>
            <a:r>
              <a:rPr lang="en-US" dirty="0">
                <a:solidFill>
                  <a:schemeClr val="bg1"/>
                </a:solidFill>
              </a:rPr>
              <a:t>Customer Load</a:t>
            </a:r>
          </a:p>
        </p:txBody>
      </p:sp>
      <p:sp>
        <p:nvSpPr>
          <p:cNvPr id="582682" name="Line 26"/>
          <p:cNvSpPr>
            <a:spLocks noChangeShapeType="1"/>
          </p:cNvSpPr>
          <p:nvPr/>
        </p:nvSpPr>
        <p:spPr bwMode="auto">
          <a:xfrm flipH="1">
            <a:off x="1016000" y="1609725"/>
            <a:ext cx="209550" cy="407988"/>
          </a:xfrm>
          <a:prstGeom prst="line">
            <a:avLst/>
          </a:prstGeom>
          <a:noFill/>
          <a:ln w="38100">
            <a:solidFill>
              <a:schemeClr val="bg1"/>
            </a:solidFill>
            <a:round/>
            <a:headEnd/>
            <a:tailEnd type="triangle" w="med" len="med"/>
          </a:ln>
          <a:effectLst/>
        </p:spPr>
        <p:txBody>
          <a:bodyPr anchor="ctr"/>
          <a:lstStyle/>
          <a:p>
            <a:endParaRPr lang="en-US" dirty="0"/>
          </a:p>
        </p:txBody>
      </p:sp>
      <p:sp>
        <p:nvSpPr>
          <p:cNvPr id="582683" name="Line 27"/>
          <p:cNvSpPr>
            <a:spLocks noChangeShapeType="1"/>
          </p:cNvSpPr>
          <p:nvPr/>
        </p:nvSpPr>
        <p:spPr bwMode="auto">
          <a:xfrm flipH="1">
            <a:off x="3368675" y="1514475"/>
            <a:ext cx="209550" cy="407988"/>
          </a:xfrm>
          <a:prstGeom prst="line">
            <a:avLst/>
          </a:prstGeom>
          <a:noFill/>
          <a:ln w="38100">
            <a:solidFill>
              <a:schemeClr val="bg1"/>
            </a:solidFill>
            <a:round/>
            <a:headEnd/>
            <a:tailEnd type="triangle" w="med" len="med"/>
          </a:ln>
          <a:effectLst/>
        </p:spPr>
        <p:txBody>
          <a:bodyPr anchor="ctr"/>
          <a:lstStyle/>
          <a:p>
            <a:endParaRPr lang="en-US" dirty="0"/>
          </a:p>
        </p:txBody>
      </p:sp>
      <p:sp>
        <p:nvSpPr>
          <p:cNvPr id="582684" name="Text Box 28"/>
          <p:cNvSpPr txBox="1">
            <a:spLocks noChangeArrowheads="1"/>
          </p:cNvSpPr>
          <p:nvPr/>
        </p:nvSpPr>
        <p:spPr bwMode="auto">
          <a:xfrm>
            <a:off x="3157538" y="1109663"/>
            <a:ext cx="1392237" cy="336550"/>
          </a:xfrm>
          <a:prstGeom prst="rect">
            <a:avLst/>
          </a:prstGeom>
          <a:noFill/>
          <a:ln w="9525">
            <a:noFill/>
            <a:miter lim="800000"/>
            <a:headEnd/>
            <a:tailEnd/>
          </a:ln>
          <a:effectLst/>
        </p:spPr>
        <p:txBody>
          <a:bodyPr wrap="none">
            <a:spAutoFit/>
          </a:bodyPr>
          <a:lstStyle/>
          <a:p>
            <a:pPr marL="219075" indent="-219075" algn="l"/>
            <a:r>
              <a:rPr lang="en-US" dirty="0">
                <a:solidFill>
                  <a:schemeClr val="bg1"/>
                </a:solidFill>
              </a:rPr>
              <a:t>Customer PV</a:t>
            </a:r>
          </a:p>
        </p:txBody>
      </p:sp>
      <p:sp>
        <p:nvSpPr>
          <p:cNvPr id="582685" name="AutoShape 29"/>
          <p:cNvSpPr>
            <a:spLocks noChangeArrowheads="1"/>
          </p:cNvSpPr>
          <p:nvPr/>
        </p:nvSpPr>
        <p:spPr bwMode="auto">
          <a:xfrm>
            <a:off x="279400" y="1009650"/>
            <a:ext cx="4629150" cy="1849438"/>
          </a:xfrm>
          <a:prstGeom prst="roundRect">
            <a:avLst>
              <a:gd name="adj" fmla="val 4148"/>
            </a:avLst>
          </a:prstGeom>
          <a:gradFill rotWithShape="1">
            <a:gsLst>
              <a:gs pos="0">
                <a:srgbClr val="AEA8FE"/>
              </a:gs>
              <a:gs pos="100000">
                <a:srgbClr val="E7F6FF"/>
              </a:gs>
            </a:gsLst>
            <a:lin ang="5400000" scaled="1"/>
          </a:gradFill>
          <a:ln w="28575">
            <a:solidFill>
              <a:schemeClr val="tx2"/>
            </a:solidFill>
            <a:round/>
            <a:headEnd/>
            <a:tailEnd/>
          </a:ln>
          <a:effectLst/>
        </p:spPr>
        <p:txBody>
          <a:bodyPr wrap="none" anchor="ctr"/>
          <a:lstStyle/>
          <a:p>
            <a:endParaRPr lang="en-US" dirty="0"/>
          </a:p>
        </p:txBody>
      </p:sp>
      <p:grpSp>
        <p:nvGrpSpPr>
          <p:cNvPr id="2" name="Group 30"/>
          <p:cNvGrpSpPr>
            <a:grpSpLocks/>
          </p:cNvGrpSpPr>
          <p:nvPr/>
        </p:nvGrpSpPr>
        <p:grpSpPr bwMode="auto">
          <a:xfrm>
            <a:off x="458788" y="1217613"/>
            <a:ext cx="4610100" cy="1630362"/>
            <a:chOff x="2738" y="2392"/>
            <a:chExt cx="2904" cy="1027"/>
          </a:xfrm>
        </p:grpSpPr>
        <p:sp>
          <p:nvSpPr>
            <p:cNvPr id="582687" name="Line 4"/>
            <p:cNvSpPr>
              <a:spLocks noChangeShapeType="1"/>
            </p:cNvSpPr>
            <p:nvPr/>
          </p:nvSpPr>
          <p:spPr bwMode="auto">
            <a:xfrm>
              <a:off x="2956" y="2916"/>
              <a:ext cx="2669" cy="0"/>
            </a:xfrm>
            <a:prstGeom prst="line">
              <a:avLst/>
            </a:prstGeom>
            <a:noFill/>
            <a:ln w="9525">
              <a:solidFill>
                <a:schemeClr val="tx1"/>
              </a:solidFill>
              <a:round/>
              <a:headEnd/>
              <a:tailEnd type="triangle" w="med" len="med"/>
            </a:ln>
          </p:spPr>
          <p:txBody>
            <a:bodyPr/>
            <a:lstStyle/>
            <a:p>
              <a:endParaRPr lang="en-US" dirty="0"/>
            </a:p>
          </p:txBody>
        </p:sp>
        <p:sp>
          <p:nvSpPr>
            <p:cNvPr id="582688" name="Line 5"/>
            <p:cNvSpPr>
              <a:spLocks noChangeShapeType="1"/>
            </p:cNvSpPr>
            <p:nvPr/>
          </p:nvSpPr>
          <p:spPr bwMode="auto">
            <a:xfrm flipV="1">
              <a:off x="2956" y="2425"/>
              <a:ext cx="0" cy="95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582689" name="Text Box 6"/>
            <p:cNvSpPr txBox="1">
              <a:spLocks noChangeArrowheads="1"/>
            </p:cNvSpPr>
            <p:nvPr/>
          </p:nvSpPr>
          <p:spPr bwMode="auto">
            <a:xfrm rot="-5400000">
              <a:off x="2360" y="2783"/>
              <a:ext cx="968" cy="212"/>
            </a:xfrm>
            <a:prstGeom prst="rect">
              <a:avLst/>
            </a:prstGeom>
            <a:noFill/>
            <a:ln w="9525">
              <a:noFill/>
              <a:miter lim="800000"/>
              <a:headEnd/>
              <a:tailEnd/>
            </a:ln>
          </p:spPr>
          <p:txBody>
            <a:bodyPr wrap="none">
              <a:spAutoFit/>
            </a:bodyPr>
            <a:lstStyle/>
            <a:p>
              <a:pPr algn="l" eaLnBrk="1" hangingPunct="1">
                <a:spcBef>
                  <a:spcPct val="0"/>
                </a:spcBef>
              </a:pPr>
              <a:r>
                <a:rPr lang="en-US" dirty="0">
                  <a:solidFill>
                    <a:schemeClr val="tx1"/>
                  </a:solidFill>
                  <a:latin typeface="Calibri" pitchFamily="34" charset="0"/>
                </a:rPr>
                <a:t>VARs Generated</a:t>
              </a:r>
            </a:p>
          </p:txBody>
        </p:sp>
        <p:sp>
          <p:nvSpPr>
            <p:cNvPr id="582690" name="Text Box 7"/>
            <p:cNvSpPr txBox="1">
              <a:spLocks noChangeArrowheads="1"/>
            </p:cNvSpPr>
            <p:nvPr/>
          </p:nvSpPr>
          <p:spPr bwMode="auto">
            <a:xfrm>
              <a:off x="2946" y="2512"/>
              <a:ext cx="587" cy="192"/>
            </a:xfrm>
            <a:prstGeom prst="rect">
              <a:avLst/>
            </a:prstGeom>
            <a:noFill/>
            <a:ln w="9525">
              <a:noFill/>
              <a:miter lim="800000"/>
              <a:headEnd/>
              <a:tailEnd/>
            </a:ln>
          </p:spPr>
          <p:txBody>
            <a:bodyPr wrap="none">
              <a:spAutoFit/>
            </a:bodyPr>
            <a:lstStyle/>
            <a:p>
              <a:pPr algn="l" eaLnBrk="1" hangingPunct="1">
                <a:spcBef>
                  <a:spcPct val="0"/>
                </a:spcBef>
              </a:pPr>
              <a:r>
                <a:rPr lang="en-US" sz="1400" dirty="0">
                  <a:solidFill>
                    <a:schemeClr val="tx1"/>
                  </a:solidFill>
                  <a:latin typeface="Calibri" pitchFamily="34" charset="0"/>
                </a:rPr>
                <a:t>Capacitive</a:t>
              </a:r>
            </a:p>
          </p:txBody>
        </p:sp>
        <p:sp>
          <p:nvSpPr>
            <p:cNvPr id="582691" name="Text Box 8"/>
            <p:cNvSpPr txBox="1">
              <a:spLocks noChangeArrowheads="1"/>
            </p:cNvSpPr>
            <p:nvPr/>
          </p:nvSpPr>
          <p:spPr bwMode="auto">
            <a:xfrm>
              <a:off x="2960" y="3074"/>
              <a:ext cx="539" cy="192"/>
            </a:xfrm>
            <a:prstGeom prst="rect">
              <a:avLst/>
            </a:prstGeom>
            <a:noFill/>
            <a:ln w="9525" algn="ctr">
              <a:noFill/>
              <a:miter lim="800000"/>
              <a:headEnd/>
              <a:tailEnd/>
            </a:ln>
            <a:effectLst/>
          </p:spPr>
          <p:txBody>
            <a:bodyPr wrap="none">
              <a:spAutoFit/>
            </a:bodyPr>
            <a:lstStyle/>
            <a:p>
              <a:pPr algn="l" eaLnBrk="1" hangingPunct="1">
                <a:spcBef>
                  <a:spcPct val="0"/>
                </a:spcBef>
              </a:pPr>
              <a:r>
                <a:rPr lang="en-US" sz="1400" dirty="0">
                  <a:solidFill>
                    <a:schemeClr val="tx1"/>
                  </a:solidFill>
                  <a:latin typeface="Calibri" pitchFamily="34" charset="0"/>
                </a:rPr>
                <a:t>Inductive</a:t>
              </a:r>
            </a:p>
          </p:txBody>
        </p:sp>
        <p:sp>
          <p:nvSpPr>
            <p:cNvPr id="582692" name="Text Box 9"/>
            <p:cNvSpPr txBox="1">
              <a:spLocks noChangeArrowheads="1"/>
            </p:cNvSpPr>
            <p:nvPr/>
          </p:nvSpPr>
          <p:spPr bwMode="auto">
            <a:xfrm>
              <a:off x="5029" y="2538"/>
              <a:ext cx="613" cy="366"/>
            </a:xfrm>
            <a:prstGeom prst="rect">
              <a:avLst/>
            </a:prstGeom>
            <a:noFill/>
            <a:ln w="9525">
              <a:noFill/>
              <a:miter lim="800000"/>
              <a:headEnd/>
              <a:tailEnd/>
            </a:ln>
          </p:spPr>
          <p:txBody>
            <a:bodyPr>
              <a:spAutoFit/>
            </a:bodyPr>
            <a:lstStyle/>
            <a:p>
              <a:pPr algn="l" eaLnBrk="1" hangingPunct="1">
                <a:spcBef>
                  <a:spcPct val="0"/>
                </a:spcBef>
              </a:pPr>
              <a:r>
                <a:rPr lang="en-US" dirty="0">
                  <a:solidFill>
                    <a:schemeClr val="tx1"/>
                  </a:solidFill>
                  <a:latin typeface="Calibri" pitchFamily="34" charset="0"/>
                </a:rPr>
                <a:t>System Voltage</a:t>
              </a:r>
            </a:p>
          </p:txBody>
        </p:sp>
        <p:sp>
          <p:nvSpPr>
            <p:cNvPr id="582693" name="Text Box 10"/>
            <p:cNvSpPr txBox="1">
              <a:spLocks noChangeArrowheads="1"/>
            </p:cNvSpPr>
            <p:nvPr/>
          </p:nvSpPr>
          <p:spPr bwMode="auto">
            <a:xfrm>
              <a:off x="3591" y="3114"/>
              <a:ext cx="219"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V1</a:t>
              </a:r>
            </a:p>
          </p:txBody>
        </p:sp>
        <p:sp>
          <p:nvSpPr>
            <p:cNvPr id="582694" name="Text Box 11"/>
            <p:cNvSpPr txBox="1">
              <a:spLocks noChangeArrowheads="1"/>
            </p:cNvSpPr>
            <p:nvPr/>
          </p:nvSpPr>
          <p:spPr bwMode="auto">
            <a:xfrm>
              <a:off x="3958" y="3114"/>
              <a:ext cx="219"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V2</a:t>
              </a:r>
            </a:p>
          </p:txBody>
        </p:sp>
        <p:sp>
          <p:nvSpPr>
            <p:cNvPr id="582695" name="Text Box 12"/>
            <p:cNvSpPr txBox="1">
              <a:spLocks noChangeArrowheads="1"/>
            </p:cNvSpPr>
            <p:nvPr/>
          </p:nvSpPr>
          <p:spPr bwMode="auto">
            <a:xfrm>
              <a:off x="4459" y="3114"/>
              <a:ext cx="219"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V3</a:t>
              </a:r>
            </a:p>
          </p:txBody>
        </p:sp>
        <p:sp>
          <p:nvSpPr>
            <p:cNvPr id="582696" name="Text Box 13"/>
            <p:cNvSpPr txBox="1">
              <a:spLocks noChangeArrowheads="1"/>
            </p:cNvSpPr>
            <p:nvPr/>
          </p:nvSpPr>
          <p:spPr bwMode="auto">
            <a:xfrm>
              <a:off x="4791" y="3015"/>
              <a:ext cx="219"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V4</a:t>
              </a:r>
            </a:p>
          </p:txBody>
        </p:sp>
        <p:sp>
          <p:nvSpPr>
            <p:cNvPr id="582697" name="Line 14"/>
            <p:cNvSpPr>
              <a:spLocks noChangeShapeType="1"/>
            </p:cNvSpPr>
            <p:nvPr/>
          </p:nvSpPr>
          <p:spPr bwMode="auto">
            <a:xfrm>
              <a:off x="3457" y="2458"/>
              <a:ext cx="189" cy="1"/>
            </a:xfrm>
            <a:prstGeom prst="line">
              <a:avLst/>
            </a:prstGeom>
            <a:noFill/>
            <a:ln w="28575">
              <a:solidFill>
                <a:schemeClr val="accent1"/>
              </a:solidFill>
              <a:round/>
              <a:headEnd/>
              <a:tailEnd/>
            </a:ln>
          </p:spPr>
          <p:txBody>
            <a:bodyPr/>
            <a:lstStyle/>
            <a:p>
              <a:endParaRPr lang="en-US" dirty="0"/>
            </a:p>
          </p:txBody>
        </p:sp>
        <p:sp>
          <p:nvSpPr>
            <p:cNvPr id="582698" name="Line 15"/>
            <p:cNvSpPr>
              <a:spLocks noChangeShapeType="1"/>
            </p:cNvSpPr>
            <p:nvPr/>
          </p:nvSpPr>
          <p:spPr bwMode="auto">
            <a:xfrm>
              <a:off x="3657" y="2458"/>
              <a:ext cx="400" cy="458"/>
            </a:xfrm>
            <a:prstGeom prst="line">
              <a:avLst/>
            </a:prstGeom>
            <a:noFill/>
            <a:ln w="28575">
              <a:solidFill>
                <a:schemeClr val="accent1"/>
              </a:solidFill>
              <a:round/>
              <a:headEnd/>
              <a:tailEnd/>
            </a:ln>
          </p:spPr>
          <p:txBody>
            <a:bodyPr/>
            <a:lstStyle/>
            <a:p>
              <a:endParaRPr lang="en-US" dirty="0"/>
            </a:p>
          </p:txBody>
        </p:sp>
        <p:sp>
          <p:nvSpPr>
            <p:cNvPr id="582699" name="Line 16"/>
            <p:cNvSpPr>
              <a:spLocks noChangeShapeType="1"/>
            </p:cNvSpPr>
            <p:nvPr/>
          </p:nvSpPr>
          <p:spPr bwMode="auto">
            <a:xfrm>
              <a:off x="4057" y="2916"/>
              <a:ext cx="501" cy="0"/>
            </a:xfrm>
            <a:prstGeom prst="line">
              <a:avLst/>
            </a:prstGeom>
            <a:noFill/>
            <a:ln w="28575">
              <a:solidFill>
                <a:schemeClr val="accent1"/>
              </a:solidFill>
              <a:round/>
              <a:headEnd/>
              <a:tailEnd/>
            </a:ln>
          </p:spPr>
          <p:txBody>
            <a:bodyPr/>
            <a:lstStyle/>
            <a:p>
              <a:endParaRPr lang="en-US" dirty="0"/>
            </a:p>
          </p:txBody>
        </p:sp>
        <p:sp>
          <p:nvSpPr>
            <p:cNvPr id="582700" name="Line 17"/>
            <p:cNvSpPr>
              <a:spLocks noChangeShapeType="1"/>
            </p:cNvSpPr>
            <p:nvPr/>
          </p:nvSpPr>
          <p:spPr bwMode="auto">
            <a:xfrm>
              <a:off x="4558" y="2916"/>
              <a:ext cx="333" cy="426"/>
            </a:xfrm>
            <a:prstGeom prst="line">
              <a:avLst/>
            </a:prstGeom>
            <a:noFill/>
            <a:ln w="28575">
              <a:solidFill>
                <a:schemeClr val="accent1"/>
              </a:solidFill>
              <a:round/>
              <a:headEnd/>
              <a:tailEnd/>
            </a:ln>
          </p:spPr>
          <p:txBody>
            <a:bodyPr/>
            <a:lstStyle/>
            <a:p>
              <a:endParaRPr lang="en-US" dirty="0"/>
            </a:p>
          </p:txBody>
        </p:sp>
        <p:sp>
          <p:nvSpPr>
            <p:cNvPr id="582701" name="Line 18"/>
            <p:cNvSpPr>
              <a:spLocks noChangeShapeType="1"/>
            </p:cNvSpPr>
            <p:nvPr/>
          </p:nvSpPr>
          <p:spPr bwMode="auto">
            <a:xfrm>
              <a:off x="4881" y="3332"/>
              <a:ext cx="221" cy="0"/>
            </a:xfrm>
            <a:prstGeom prst="line">
              <a:avLst/>
            </a:prstGeom>
            <a:noFill/>
            <a:ln w="28575">
              <a:solidFill>
                <a:schemeClr val="accent1"/>
              </a:solidFill>
              <a:round/>
              <a:headEnd/>
              <a:tailEnd/>
            </a:ln>
          </p:spPr>
          <p:txBody>
            <a:bodyPr/>
            <a:lstStyle/>
            <a:p>
              <a:endParaRPr lang="en-US" dirty="0"/>
            </a:p>
          </p:txBody>
        </p:sp>
        <p:sp>
          <p:nvSpPr>
            <p:cNvPr id="582702" name="Line 19"/>
            <p:cNvSpPr>
              <a:spLocks noChangeShapeType="1"/>
            </p:cNvSpPr>
            <p:nvPr/>
          </p:nvSpPr>
          <p:spPr bwMode="auto">
            <a:xfrm>
              <a:off x="3657" y="2458"/>
              <a:ext cx="0" cy="655"/>
            </a:xfrm>
            <a:prstGeom prst="line">
              <a:avLst/>
            </a:prstGeom>
            <a:noFill/>
            <a:ln w="9525">
              <a:solidFill>
                <a:schemeClr val="tx1"/>
              </a:solidFill>
              <a:prstDash val="dash"/>
              <a:round/>
              <a:headEnd/>
              <a:tailEnd/>
            </a:ln>
          </p:spPr>
          <p:txBody>
            <a:bodyPr/>
            <a:lstStyle/>
            <a:p>
              <a:endParaRPr lang="en-US" dirty="0"/>
            </a:p>
          </p:txBody>
        </p:sp>
        <p:sp>
          <p:nvSpPr>
            <p:cNvPr id="582703" name="Line 20"/>
            <p:cNvSpPr>
              <a:spLocks noChangeShapeType="1"/>
            </p:cNvSpPr>
            <p:nvPr/>
          </p:nvSpPr>
          <p:spPr bwMode="auto">
            <a:xfrm flipV="1">
              <a:off x="4057" y="2916"/>
              <a:ext cx="0" cy="164"/>
            </a:xfrm>
            <a:prstGeom prst="line">
              <a:avLst/>
            </a:prstGeom>
            <a:noFill/>
            <a:ln w="9525">
              <a:solidFill>
                <a:schemeClr val="tx1"/>
              </a:solidFill>
              <a:prstDash val="dash"/>
              <a:round/>
              <a:headEnd/>
              <a:tailEnd/>
            </a:ln>
          </p:spPr>
          <p:txBody>
            <a:bodyPr/>
            <a:lstStyle/>
            <a:p>
              <a:endParaRPr lang="en-US" dirty="0"/>
            </a:p>
          </p:txBody>
        </p:sp>
        <p:sp>
          <p:nvSpPr>
            <p:cNvPr id="582704" name="Line 21"/>
            <p:cNvSpPr>
              <a:spLocks noChangeShapeType="1"/>
            </p:cNvSpPr>
            <p:nvPr/>
          </p:nvSpPr>
          <p:spPr bwMode="auto">
            <a:xfrm flipV="1">
              <a:off x="4558" y="2916"/>
              <a:ext cx="0" cy="197"/>
            </a:xfrm>
            <a:prstGeom prst="line">
              <a:avLst/>
            </a:prstGeom>
            <a:noFill/>
            <a:ln w="9525">
              <a:solidFill>
                <a:schemeClr val="tx1"/>
              </a:solidFill>
              <a:prstDash val="dash"/>
              <a:round/>
              <a:headEnd/>
              <a:tailEnd/>
            </a:ln>
          </p:spPr>
          <p:txBody>
            <a:bodyPr/>
            <a:lstStyle/>
            <a:p>
              <a:endParaRPr lang="en-US" dirty="0"/>
            </a:p>
          </p:txBody>
        </p:sp>
        <p:sp>
          <p:nvSpPr>
            <p:cNvPr id="582705" name="Line 22"/>
            <p:cNvSpPr>
              <a:spLocks noChangeShapeType="1"/>
            </p:cNvSpPr>
            <p:nvPr/>
          </p:nvSpPr>
          <p:spPr bwMode="auto">
            <a:xfrm flipV="1">
              <a:off x="4891" y="3178"/>
              <a:ext cx="0" cy="164"/>
            </a:xfrm>
            <a:prstGeom prst="line">
              <a:avLst/>
            </a:prstGeom>
            <a:noFill/>
            <a:ln w="9525">
              <a:solidFill>
                <a:schemeClr val="tx1"/>
              </a:solidFill>
              <a:prstDash val="dash"/>
              <a:round/>
              <a:headEnd/>
              <a:tailEnd/>
            </a:ln>
          </p:spPr>
          <p:txBody>
            <a:bodyPr/>
            <a:lstStyle/>
            <a:p>
              <a:endParaRPr lang="en-US" dirty="0"/>
            </a:p>
          </p:txBody>
        </p:sp>
        <p:sp>
          <p:nvSpPr>
            <p:cNvPr id="582706" name="Text Box 23"/>
            <p:cNvSpPr txBox="1">
              <a:spLocks noChangeArrowheads="1"/>
            </p:cNvSpPr>
            <p:nvPr/>
          </p:nvSpPr>
          <p:spPr bwMode="auto">
            <a:xfrm>
              <a:off x="3857" y="2392"/>
              <a:ext cx="230"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Q1</a:t>
              </a:r>
            </a:p>
          </p:txBody>
        </p:sp>
        <p:sp>
          <p:nvSpPr>
            <p:cNvPr id="582707" name="Text Box 24"/>
            <p:cNvSpPr txBox="1">
              <a:spLocks noChangeArrowheads="1"/>
            </p:cNvSpPr>
            <p:nvPr/>
          </p:nvSpPr>
          <p:spPr bwMode="auto">
            <a:xfrm>
              <a:off x="5335" y="3246"/>
              <a:ext cx="230"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Q4</a:t>
              </a:r>
            </a:p>
          </p:txBody>
        </p:sp>
        <p:sp>
          <p:nvSpPr>
            <p:cNvPr id="582708" name="Text Box 25"/>
            <p:cNvSpPr txBox="1">
              <a:spLocks noChangeArrowheads="1"/>
            </p:cNvSpPr>
            <p:nvPr/>
          </p:nvSpPr>
          <p:spPr bwMode="auto">
            <a:xfrm>
              <a:off x="4757" y="2720"/>
              <a:ext cx="230"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Q3</a:t>
              </a:r>
            </a:p>
          </p:txBody>
        </p:sp>
        <p:sp>
          <p:nvSpPr>
            <p:cNvPr id="582709" name="Text Box 26"/>
            <p:cNvSpPr txBox="1">
              <a:spLocks noChangeArrowheads="1"/>
            </p:cNvSpPr>
            <p:nvPr/>
          </p:nvSpPr>
          <p:spPr bwMode="auto">
            <a:xfrm>
              <a:off x="4224" y="2720"/>
              <a:ext cx="230" cy="173"/>
            </a:xfrm>
            <a:prstGeom prst="rect">
              <a:avLst/>
            </a:prstGeom>
            <a:noFill/>
            <a:ln w="9525">
              <a:noFill/>
              <a:miter lim="800000"/>
              <a:headEnd/>
              <a:tailEnd/>
            </a:ln>
          </p:spPr>
          <p:txBody>
            <a:bodyPr wrap="none">
              <a:spAutoFit/>
            </a:bodyPr>
            <a:lstStyle/>
            <a:p>
              <a:pPr algn="l" eaLnBrk="1" hangingPunct="1">
                <a:spcBef>
                  <a:spcPct val="0"/>
                </a:spcBef>
              </a:pPr>
              <a:r>
                <a:rPr lang="en-US" sz="1200" dirty="0">
                  <a:solidFill>
                    <a:schemeClr val="tx1"/>
                  </a:solidFill>
                  <a:latin typeface="Calibri" pitchFamily="34" charset="0"/>
                </a:rPr>
                <a:t>Q2</a:t>
              </a:r>
            </a:p>
          </p:txBody>
        </p:sp>
        <p:sp>
          <p:nvSpPr>
            <p:cNvPr id="582710" name="Line 27"/>
            <p:cNvSpPr>
              <a:spLocks noChangeShapeType="1"/>
            </p:cNvSpPr>
            <p:nvPr/>
          </p:nvSpPr>
          <p:spPr bwMode="auto">
            <a:xfrm>
              <a:off x="5026" y="3332"/>
              <a:ext cx="339" cy="10"/>
            </a:xfrm>
            <a:prstGeom prst="line">
              <a:avLst/>
            </a:prstGeom>
            <a:noFill/>
            <a:ln w="28575">
              <a:solidFill>
                <a:schemeClr val="accent1"/>
              </a:solidFill>
              <a:prstDash val="dash"/>
              <a:round/>
              <a:headEnd/>
              <a:tailEnd/>
            </a:ln>
          </p:spPr>
          <p:txBody>
            <a:bodyPr/>
            <a:lstStyle/>
            <a:p>
              <a:endParaRPr lang="en-US" dirty="0"/>
            </a:p>
          </p:txBody>
        </p:sp>
        <p:sp>
          <p:nvSpPr>
            <p:cNvPr id="582711" name="Line 28"/>
            <p:cNvSpPr>
              <a:spLocks noChangeShapeType="1"/>
            </p:cNvSpPr>
            <p:nvPr/>
          </p:nvSpPr>
          <p:spPr bwMode="auto">
            <a:xfrm flipH="1">
              <a:off x="3024" y="2458"/>
              <a:ext cx="456" cy="1"/>
            </a:xfrm>
            <a:prstGeom prst="line">
              <a:avLst/>
            </a:prstGeom>
            <a:noFill/>
            <a:ln w="28575">
              <a:solidFill>
                <a:schemeClr val="accent1"/>
              </a:solidFill>
              <a:prstDash val="dash"/>
              <a:round/>
              <a:headEnd/>
              <a:tailEnd/>
            </a:ln>
          </p:spPr>
          <p:txBody>
            <a:bodyPr/>
            <a:lstStyle/>
            <a:p>
              <a:endParaRPr lang="en-US" dirty="0"/>
            </a:p>
          </p:txBody>
        </p:sp>
        <p:sp>
          <p:nvSpPr>
            <p:cNvPr id="582712" name="Line 29"/>
            <p:cNvSpPr>
              <a:spLocks noChangeShapeType="1"/>
            </p:cNvSpPr>
            <p:nvPr/>
          </p:nvSpPr>
          <p:spPr bwMode="auto">
            <a:xfrm flipH="1">
              <a:off x="4591" y="2819"/>
              <a:ext cx="167" cy="98"/>
            </a:xfrm>
            <a:prstGeom prst="line">
              <a:avLst/>
            </a:prstGeom>
            <a:noFill/>
            <a:ln w="9525">
              <a:solidFill>
                <a:schemeClr val="tx1"/>
              </a:solidFill>
              <a:round/>
              <a:headEnd/>
              <a:tailEnd type="triangle" w="med" len="med"/>
            </a:ln>
          </p:spPr>
          <p:txBody>
            <a:bodyPr/>
            <a:lstStyle/>
            <a:p>
              <a:endParaRPr lang="en-US" dirty="0"/>
            </a:p>
          </p:txBody>
        </p:sp>
        <p:sp>
          <p:nvSpPr>
            <p:cNvPr id="582713" name="Line 30"/>
            <p:cNvSpPr>
              <a:spLocks noChangeShapeType="1"/>
            </p:cNvSpPr>
            <p:nvPr/>
          </p:nvSpPr>
          <p:spPr bwMode="auto">
            <a:xfrm flipH="1">
              <a:off x="4091" y="2819"/>
              <a:ext cx="133" cy="97"/>
            </a:xfrm>
            <a:prstGeom prst="line">
              <a:avLst/>
            </a:prstGeom>
            <a:noFill/>
            <a:ln w="9525">
              <a:solidFill>
                <a:schemeClr val="tx1"/>
              </a:solidFill>
              <a:round/>
              <a:headEnd/>
              <a:tailEnd type="triangle" w="med" len="med"/>
            </a:ln>
          </p:spPr>
          <p:txBody>
            <a:bodyPr/>
            <a:lstStyle/>
            <a:p>
              <a:endParaRPr lang="en-US" dirty="0"/>
            </a:p>
          </p:txBody>
        </p:sp>
        <p:sp>
          <p:nvSpPr>
            <p:cNvPr id="582714" name="Line 31"/>
            <p:cNvSpPr>
              <a:spLocks noChangeShapeType="1"/>
            </p:cNvSpPr>
            <p:nvPr/>
          </p:nvSpPr>
          <p:spPr bwMode="auto">
            <a:xfrm flipH="1">
              <a:off x="3723" y="2458"/>
              <a:ext cx="134" cy="0"/>
            </a:xfrm>
            <a:prstGeom prst="line">
              <a:avLst/>
            </a:prstGeom>
            <a:noFill/>
            <a:ln w="9525">
              <a:solidFill>
                <a:schemeClr val="tx1"/>
              </a:solidFill>
              <a:round/>
              <a:headEnd/>
              <a:tailEnd type="triangle" w="med" len="med"/>
            </a:ln>
          </p:spPr>
          <p:txBody>
            <a:bodyPr/>
            <a:lstStyle/>
            <a:p>
              <a:endParaRPr lang="en-US" dirty="0"/>
            </a:p>
          </p:txBody>
        </p:sp>
      </p:grpSp>
      <p:sp>
        <p:nvSpPr>
          <p:cNvPr id="582715" name="Line 59"/>
          <p:cNvSpPr>
            <a:spLocks noChangeShapeType="1"/>
          </p:cNvSpPr>
          <p:nvPr/>
        </p:nvSpPr>
        <p:spPr bwMode="auto">
          <a:xfrm flipH="1">
            <a:off x="3421063" y="1481138"/>
            <a:ext cx="209550" cy="407987"/>
          </a:xfrm>
          <a:prstGeom prst="line">
            <a:avLst/>
          </a:prstGeom>
          <a:noFill/>
          <a:ln w="38100">
            <a:solidFill>
              <a:schemeClr val="bg1"/>
            </a:solidFill>
            <a:round/>
            <a:headEnd/>
            <a:tailEnd type="triangle" w="med" len="med"/>
          </a:ln>
          <a:effectLst/>
        </p:spPr>
        <p:txBody>
          <a:bodyPr anchor="ctr"/>
          <a:lstStyle/>
          <a:p>
            <a:endParaRPr lang="en-US" dirty="0"/>
          </a:p>
        </p:txBody>
      </p:sp>
      <p:sp>
        <p:nvSpPr>
          <p:cNvPr id="582716" name="Text Box 60"/>
          <p:cNvSpPr txBox="1">
            <a:spLocks noChangeArrowheads="1"/>
          </p:cNvSpPr>
          <p:nvPr/>
        </p:nvSpPr>
        <p:spPr bwMode="auto">
          <a:xfrm>
            <a:off x="3209925" y="1076325"/>
            <a:ext cx="1796261" cy="369332"/>
          </a:xfrm>
          <a:prstGeom prst="rect">
            <a:avLst/>
          </a:prstGeom>
          <a:noFill/>
          <a:ln w="9525">
            <a:noFill/>
            <a:miter lim="800000"/>
            <a:headEnd/>
            <a:tailEnd/>
          </a:ln>
          <a:effectLst/>
        </p:spPr>
        <p:txBody>
          <a:bodyPr wrap="none">
            <a:spAutoFit/>
          </a:bodyPr>
          <a:lstStyle/>
          <a:p>
            <a:pPr marL="219075" indent="-219075" algn="l"/>
            <a:r>
              <a:rPr lang="en-US" dirty="0">
                <a:solidFill>
                  <a:schemeClr val="bg1"/>
                </a:solidFill>
              </a:rPr>
              <a:t>Volt-</a:t>
            </a:r>
            <a:r>
              <a:rPr lang="en-US" dirty="0">
                <a:solidFill>
                  <a:schemeClr val="bg1"/>
                </a:solidFill>
              </a:rPr>
              <a:t>Var</a:t>
            </a:r>
            <a:r>
              <a:rPr lang="en-US" dirty="0">
                <a:solidFill>
                  <a:schemeClr val="bg1"/>
                </a:solidFill>
              </a:rPr>
              <a:t> Control</a:t>
            </a:r>
          </a:p>
        </p:txBody>
      </p:sp>
      <p:sp>
        <p:nvSpPr>
          <p:cNvPr id="582717" name="Text Box 61"/>
          <p:cNvSpPr txBox="1">
            <a:spLocks noChangeArrowheads="1"/>
          </p:cNvSpPr>
          <p:nvPr/>
        </p:nvSpPr>
        <p:spPr bwMode="auto">
          <a:xfrm>
            <a:off x="1627188" y="5594350"/>
            <a:ext cx="1909762" cy="336550"/>
          </a:xfrm>
          <a:prstGeom prst="rect">
            <a:avLst/>
          </a:prstGeom>
          <a:noFill/>
          <a:ln w="9525">
            <a:noFill/>
            <a:miter lim="800000"/>
            <a:headEnd/>
            <a:tailEnd/>
          </a:ln>
          <a:effectLst/>
        </p:spPr>
        <p:txBody>
          <a:bodyPr wrap="none">
            <a:spAutoFit/>
          </a:bodyPr>
          <a:lstStyle/>
          <a:p>
            <a:pPr marL="219075" indent="-219075"/>
            <a:r>
              <a:rPr lang="en-US" dirty="0"/>
              <a:t>24 Hour Simulation</a:t>
            </a:r>
          </a:p>
        </p:txBody>
      </p:sp>
      <p:sp>
        <p:nvSpPr>
          <p:cNvPr id="3" name="TextBox 2"/>
          <p:cNvSpPr txBox="1"/>
          <p:nvPr/>
        </p:nvSpPr>
        <p:spPr>
          <a:xfrm>
            <a:off x="1187451" y="6391275"/>
            <a:ext cx="6259116" cy="338554"/>
          </a:xfrm>
          <a:prstGeom prst="rect">
            <a:avLst/>
          </a:prstGeom>
          <a:noFill/>
        </p:spPr>
        <p:txBody>
          <a:bodyPr wrap="square" rtlCol="0">
            <a:spAutoFit/>
          </a:bodyPr>
          <a:lstStyle/>
          <a:p>
            <a:r>
              <a:rPr lang="en-US" sz="800" dirty="0" smtClean="0"/>
              <a:t>Source: EPRI “Interconnection Standards in North America” presented </a:t>
            </a:r>
            <a:r>
              <a:rPr lang="en-GB" sz="800" dirty="0"/>
              <a:t>6</a:t>
            </a:r>
            <a:r>
              <a:rPr lang="en-GB" sz="800" baseline="30000" dirty="0"/>
              <a:t>th</a:t>
            </a:r>
            <a:r>
              <a:rPr lang="en-GB" sz="800" dirty="0"/>
              <a:t> International Conference on Integration of Renewable and Distributed Energy Resources </a:t>
            </a:r>
            <a:r>
              <a:rPr lang="en-GB" sz="800" dirty="0" smtClean="0"/>
              <a:t>N</a:t>
            </a:r>
            <a:r>
              <a:rPr lang="en-US" sz="800" dirty="0" smtClean="0"/>
              <a:t>ovember</a:t>
            </a:r>
            <a:r>
              <a:rPr lang="en-US" sz="800" dirty="0" smtClean="0"/>
              <a:t> 21, 2014 Kyoto, Japan</a:t>
            </a:r>
            <a:endParaRPr lang="en-US" sz="800" dirty="0"/>
          </a:p>
        </p:txBody>
      </p:sp>
    </p:spTree>
    <p:extLst>
      <p:ext uri="{BB962C8B-B14F-4D97-AF65-F5344CB8AC3E}">
        <p14:creationId xmlns:p14="http://schemas.microsoft.com/office/powerpoint/2010/main" val="39025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662"/>
                                        </p:tgtEl>
                                        <p:attrNameLst>
                                          <p:attrName>style.visibility</p:attrName>
                                        </p:attrNameLst>
                                      </p:cBhvr>
                                      <p:to>
                                        <p:strVal val="visible"/>
                                      </p:to>
                                    </p:set>
                                    <p:animEffect transition="in" filter="fade">
                                      <p:cBhvr>
                                        <p:cTn id="7" dur="1000"/>
                                        <p:tgtEl>
                                          <p:spTgt spid="5826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2684"/>
                                        </p:tgtEl>
                                        <p:attrNameLst>
                                          <p:attrName>style.visibility</p:attrName>
                                        </p:attrNameLst>
                                      </p:cBhvr>
                                      <p:to>
                                        <p:strVal val="visible"/>
                                      </p:to>
                                    </p:set>
                                    <p:animEffect transition="in" filter="fade">
                                      <p:cBhvr>
                                        <p:cTn id="10" dur="500"/>
                                        <p:tgtEl>
                                          <p:spTgt spid="5826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2683"/>
                                        </p:tgtEl>
                                        <p:attrNameLst>
                                          <p:attrName>style.visibility</p:attrName>
                                        </p:attrNameLst>
                                      </p:cBhvr>
                                      <p:to>
                                        <p:strVal val="visible"/>
                                      </p:to>
                                    </p:set>
                                    <p:animEffect transition="in" filter="fade">
                                      <p:cBhvr>
                                        <p:cTn id="13" dur="500"/>
                                        <p:tgtEl>
                                          <p:spTgt spid="5826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2673"/>
                                        </p:tgtEl>
                                        <p:attrNameLst>
                                          <p:attrName>style.visibility</p:attrName>
                                        </p:attrNameLst>
                                      </p:cBhvr>
                                      <p:to>
                                        <p:strVal val="visible"/>
                                      </p:to>
                                    </p:set>
                                    <p:animEffect transition="in" filter="fade">
                                      <p:cBhvr>
                                        <p:cTn id="16" dur="1000"/>
                                        <p:tgtEl>
                                          <p:spTgt spid="582673"/>
                                        </p:tgtEl>
                                      </p:cBhvr>
                                    </p:animEffect>
                                  </p:childTnLst>
                                </p:cTn>
                              </p:par>
                              <p:par>
                                <p:cTn id="17" presetID="10" presetClass="entr" presetSubtype="0" fill="hold" nodeType="withEffect">
                                  <p:stCondLst>
                                    <p:cond delay="0"/>
                                  </p:stCondLst>
                                  <p:childTnLst>
                                    <p:set>
                                      <p:cBhvr>
                                        <p:cTn id="18" dur="1" fill="hold">
                                          <p:stCondLst>
                                            <p:cond delay="0"/>
                                          </p:stCondLst>
                                        </p:cTn>
                                        <p:tgtEl>
                                          <p:spTgt spid="582671"/>
                                        </p:tgtEl>
                                        <p:attrNameLst>
                                          <p:attrName>style.visibility</p:attrName>
                                        </p:attrNameLst>
                                      </p:cBhvr>
                                      <p:to>
                                        <p:strVal val="visible"/>
                                      </p:to>
                                    </p:set>
                                    <p:animEffect transition="in" filter="fade">
                                      <p:cBhvr>
                                        <p:cTn id="19" dur="1000"/>
                                        <p:tgtEl>
                                          <p:spTgt spid="5826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2665"/>
                                        </p:tgtEl>
                                        <p:attrNameLst>
                                          <p:attrName>style.visibility</p:attrName>
                                        </p:attrNameLst>
                                      </p:cBhvr>
                                      <p:to>
                                        <p:strVal val="visible"/>
                                      </p:to>
                                    </p:set>
                                    <p:animEffect transition="in" filter="fade">
                                      <p:cBhvr>
                                        <p:cTn id="22" dur="1000"/>
                                        <p:tgtEl>
                                          <p:spTgt spid="5826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2664"/>
                                        </p:tgtEl>
                                        <p:attrNameLst>
                                          <p:attrName>style.visibility</p:attrName>
                                        </p:attrNameLst>
                                      </p:cBhvr>
                                      <p:to>
                                        <p:strVal val="visible"/>
                                      </p:to>
                                    </p:set>
                                    <p:animEffect transition="in" filter="fade">
                                      <p:cBhvr>
                                        <p:cTn id="25" dur="1000"/>
                                        <p:tgtEl>
                                          <p:spTgt spid="5826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2667"/>
                                        </p:tgtEl>
                                        <p:attrNameLst>
                                          <p:attrName>style.visibility</p:attrName>
                                        </p:attrNameLst>
                                      </p:cBhvr>
                                      <p:to>
                                        <p:strVal val="visible"/>
                                      </p:to>
                                    </p:set>
                                    <p:animEffect transition="in" filter="fade">
                                      <p:cBhvr>
                                        <p:cTn id="28" dur="1000"/>
                                        <p:tgtEl>
                                          <p:spTgt spid="5826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2668"/>
                                        </p:tgtEl>
                                        <p:attrNameLst>
                                          <p:attrName>style.visibility</p:attrName>
                                        </p:attrNameLst>
                                      </p:cBhvr>
                                      <p:to>
                                        <p:strVal val="visible"/>
                                      </p:to>
                                    </p:set>
                                    <p:animEffect transition="in" filter="fade">
                                      <p:cBhvr>
                                        <p:cTn id="31" dur="1000"/>
                                        <p:tgtEl>
                                          <p:spTgt spid="5826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2677"/>
                                        </p:tgtEl>
                                        <p:attrNameLst>
                                          <p:attrName>style.visibility</p:attrName>
                                        </p:attrNameLst>
                                      </p:cBhvr>
                                      <p:to>
                                        <p:strVal val="visible"/>
                                      </p:to>
                                    </p:set>
                                    <p:animEffect transition="in" filter="fade">
                                      <p:cBhvr>
                                        <p:cTn id="34" dur="1000"/>
                                        <p:tgtEl>
                                          <p:spTgt spid="5826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2678"/>
                                        </p:tgtEl>
                                        <p:attrNameLst>
                                          <p:attrName>style.visibility</p:attrName>
                                        </p:attrNameLst>
                                      </p:cBhvr>
                                      <p:to>
                                        <p:strVal val="visible"/>
                                      </p:to>
                                    </p:set>
                                    <p:animEffect transition="in" filter="fade">
                                      <p:cBhvr>
                                        <p:cTn id="37" dur="1000"/>
                                        <p:tgtEl>
                                          <p:spTgt spid="5826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2663"/>
                                        </p:tgtEl>
                                        <p:attrNameLst>
                                          <p:attrName>style.visibility</p:attrName>
                                        </p:attrNameLst>
                                      </p:cBhvr>
                                      <p:to>
                                        <p:strVal val="visible"/>
                                      </p:to>
                                    </p:set>
                                    <p:animEffect transition="in" filter="fade">
                                      <p:cBhvr>
                                        <p:cTn id="42" dur="1000"/>
                                        <p:tgtEl>
                                          <p:spTgt spid="5826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82669"/>
                                        </p:tgtEl>
                                        <p:attrNameLst>
                                          <p:attrName>style.visibility</p:attrName>
                                        </p:attrNameLst>
                                      </p:cBhvr>
                                      <p:to>
                                        <p:strVal val="visible"/>
                                      </p:to>
                                    </p:set>
                                    <p:animEffect transition="in" filter="fade">
                                      <p:cBhvr>
                                        <p:cTn id="45" dur="1000"/>
                                        <p:tgtEl>
                                          <p:spTgt spid="5826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2674"/>
                                        </p:tgtEl>
                                        <p:attrNameLst>
                                          <p:attrName>style.visibility</p:attrName>
                                        </p:attrNameLst>
                                      </p:cBhvr>
                                      <p:to>
                                        <p:strVal val="visible"/>
                                      </p:to>
                                    </p:set>
                                    <p:animEffect transition="in" filter="fade">
                                      <p:cBhvr>
                                        <p:cTn id="48" dur="1000"/>
                                        <p:tgtEl>
                                          <p:spTgt spid="58267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2685"/>
                                        </p:tgtEl>
                                        <p:attrNameLst>
                                          <p:attrName>style.visibility</p:attrName>
                                        </p:attrNameLst>
                                      </p:cBhvr>
                                      <p:to>
                                        <p:strVal val="visible"/>
                                      </p:to>
                                    </p:set>
                                    <p:animEffect transition="in" filter="fade">
                                      <p:cBhvr>
                                        <p:cTn id="51" dur="1000"/>
                                        <p:tgtEl>
                                          <p:spTgt spid="582685"/>
                                        </p:tgtEl>
                                      </p:cBhvr>
                                    </p:animEffect>
                                  </p:childTnLst>
                                </p:cTn>
                              </p:par>
                              <p:par>
                                <p:cTn id="52" presetID="10"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childTnLst>
                                </p:cTn>
                              </p:par>
                              <p:par>
                                <p:cTn id="55" presetID="10" presetClass="entr" presetSubtype="0" fill="hold" nodeType="withEffect">
                                  <p:stCondLst>
                                    <p:cond delay="0"/>
                                  </p:stCondLst>
                                  <p:childTnLst>
                                    <p:set>
                                      <p:cBhvr>
                                        <p:cTn id="56" dur="1" fill="hold">
                                          <p:stCondLst>
                                            <p:cond delay="0"/>
                                          </p:stCondLst>
                                        </p:cTn>
                                        <p:tgtEl>
                                          <p:spTgt spid="582680"/>
                                        </p:tgtEl>
                                        <p:attrNameLst>
                                          <p:attrName>style.visibility</p:attrName>
                                        </p:attrNameLst>
                                      </p:cBhvr>
                                      <p:to>
                                        <p:strVal val="visible"/>
                                      </p:to>
                                    </p:set>
                                    <p:animEffect transition="in" filter="fade">
                                      <p:cBhvr>
                                        <p:cTn id="57" dur="1000"/>
                                        <p:tgtEl>
                                          <p:spTgt spid="58268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82679"/>
                                        </p:tgtEl>
                                        <p:attrNameLst>
                                          <p:attrName>style.visibility</p:attrName>
                                        </p:attrNameLst>
                                      </p:cBhvr>
                                      <p:to>
                                        <p:strVal val="visible"/>
                                      </p:to>
                                    </p:set>
                                    <p:animEffect transition="in" filter="fade">
                                      <p:cBhvr>
                                        <p:cTn id="60" dur="1000"/>
                                        <p:tgtEl>
                                          <p:spTgt spid="5826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2716"/>
                                        </p:tgtEl>
                                        <p:attrNameLst>
                                          <p:attrName>style.visibility</p:attrName>
                                        </p:attrNameLst>
                                      </p:cBhvr>
                                      <p:to>
                                        <p:strVal val="visible"/>
                                      </p:to>
                                    </p:set>
                                    <p:animEffect transition="in" filter="fade">
                                      <p:cBhvr>
                                        <p:cTn id="63" dur="500"/>
                                        <p:tgtEl>
                                          <p:spTgt spid="5827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2715"/>
                                        </p:tgtEl>
                                        <p:attrNameLst>
                                          <p:attrName>style.visibility</p:attrName>
                                        </p:attrNameLst>
                                      </p:cBhvr>
                                      <p:to>
                                        <p:strVal val="visible"/>
                                      </p:to>
                                    </p:set>
                                    <p:animEffect transition="in" filter="fade">
                                      <p:cBhvr>
                                        <p:cTn id="66" dur="500"/>
                                        <p:tgtEl>
                                          <p:spTgt spid="582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4" grpId="0" animBg="1"/>
      <p:bldP spid="582665" grpId="0"/>
      <p:bldP spid="582667" grpId="0" animBg="1"/>
      <p:bldP spid="582668" grpId="0" animBg="1"/>
      <p:bldP spid="582669" grpId="0"/>
      <p:bldP spid="582673" grpId="0" animBg="1"/>
      <p:bldP spid="582674" grpId="0" animBg="1"/>
      <p:bldP spid="582677" grpId="0" animBg="1"/>
      <p:bldP spid="582678" grpId="0"/>
      <p:bldP spid="582679" grpId="0" animBg="1"/>
      <p:bldP spid="582683" grpId="0" animBg="1"/>
      <p:bldP spid="582684" grpId="0"/>
      <p:bldP spid="582685" grpId="0" animBg="1"/>
      <p:bldP spid="582715" grpId="0" animBg="1"/>
      <p:bldP spid="5827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For example a PV system with Smart Inverter</a:t>
            </a:r>
            <a:endParaRPr lang="en-US" sz="2000" i="1" dirty="0" smtClean="0">
              <a:solidFill>
                <a:srgbClr val="00B050"/>
              </a:solidFill>
            </a:endParaRPr>
          </a:p>
        </p:txBody>
      </p:sp>
      <p:sp>
        <p:nvSpPr>
          <p:cNvPr id="17" name="TextBox 16"/>
          <p:cNvSpPr txBox="1"/>
          <p:nvPr/>
        </p:nvSpPr>
        <p:spPr>
          <a:xfrm>
            <a:off x="607672" y="3609083"/>
            <a:ext cx="3668467" cy="338554"/>
          </a:xfrm>
          <a:prstGeom prst="rect">
            <a:avLst/>
          </a:prstGeom>
          <a:solidFill>
            <a:srgbClr val="990000"/>
          </a:solidFill>
          <a:ln w="19050">
            <a:solidFill>
              <a:srgbClr val="99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smtClean="0"/>
              <a:t>Traditional Inverter Functionality</a:t>
            </a:r>
            <a:endParaRPr lang="en-US" b="1" dirty="0"/>
          </a:p>
        </p:txBody>
      </p:sp>
      <p:sp>
        <p:nvSpPr>
          <p:cNvPr id="18" name="TextBox 17"/>
          <p:cNvSpPr txBox="1"/>
          <p:nvPr/>
        </p:nvSpPr>
        <p:spPr>
          <a:xfrm>
            <a:off x="4767836" y="3599555"/>
            <a:ext cx="3415678" cy="338554"/>
          </a:xfrm>
          <a:prstGeom prst="rect">
            <a:avLst/>
          </a:prstGeom>
          <a:solidFill>
            <a:schemeClr val="accent3">
              <a:lumMod val="50000"/>
            </a:schemeClr>
          </a:solidFill>
          <a:ln>
            <a:solidFill>
              <a:schemeClr val="accent3">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smtClean="0"/>
              <a:t>Smart Inverter Functionality</a:t>
            </a:r>
            <a:endParaRPr lang="en-US" b="1" dirty="0"/>
          </a:p>
        </p:txBody>
      </p:sp>
      <p:sp>
        <p:nvSpPr>
          <p:cNvPr id="15" name="Rectangle 3"/>
          <p:cNvSpPr txBox="1">
            <a:spLocks noChangeArrowheads="1"/>
          </p:cNvSpPr>
          <p:nvPr/>
        </p:nvSpPr>
        <p:spPr bwMode="auto">
          <a:xfrm>
            <a:off x="602078" y="3999297"/>
            <a:ext cx="3674651" cy="2196783"/>
          </a:xfrm>
          <a:prstGeom prst="rect">
            <a:avLst/>
          </a:prstGeom>
          <a:noFill/>
          <a:ln w="19050" cap="flat" cmpd="sng" algn="ctr">
            <a:solidFill>
              <a:srgbClr val="990033"/>
            </a:solidFill>
            <a:prstDash val="solid"/>
            <a:miter lim="800000"/>
            <a:headEnd/>
            <a:tailEnd/>
          </a:ln>
        </p:spPr>
        <p:style>
          <a:lnRef idx="2">
            <a:schemeClr val="accent4"/>
          </a:lnRef>
          <a:fillRef idx="1">
            <a:schemeClr val="lt1"/>
          </a:fillRef>
          <a:effectRef idx="0">
            <a:schemeClr val="accent4"/>
          </a:effectRef>
          <a:fontRef idx="minor">
            <a:schemeClr val="dk1"/>
          </a:fontRef>
        </p:style>
        <p:txBody>
          <a:bodyPr vert="horz" wrap="square" lIns="91440" tIns="91440" rIns="91440" bIns="91440" numCol="1" anchor="t" anchorCtr="0" compatLnSpc="1">
            <a:prstTxWarp prst="textNoShape">
              <a:avLst/>
            </a:prstTxWarp>
          </a:bodyPr>
          <a:lstStyle/>
          <a:p>
            <a:pPr marL="169863" indent="-169863" algn="l" eaLnBrk="1" hangingPunct="1">
              <a:spcBef>
                <a:spcPts val="600"/>
              </a:spcBef>
              <a:spcAft>
                <a:spcPts val="0"/>
              </a:spcAft>
              <a:buClr>
                <a:schemeClr val="tx2"/>
              </a:buClr>
              <a:buFont typeface="Arial" pitchFamily="34" charset="0"/>
              <a:buChar char="•"/>
            </a:pPr>
            <a:r>
              <a:rPr lang="en-US" sz="1800" kern="0" dirty="0" smtClean="0">
                <a:latin typeface="Arial" pitchFamily="34" charset="0"/>
              </a:rPr>
              <a:t>Matching PV output with grid voltage and frequency</a:t>
            </a:r>
          </a:p>
          <a:p>
            <a:pPr marL="169863" indent="-169863" algn="l" eaLnBrk="1" hangingPunct="1">
              <a:spcBef>
                <a:spcPts val="600"/>
              </a:spcBef>
              <a:spcAft>
                <a:spcPts val="0"/>
              </a:spcAft>
              <a:buClr>
                <a:schemeClr val="tx2"/>
              </a:buClr>
              <a:buFontTx/>
              <a:buChar char="•"/>
            </a:pPr>
            <a:r>
              <a:rPr lang="en-US" sz="1800" kern="0" dirty="0" smtClean="0">
                <a:latin typeface="Arial" pitchFamily="34" charset="0"/>
              </a:rPr>
              <a:t>Providing safety by providing unintentional islanding protection</a:t>
            </a:r>
          </a:p>
          <a:p>
            <a:pPr marL="169863" indent="-169863" algn="l" eaLnBrk="1" hangingPunct="1">
              <a:spcBef>
                <a:spcPts val="600"/>
              </a:spcBef>
              <a:spcAft>
                <a:spcPts val="0"/>
              </a:spcAft>
              <a:buClr>
                <a:schemeClr val="tx2"/>
              </a:buClr>
              <a:buFontTx/>
              <a:buChar char="•"/>
            </a:pPr>
            <a:r>
              <a:rPr lang="en-US" sz="1800" kern="0" dirty="0" smtClean="0">
                <a:latin typeface="Arial" pitchFamily="34" charset="0"/>
              </a:rPr>
              <a:t>Disconnect from grid based on over/under voltage/frequency</a:t>
            </a:r>
          </a:p>
        </p:txBody>
      </p:sp>
      <p:sp>
        <p:nvSpPr>
          <p:cNvPr id="16" name="Rectangle 3"/>
          <p:cNvSpPr txBox="1">
            <a:spLocks noChangeArrowheads="1"/>
          </p:cNvSpPr>
          <p:nvPr/>
        </p:nvSpPr>
        <p:spPr bwMode="auto">
          <a:xfrm>
            <a:off x="4768927" y="3998064"/>
            <a:ext cx="3422208" cy="2138363"/>
          </a:xfrm>
          <a:prstGeom prst="rect">
            <a:avLst/>
          </a:prstGeom>
          <a:noFill/>
          <a:ln>
            <a:solidFill>
              <a:schemeClr val="accent3">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91440" rIns="91440" bIns="91440" numCol="1" anchor="t" anchorCtr="0" compatLnSpc="1">
            <a:prstTxWarp prst="textNoShape">
              <a:avLst/>
            </a:prstTxWarp>
          </a:bodyPr>
          <a:lstStyle/>
          <a:p>
            <a:pPr marL="169863" indent="-169863" algn="l" eaLnBrk="1" hangingPunct="1">
              <a:spcBef>
                <a:spcPts val="600"/>
              </a:spcBef>
              <a:spcAft>
                <a:spcPts val="0"/>
              </a:spcAft>
              <a:buClr>
                <a:schemeClr val="tx2"/>
              </a:buClr>
              <a:buFontTx/>
              <a:buChar char="•"/>
            </a:pPr>
            <a:r>
              <a:rPr lang="en-US" sz="1800" kern="0" dirty="0" smtClean="0">
                <a:solidFill>
                  <a:schemeClr val="tx2"/>
                </a:solidFill>
                <a:latin typeface="Arial" pitchFamily="34" charset="0"/>
              </a:rPr>
              <a:t>Voltage Support</a:t>
            </a:r>
          </a:p>
          <a:p>
            <a:pPr marL="169863" indent="-169863" algn="l" eaLnBrk="1" hangingPunct="1">
              <a:spcBef>
                <a:spcPts val="600"/>
              </a:spcBef>
              <a:spcAft>
                <a:spcPts val="0"/>
              </a:spcAft>
              <a:buClr>
                <a:schemeClr val="tx2"/>
              </a:buClr>
              <a:buFontTx/>
              <a:buChar char="•"/>
            </a:pPr>
            <a:r>
              <a:rPr lang="en-US" sz="1800" kern="0" dirty="0" smtClean="0">
                <a:solidFill>
                  <a:schemeClr val="tx2"/>
                </a:solidFill>
                <a:latin typeface="Arial" pitchFamily="34" charset="0"/>
              </a:rPr>
              <a:t>Frequency Support </a:t>
            </a:r>
          </a:p>
          <a:p>
            <a:pPr marL="169863" indent="-169863" algn="l" eaLnBrk="1" hangingPunct="1">
              <a:spcBef>
                <a:spcPts val="600"/>
              </a:spcBef>
              <a:spcAft>
                <a:spcPts val="0"/>
              </a:spcAft>
              <a:buClr>
                <a:schemeClr val="tx2"/>
              </a:buClr>
              <a:buFontTx/>
              <a:buChar char="•"/>
            </a:pPr>
            <a:r>
              <a:rPr lang="en-US" sz="1800" kern="0" dirty="0" smtClean="0">
                <a:solidFill>
                  <a:schemeClr val="tx2"/>
                </a:solidFill>
                <a:latin typeface="Arial" pitchFamily="34" charset="0"/>
              </a:rPr>
              <a:t>Fault Ride Through (FRT)</a:t>
            </a:r>
          </a:p>
          <a:p>
            <a:pPr marL="169863" indent="-169863" algn="l" eaLnBrk="1" hangingPunct="1">
              <a:spcBef>
                <a:spcPts val="600"/>
              </a:spcBef>
              <a:spcAft>
                <a:spcPts val="0"/>
              </a:spcAft>
              <a:buClr>
                <a:schemeClr val="tx2"/>
              </a:buClr>
              <a:buFontTx/>
              <a:buChar char="•"/>
            </a:pPr>
            <a:r>
              <a:rPr lang="en-US" sz="1800" kern="0" dirty="0" smtClean="0">
                <a:solidFill>
                  <a:schemeClr val="tx2"/>
                </a:solidFill>
                <a:latin typeface="Arial" pitchFamily="34" charset="0"/>
              </a:rPr>
              <a:t>Communication with grid</a:t>
            </a:r>
          </a:p>
        </p:txBody>
      </p:sp>
      <p:sp>
        <p:nvSpPr>
          <p:cNvPr id="11" name="TextBox 10"/>
          <p:cNvSpPr txBox="1"/>
          <p:nvPr/>
        </p:nvSpPr>
        <p:spPr>
          <a:xfrm>
            <a:off x="1046722" y="1189801"/>
            <a:ext cx="1152880" cy="338554"/>
          </a:xfrm>
          <a:prstGeom prst="rect">
            <a:avLst/>
          </a:prstGeom>
          <a:noFill/>
        </p:spPr>
        <p:txBody>
          <a:bodyPr wrap="none" rtlCol="0">
            <a:spAutoFit/>
          </a:bodyPr>
          <a:lstStyle/>
          <a:p>
            <a:r>
              <a:rPr lang="en-US" b="1" i="1" dirty="0" smtClean="0"/>
              <a:t>DC Power</a:t>
            </a:r>
            <a:endParaRPr lang="en-US" b="1" i="1" dirty="0"/>
          </a:p>
        </p:txBody>
      </p:sp>
      <p:sp>
        <p:nvSpPr>
          <p:cNvPr id="12" name="TextBox 11"/>
          <p:cNvSpPr txBox="1"/>
          <p:nvPr/>
        </p:nvSpPr>
        <p:spPr>
          <a:xfrm>
            <a:off x="6776242" y="1189800"/>
            <a:ext cx="1152880" cy="338554"/>
          </a:xfrm>
          <a:prstGeom prst="rect">
            <a:avLst/>
          </a:prstGeom>
          <a:noFill/>
        </p:spPr>
        <p:txBody>
          <a:bodyPr wrap="none" rtlCol="0">
            <a:spAutoFit/>
          </a:bodyPr>
          <a:lstStyle/>
          <a:p>
            <a:r>
              <a:rPr lang="en-US" b="1" i="1" dirty="0" smtClean="0"/>
              <a:t>AC Power</a:t>
            </a:r>
            <a:endParaRPr lang="en-US" b="1" i="1" dirty="0"/>
          </a:p>
        </p:txBody>
      </p:sp>
      <p:sp>
        <p:nvSpPr>
          <p:cNvPr id="20" name="Right Arrow 19"/>
          <p:cNvSpPr/>
          <p:nvPr/>
        </p:nvSpPr>
        <p:spPr bwMode="auto">
          <a:xfrm>
            <a:off x="2769158" y="2040940"/>
            <a:ext cx="1024926" cy="629587"/>
          </a:xfrm>
          <a:prstGeom prst="rightArrow">
            <a:avLst>
              <a:gd name="adj1" fmla="val 50000"/>
              <a:gd name="adj2" fmla="val 4473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21" name="Right Arrow 20"/>
          <p:cNvSpPr/>
          <p:nvPr/>
        </p:nvSpPr>
        <p:spPr bwMode="auto">
          <a:xfrm>
            <a:off x="5256667" y="2054588"/>
            <a:ext cx="914400" cy="629587"/>
          </a:xfrm>
          <a:prstGeom prst="rightArrow">
            <a:avLst>
              <a:gd name="adj1" fmla="val 50000"/>
              <a:gd name="adj2" fmla="val 4473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pic>
        <p:nvPicPr>
          <p:cNvPr id="2052" name="Picture 4" descr="http://www.imetco.com/metal_roof_and_solar_PV.jpg"/>
          <p:cNvPicPr>
            <a:picLocks noChangeAspect="1" noChangeArrowheads="1"/>
          </p:cNvPicPr>
          <p:nvPr/>
        </p:nvPicPr>
        <p:blipFill>
          <a:blip r:embed="rId3" cstate="print"/>
          <a:srcRect/>
          <a:stretch>
            <a:fillRect/>
          </a:stretch>
        </p:blipFill>
        <p:spPr bwMode="auto">
          <a:xfrm>
            <a:off x="586864" y="1586378"/>
            <a:ext cx="2187669" cy="1557580"/>
          </a:xfrm>
          <a:prstGeom prst="rect">
            <a:avLst/>
          </a:prstGeom>
          <a:noFill/>
        </p:spPr>
      </p:pic>
      <p:pic>
        <p:nvPicPr>
          <p:cNvPr id="2054" name="Picture 6" descr="http://www.zeppaenterprises.com/electric/1600amptrans.jpg"/>
          <p:cNvPicPr>
            <a:picLocks noChangeAspect="1" noChangeArrowheads="1"/>
          </p:cNvPicPr>
          <p:nvPr/>
        </p:nvPicPr>
        <p:blipFill>
          <a:blip r:embed="rId4" cstate="print"/>
          <a:srcRect/>
          <a:stretch>
            <a:fillRect/>
          </a:stretch>
        </p:blipFill>
        <p:spPr bwMode="auto">
          <a:xfrm>
            <a:off x="6196089" y="1615577"/>
            <a:ext cx="2072640" cy="1554480"/>
          </a:xfrm>
          <a:prstGeom prst="rect">
            <a:avLst/>
          </a:prstGeom>
          <a:noFill/>
        </p:spPr>
      </p:pic>
      <p:pic>
        <p:nvPicPr>
          <p:cNvPr id="2056" name="Picture 8" descr="Fronius Inverters"/>
          <p:cNvPicPr>
            <a:picLocks noChangeAspect="1" noChangeArrowheads="1"/>
          </p:cNvPicPr>
          <p:nvPr/>
        </p:nvPicPr>
        <p:blipFill>
          <a:blip r:embed="rId5" cstate="print"/>
          <a:srcRect/>
          <a:stretch>
            <a:fillRect/>
          </a:stretch>
        </p:blipFill>
        <p:spPr bwMode="auto">
          <a:xfrm>
            <a:off x="3807730" y="1596788"/>
            <a:ext cx="1437406" cy="1554480"/>
          </a:xfrm>
          <a:prstGeom prst="rect">
            <a:avLst/>
          </a:prstGeom>
          <a:noFill/>
        </p:spPr>
      </p:pic>
      <p:sp>
        <p:nvSpPr>
          <p:cNvPr id="14" name="Rectangle 13"/>
          <p:cNvSpPr/>
          <p:nvPr/>
        </p:nvSpPr>
        <p:spPr>
          <a:xfrm>
            <a:off x="1266825" y="6341477"/>
            <a:ext cx="6705600" cy="338554"/>
          </a:xfrm>
          <a:prstGeom prst="rect">
            <a:avLst/>
          </a:prstGeom>
        </p:spPr>
        <p:txBody>
          <a:bodyPr wrap="square">
            <a:spAutoFit/>
          </a:bodyPr>
          <a:lstStyle/>
          <a:p>
            <a:r>
              <a:rPr lang="en-US" sz="800" dirty="0"/>
              <a:t>Source: EPRI “Interconnection Standards in North America” presented </a:t>
            </a:r>
            <a:r>
              <a:rPr lang="en-GB" sz="800" dirty="0"/>
              <a:t>6</a:t>
            </a:r>
            <a:r>
              <a:rPr lang="en-GB" sz="800" baseline="30000" dirty="0"/>
              <a:t>th</a:t>
            </a:r>
            <a:r>
              <a:rPr lang="en-GB" sz="800" dirty="0"/>
              <a:t> International Conference on Integration of Renewable and Distributed Energy Resources N</a:t>
            </a:r>
            <a:r>
              <a:rPr lang="en-US" sz="800" dirty="0"/>
              <a:t>ovember</a:t>
            </a:r>
            <a:r>
              <a:rPr lang="en-US" sz="800" dirty="0"/>
              <a:t> 21, 2014 Kyoto, Japan</a:t>
            </a:r>
          </a:p>
        </p:txBody>
      </p:sp>
    </p:spTree>
    <p:extLst>
      <p:ext uri="{BB962C8B-B14F-4D97-AF65-F5344CB8AC3E}">
        <p14:creationId xmlns:p14="http://schemas.microsoft.com/office/powerpoint/2010/main" val="15500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1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1000"/>
                                        <p:tgtEl>
                                          <p:spTgt spid="1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1000"/>
                                        <p:tgtEl>
                                          <p:spTgt spid="15">
                                            <p:txEl>
                                              <p:pRg st="2" end="2"/>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build="allAtOnce"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Solar/Storage </a:t>
            </a:r>
            <a:r>
              <a:rPr lang="en-US" b="1" dirty="0"/>
              <a:t>Very Strong Growth Outlook, </a:t>
            </a:r>
            <a:r>
              <a:rPr lang="en-US" b="1" dirty="0" smtClean="0"/>
              <a:t>even </a:t>
            </a:r>
            <a:r>
              <a:rPr lang="en-US" b="1" dirty="0"/>
              <a:t>as</a:t>
            </a:r>
            <a:br>
              <a:rPr lang="en-US" b="1" dirty="0"/>
            </a:br>
            <a:r>
              <a:rPr lang="en-US" b="1" dirty="0"/>
              <a:t>Subsidies Likely to Fall Later in the Decade</a:t>
            </a:r>
            <a:endParaRPr lang="en-US" dirty="0"/>
          </a:p>
        </p:txBody>
      </p:sp>
      <p:sp>
        <p:nvSpPr>
          <p:cNvPr id="3" name="Date Placeholder 2"/>
          <p:cNvSpPr>
            <a:spLocks noGrp="1"/>
          </p:cNvSpPr>
          <p:nvPr>
            <p:ph type="dt" sz="half" idx="10"/>
          </p:nvPr>
        </p:nvSpPr>
        <p:spPr>
          <a:xfrm>
            <a:off x="1143000" y="6334125"/>
            <a:ext cx="7086600" cy="476250"/>
          </a:xfrm>
        </p:spPr>
        <p:txBody>
          <a:bodyPr/>
          <a:lstStyle/>
          <a:p>
            <a:pPr>
              <a:defRPr/>
            </a:pPr>
            <a:r>
              <a:rPr lang="en-US" sz="800" dirty="0" smtClean="0"/>
              <a:t>Source</a:t>
            </a:r>
            <a:r>
              <a:rPr lang="en-US" sz="800" dirty="0"/>
              <a:t>: “Solar Power &amp; Energy Storage” </a:t>
            </a:r>
            <a:r>
              <a:rPr lang="en-US" sz="800" dirty="0" smtClean="0"/>
              <a:t>Morgan Stanley Blue Paper; Morgan Stanley Research Global</a:t>
            </a:r>
            <a:endParaRPr lang="en-US" sz="800" dirty="0"/>
          </a:p>
        </p:txBody>
      </p:sp>
      <p:sp>
        <p:nvSpPr>
          <p:cNvPr id="4" name="TextBox 3"/>
          <p:cNvSpPr txBox="1"/>
          <p:nvPr/>
        </p:nvSpPr>
        <p:spPr>
          <a:xfrm>
            <a:off x="228600" y="777240"/>
            <a:ext cx="8763000" cy="5355312"/>
          </a:xfrm>
          <a:prstGeom prst="rect">
            <a:avLst/>
          </a:prstGeom>
          <a:noFill/>
        </p:spPr>
        <p:txBody>
          <a:bodyPr wrap="square" rtlCol="0">
            <a:spAutoFit/>
          </a:bodyPr>
          <a:lstStyle/>
          <a:p>
            <a:r>
              <a:rPr lang="en-US" b="1" dirty="0"/>
              <a:t>1. </a:t>
            </a:r>
            <a:r>
              <a:rPr lang="en-US" dirty="0" smtClean="0"/>
              <a:t>Looking </a:t>
            </a:r>
            <a:r>
              <a:rPr lang="en-US" dirty="0"/>
              <a:t>forward to 2020, </a:t>
            </a:r>
            <a:r>
              <a:rPr lang="en-US" dirty="0" smtClean="0"/>
              <a:t>with lower </a:t>
            </a:r>
            <a:r>
              <a:rPr lang="en-US" dirty="0"/>
              <a:t>solar PV capital costs, </a:t>
            </a:r>
            <a:r>
              <a:rPr lang="en-US" dirty="0" smtClean="0"/>
              <a:t>solar would </a:t>
            </a:r>
            <a:r>
              <a:rPr lang="en-US" dirty="0"/>
              <a:t>be competitive in many US states even </a:t>
            </a:r>
            <a:r>
              <a:rPr lang="en-US" dirty="0" smtClean="0"/>
              <a:t>without subsidies</a:t>
            </a:r>
            <a:r>
              <a:rPr lang="en-US" dirty="0"/>
              <a:t>.</a:t>
            </a:r>
          </a:p>
          <a:p>
            <a:r>
              <a:rPr lang="en-US" b="1" dirty="0"/>
              <a:t>2. The long-term addressable solar market in the US </a:t>
            </a:r>
            <a:r>
              <a:rPr lang="en-US" b="1" dirty="0" smtClean="0"/>
              <a:t>is larger </a:t>
            </a:r>
            <a:r>
              <a:rPr lang="en-US" b="1" dirty="0"/>
              <a:t>than appreciated. </a:t>
            </a:r>
            <a:r>
              <a:rPr lang="en-US" dirty="0" smtClean="0"/>
              <a:t>With only 10</a:t>
            </a:r>
            <a:r>
              <a:rPr lang="en-US" dirty="0"/>
              <a:t>% federal Investment Tax Credit (ITC) and </a:t>
            </a:r>
            <a:r>
              <a:rPr lang="en-US" dirty="0" smtClean="0"/>
              <a:t>solar customers </a:t>
            </a:r>
            <a:r>
              <a:rPr lang="en-US" dirty="0"/>
              <a:t>paying 50% of a typical fixed grid charge, </a:t>
            </a:r>
            <a:r>
              <a:rPr lang="en-US" dirty="0" smtClean="0"/>
              <a:t>we see </a:t>
            </a:r>
            <a:r>
              <a:rPr lang="en-US" dirty="0"/>
              <a:t>a US commercial and residential solar market </a:t>
            </a:r>
            <a:r>
              <a:rPr lang="en-US" dirty="0" smtClean="0"/>
              <a:t>of ~</a:t>
            </a:r>
            <a:r>
              <a:rPr lang="en-US" dirty="0"/>
              <a:t>265 GW. </a:t>
            </a:r>
            <a:endParaRPr lang="en-US" dirty="0" smtClean="0"/>
          </a:p>
          <a:p>
            <a:r>
              <a:rPr lang="en-US" dirty="0" smtClean="0"/>
              <a:t>3</a:t>
            </a:r>
            <a:r>
              <a:rPr lang="en-US" dirty="0"/>
              <a:t>. </a:t>
            </a:r>
            <a:r>
              <a:rPr lang="en-US" b="1" dirty="0"/>
              <a:t>The </a:t>
            </a:r>
            <a:r>
              <a:rPr lang="en-US" b="1" dirty="0" smtClean="0"/>
              <a:t>household </a:t>
            </a:r>
            <a:r>
              <a:rPr lang="en-US" b="1" dirty="0"/>
              <a:t>market for solar </a:t>
            </a:r>
            <a:r>
              <a:rPr lang="en-US" b="1" dirty="0" smtClean="0"/>
              <a:t>panels is dependent </a:t>
            </a:r>
            <a:r>
              <a:rPr lang="en-US" b="1" dirty="0"/>
              <a:t>on two key factors: </a:t>
            </a:r>
            <a:r>
              <a:rPr lang="en-US" dirty="0"/>
              <a:t>net </a:t>
            </a:r>
            <a:r>
              <a:rPr lang="en-US" dirty="0" smtClean="0"/>
              <a:t>metering rules </a:t>
            </a:r>
            <a:r>
              <a:rPr lang="en-US" dirty="0"/>
              <a:t>and the 30% solar Investment Tax Credit (ITC</a:t>
            </a:r>
            <a:r>
              <a:rPr lang="en-US" dirty="0" smtClean="0"/>
              <a:t>). Currently</a:t>
            </a:r>
            <a:r>
              <a:rPr lang="en-US" dirty="0"/>
              <a:t>, distributed generation customers can </a:t>
            </a:r>
            <a:r>
              <a:rPr lang="en-US" dirty="0" smtClean="0"/>
              <a:t>eliminate all </a:t>
            </a:r>
            <a:r>
              <a:rPr lang="en-US" dirty="0"/>
              <a:t>or most of their power bill in 43 states by </a:t>
            </a:r>
            <a:r>
              <a:rPr lang="en-US" dirty="0" smtClean="0"/>
              <a:t>using distributed </a:t>
            </a:r>
            <a:r>
              <a:rPr lang="en-US" dirty="0"/>
              <a:t>generation, including the part associated </a:t>
            </a:r>
            <a:r>
              <a:rPr lang="en-US" dirty="0" smtClean="0"/>
              <a:t>with utilities</a:t>
            </a:r>
            <a:r>
              <a:rPr lang="en-US" dirty="0"/>
              <a:t>’ investments in providing a reliable grid; this </a:t>
            </a:r>
            <a:r>
              <a:rPr lang="en-US" dirty="0" smtClean="0"/>
              <a:t>net metering </a:t>
            </a:r>
            <a:r>
              <a:rPr lang="en-US" dirty="0"/>
              <a:t>approach will in our view likely change </a:t>
            </a:r>
            <a:r>
              <a:rPr lang="en-US" dirty="0" smtClean="0"/>
              <a:t>over time</a:t>
            </a:r>
            <a:r>
              <a:rPr lang="en-US" dirty="0"/>
              <a:t>. </a:t>
            </a:r>
            <a:endParaRPr lang="en-US" dirty="0" smtClean="0"/>
          </a:p>
          <a:p>
            <a:r>
              <a:rPr lang="en-US" dirty="0" smtClean="0"/>
              <a:t>4</a:t>
            </a:r>
            <a:r>
              <a:rPr lang="en-US" dirty="0"/>
              <a:t>. </a:t>
            </a:r>
            <a:r>
              <a:rPr lang="en-US" b="1" dirty="0"/>
              <a:t>Projected decrease in costs of batteries </a:t>
            </a:r>
            <a:r>
              <a:rPr lang="en-US" b="1" dirty="0" smtClean="0"/>
              <a:t>and distributed </a:t>
            </a:r>
            <a:r>
              <a:rPr lang="en-US" b="1" dirty="0"/>
              <a:t>generation could significantly disrupt </a:t>
            </a:r>
            <a:r>
              <a:rPr lang="en-US" b="1" dirty="0" smtClean="0"/>
              <a:t>the relationship </a:t>
            </a:r>
            <a:r>
              <a:rPr lang="en-US" b="1" dirty="0"/>
              <a:t>between utilities and their customers in</a:t>
            </a:r>
          </a:p>
          <a:p>
            <a:r>
              <a:rPr lang="en-US" b="1" dirty="0"/>
              <a:t>states with high utility rates and favorable </a:t>
            </a:r>
            <a:r>
              <a:rPr lang="en-US" b="1" dirty="0" smtClean="0"/>
              <a:t>sun conditions</a:t>
            </a:r>
            <a:r>
              <a:rPr lang="en-US" b="1" dirty="0"/>
              <a:t>. </a:t>
            </a:r>
            <a:r>
              <a:rPr lang="en-US" dirty="0"/>
              <a:t>Over time, many US customers </a:t>
            </a:r>
            <a:r>
              <a:rPr lang="en-US" dirty="0" smtClean="0"/>
              <a:t>could partially </a:t>
            </a:r>
            <a:r>
              <a:rPr lang="en-US" dirty="0"/>
              <a:t>or completely eliminate their usage of the </a:t>
            </a:r>
            <a:r>
              <a:rPr lang="en-US" dirty="0" smtClean="0"/>
              <a:t>power grid</a:t>
            </a:r>
            <a:r>
              <a:rPr lang="en-US" dirty="0"/>
              <a:t>. We see the greatest potential for such disruption </a:t>
            </a:r>
            <a:r>
              <a:rPr lang="en-US" dirty="0" smtClean="0"/>
              <a:t>in the </a:t>
            </a:r>
            <a:r>
              <a:rPr lang="en-US" dirty="0"/>
              <a:t>West, Southwest, and mid-Atlantic. However, </a:t>
            </a:r>
            <a:r>
              <a:rPr lang="en-US" dirty="0" smtClean="0"/>
              <a:t>utilities in </a:t>
            </a:r>
            <a:r>
              <a:rPr lang="en-US" dirty="0"/>
              <a:t>some regions could adapt to distributed generation to</a:t>
            </a:r>
          </a:p>
          <a:p>
            <a:r>
              <a:rPr lang="en-US" dirty="0"/>
              <a:t>minimize the impact on shareholders</a:t>
            </a:r>
            <a:r>
              <a:rPr lang="en-US" dirty="0" smtClean="0"/>
              <a:t>.</a:t>
            </a:r>
            <a:endParaRPr lang="en-US" dirty="0"/>
          </a:p>
        </p:txBody>
      </p:sp>
    </p:spTree>
    <p:extLst>
      <p:ext uri="{BB962C8B-B14F-4D97-AF65-F5344CB8AC3E}">
        <p14:creationId xmlns:p14="http://schemas.microsoft.com/office/powerpoint/2010/main" val="73658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Transmission/Distribution Technologies on edge of acceptance</a:t>
            </a:r>
            <a:endParaRPr lang="en-US" dirty="0"/>
          </a:p>
        </p:txBody>
      </p:sp>
      <p:sp>
        <p:nvSpPr>
          <p:cNvPr id="4" name="Content Placeholder 3"/>
          <p:cNvSpPr>
            <a:spLocks noGrp="1"/>
          </p:cNvSpPr>
          <p:nvPr>
            <p:ph idx="1"/>
          </p:nvPr>
        </p:nvSpPr>
        <p:spPr>
          <a:xfrm>
            <a:off x="457200" y="1066800"/>
            <a:ext cx="8229600" cy="5181600"/>
          </a:xfrm>
        </p:spPr>
        <p:txBody>
          <a:bodyPr/>
          <a:lstStyle/>
          <a:p>
            <a:r>
              <a:rPr lang="en-US" dirty="0" smtClean="0"/>
              <a:t>Adjustable Impedance of transmission lines – Already in existence in ERCOT with switched inductors on transmission lines.  Companies such as “</a:t>
            </a:r>
            <a:r>
              <a:rPr lang="en-US" dirty="0" smtClean="0"/>
              <a:t>smartwire</a:t>
            </a:r>
            <a:r>
              <a:rPr lang="en-US" dirty="0" smtClean="0"/>
              <a:t>” are trying to commercialize this technology with remotely controlled inductors bolted onto lines which may be switched on and off.</a:t>
            </a:r>
          </a:p>
          <a:p>
            <a:r>
              <a:rPr lang="en-US" dirty="0" smtClean="0"/>
              <a:t>Switched Series Capacitors</a:t>
            </a:r>
          </a:p>
          <a:p>
            <a:r>
              <a:rPr lang="en-US" dirty="0" smtClean="0"/>
              <a:t>Phase shifting transformers</a:t>
            </a:r>
          </a:p>
          <a:p>
            <a:r>
              <a:rPr lang="en-US" dirty="0" smtClean="0"/>
              <a:t>Distribution automation – remote control and monitoring of distribution circuits</a:t>
            </a:r>
          </a:p>
          <a:p>
            <a:pPr marL="0" indent="0">
              <a:buNone/>
            </a:pPr>
            <a:r>
              <a:rPr lang="en-US" dirty="0" smtClean="0"/>
              <a:t>Transmission/Distribution </a:t>
            </a:r>
            <a:r>
              <a:rPr lang="en-US" dirty="0"/>
              <a:t>Technologies </a:t>
            </a:r>
            <a:r>
              <a:rPr lang="en-US" dirty="0" smtClean="0"/>
              <a:t>probably cost prohibitive</a:t>
            </a:r>
          </a:p>
          <a:p>
            <a:r>
              <a:rPr lang="en-US" dirty="0" smtClean="0"/>
              <a:t>Universal Power Controller</a:t>
            </a:r>
          </a:p>
          <a:p>
            <a:r>
              <a:rPr lang="en-US" dirty="0" smtClean="0"/>
              <a:t>SEN transformer</a:t>
            </a:r>
          </a:p>
          <a:p>
            <a:r>
              <a:rPr lang="en-US" dirty="0" smtClean="0"/>
              <a:t>Thyristor</a:t>
            </a:r>
            <a:r>
              <a:rPr lang="en-US" dirty="0" smtClean="0"/>
              <a:t> Controlled series capacitor  </a:t>
            </a:r>
          </a:p>
          <a:p>
            <a:pPr marL="0" indent="0">
              <a:buNone/>
            </a:pPr>
            <a:endParaRPr lang="en-US" dirty="0"/>
          </a:p>
        </p:txBody>
      </p:sp>
      <p:sp>
        <p:nvSpPr>
          <p:cNvPr id="3" name="Date Placeholder 2"/>
          <p:cNvSpPr>
            <a:spLocks noGrp="1"/>
          </p:cNvSpPr>
          <p:nvPr>
            <p:ph type="dt" sz="half" idx="10"/>
          </p:nvPr>
        </p:nvSpPr>
        <p:spPr/>
        <p:txBody>
          <a:bodyPr/>
          <a:lstStyle/>
          <a:p>
            <a:pPr>
              <a:defRPr/>
            </a:pPr>
            <a:r>
              <a:rPr lang="en-US" dirty="0" smtClean="0"/>
              <a:t>ERCOT Public</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10200"/>
            <a:ext cx="2305050" cy="78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45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ERCOT Innovation which supports new resources</a:t>
            </a:r>
          </a:p>
        </p:txBody>
      </p:sp>
      <p:sp>
        <p:nvSpPr>
          <p:cNvPr id="23555" name="Content Placeholder 2"/>
          <p:cNvSpPr>
            <a:spLocks noGrp="1"/>
          </p:cNvSpPr>
          <p:nvPr>
            <p:ph idx="1"/>
          </p:nvPr>
        </p:nvSpPr>
        <p:spPr>
          <a:xfrm>
            <a:off x="381000" y="609600"/>
            <a:ext cx="8229600" cy="5638800"/>
          </a:xfrm>
        </p:spPr>
        <p:txBody>
          <a:bodyPr/>
          <a:lstStyle/>
          <a:p>
            <a:r>
              <a:rPr lang="en-US" altLang="en-US" sz="2400" dirty="0" smtClean="0"/>
              <a:t>Open transmission Access</a:t>
            </a:r>
          </a:p>
          <a:p>
            <a:r>
              <a:rPr lang="en-US" altLang="en-US" sz="2400" dirty="0" smtClean="0"/>
              <a:t>Correct Scarcity Pricing (ORDC) – Adjustment of energy pricing to reflect risk of shortage</a:t>
            </a:r>
          </a:p>
          <a:p>
            <a:r>
              <a:rPr lang="en-US" altLang="en-US" sz="2400" dirty="0" smtClean="0"/>
              <a:t>Efficient dispatch of system through Energy only design, efficient hedging, LMP &amp; Dynamic line ratings &amp; Automated Special Protection Schemes</a:t>
            </a:r>
          </a:p>
          <a:p>
            <a:r>
              <a:rPr lang="en-US" altLang="en-US" sz="2400" dirty="0" smtClean="0"/>
              <a:t>Transparent forecasting of system conditions including Wind Forecast &amp; Wind Ramp forecast &amp; associated processes</a:t>
            </a:r>
          </a:p>
          <a:p>
            <a:pPr lvl="1"/>
            <a:r>
              <a:rPr lang="en-US" altLang="en-US" sz="2400" dirty="0" smtClean="0"/>
              <a:t>Brattle studies forecasting market i.e. reserve margin</a:t>
            </a:r>
          </a:p>
          <a:p>
            <a:r>
              <a:rPr lang="en-US" altLang="en-US" sz="2400" dirty="0" smtClean="0"/>
              <a:t>Primary frequency response requirement for wind </a:t>
            </a:r>
          </a:p>
          <a:p>
            <a:r>
              <a:rPr lang="en-US" altLang="en-US" sz="2400" dirty="0" smtClean="0"/>
              <a:t>Loads in SCED</a:t>
            </a:r>
            <a:endParaRPr lang="en-US" altLang="en-US" sz="2400" dirty="0"/>
          </a:p>
          <a:p>
            <a:r>
              <a:rPr lang="en-US" altLang="en-US" sz="2400" dirty="0" smtClean="0"/>
              <a:t>Emerging Technologies Working group process to address new technologies concerns</a:t>
            </a:r>
          </a:p>
          <a:p>
            <a:endParaRPr lang="en-US" altLang="en-US" sz="2400" dirty="0" smtClean="0"/>
          </a:p>
        </p:txBody>
      </p:sp>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ERCOT Public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Photovoltaic</a:t>
            </a:r>
            <a:endParaRPr lang="en-US" dirty="0"/>
          </a:p>
        </p:txBody>
      </p:sp>
      <p:pic>
        <p:nvPicPr>
          <p:cNvPr id="522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50311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388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New Innovation under development supporting renewables</a:t>
            </a:r>
          </a:p>
        </p:txBody>
      </p:sp>
      <p:sp>
        <p:nvSpPr>
          <p:cNvPr id="3" name="Content Placeholder 2"/>
          <p:cNvSpPr>
            <a:spLocks noGrp="1"/>
          </p:cNvSpPr>
          <p:nvPr>
            <p:ph idx="1"/>
          </p:nvPr>
        </p:nvSpPr>
        <p:spPr>
          <a:xfrm>
            <a:off x="381000" y="838200"/>
            <a:ext cx="8229600" cy="5410200"/>
          </a:xfrm>
        </p:spPr>
        <p:txBody>
          <a:bodyPr/>
          <a:lstStyle/>
          <a:p>
            <a:pPr>
              <a:defRPr/>
            </a:pPr>
            <a:r>
              <a:rPr lang="en-US" sz="2400" dirty="0" smtClean="0"/>
              <a:t>Solar power forecast</a:t>
            </a:r>
          </a:p>
          <a:p>
            <a:pPr>
              <a:defRPr/>
            </a:pPr>
            <a:endParaRPr lang="en-US" sz="2400" dirty="0" smtClean="0"/>
          </a:p>
          <a:p>
            <a:pPr>
              <a:defRPr/>
            </a:pPr>
            <a:r>
              <a:rPr lang="en-US" sz="2400" dirty="0" smtClean="0"/>
              <a:t>Revision of Ancillary Service products Synchrophasors &amp; synchrophasor training (simulator under development)</a:t>
            </a:r>
          </a:p>
          <a:p>
            <a:pPr marL="0" indent="0">
              <a:buFontTx/>
              <a:buNone/>
              <a:defRPr/>
            </a:pPr>
            <a:endParaRPr lang="en-US" sz="2400" dirty="0" smtClean="0"/>
          </a:p>
          <a:p>
            <a:pPr>
              <a:defRPr/>
            </a:pPr>
            <a:r>
              <a:rPr lang="en-US" sz="2400" dirty="0" smtClean="0"/>
              <a:t>Multi-interval SCED and real-time co-optimization</a:t>
            </a:r>
          </a:p>
          <a:p>
            <a:pPr marL="0" indent="0">
              <a:buNone/>
              <a:defRPr/>
            </a:pPr>
            <a:endParaRPr lang="en-US" dirty="0"/>
          </a:p>
          <a:p>
            <a:pPr marL="0" indent="0">
              <a:buFontTx/>
              <a:buNone/>
              <a:defRPr/>
            </a:pPr>
            <a:endParaRPr lang="en-US" dirty="0"/>
          </a:p>
        </p:txBody>
      </p:sp>
      <p:sp>
        <p:nvSpPr>
          <p:cNvPr id="245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ERCOT Public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ERCOT Public</a:t>
            </a:r>
            <a:endParaRPr lang="en-US" dirty="0"/>
          </a:p>
        </p:txBody>
      </p:sp>
      <p:sp>
        <p:nvSpPr>
          <p:cNvPr id="3" name="Rectangle 2"/>
          <p:cNvSpPr/>
          <p:nvPr/>
        </p:nvSpPr>
        <p:spPr>
          <a:xfrm>
            <a:off x="2575302" y="2967335"/>
            <a:ext cx="39934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829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r>
              <a:rPr lang="en-US" dirty="0" smtClean="0"/>
              <a:t>Tab X</a:t>
            </a:r>
          </a:p>
          <a:p>
            <a:pPr>
              <a:defRPr/>
            </a:pPr>
            <a:r>
              <a:rPr lang="en-US" dirty="0" smtClean="0"/>
              <a:t>ERCOT Public/Confidential/Restricted</a:t>
            </a:r>
            <a:endParaRPr lang="en-US" dirty="0"/>
          </a:p>
        </p:txBody>
      </p:sp>
      <p:sp>
        <p:nvSpPr>
          <p:cNvPr id="4" name="TextBox 3"/>
          <p:cNvSpPr txBox="1"/>
          <p:nvPr/>
        </p:nvSpPr>
        <p:spPr>
          <a:xfrm>
            <a:off x="457200" y="1295400"/>
            <a:ext cx="8229600" cy="3231334"/>
          </a:xfrm>
          <a:prstGeom prst="rect">
            <a:avLst/>
          </a:prstGeom>
          <a:noFill/>
        </p:spPr>
        <p:txBody>
          <a:bodyPr wrap="square" rtlCol="0">
            <a:spAutoFit/>
          </a:bodyPr>
          <a:lstStyle/>
          <a:p>
            <a:pPr marL="342900" marR="0" lvl="0" indent="-342900">
              <a:lnSpc>
                <a:spcPct val="115000"/>
              </a:lnSpc>
              <a:spcBef>
                <a:spcPts val="600"/>
              </a:spcBef>
              <a:spcAft>
                <a:spcPts val="600"/>
              </a:spcAft>
              <a:buFont typeface="+mj-lt"/>
              <a:buAutoNum type="arabicPeriod"/>
            </a:pPr>
            <a:r>
              <a:rPr lang="en-US" sz="2400" b="1" dirty="0">
                <a:latin typeface="Arial"/>
                <a:ea typeface="Calibri"/>
                <a:cs typeface="Times New Roman"/>
              </a:rPr>
              <a:t>Which of the following is a new generation </a:t>
            </a:r>
            <a:r>
              <a:rPr lang="en-US" sz="2400" b="1" dirty="0" smtClean="0">
                <a:latin typeface="Arial"/>
                <a:ea typeface="Calibri"/>
                <a:cs typeface="Times New Roman"/>
              </a:rPr>
              <a:t>technology set </a:t>
            </a:r>
            <a:r>
              <a:rPr lang="en-US" sz="2400" b="1" dirty="0">
                <a:latin typeface="Arial"/>
                <a:ea typeface="Calibri"/>
                <a:cs typeface="Times New Roman"/>
              </a:rPr>
              <a:t>to enter the ERCOT market?</a:t>
            </a:r>
            <a:endParaRPr lang="en-US" sz="2400" dirty="0">
              <a:latin typeface="Calibri"/>
              <a:ea typeface="Calibri"/>
              <a:cs typeface="Times New Roman"/>
            </a:endParaRPr>
          </a:p>
          <a:p>
            <a:pPr marL="800100" lvl="1" indent="-342900">
              <a:lnSpc>
                <a:spcPct val="115000"/>
              </a:lnSpc>
              <a:spcBef>
                <a:spcPts val="600"/>
              </a:spcBef>
              <a:spcAft>
                <a:spcPts val="600"/>
              </a:spcAft>
              <a:buFont typeface="+mj-lt"/>
              <a:buAutoNum type="alphaLcParenR"/>
            </a:pPr>
            <a:r>
              <a:rPr lang="en-US" sz="2400" dirty="0">
                <a:latin typeface="Arial"/>
                <a:ea typeface="Calibri"/>
                <a:cs typeface="Times New Roman"/>
              </a:rPr>
              <a:t>Photovoltaic</a:t>
            </a:r>
            <a:endParaRPr lang="en-US" sz="2400" dirty="0">
              <a:latin typeface="Calibri"/>
              <a:ea typeface="Calibri"/>
              <a:cs typeface="Times New Roman"/>
            </a:endParaRPr>
          </a:p>
          <a:p>
            <a:pPr marL="800100" lvl="1" indent="-342900">
              <a:lnSpc>
                <a:spcPct val="115000"/>
              </a:lnSpc>
              <a:spcBef>
                <a:spcPts val="600"/>
              </a:spcBef>
              <a:spcAft>
                <a:spcPts val="600"/>
              </a:spcAft>
              <a:buFont typeface="+mj-lt"/>
              <a:buAutoNum type="alphaLcParenR"/>
            </a:pPr>
            <a:r>
              <a:rPr lang="en-US" sz="2400" dirty="0">
                <a:latin typeface="Arial"/>
                <a:ea typeface="Calibri"/>
                <a:cs typeface="Times New Roman"/>
              </a:rPr>
              <a:t>Battery Storage</a:t>
            </a:r>
            <a:endParaRPr lang="en-US" sz="2400" dirty="0">
              <a:latin typeface="Calibri"/>
              <a:ea typeface="Calibri"/>
              <a:cs typeface="Times New Roman"/>
            </a:endParaRPr>
          </a:p>
          <a:p>
            <a:pPr marL="800100" lvl="1" indent="-342900">
              <a:lnSpc>
                <a:spcPct val="115000"/>
              </a:lnSpc>
              <a:spcBef>
                <a:spcPts val="600"/>
              </a:spcBef>
              <a:spcAft>
                <a:spcPts val="600"/>
              </a:spcAft>
              <a:buFont typeface="+mj-lt"/>
              <a:buAutoNum type="alphaLcParenR"/>
            </a:pPr>
            <a:r>
              <a:rPr lang="en-US" sz="2400" dirty="0">
                <a:latin typeface="Arial"/>
                <a:ea typeface="Calibri"/>
                <a:cs typeface="Times New Roman"/>
              </a:rPr>
              <a:t>Larger Wind </a:t>
            </a:r>
            <a:r>
              <a:rPr lang="en-US" sz="2400" dirty="0" smtClean="0">
                <a:latin typeface="Arial"/>
                <a:ea typeface="Calibri"/>
                <a:cs typeface="Times New Roman"/>
              </a:rPr>
              <a:t>Turbines</a:t>
            </a:r>
            <a:endParaRPr lang="en-US" sz="2400" dirty="0" smtClean="0">
              <a:latin typeface="Calibri"/>
              <a:ea typeface="Calibri"/>
              <a:cs typeface="Times New Roman"/>
            </a:endParaRPr>
          </a:p>
          <a:p>
            <a:pPr marL="800100" lvl="1" indent="-342900">
              <a:lnSpc>
                <a:spcPct val="115000"/>
              </a:lnSpc>
              <a:spcBef>
                <a:spcPts val="600"/>
              </a:spcBef>
              <a:spcAft>
                <a:spcPts val="600"/>
              </a:spcAft>
              <a:buFont typeface="+mj-lt"/>
              <a:buAutoNum type="alphaLcParenR"/>
            </a:pPr>
            <a:r>
              <a:rPr lang="en-US" sz="2400" dirty="0" smtClean="0">
                <a:latin typeface="Arial" panose="020B0604020202020204" pitchFamily="34" charset="0"/>
                <a:ea typeface="Calibri"/>
                <a:cs typeface="Arial" panose="020B0604020202020204" pitchFamily="34" charset="0"/>
              </a:rPr>
              <a:t>All of the above</a:t>
            </a:r>
            <a:endParaRPr lang="en-US" sz="24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701231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r>
              <a:rPr lang="en-US" dirty="0" smtClean="0"/>
              <a:t>Tab X</a:t>
            </a:r>
          </a:p>
          <a:p>
            <a:pPr>
              <a:defRPr/>
            </a:pPr>
            <a:r>
              <a:rPr lang="en-US" dirty="0" smtClean="0"/>
              <a:t>ERCOT Public/Confidential/Restricted</a:t>
            </a:r>
            <a:endParaRPr lang="en-US" dirty="0"/>
          </a:p>
        </p:txBody>
      </p:sp>
      <p:sp>
        <p:nvSpPr>
          <p:cNvPr id="4" name="TextBox 3"/>
          <p:cNvSpPr txBox="1"/>
          <p:nvPr/>
        </p:nvSpPr>
        <p:spPr>
          <a:xfrm>
            <a:off x="381000" y="1371600"/>
            <a:ext cx="8382000" cy="3293209"/>
          </a:xfrm>
          <a:prstGeom prst="rect">
            <a:avLst/>
          </a:prstGeom>
          <a:noFill/>
        </p:spPr>
        <p:txBody>
          <a:bodyPr wrap="square" rtlCol="0">
            <a:spAutoFit/>
          </a:bodyPr>
          <a:lstStyle/>
          <a:p>
            <a:pPr marL="342900" indent="-342900">
              <a:spcBef>
                <a:spcPts val="600"/>
              </a:spcBef>
              <a:spcAft>
                <a:spcPts val="600"/>
              </a:spcAft>
              <a:buAutoNum type="arabicPeriod" startAt="2"/>
            </a:pPr>
            <a:r>
              <a:rPr lang="en-US" sz="2400" dirty="0" smtClean="0"/>
              <a:t>Which of the following is a barrier to one or more of the new generation technologies that are set to enter the ERCOT market?</a:t>
            </a:r>
          </a:p>
          <a:p>
            <a:pPr marL="800100" lvl="1" indent="-342900">
              <a:spcBef>
                <a:spcPts val="600"/>
              </a:spcBef>
              <a:spcAft>
                <a:spcPts val="600"/>
              </a:spcAft>
              <a:buFont typeface="+mj-lt"/>
              <a:buAutoNum type="alphaLcParenR"/>
            </a:pPr>
            <a:r>
              <a:rPr lang="en-US" sz="2400" dirty="0" smtClean="0"/>
              <a:t>High return on investment</a:t>
            </a:r>
          </a:p>
          <a:p>
            <a:pPr marL="800100" lvl="1" indent="-342900">
              <a:spcBef>
                <a:spcPts val="600"/>
              </a:spcBef>
              <a:spcAft>
                <a:spcPts val="600"/>
              </a:spcAft>
              <a:buFont typeface="+mj-lt"/>
              <a:buAutoNum type="alphaLcParenR"/>
            </a:pPr>
            <a:r>
              <a:rPr lang="en-US" sz="2400" dirty="0" smtClean="0"/>
              <a:t>Low Installation Cost</a:t>
            </a:r>
          </a:p>
          <a:p>
            <a:pPr marL="800100" lvl="1" indent="-342900">
              <a:spcBef>
                <a:spcPts val="600"/>
              </a:spcBef>
              <a:spcAft>
                <a:spcPts val="600"/>
              </a:spcAft>
              <a:buFont typeface="+mj-lt"/>
              <a:buAutoNum type="alphaLcParenR"/>
            </a:pPr>
            <a:r>
              <a:rPr lang="en-US" sz="2400" dirty="0" smtClean="0"/>
              <a:t>Low Electricity Prices</a:t>
            </a:r>
          </a:p>
          <a:p>
            <a:pPr marL="800100" lvl="1" indent="-342900">
              <a:spcBef>
                <a:spcPts val="600"/>
              </a:spcBef>
              <a:spcAft>
                <a:spcPts val="600"/>
              </a:spcAft>
              <a:buFont typeface="+mj-lt"/>
              <a:buAutoNum type="alphaLcParenR"/>
            </a:pPr>
            <a:r>
              <a:rPr lang="en-US" sz="2400" dirty="0" smtClean="0"/>
              <a:t>All of the above</a:t>
            </a:r>
            <a:endParaRPr lang="en-US" sz="2400" dirty="0"/>
          </a:p>
        </p:txBody>
      </p:sp>
    </p:spTree>
    <p:extLst>
      <p:ext uri="{BB962C8B-B14F-4D97-AF65-F5344CB8AC3E}">
        <p14:creationId xmlns:p14="http://schemas.microsoft.com/office/powerpoint/2010/main" val="2850487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r>
              <a:rPr lang="en-US" dirty="0" smtClean="0"/>
              <a:t>Tab X</a:t>
            </a:r>
          </a:p>
          <a:p>
            <a:pPr>
              <a:defRPr/>
            </a:pPr>
            <a:r>
              <a:rPr lang="en-US" dirty="0" smtClean="0"/>
              <a:t>ERCOT Public/Confidential/Restricted</a:t>
            </a:r>
            <a:endParaRPr lang="en-US" dirty="0"/>
          </a:p>
        </p:txBody>
      </p:sp>
      <p:sp>
        <p:nvSpPr>
          <p:cNvPr id="4" name="TextBox 3"/>
          <p:cNvSpPr txBox="1"/>
          <p:nvPr/>
        </p:nvSpPr>
        <p:spPr>
          <a:xfrm>
            <a:off x="533400" y="1371600"/>
            <a:ext cx="8077200" cy="2923877"/>
          </a:xfrm>
          <a:prstGeom prst="rect">
            <a:avLst/>
          </a:prstGeom>
          <a:noFill/>
        </p:spPr>
        <p:txBody>
          <a:bodyPr wrap="square" rtlCol="0">
            <a:spAutoFit/>
          </a:bodyPr>
          <a:lstStyle/>
          <a:p>
            <a:pPr marL="342900" indent="-342900">
              <a:spcBef>
                <a:spcPts val="600"/>
              </a:spcBef>
              <a:spcAft>
                <a:spcPts val="600"/>
              </a:spcAft>
              <a:buAutoNum type="arabicPeriod" startAt="3"/>
            </a:pPr>
            <a:r>
              <a:rPr lang="en-US" sz="2400" dirty="0" smtClean="0"/>
              <a:t>Which economic factor could speed the acceptance of the new generation technologies?</a:t>
            </a:r>
          </a:p>
          <a:p>
            <a:pPr marL="800100" lvl="1" indent="-342900">
              <a:spcBef>
                <a:spcPts val="600"/>
              </a:spcBef>
              <a:spcAft>
                <a:spcPts val="600"/>
              </a:spcAft>
              <a:buFont typeface="+mj-lt"/>
              <a:buAutoNum type="alphaLcParenR"/>
            </a:pPr>
            <a:r>
              <a:rPr lang="en-US" sz="2400" dirty="0" smtClean="0"/>
              <a:t>The abundant supply of cheap nuclear power</a:t>
            </a:r>
          </a:p>
          <a:p>
            <a:pPr marL="800100" lvl="1" indent="-342900">
              <a:spcBef>
                <a:spcPts val="600"/>
              </a:spcBef>
              <a:spcAft>
                <a:spcPts val="600"/>
              </a:spcAft>
              <a:buFont typeface="+mj-lt"/>
              <a:buAutoNum type="alphaLcParenR"/>
            </a:pPr>
            <a:r>
              <a:rPr lang="en-US" sz="2400" dirty="0" smtClean="0"/>
              <a:t>Higher solar PV capital cost</a:t>
            </a:r>
          </a:p>
          <a:p>
            <a:pPr marL="800100" lvl="1" indent="-342900">
              <a:spcBef>
                <a:spcPts val="600"/>
              </a:spcBef>
              <a:spcAft>
                <a:spcPts val="600"/>
              </a:spcAft>
              <a:buFont typeface="+mj-lt"/>
              <a:buAutoNum type="alphaLcParenR"/>
            </a:pPr>
            <a:r>
              <a:rPr lang="en-US" sz="2400" dirty="0" smtClean="0"/>
              <a:t>Eliminating the Solar Investment Tax Credit</a:t>
            </a:r>
          </a:p>
          <a:p>
            <a:pPr marL="800100" lvl="1" indent="-342900">
              <a:spcBef>
                <a:spcPts val="600"/>
              </a:spcBef>
              <a:spcAft>
                <a:spcPts val="600"/>
              </a:spcAft>
              <a:buFont typeface="+mj-lt"/>
              <a:buAutoNum type="alphaLcParenR"/>
            </a:pPr>
            <a:r>
              <a:rPr lang="en-US" sz="2400" dirty="0" smtClean="0"/>
              <a:t>The projected decrease in costs of batteries</a:t>
            </a:r>
            <a:endParaRPr lang="en-US" sz="2400" dirty="0"/>
          </a:p>
        </p:txBody>
      </p:sp>
    </p:spTree>
    <p:extLst>
      <p:ext uri="{BB962C8B-B14F-4D97-AF65-F5344CB8AC3E}">
        <p14:creationId xmlns:p14="http://schemas.microsoft.com/office/powerpoint/2010/main" val="4195640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r>
              <a:rPr lang="en-US" dirty="0" smtClean="0"/>
              <a:t>Tab X</a:t>
            </a:r>
          </a:p>
          <a:p>
            <a:pPr>
              <a:defRPr/>
            </a:pPr>
            <a:r>
              <a:rPr lang="en-US" dirty="0" smtClean="0"/>
              <a:t>ERCOT Public/Confidential/Restricted</a:t>
            </a:r>
            <a:endParaRPr lang="en-US" dirty="0"/>
          </a:p>
        </p:txBody>
      </p:sp>
      <p:sp>
        <p:nvSpPr>
          <p:cNvPr id="4" name="TextBox 3"/>
          <p:cNvSpPr txBox="1"/>
          <p:nvPr/>
        </p:nvSpPr>
        <p:spPr>
          <a:xfrm>
            <a:off x="533400" y="1371600"/>
            <a:ext cx="7924800" cy="3293209"/>
          </a:xfrm>
          <a:prstGeom prst="rect">
            <a:avLst/>
          </a:prstGeom>
          <a:noFill/>
        </p:spPr>
        <p:txBody>
          <a:bodyPr wrap="square" rtlCol="0">
            <a:spAutoFit/>
          </a:bodyPr>
          <a:lstStyle/>
          <a:p>
            <a:pPr marL="342900" indent="-342900">
              <a:spcBef>
                <a:spcPts val="600"/>
              </a:spcBef>
              <a:spcAft>
                <a:spcPts val="600"/>
              </a:spcAft>
              <a:buAutoNum type="arabicPeriod" startAt="4"/>
            </a:pPr>
            <a:r>
              <a:rPr lang="en-US" sz="2400" dirty="0" smtClean="0"/>
              <a:t>Which technological difficult could prevent the widespread penetration of the new generation technologies?</a:t>
            </a:r>
          </a:p>
          <a:p>
            <a:pPr marL="800100" lvl="1" indent="-342900">
              <a:spcBef>
                <a:spcPts val="600"/>
              </a:spcBef>
              <a:spcAft>
                <a:spcPts val="600"/>
              </a:spcAft>
              <a:buAutoNum type="alphaLcParenR"/>
            </a:pPr>
            <a:r>
              <a:rPr lang="en-US" sz="2400" dirty="0" smtClean="0"/>
              <a:t>Frequency-watt control</a:t>
            </a:r>
          </a:p>
          <a:p>
            <a:pPr marL="800100" lvl="1" indent="-342900">
              <a:spcBef>
                <a:spcPts val="600"/>
              </a:spcBef>
              <a:spcAft>
                <a:spcPts val="600"/>
              </a:spcAft>
              <a:buAutoNum type="alphaLcParenR"/>
            </a:pPr>
            <a:r>
              <a:rPr lang="en-US" sz="2400" dirty="0" smtClean="0"/>
              <a:t>Voltage regulation and reactive support</a:t>
            </a:r>
          </a:p>
          <a:p>
            <a:pPr marL="800100" lvl="1" indent="-342900">
              <a:spcBef>
                <a:spcPts val="600"/>
              </a:spcBef>
              <a:spcAft>
                <a:spcPts val="600"/>
              </a:spcAft>
              <a:buAutoNum type="alphaLcParenR"/>
            </a:pPr>
            <a:r>
              <a:rPr lang="en-US" sz="2400" dirty="0" smtClean="0"/>
              <a:t>Eliminating the Solar Investment Tax Credit</a:t>
            </a:r>
          </a:p>
          <a:p>
            <a:pPr marL="800100" lvl="1" indent="-342900">
              <a:spcBef>
                <a:spcPts val="600"/>
              </a:spcBef>
              <a:spcAft>
                <a:spcPts val="600"/>
              </a:spcAft>
              <a:buAutoNum type="alphaLcParenR"/>
            </a:pPr>
            <a:r>
              <a:rPr lang="en-US" sz="2400" dirty="0" smtClean="0"/>
              <a:t>All of the above</a:t>
            </a:r>
            <a:endParaRPr lang="en-US" sz="2400" dirty="0"/>
          </a:p>
        </p:txBody>
      </p:sp>
    </p:spTree>
    <p:extLst>
      <p:ext uri="{BB962C8B-B14F-4D97-AF65-F5344CB8AC3E}">
        <p14:creationId xmlns:p14="http://schemas.microsoft.com/office/powerpoint/2010/main" val="1080785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r>
              <a:rPr lang="en-US" dirty="0" smtClean="0"/>
              <a:t>Tab X</a:t>
            </a:r>
          </a:p>
          <a:p>
            <a:pPr>
              <a:defRPr/>
            </a:pPr>
            <a:r>
              <a:rPr lang="en-US" dirty="0" smtClean="0"/>
              <a:t>ERCOT Public/Confidential/Restricted</a:t>
            </a:r>
            <a:endParaRPr lang="en-US" dirty="0"/>
          </a:p>
        </p:txBody>
      </p:sp>
      <p:sp>
        <p:nvSpPr>
          <p:cNvPr id="4" name="TextBox 3"/>
          <p:cNvSpPr txBox="1"/>
          <p:nvPr/>
        </p:nvSpPr>
        <p:spPr>
          <a:xfrm>
            <a:off x="533400" y="1371600"/>
            <a:ext cx="8001000" cy="3293209"/>
          </a:xfrm>
          <a:prstGeom prst="rect">
            <a:avLst/>
          </a:prstGeom>
          <a:noFill/>
        </p:spPr>
        <p:txBody>
          <a:bodyPr wrap="square" rtlCol="0">
            <a:spAutoFit/>
          </a:bodyPr>
          <a:lstStyle/>
          <a:p>
            <a:pPr marL="342900" indent="-342900">
              <a:spcBef>
                <a:spcPts val="600"/>
              </a:spcBef>
              <a:spcAft>
                <a:spcPts val="600"/>
              </a:spcAft>
              <a:buAutoNum type="arabicPeriod" startAt="5"/>
            </a:pPr>
            <a:r>
              <a:rPr lang="en-US" sz="2400" dirty="0" smtClean="0"/>
              <a:t>Which of the following is a new transmission or distribution technology on the edge of acceptance in the ERCOT market?</a:t>
            </a:r>
          </a:p>
          <a:p>
            <a:pPr marL="800100" lvl="1" indent="-342900">
              <a:spcBef>
                <a:spcPts val="600"/>
              </a:spcBef>
              <a:spcAft>
                <a:spcPts val="600"/>
              </a:spcAft>
              <a:buAutoNum type="alphaLcParenR"/>
            </a:pPr>
            <a:r>
              <a:rPr lang="en-US" sz="2400" dirty="0" smtClean="0"/>
              <a:t>Adjustable Impedance of transmission lines</a:t>
            </a:r>
          </a:p>
          <a:p>
            <a:pPr marL="800100" lvl="1" indent="-342900">
              <a:spcBef>
                <a:spcPts val="600"/>
              </a:spcBef>
              <a:spcAft>
                <a:spcPts val="600"/>
              </a:spcAft>
              <a:buAutoNum type="alphaLcParenR"/>
            </a:pPr>
            <a:r>
              <a:rPr lang="en-US" sz="2400" dirty="0" smtClean="0"/>
              <a:t>Switched Series Capacitors</a:t>
            </a:r>
          </a:p>
          <a:p>
            <a:pPr marL="800100" lvl="1" indent="-342900">
              <a:spcBef>
                <a:spcPts val="600"/>
              </a:spcBef>
              <a:spcAft>
                <a:spcPts val="600"/>
              </a:spcAft>
              <a:buAutoNum type="alphaLcParenR"/>
            </a:pPr>
            <a:r>
              <a:rPr lang="en-US" sz="2400" dirty="0" smtClean="0"/>
              <a:t>Phase shifting transformers</a:t>
            </a:r>
          </a:p>
          <a:p>
            <a:pPr marL="800100" lvl="1" indent="-342900">
              <a:spcBef>
                <a:spcPts val="600"/>
              </a:spcBef>
              <a:spcAft>
                <a:spcPts val="600"/>
              </a:spcAft>
              <a:buAutoNum type="alphaLcParenR"/>
            </a:pPr>
            <a:r>
              <a:rPr lang="en-US" sz="2400" dirty="0" smtClean="0"/>
              <a:t>All of the above</a:t>
            </a:r>
            <a:endParaRPr lang="en-US" sz="2400" dirty="0"/>
          </a:p>
        </p:txBody>
      </p:sp>
    </p:spTree>
    <p:extLst>
      <p:ext uri="{BB962C8B-B14F-4D97-AF65-F5344CB8AC3E}">
        <p14:creationId xmlns:p14="http://schemas.microsoft.com/office/powerpoint/2010/main" val="22978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sz="1200" b="0" dirty="0" smtClean="0"/>
          </a:p>
          <a:p>
            <a:pPr eaLnBrk="1" hangingPunct="1">
              <a:spcBef>
                <a:spcPct val="0"/>
              </a:spcBef>
              <a:buFontTx/>
              <a:buNone/>
            </a:pPr>
            <a:r>
              <a:rPr lang="en-US" altLang="en-US" sz="1200" b="0" dirty="0" smtClean="0"/>
              <a:t>ERCOT Public</a:t>
            </a:r>
          </a:p>
        </p:txBody>
      </p:sp>
      <p:sp>
        <p:nvSpPr>
          <p:cNvPr id="14339" name="Rectangle 2"/>
          <p:cNvSpPr>
            <a:spLocks noGrp="1" noChangeArrowheads="1"/>
          </p:cNvSpPr>
          <p:nvPr>
            <p:ph type="title"/>
          </p:nvPr>
        </p:nvSpPr>
        <p:spPr/>
        <p:txBody>
          <a:bodyPr/>
          <a:lstStyle/>
          <a:p>
            <a:pPr eaLnBrk="1" hangingPunct="1"/>
            <a:r>
              <a:rPr lang="en-US" altLang="en-US" dirty="0" smtClean="0"/>
              <a:t>Photovoltaic</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736"/>
            <a:ext cx="7691439" cy="572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51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Solar Radiation in Texas – from National Renewable Lab</a:t>
            </a:r>
          </a:p>
        </p:txBody>
      </p:sp>
      <p:pic>
        <p:nvPicPr>
          <p:cNvPr id="1945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2000"/>
            <a:ext cx="7010400" cy="5419725"/>
          </a:xfrm>
        </p:spPr>
      </p:pic>
      <p:sp>
        <p:nvSpPr>
          <p:cNvPr id="19460" name="Date Placeholder 3"/>
          <p:cNvSpPr>
            <a:spLocks noGrp="1"/>
          </p:cNvSpPr>
          <p:nvPr>
            <p:ph type="dt" sz="quarter" idx="10"/>
          </p:nvPr>
        </p:nvSpPr>
        <p:spPr>
          <a:xfrm>
            <a:off x="1143000" y="6210300"/>
            <a:ext cx="419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800" dirty="0" smtClean="0"/>
          </a:p>
          <a:p>
            <a:pPr eaLnBrk="1" hangingPunct="1"/>
            <a:r>
              <a:rPr lang="en-US" altLang="en-US" sz="800" dirty="0" smtClean="0"/>
              <a:t>Source:  NREL http://en.openei.org/w/index</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962400"/>
            <a:ext cx="3048000" cy="2356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76200"/>
            <a:ext cx="8686800" cy="685800"/>
          </a:xfrm>
        </p:spPr>
        <p:txBody>
          <a:bodyPr/>
          <a:lstStyle/>
          <a:p>
            <a:r>
              <a:rPr lang="en-US" altLang="en-US" dirty="0" smtClean="0"/>
              <a:t>EIA projections of average LCOE for different technologies</a:t>
            </a:r>
          </a:p>
        </p:txBody>
      </p:sp>
      <p:sp>
        <p:nvSpPr>
          <p:cNvPr id="19460" name="Date Placeholder 3"/>
          <p:cNvSpPr>
            <a:spLocks noGrp="1"/>
          </p:cNvSpPr>
          <p:nvPr>
            <p:ph type="dt" sz="quarter" idx="10"/>
          </p:nvPr>
        </p:nvSpPr>
        <p:spPr>
          <a:xfrm>
            <a:off x="1143000" y="6334125"/>
            <a:ext cx="739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smtClean="0"/>
          </a:p>
          <a:p>
            <a:pPr eaLnBrk="1" hangingPunct="1"/>
            <a:r>
              <a:rPr lang="en-US" altLang="en-US" dirty="0" smtClean="0"/>
              <a:t>ERCOT Public       </a:t>
            </a:r>
            <a:r>
              <a:rPr lang="en-US" altLang="en-US" sz="800" dirty="0" smtClean="0"/>
              <a:t>1 Source: EIA Annual Energy Outlook 2014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7810529"/>
              </p:ext>
            </p:extLst>
          </p:nvPr>
        </p:nvGraphicFramePr>
        <p:xfrm>
          <a:off x="457200" y="685800"/>
          <a:ext cx="8229600" cy="4419600"/>
        </p:xfrm>
        <a:graphic>
          <a:graphicData uri="http://schemas.openxmlformats.org/drawingml/2006/chart">
            <c:chart xmlns:c="http://schemas.openxmlformats.org/drawingml/2006/chart" xmlns:r="http://schemas.openxmlformats.org/officeDocument/2006/relationships" r:id="rId3"/>
          </a:graphicData>
        </a:graphic>
      </p:graphicFrame>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95800"/>
            <a:ext cx="32766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1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76200"/>
            <a:ext cx="8686800" cy="685800"/>
          </a:xfrm>
        </p:spPr>
        <p:txBody>
          <a:bodyPr/>
          <a:lstStyle/>
          <a:p>
            <a:r>
              <a:rPr lang="en-US" altLang="en-US" dirty="0" smtClean="0"/>
              <a:t>EIA projections of average LACE for different technologies</a:t>
            </a:r>
          </a:p>
        </p:txBody>
      </p:sp>
      <p:sp>
        <p:nvSpPr>
          <p:cNvPr id="19460" name="Date Placeholder 3"/>
          <p:cNvSpPr>
            <a:spLocks noGrp="1"/>
          </p:cNvSpPr>
          <p:nvPr>
            <p:ph type="dt" sz="quarter" idx="10"/>
          </p:nvPr>
        </p:nvSpPr>
        <p:spPr>
          <a:xfrm>
            <a:off x="1143000" y="6334125"/>
            <a:ext cx="739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smtClean="0"/>
          </a:p>
          <a:p>
            <a:pPr eaLnBrk="1" hangingPunct="1"/>
            <a:r>
              <a:rPr lang="en-US" altLang="en-US" dirty="0" smtClean="0"/>
              <a:t>ERCOT Public       </a:t>
            </a:r>
            <a:r>
              <a:rPr lang="en-US" altLang="en-US" sz="800" dirty="0" smtClean="0"/>
              <a:t>1 Source: EIA Annual Energy Outlook 2014  </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95800"/>
            <a:ext cx="3276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val="3360515862"/>
              </p:ext>
            </p:extLst>
          </p:nvPr>
        </p:nvGraphicFramePr>
        <p:xfrm>
          <a:off x="381000" y="685800"/>
          <a:ext cx="847725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979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technology makes sense???</a:t>
            </a:r>
            <a:endParaRPr lang="en-US" dirty="0"/>
          </a:p>
        </p:txBody>
      </p:sp>
      <p:sp>
        <p:nvSpPr>
          <p:cNvPr id="4" name="Date Placeholder 3"/>
          <p:cNvSpPr>
            <a:spLocks noGrp="1"/>
          </p:cNvSpPr>
          <p:nvPr>
            <p:ph type="dt" sz="half" idx="10"/>
          </p:nvPr>
        </p:nvSpPr>
        <p:spPr>
          <a:xfrm>
            <a:off x="1143000" y="6334125"/>
            <a:ext cx="7010400" cy="476250"/>
          </a:xfrm>
        </p:spPr>
        <p:txBody>
          <a:bodyPr/>
          <a:lstStyle/>
          <a:p>
            <a:pPr>
              <a:defRPr/>
            </a:pPr>
            <a:r>
              <a:rPr lang="en-US" sz="800" dirty="0" smtClean="0"/>
              <a:t>Source: California Natural Resources Agency </a:t>
            </a:r>
            <a:r>
              <a:rPr lang="en-US" sz="800" i="1" dirty="0"/>
              <a:t>Practicing Risk-Aware Electricity Regulation, 2012 http://www.ceres.org/resources/reports/practicing-risk-aware-electricity-regulation</a:t>
            </a:r>
            <a:endParaRPr lang="en-US" sz="800" dirty="0"/>
          </a:p>
          <a:p>
            <a:pPr>
              <a:defRPr/>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04850"/>
            <a:ext cx="8763000" cy="555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460047"/>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8106</TotalTime>
  <Words>2814</Words>
  <Application>Microsoft Office PowerPoint</Application>
  <PresentationFormat>On-screen Show (4:3)</PresentationFormat>
  <Paragraphs>417</Paragraphs>
  <Slides>46</Slides>
  <Notes>20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Custom Design</vt:lpstr>
      <vt:lpstr>New Generation technologies and ERCOT </vt:lpstr>
      <vt:lpstr>What we will talk about </vt:lpstr>
      <vt:lpstr>Photovoltaic</vt:lpstr>
      <vt:lpstr>Photovoltaic</vt:lpstr>
      <vt:lpstr>Photovoltaic</vt:lpstr>
      <vt:lpstr>Solar Radiation in Texas – from National Renewable Lab</vt:lpstr>
      <vt:lpstr>EIA projections of average LCOE for different technologies</vt:lpstr>
      <vt:lpstr>EIA projections of average LACE for different technologies</vt:lpstr>
      <vt:lpstr>So what technology makes sense???</vt:lpstr>
      <vt:lpstr>Cost and Risk of new generation – the California view</vt:lpstr>
      <vt:lpstr>Wind Speeds at 80 Meters</vt:lpstr>
      <vt:lpstr>Wholesale Price of wind energy Nationwide</vt:lpstr>
      <vt:lpstr>Wind power development in the United States</vt:lpstr>
      <vt:lpstr>Trends in United States Wind Turbine size</vt:lpstr>
      <vt:lpstr>Wind Power Capacity under Construction - USA</vt:lpstr>
      <vt:lpstr>Utility Storage</vt:lpstr>
      <vt:lpstr>What are differences between battery types?</vt:lpstr>
      <vt:lpstr>What's a Flow Battery?  (Vanadium Redox)</vt:lpstr>
      <vt:lpstr>Brattle Report &amp; Oncor</vt:lpstr>
      <vt:lpstr>Logic of Brattle report to Oncor – Merchant battery plants cannot monetize value in ERCOT</vt:lpstr>
      <vt:lpstr>Logic of Brattle report to Oncor – Transmission value + merchant value justifies battery investments</vt:lpstr>
      <vt:lpstr>Pumped Storage</vt:lpstr>
      <vt:lpstr>CAES</vt:lpstr>
      <vt:lpstr>Small Distributed Electric Resources</vt:lpstr>
      <vt:lpstr>ERCOT Generation Additions 2014</vt:lpstr>
      <vt:lpstr>Effect of CREZ on Interconnection requests</vt:lpstr>
      <vt:lpstr>From the ERCOT Standard Generation Interconnection Agreement (SGIA)</vt:lpstr>
      <vt:lpstr>Regional Transmission planning normally lags generation interconnection requests</vt:lpstr>
      <vt:lpstr>Current Barriers to New generation technologies in ERCOT</vt:lpstr>
      <vt:lpstr>Current Barriers to New generation technologies in ERCOT</vt:lpstr>
      <vt:lpstr>Selected European Country Requirements LV Connection</vt:lpstr>
      <vt:lpstr>Summary of Key Trends and Progress</vt:lpstr>
      <vt:lpstr>Standards need to address different viewpoints:   </vt:lpstr>
      <vt:lpstr>Grid Support functions of DG – If not provided could inhibit widespread penetration</vt:lpstr>
      <vt:lpstr>Daily energy and voltage regulation at end user – EPRI Analysis</vt:lpstr>
      <vt:lpstr>For example a PV system with Smart Inverter</vt:lpstr>
      <vt:lpstr>BUT:  Solar/Storage Very Strong Growth Outlook, even as Subsidies Likely to Fall Later in the Decade</vt:lpstr>
      <vt:lpstr>New Transmission/Distribution Technologies on edge of acceptance</vt:lpstr>
      <vt:lpstr>ERCOT Innovation which supports new resources</vt:lpstr>
      <vt:lpstr>New Innovation under development supporting renewables</vt:lpstr>
      <vt:lpstr>PowerPoint Presentation</vt:lpstr>
      <vt:lpstr>Questions</vt:lpstr>
      <vt:lpstr>Questions</vt:lpstr>
      <vt:lpstr>Questions</vt:lpstr>
      <vt:lpstr>Questions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Wilkins, Tisa</dc:creator>
  <cp:lastModifiedBy>Wozny, Stacy</cp:lastModifiedBy>
  <cp:revision>135</cp:revision>
  <cp:lastPrinted>2015-03-27T18:20:11Z</cp:lastPrinted>
  <dcterms:created xsi:type="dcterms:W3CDTF">2005-04-21T14:28:35Z</dcterms:created>
  <dcterms:modified xsi:type="dcterms:W3CDTF">2015-03-27T18:21:33Z</dcterms:modified>
</cp:coreProperties>
</file>