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4"/>
  </p:notesMasterIdLst>
  <p:handoutMasterIdLst>
    <p:handoutMasterId r:id="rId25"/>
  </p:handoutMasterIdLst>
  <p:sldIdLst>
    <p:sldId id="395" r:id="rId6"/>
    <p:sldId id="413" r:id="rId7"/>
    <p:sldId id="407" r:id="rId8"/>
    <p:sldId id="410" r:id="rId9"/>
    <p:sldId id="402" r:id="rId10"/>
    <p:sldId id="403" r:id="rId11"/>
    <p:sldId id="405" r:id="rId12"/>
    <p:sldId id="406" r:id="rId13"/>
    <p:sldId id="409" r:id="rId14"/>
    <p:sldId id="411" r:id="rId15"/>
    <p:sldId id="420" r:id="rId16"/>
    <p:sldId id="422" r:id="rId17"/>
    <p:sldId id="412" r:id="rId18"/>
    <p:sldId id="421" r:id="rId19"/>
    <p:sldId id="414" r:id="rId20"/>
    <p:sldId id="415" r:id="rId21"/>
    <p:sldId id="417" r:id="rId22"/>
    <p:sldId id="418" r:id="rId2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3"/>
    <a:srgbClr val="005386"/>
    <a:srgbClr val="00385E"/>
    <a:srgbClr val="55BAB7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90" d="100"/>
          <a:sy n="90" d="100"/>
        </p:scale>
        <p:origin x="-2250" y="-88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pw0028\Market%20Operations%20Support\Market%20Analysis\Analysis\2013\RT%20Co-op%20Interim%20Solution%20Back%20Casts\ORDC%20Curves%20with%20X%20%202000%20-%20from%20D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Generation Output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T=0</c:v>
                </c:pt>
                <c:pt idx="1">
                  <c:v>T=15</c:v>
                </c:pt>
                <c:pt idx="2">
                  <c:v>T=30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0.75</c:v>
                </c:pt>
                <c:pt idx="1">
                  <c:v>0.85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Spinning Reserves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T=0</c:v>
                </c:pt>
                <c:pt idx="1">
                  <c:v>T=15</c:v>
                </c:pt>
                <c:pt idx="2">
                  <c:v>T=30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0.25</c:v>
                </c:pt>
                <c:pt idx="1">
                  <c:v>0.15</c:v>
                </c:pt>
                <c:pt idx="2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355008"/>
        <c:axId val="109356544"/>
      </c:barChart>
      <c:catAx>
        <c:axId val="1093550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9356544"/>
        <c:crosses val="autoZero"/>
        <c:auto val="1"/>
        <c:lblAlgn val="ctr"/>
        <c:lblOffset val="100"/>
        <c:noMultiLvlLbl val="0"/>
      </c:catAx>
      <c:valAx>
        <c:axId val="10935654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9355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0740682198023"/>
          <c:y val="3.0589604220445724E-2"/>
          <c:w val="0.79418707535657207"/>
          <c:h val="0.76664314237785669"/>
        </c:manualLayout>
      </c:layout>
      <c:scatterChart>
        <c:scatterStyle val="lineMarker"/>
        <c:varyColors val="0"/>
        <c:ser>
          <c:idx val="0"/>
          <c:order val="0"/>
          <c:spPr>
            <a:ln w="57150"/>
          </c:spPr>
          <c:marker>
            <c:symbol val="none"/>
          </c:marker>
          <c:xVal>
            <c:numRef>
              <c:f>Pi_S!$A$6:$A$68</c:f>
              <c:numCache>
                <c:formatCode>General</c:formatCode>
                <c:ptCount val="63"/>
                <c:pt idx="0">
                  <c:v>0</c:v>
                </c:pt>
                <c:pt idx="1">
                  <c:v>2000</c:v>
                </c:pt>
                <c:pt idx="2">
                  <c:v>2000.01</c:v>
                </c:pt>
                <c:pt idx="3">
                  <c:v>2100</c:v>
                </c:pt>
                <c:pt idx="4">
                  <c:v>2200</c:v>
                </c:pt>
                <c:pt idx="5">
                  <c:v>2300</c:v>
                </c:pt>
                <c:pt idx="6">
                  <c:v>2400</c:v>
                </c:pt>
                <c:pt idx="7">
                  <c:v>2500</c:v>
                </c:pt>
                <c:pt idx="8">
                  <c:v>2600</c:v>
                </c:pt>
                <c:pt idx="9">
                  <c:v>2700</c:v>
                </c:pt>
                <c:pt idx="10">
                  <c:v>2800</c:v>
                </c:pt>
                <c:pt idx="11">
                  <c:v>2900</c:v>
                </c:pt>
                <c:pt idx="12">
                  <c:v>3000</c:v>
                </c:pt>
                <c:pt idx="13">
                  <c:v>3100</c:v>
                </c:pt>
                <c:pt idx="14">
                  <c:v>3200</c:v>
                </c:pt>
                <c:pt idx="15">
                  <c:v>3300</c:v>
                </c:pt>
                <c:pt idx="16">
                  <c:v>3400</c:v>
                </c:pt>
                <c:pt idx="17">
                  <c:v>3500</c:v>
                </c:pt>
                <c:pt idx="18">
                  <c:v>3600</c:v>
                </c:pt>
                <c:pt idx="19">
                  <c:v>3700</c:v>
                </c:pt>
                <c:pt idx="20">
                  <c:v>3800</c:v>
                </c:pt>
                <c:pt idx="21">
                  <c:v>3900</c:v>
                </c:pt>
                <c:pt idx="22">
                  <c:v>4000</c:v>
                </c:pt>
                <c:pt idx="23">
                  <c:v>4100</c:v>
                </c:pt>
                <c:pt idx="24">
                  <c:v>4200</c:v>
                </c:pt>
                <c:pt idx="25">
                  <c:v>4300</c:v>
                </c:pt>
                <c:pt idx="26">
                  <c:v>4400</c:v>
                </c:pt>
                <c:pt idx="27">
                  <c:v>4500</c:v>
                </c:pt>
                <c:pt idx="28">
                  <c:v>4600</c:v>
                </c:pt>
                <c:pt idx="29">
                  <c:v>4700</c:v>
                </c:pt>
                <c:pt idx="30">
                  <c:v>4800</c:v>
                </c:pt>
                <c:pt idx="31">
                  <c:v>4900</c:v>
                </c:pt>
                <c:pt idx="32">
                  <c:v>5000</c:v>
                </c:pt>
                <c:pt idx="33">
                  <c:v>5100</c:v>
                </c:pt>
                <c:pt idx="34">
                  <c:v>5200</c:v>
                </c:pt>
                <c:pt idx="35">
                  <c:v>5300</c:v>
                </c:pt>
                <c:pt idx="36">
                  <c:v>5400</c:v>
                </c:pt>
                <c:pt idx="37">
                  <c:v>5500</c:v>
                </c:pt>
                <c:pt idx="38">
                  <c:v>5600</c:v>
                </c:pt>
                <c:pt idx="39">
                  <c:v>5700</c:v>
                </c:pt>
                <c:pt idx="40">
                  <c:v>5800</c:v>
                </c:pt>
                <c:pt idx="41">
                  <c:v>5900</c:v>
                </c:pt>
                <c:pt idx="42">
                  <c:v>6000</c:v>
                </c:pt>
                <c:pt idx="43">
                  <c:v>6100</c:v>
                </c:pt>
                <c:pt idx="44">
                  <c:v>6200</c:v>
                </c:pt>
                <c:pt idx="45">
                  <c:v>6300</c:v>
                </c:pt>
                <c:pt idx="46">
                  <c:v>6400</c:v>
                </c:pt>
                <c:pt idx="47">
                  <c:v>6500</c:v>
                </c:pt>
                <c:pt idx="48">
                  <c:v>6600</c:v>
                </c:pt>
                <c:pt idx="49">
                  <c:v>6700</c:v>
                </c:pt>
                <c:pt idx="50">
                  <c:v>6800</c:v>
                </c:pt>
                <c:pt idx="51">
                  <c:v>6900</c:v>
                </c:pt>
                <c:pt idx="52">
                  <c:v>7000</c:v>
                </c:pt>
                <c:pt idx="53">
                  <c:v>7100</c:v>
                </c:pt>
                <c:pt idx="54">
                  <c:v>7200</c:v>
                </c:pt>
                <c:pt idx="55">
                  <c:v>7300</c:v>
                </c:pt>
                <c:pt idx="56">
                  <c:v>7400</c:v>
                </c:pt>
                <c:pt idx="57">
                  <c:v>7500</c:v>
                </c:pt>
                <c:pt idx="58">
                  <c:v>7600</c:v>
                </c:pt>
                <c:pt idx="59">
                  <c:v>7700</c:v>
                </c:pt>
                <c:pt idx="60">
                  <c:v>7800</c:v>
                </c:pt>
                <c:pt idx="61">
                  <c:v>7900</c:v>
                </c:pt>
                <c:pt idx="62">
                  <c:v>8000</c:v>
                </c:pt>
              </c:numCache>
            </c:numRef>
          </c:xVal>
          <c:yVal>
            <c:numRef>
              <c:f>Pi_S!$P$6:$P$68</c:f>
              <c:numCache>
                <c:formatCode>General</c:formatCode>
                <c:ptCount val="63"/>
                <c:pt idx="0">
                  <c:v>1</c:v>
                </c:pt>
                <c:pt idx="1">
                  <c:v>1</c:v>
                </c:pt>
                <c:pt idx="2">
                  <c:v>0.55673785914184903</c:v>
                </c:pt>
                <c:pt idx="3">
                  <c:v>0.52333189048569984</c:v>
                </c:pt>
                <c:pt idx="4">
                  <c:v>0.48975768566065192</c:v>
                </c:pt>
                <c:pt idx="5">
                  <c:v>0.45625594083072296</c:v>
                </c:pt>
                <c:pt idx="6">
                  <c:v>0.42306249307713839</c:v>
                </c:pt>
                <c:pt idx="7">
                  <c:v>0.39040667642320037</c:v>
                </c:pt>
                <c:pt idx="8">
                  <c:v>0.35850658110628231</c:v>
                </c:pt>
                <c:pt idx="9">
                  <c:v>0.32756470382696912</c:v>
                </c:pt>
                <c:pt idx="10">
                  <c:v>0.29776413288152892</c:v>
                </c:pt>
                <c:pt idx="11">
                  <c:v>0.26926538646368525</c:v>
                </c:pt>
                <c:pt idx="12">
                  <c:v>0.24220399174305007</c:v>
                </c:pt>
                <c:pt idx="13">
                  <c:v>0.2166888584373674</c:v>
                </c:pt>
                <c:pt idx="14">
                  <c:v>0.19280146547832711</c:v>
                </c:pt>
                <c:pt idx="15">
                  <c:v>0.17059584500681868</c:v>
                </c:pt>
                <c:pt idx="16">
                  <c:v>0.1500993161646782</c:v>
                </c:pt>
                <c:pt idx="17">
                  <c:v>0.13131389356003287</c:v>
                </c:pt>
                <c:pt idx="18">
                  <c:v>0.11421827310531285</c:v>
                </c:pt>
                <c:pt idx="19">
                  <c:v>9.8770281981897634E-2</c:v>
                </c:pt>
                <c:pt idx="20">
                  <c:v>8.490967015560924E-2</c:v>
                </c:pt>
                <c:pt idx="21">
                  <c:v>7.2561118104517042E-2</c:v>
                </c:pt>
                <c:pt idx="22">
                  <c:v>6.1637338784692797E-2</c:v>
                </c:pt>
                <c:pt idx="23">
                  <c:v>5.2042160583230301E-2</c:v>
                </c:pt>
                <c:pt idx="24">
                  <c:v>4.3673491078749072E-2</c:v>
                </c:pt>
                <c:pt idx="25">
                  <c:v>3.6426077682765956E-2</c:v>
                </c:pt>
                <c:pt idx="26">
                  <c:v>3.0193999446651687E-2</c:v>
                </c:pt>
                <c:pt idx="27">
                  <c:v>2.4872843292613855E-2</c:v>
                </c:pt>
                <c:pt idx="28">
                  <c:v>2.0361536570878136E-2</c:v>
                </c:pt>
                <c:pt idx="29">
                  <c:v>1.6563825228298024E-2</c:v>
                </c:pt>
                <c:pt idx="30">
                  <c:v>1.3389402266196226E-2</c:v>
                </c:pt>
                <c:pt idx="31">
                  <c:v>1.0754704057792219E-2</c:v>
                </c:pt>
                <c:pt idx="32">
                  <c:v>8.583402199836998E-3</c:v>
                </c:pt>
                <c:pt idx="33">
                  <c:v>6.8066258071417529E-3</c:v>
                </c:pt>
                <c:pt idx="34">
                  <c:v>5.362953619846067E-3</c:v>
                </c:pt>
                <c:pt idx="35">
                  <c:v>4.1982172224547254E-3</c:v>
                </c:pt>
                <c:pt idx="36">
                  <c:v>3.2651564158674429E-3</c:v>
                </c:pt>
                <c:pt idx="37">
                  <c:v>2.5229657476057987E-3</c:v>
                </c:pt>
                <c:pt idx="38">
                  <c:v>1.9367678263988442E-3</c:v>
                </c:pt>
                <c:pt idx="39">
                  <c:v>1.4770447543260845E-3</c:v>
                </c:pt>
                <c:pt idx="40">
                  <c:v>1.1190541999993586E-3</c:v>
                </c:pt>
                <c:pt idx="41">
                  <c:v>8.4225165643225797E-4</c:v>
                </c:pt>
                <c:pt idx="42">
                  <c:v>6.2973556191481261E-4</c:v>
                </c:pt>
                <c:pt idx="43">
                  <c:v>4.6772742930800693E-4</c:v>
                </c:pt>
                <c:pt idx="44">
                  <c:v>3.4509508057090077E-4</c:v>
                </c:pt>
                <c:pt idx="45">
                  <c:v>2.5292361010509357E-4</c:v>
                </c:pt>
                <c:pt idx="46">
                  <c:v>1.841358409185867E-4</c:v>
                </c:pt>
                <c:pt idx="47">
                  <c:v>1.3316178704692039E-4</c:v>
                </c:pt>
                <c:pt idx="48">
                  <c:v>9.5654957008584063E-5</c:v>
                </c:pt>
                <c:pt idx="49">
                  <c:v>6.8252166815829796E-5</c:v>
                </c:pt>
                <c:pt idx="50">
                  <c:v>4.8372804527296864E-5</c:v>
                </c:pt>
                <c:pt idx="51">
                  <c:v>3.4053123342814295E-5</c:v>
                </c:pt>
                <c:pt idx="52">
                  <c:v>2.3811059320477668E-5</c:v>
                </c:pt>
                <c:pt idx="53">
                  <c:v>1.653720062266828E-5</c:v>
                </c:pt>
                <c:pt idx="54">
                  <c:v>1.1407813581665316E-5</c:v>
                </c:pt>
                <c:pt idx="55">
                  <c:v>7.8162023912087264E-6</c:v>
                </c:pt>
                <c:pt idx="56">
                  <c:v>5.3190997326701961E-6</c:v>
                </c:pt>
                <c:pt idx="57">
                  <c:v>3.5952209962442083E-6</c:v>
                </c:pt>
                <c:pt idx="58">
                  <c:v>2.4135399685487613E-6</c:v>
                </c:pt>
                <c:pt idx="59">
                  <c:v>1.6092418611002302E-6</c:v>
                </c:pt>
                <c:pt idx="60">
                  <c:v>1.0656698782307572E-6</c:v>
                </c:pt>
                <c:pt idx="61">
                  <c:v>7.0089886961000047E-7</c:v>
                </c:pt>
                <c:pt idx="62">
                  <c:v>4.5784261781811608E-7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9059072"/>
        <c:axId val="109073536"/>
      </c:scatterChart>
      <c:valAx>
        <c:axId val="109059072"/>
        <c:scaling>
          <c:orientation val="minMax"/>
          <c:max val="80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Available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Reserves (MWs)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9073536"/>
        <c:crosses val="autoZero"/>
        <c:crossBetween val="midCat"/>
      </c:valAx>
      <c:valAx>
        <c:axId val="109073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Price of</a:t>
                </a:r>
                <a:r>
                  <a:rPr lang="en-US" sz="2000" baseline="0" dirty="0" smtClean="0"/>
                  <a:t> Reserves ($/MWh)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9.2095585215793106E-3"/>
              <c:y val="5.6290783858060724E-2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0905907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b="1">
                <a:latin typeface="Times New Roman" charset="0"/>
                <a:ea typeface="MS PGothic" charset="0"/>
              </a:rPr>
              <a:t>maximum RTORPA of $304.34/MWh happened at 14:30 of 8/4/2014. </a:t>
            </a:r>
          </a:p>
          <a:p>
            <a:pPr>
              <a:defRPr/>
            </a:pPr>
            <a:r>
              <a:rPr lang="en-US">
                <a:latin typeface="Times New Roman" charset="0"/>
                <a:ea typeface="MS PGothic" charset="0"/>
              </a:rPr>
              <a:t>Aug avg 0.64</a:t>
            </a:r>
          </a:p>
          <a:p>
            <a:pPr>
              <a:defRPr/>
            </a:pPr>
            <a:r>
              <a:rPr lang="en-US">
                <a:latin typeface="Times New Roman" charset="0"/>
                <a:ea typeface="MS PGothic" charset="0"/>
              </a:rPr>
              <a:t>292k -11k = ~281k payment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71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271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271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271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271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840EF054-F077-4C2D-A22C-18EFD28CC573}" type="slidenum">
              <a:rPr lang="en-US" altLang="en-US" sz="1200" smtClean="0"/>
              <a:pPr>
                <a:defRPr/>
              </a:pPr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3429000" y="651192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000" b="1" cap="all" dirty="0"/>
          </a:p>
        </p:txBody>
      </p:sp>
    </p:spTree>
    <p:extLst>
      <p:ext uri="{BB962C8B-B14F-4D97-AF65-F5344CB8AC3E}">
        <p14:creationId xmlns:p14="http://schemas.microsoft.com/office/powerpoint/2010/main" val="2863849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10/23/2013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110308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  <p:sldLayoutId id="2147493497" r:id="rId8"/>
    <p:sldLayoutId id="2147493498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6926-D824-4DA7-81D0-FFA84EA46C11}" type="datetime1">
              <a:rPr lang="en-US" smtClean="0"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2"/>
          <p:cNvSpPr>
            <a:spLocks noGrp="1"/>
          </p:cNvSpPr>
          <p:nvPr>
            <p:ph type="subTitle" idx="1"/>
          </p:nvPr>
        </p:nvSpPr>
        <p:spPr>
          <a:xfrm>
            <a:off x="2286000" y="3429000"/>
            <a:ext cx="6343650" cy="1905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John Dumas</a:t>
            </a:r>
          </a:p>
          <a:p>
            <a:pPr eaLnBrk="1" hangingPunct="1"/>
            <a:r>
              <a:rPr lang="en-US" sz="1800" dirty="0" smtClean="0"/>
              <a:t>Director of Wholesale Market Operations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ERCOT </a:t>
            </a:r>
          </a:p>
        </p:txBody>
      </p:sp>
      <p:sp>
        <p:nvSpPr>
          <p:cNvPr id="5123" name="Title 1"/>
          <p:cNvSpPr>
            <a:spLocks noGrp="1"/>
          </p:cNvSpPr>
          <p:nvPr>
            <p:ph type="ctrTitle"/>
          </p:nvPr>
        </p:nvSpPr>
        <p:spPr>
          <a:xfrm>
            <a:off x="2286000" y="1447800"/>
            <a:ext cx="6477000" cy="17526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b="1" dirty="0" smtClean="0"/>
              <a:t>Operating Reserve Demand Curve</a:t>
            </a:r>
          </a:p>
        </p:txBody>
      </p:sp>
    </p:spTree>
    <p:extLst>
      <p:ext uri="{BB962C8B-B14F-4D97-AF65-F5344CB8AC3E}">
        <p14:creationId xmlns:p14="http://schemas.microsoft.com/office/powerpoint/2010/main" val="235349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81354" y="0"/>
            <a:ext cx="8634046" cy="640809"/>
          </a:xfrm>
        </p:spPr>
        <p:txBody>
          <a:bodyPr/>
          <a:lstStyle/>
          <a:p>
            <a:r>
              <a:rPr lang="en-US" altLang="en-US" dirty="0" smtClean="0">
                <a:latin typeface="Book Antiqua" pitchFamily="18" charset="0"/>
              </a:rPr>
              <a:t>Operating Reserve Demand Curve (ORDC) – How did it perform this summer?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81750"/>
            <a:ext cx="457200" cy="2476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28B1D883-766A-4033-B901-70681ED878D2}" type="slidenum">
              <a:rPr lang="en-US" altLang="en-US" sz="900" smtClean="0"/>
              <a:pPr>
                <a:defRPr/>
              </a:pPr>
              <a:t>10</a:t>
            </a:fld>
            <a:endParaRPr lang="en-US" altLang="en-US" sz="90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959671"/>
              </p:ext>
            </p:extLst>
          </p:nvPr>
        </p:nvGraphicFramePr>
        <p:xfrm>
          <a:off x="1225550" y="1341438"/>
          <a:ext cx="6096000" cy="21796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0669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Average Monthly 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On-Peak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Prices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System Lambda ($/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MWh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On-Line Reserve Price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Adder ($/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MWh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Off-Line Reserve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Price Adder ($/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MWh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June-2014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40.54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0.043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0.010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July-2014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38.45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0.157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0.038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August-2014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41.37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1.093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0.586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70955"/>
              </p:ext>
            </p:extLst>
          </p:nvPr>
        </p:nvGraphicFramePr>
        <p:xfrm>
          <a:off x="1238250" y="3819525"/>
          <a:ext cx="6096000" cy="21796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106695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Average Monthly 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Off-Peak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Prices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System Lambda ($/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MWh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On-Line Reserve Price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Adder ($/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MWh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Off-Line Reserve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Price Adder ($/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MWh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June-2014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31.93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0.003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0.000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July-2014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29.55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0.038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0.008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August-2014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30.73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0.265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0.105</a:t>
                      </a:r>
                      <a:endParaRPr lang="en-US" sz="1600" dirty="0"/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582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>
                <a:latin typeface="Book Antiqua" pitchFamily="18" charset="0"/>
              </a:rPr>
              <a:t>Average Hourly Reserves </a:t>
            </a:r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81750"/>
            <a:ext cx="457200" cy="2476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1A79CE1-2064-4EB9-A399-E5CE3ADBE15D}" type="slidenum">
              <a:rPr lang="en-US" altLang="en-US"/>
              <a:pPr/>
              <a:t>11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09" y="651441"/>
            <a:ext cx="7556756" cy="5422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014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39726" y="82550"/>
            <a:ext cx="8542338" cy="640464"/>
          </a:xfrm>
        </p:spPr>
        <p:txBody>
          <a:bodyPr/>
          <a:lstStyle/>
          <a:p>
            <a:r>
              <a:rPr lang="en-US" altLang="en-US" sz="2800" dirty="0" smtClean="0">
                <a:latin typeface="Book Antiqua" pitchFamily="18" charset="0"/>
              </a:rPr>
              <a:t>Market Heat Rate and Reserves – June 2011 to 2014</a:t>
            </a:r>
          </a:p>
        </p:txBody>
      </p:sp>
      <p:pic>
        <p:nvPicPr>
          <p:cNvPr id="1536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10" y="723014"/>
            <a:ext cx="4049713" cy="294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1536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6423" y="655506"/>
            <a:ext cx="3975949" cy="2888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15365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08" y="3557070"/>
            <a:ext cx="4049713" cy="294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15366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36423" y="3549359"/>
            <a:ext cx="4059497" cy="2949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6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>
                <a:latin typeface="Book Antiqua" pitchFamily="18" charset="0"/>
              </a:rPr>
              <a:t>Monthly Average Hub Price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81750"/>
            <a:ext cx="457200" cy="2476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088B6BB1-3B87-405B-AA40-9B745122DAF1}" type="slidenum">
              <a:rPr lang="en-US" altLang="en-US" sz="900" smtClean="0"/>
              <a:pPr>
                <a:defRPr/>
              </a:pPr>
              <a:t>13</a:t>
            </a:fld>
            <a:endParaRPr lang="en-US" altLang="en-US" sz="900" smtClean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046" y="730142"/>
            <a:ext cx="7820392" cy="5682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0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2" y="70512"/>
            <a:ext cx="8458200" cy="461665"/>
          </a:xfrm>
        </p:spPr>
        <p:txBody>
          <a:bodyPr/>
          <a:lstStyle/>
          <a:p>
            <a:r>
              <a:rPr lang="en-US" sz="3600" dirty="0" smtClean="0">
                <a:latin typeface="Book Antiqua" panose="02040602050305030304" pitchFamily="18" charset="0"/>
              </a:rPr>
              <a:t>Summary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662" y="1023171"/>
            <a:ext cx="829525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ook Antiqua" panose="02040602050305030304" pitchFamily="18" charset="0"/>
              </a:rPr>
              <a:t>System Wide Offer Cap price is changing from </a:t>
            </a:r>
            <a:r>
              <a:rPr lang="en-US" sz="2800" kern="0" dirty="0">
                <a:latin typeface="Book Antiqua" panose="02040602050305030304" pitchFamily="18" charset="0"/>
              </a:rPr>
              <a:t>$7,000/</a:t>
            </a:r>
            <a:r>
              <a:rPr lang="en-US" sz="2800" kern="0" dirty="0" err="1">
                <a:latin typeface="Book Antiqua" panose="02040602050305030304" pitchFamily="18" charset="0"/>
              </a:rPr>
              <a:t>MWh</a:t>
            </a:r>
            <a:r>
              <a:rPr lang="en-US" sz="2800" kern="0" dirty="0">
                <a:latin typeface="Book Antiqua" panose="02040602050305030304" pitchFamily="18" charset="0"/>
              </a:rPr>
              <a:t> </a:t>
            </a:r>
            <a:r>
              <a:rPr lang="en-US" sz="2800" kern="0" dirty="0" smtClean="0">
                <a:latin typeface="Book Antiqua" panose="02040602050305030304" pitchFamily="18" charset="0"/>
              </a:rPr>
              <a:t>to $9,000/</a:t>
            </a:r>
            <a:r>
              <a:rPr lang="en-US" sz="2800" kern="0" dirty="0" err="1" smtClean="0">
                <a:latin typeface="Book Antiqua" panose="02040602050305030304" pitchFamily="18" charset="0"/>
              </a:rPr>
              <a:t>MWh</a:t>
            </a:r>
            <a:r>
              <a:rPr lang="en-US" sz="2800" kern="0" dirty="0" smtClean="0">
                <a:latin typeface="Book Antiqua" panose="02040602050305030304" pitchFamily="18" charset="0"/>
              </a:rPr>
              <a:t> </a:t>
            </a:r>
            <a:r>
              <a:rPr lang="en-US" sz="2800" dirty="0" smtClean="0">
                <a:latin typeface="Book Antiqua" panose="02040602050305030304" pitchFamily="18" charset="0"/>
              </a:rPr>
              <a:t>on June 1, 2015.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latin typeface="Book Antiqua" panose="02040602050305030304" pitchFamily="18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ook Antiqua" panose="02040602050305030304" pitchFamily="18" charset="0"/>
              </a:rPr>
              <a:t>A new scarcity pricing mechanism using Operating Reserve Demand Curve (ORDC) based on Value of Lost Load </a:t>
            </a:r>
            <a:r>
              <a:rPr lang="en-US" sz="2800" dirty="0">
                <a:latin typeface="Book Antiqua" panose="02040602050305030304" pitchFamily="18" charset="0"/>
              </a:rPr>
              <a:t>of </a:t>
            </a:r>
            <a:r>
              <a:rPr lang="en-US" sz="2800" kern="0" dirty="0">
                <a:latin typeface="Book Antiqua" panose="02040602050305030304" pitchFamily="18" charset="0"/>
              </a:rPr>
              <a:t>$9,000/</a:t>
            </a:r>
            <a:r>
              <a:rPr lang="en-US" sz="2800" kern="0" dirty="0" err="1">
                <a:latin typeface="Book Antiqua" panose="02040602050305030304" pitchFamily="18" charset="0"/>
              </a:rPr>
              <a:t>MWh</a:t>
            </a:r>
            <a:r>
              <a:rPr lang="en-US" sz="2800" kern="0" dirty="0">
                <a:latin typeface="Book Antiqua" panose="02040602050305030304" pitchFamily="18" charset="0"/>
              </a:rPr>
              <a:t> </a:t>
            </a:r>
            <a:r>
              <a:rPr lang="en-US" sz="2800" dirty="0" smtClean="0">
                <a:latin typeface="Book Antiqua" panose="02040602050305030304" pitchFamily="18" charset="0"/>
              </a:rPr>
              <a:t>was implemented this summer</a:t>
            </a:r>
            <a:r>
              <a:rPr lang="en-US" sz="2800" dirty="0">
                <a:latin typeface="Book Antiqua" panose="02040602050305030304" pitchFamily="18" charset="0"/>
              </a:rPr>
              <a:t> </a:t>
            </a:r>
            <a:r>
              <a:rPr lang="en-US" sz="2800" dirty="0" smtClean="0">
                <a:latin typeface="Book Antiqua" panose="02040602050305030304" pitchFamily="18" charset="0"/>
              </a:rPr>
              <a:t>which created pricing consistent with the system conditions this summer and fall.</a:t>
            </a:r>
          </a:p>
        </p:txBody>
      </p:sp>
    </p:spTree>
    <p:extLst>
      <p:ext uri="{BB962C8B-B14F-4D97-AF65-F5344CB8AC3E}">
        <p14:creationId xmlns:p14="http://schemas.microsoft.com/office/powerpoint/2010/main" val="117547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2" y="88707"/>
            <a:ext cx="8458200" cy="461665"/>
          </a:xfrm>
        </p:spPr>
        <p:txBody>
          <a:bodyPr/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Questions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4685" y="1330902"/>
            <a:ext cx="8295253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en-US" sz="2800" dirty="0" smtClean="0">
                <a:latin typeface="Book Antiqua" panose="02040602050305030304" pitchFamily="18" charset="0"/>
              </a:rPr>
              <a:t>Which of the following is the System Wide Offer Cap price that became effective on June 1, 2014?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endParaRPr lang="en-US" sz="2800" dirty="0" smtClean="0">
              <a:latin typeface="Book Antiqua" panose="02040602050305030304" pitchFamily="18" charset="0"/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$4,500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$5,000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$7,000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$9,000</a:t>
            </a:r>
          </a:p>
        </p:txBody>
      </p:sp>
    </p:spTree>
    <p:extLst>
      <p:ext uri="{BB962C8B-B14F-4D97-AF65-F5344CB8AC3E}">
        <p14:creationId xmlns:p14="http://schemas.microsoft.com/office/powerpoint/2010/main" val="22467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2" y="88707"/>
            <a:ext cx="8458200" cy="461665"/>
          </a:xfrm>
        </p:spPr>
        <p:txBody>
          <a:bodyPr/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Questions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4685" y="1330902"/>
            <a:ext cx="829525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 startAt="2"/>
            </a:pPr>
            <a:r>
              <a:rPr lang="en-US" sz="2800" dirty="0" smtClean="0">
                <a:latin typeface="Book Antiqua" panose="02040602050305030304" pitchFamily="18" charset="0"/>
              </a:rPr>
              <a:t>Which NPRR implemented the Operating Reserve Demand Curve (ORDC)?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endParaRPr lang="en-US" sz="2800" dirty="0" smtClean="0">
              <a:latin typeface="Book Antiqua" panose="02040602050305030304" pitchFamily="18" charset="0"/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NPRR 428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NPRR 568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NPRR 598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Both b &amp; c</a:t>
            </a:r>
          </a:p>
        </p:txBody>
      </p:sp>
    </p:spTree>
    <p:extLst>
      <p:ext uri="{BB962C8B-B14F-4D97-AF65-F5344CB8AC3E}">
        <p14:creationId xmlns:p14="http://schemas.microsoft.com/office/powerpoint/2010/main" val="22467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2" y="88707"/>
            <a:ext cx="8458200" cy="461665"/>
          </a:xfrm>
        </p:spPr>
        <p:txBody>
          <a:bodyPr/>
          <a:lstStyle/>
          <a:p>
            <a:r>
              <a:rPr lang="en-US" sz="3200" dirty="0">
                <a:latin typeface="Book Antiqua" panose="02040602050305030304" pitchFamily="18" charset="0"/>
              </a:rPr>
              <a:t>Questions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4685" y="1330902"/>
            <a:ext cx="8295253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 smtClean="0">
                <a:latin typeface="Book Antiqua" panose="02040602050305030304" pitchFamily="18" charset="0"/>
              </a:rPr>
              <a:t>3.	A generator can make money while selling 	energy at cost </a:t>
            </a:r>
            <a:r>
              <a:rPr lang="en-US" sz="2800" dirty="0">
                <a:latin typeface="Book Antiqua" panose="02040602050305030304" pitchFamily="18" charset="0"/>
              </a:rPr>
              <a:t>without appropriate scarcity 	pricing mechanism</a:t>
            </a:r>
            <a:r>
              <a:rPr lang="en-US" sz="2800" dirty="0" smtClean="0">
                <a:latin typeface="Book Antiqua" panose="02040602050305030304" pitchFamily="18" charset="0"/>
              </a:rPr>
              <a:t>.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endParaRPr lang="en-US" sz="2800" dirty="0" smtClean="0">
              <a:latin typeface="Book Antiqua" panose="02040602050305030304" pitchFamily="18" charset="0"/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True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2467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2" y="88707"/>
            <a:ext cx="8458200" cy="461665"/>
          </a:xfrm>
        </p:spPr>
        <p:txBody>
          <a:bodyPr/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Questions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662" y="1023171"/>
            <a:ext cx="829525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Bef>
                <a:spcPts val="600"/>
              </a:spcBef>
              <a:buAutoNum type="arabicPeriod" startAt="4"/>
            </a:pPr>
            <a:r>
              <a:rPr lang="en-US" sz="2800" dirty="0" smtClean="0">
                <a:latin typeface="Book Antiqua" panose="02040602050305030304" pitchFamily="18" charset="0"/>
              </a:rPr>
              <a:t>The average On-Line Adder ($/</a:t>
            </a:r>
            <a:r>
              <a:rPr lang="en-US" sz="2800" dirty="0" err="1" smtClean="0">
                <a:latin typeface="Book Antiqua" panose="02040602050305030304" pitchFamily="18" charset="0"/>
              </a:rPr>
              <a:t>MWh</a:t>
            </a:r>
            <a:r>
              <a:rPr lang="en-US" sz="2800" dirty="0" smtClean="0">
                <a:latin typeface="Book Antiqua" panose="02040602050305030304" pitchFamily="18" charset="0"/>
              </a:rPr>
              <a:t>) for On-Peak of August 2014 was roughly?</a:t>
            </a:r>
          </a:p>
          <a:p>
            <a:pPr marL="514350" indent="-514350">
              <a:spcBef>
                <a:spcPts val="600"/>
              </a:spcBef>
              <a:buAutoNum type="arabicPeriod" startAt="4"/>
            </a:pPr>
            <a:endParaRPr lang="en-US" sz="2800" dirty="0" smtClean="0">
              <a:latin typeface="Book Antiqua" panose="02040602050305030304" pitchFamily="18" charset="0"/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0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1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10</a:t>
            </a: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r>
              <a:rPr lang="en-US" sz="2800" dirty="0" smtClean="0">
                <a:latin typeface="Book Antiqua" panose="02040602050305030304" pitchFamily="18" charset="0"/>
              </a:rPr>
              <a:t>100</a:t>
            </a:r>
            <a:endParaRPr lang="en-US" sz="2800" dirty="0">
              <a:latin typeface="Book Antiqua" panose="02040602050305030304" pitchFamily="18" charset="0"/>
            </a:endParaRPr>
          </a:p>
          <a:p>
            <a:pPr marL="971550" lvl="1" indent="-514350">
              <a:spcBef>
                <a:spcPts val="600"/>
              </a:spcBef>
              <a:buFont typeface="+mj-lt"/>
              <a:buAutoNum type="alphaLcPeriod"/>
            </a:pPr>
            <a:endParaRPr lang="en-US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0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2" y="88707"/>
            <a:ext cx="8458200" cy="461665"/>
          </a:xfrm>
        </p:spPr>
        <p:txBody>
          <a:bodyPr/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Objectives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662" y="1023171"/>
            <a:ext cx="8295253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ook Antiqua" panose="02040602050305030304" pitchFamily="18" charset="0"/>
              </a:rPr>
              <a:t>Identify the System Wide Offer Cap price that became effective on June 1, 2014.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ook Antiqua" panose="02040602050305030304" pitchFamily="18" charset="0"/>
              </a:rPr>
              <a:t>Identify the NPRR that implemented the Operating Reserve Demand Curve (ORDC)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ook Antiqua" panose="02040602050305030304" pitchFamily="18" charset="0"/>
              </a:rPr>
              <a:t>Identify what the Value of Lost Load is in ERCOT.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Book Antiqua" panose="02040602050305030304" pitchFamily="18" charset="0"/>
              </a:rPr>
              <a:t>Identify the On-Line Adder for On-Peak of August 2014</a:t>
            </a:r>
          </a:p>
        </p:txBody>
      </p:sp>
    </p:spTree>
    <p:extLst>
      <p:ext uri="{BB962C8B-B14F-4D97-AF65-F5344CB8AC3E}">
        <p14:creationId xmlns:p14="http://schemas.microsoft.com/office/powerpoint/2010/main" val="115821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2" y="88707"/>
            <a:ext cx="8458200" cy="461665"/>
          </a:xfrm>
        </p:spPr>
        <p:txBody>
          <a:bodyPr/>
          <a:lstStyle/>
          <a:p>
            <a:r>
              <a:rPr lang="en-US" sz="3200" dirty="0">
                <a:latin typeface="Book Antiqua" panose="02040602050305030304" pitchFamily="18" charset="0"/>
              </a:rPr>
              <a:t>ERCOT Market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2609" y="838533"/>
            <a:ext cx="8295253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800" dirty="0">
                <a:latin typeface="Book Antiqua" panose="02040602050305030304" pitchFamily="18" charset="0"/>
              </a:rPr>
              <a:t>High Level Market </a:t>
            </a:r>
            <a:r>
              <a:rPr lang="en-US" sz="2800" dirty="0" smtClean="0">
                <a:latin typeface="Book Antiqua" panose="02040602050305030304" pitchFamily="18" charset="0"/>
              </a:rPr>
              <a:t>Design</a:t>
            </a:r>
            <a:endParaRPr lang="en-US" sz="2800" dirty="0">
              <a:latin typeface="Book Antiqua" panose="02040602050305030304" pitchFamily="18" charset="0"/>
            </a:endParaRP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Book Antiqua" panose="02040602050305030304" pitchFamily="18" charset="0"/>
              </a:rPr>
              <a:t>Energy Only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Book Antiqua" panose="02040602050305030304" pitchFamily="18" charset="0"/>
              </a:rPr>
              <a:t>Voluntary Day-Ahead Market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Book Antiqua" panose="02040602050305030304" pitchFamily="18" charset="0"/>
              </a:rPr>
              <a:t>Co-optimizes energy and reserves hourly for next day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Book Antiqua" panose="02040602050305030304" pitchFamily="18" charset="0"/>
              </a:rPr>
              <a:t>Real-Time Market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Book Antiqua" panose="02040602050305030304" pitchFamily="18" charset="0"/>
              </a:rPr>
              <a:t>5-minute nodal pricing</a:t>
            </a:r>
          </a:p>
          <a:p>
            <a:pPr marL="1371600" lvl="2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latin typeface="Book Antiqua" panose="02040602050305030304" pitchFamily="18" charset="0"/>
              </a:rPr>
              <a:t>15-minute settlement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Book Antiqua" panose="02040602050305030304" pitchFamily="18" charset="0"/>
              </a:rPr>
              <a:t>Semiannual and Monthly Congestion Revenue Rights (CRR) Auctions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9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9663" y="108804"/>
            <a:ext cx="8458200" cy="461665"/>
          </a:xfrm>
        </p:spPr>
        <p:txBody>
          <a:bodyPr/>
          <a:lstStyle/>
          <a:p>
            <a:r>
              <a:rPr lang="en-US" sz="2800" dirty="0">
                <a:latin typeface="Book Antiqua" panose="02040602050305030304" pitchFamily="18" charset="0"/>
              </a:rPr>
              <a:t>Summary of Nodal Policy Changes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9663" y="793348"/>
            <a:ext cx="83825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74320" eaLnBrk="0" hangingPunct="0">
              <a:spcBef>
                <a:spcPts val="6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kern="0" dirty="0">
                <a:latin typeface="Book Antiqua" panose="02040602050305030304" pitchFamily="18" charset="0"/>
              </a:rPr>
              <a:t>Established Offer Floors for Non-Spinning Reserve, Responsive Reserve &amp; Regulation Up Reserve</a:t>
            </a:r>
          </a:p>
          <a:p>
            <a:pPr marL="822960" lvl="1" indent="-274320" eaLnBrk="0" hangingPunct="0">
              <a:spcBef>
                <a:spcPts val="6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kern="0" dirty="0">
                <a:latin typeface="Book Antiqua" panose="02040602050305030304" pitchFamily="18" charset="0"/>
              </a:rPr>
              <a:t>NPRR 426, 427, &amp; 428  (effective January 2012)</a:t>
            </a:r>
          </a:p>
          <a:p>
            <a:pPr marL="365760" indent="-274320" eaLnBrk="0" hangingPunct="0">
              <a:spcBef>
                <a:spcPts val="6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kern="0" dirty="0">
                <a:latin typeface="Book Antiqua" panose="02040602050305030304" pitchFamily="18" charset="0"/>
              </a:rPr>
              <a:t>System Wide Offer Cap raised to </a:t>
            </a:r>
            <a:endParaRPr lang="en-US" sz="2000" kern="0" dirty="0" smtClean="0">
              <a:latin typeface="Book Antiqua" panose="02040602050305030304" pitchFamily="18" charset="0"/>
            </a:endParaRPr>
          </a:p>
          <a:p>
            <a:pPr marL="822960" lvl="1" indent="-274320" eaLnBrk="0" hangingPunct="0">
              <a:spcBef>
                <a:spcPts val="600"/>
              </a:spcBef>
              <a:buFontTx/>
              <a:buChar char="•"/>
              <a:defRPr/>
            </a:pPr>
            <a:r>
              <a:rPr lang="en-US" sz="2000" kern="0" dirty="0" smtClean="0">
                <a:latin typeface="Book Antiqua" panose="02040602050305030304" pitchFamily="18" charset="0"/>
              </a:rPr>
              <a:t>$4,500/</a:t>
            </a:r>
            <a:r>
              <a:rPr lang="en-US" sz="2000" kern="0" dirty="0" err="1" smtClean="0">
                <a:latin typeface="Book Antiqua" panose="02040602050305030304" pitchFamily="18" charset="0"/>
              </a:rPr>
              <a:t>MWh</a:t>
            </a:r>
            <a:r>
              <a:rPr lang="en-US" sz="2000" kern="0" dirty="0" smtClean="0">
                <a:latin typeface="Book Antiqua" panose="02040602050305030304" pitchFamily="18" charset="0"/>
              </a:rPr>
              <a:t> effective 	Aug </a:t>
            </a:r>
            <a:r>
              <a:rPr lang="en-US" sz="2000" kern="0" dirty="0">
                <a:latin typeface="Book Antiqua" panose="02040602050305030304" pitchFamily="18" charset="0"/>
              </a:rPr>
              <a:t>1, 2012</a:t>
            </a:r>
          </a:p>
          <a:p>
            <a:pPr marL="822960" lvl="1" indent="-274320" eaLnBrk="0" hangingPunct="0">
              <a:spcBef>
                <a:spcPts val="600"/>
              </a:spcBef>
              <a:buFontTx/>
              <a:buChar char="•"/>
              <a:defRPr/>
            </a:pPr>
            <a:r>
              <a:rPr lang="en-US" sz="2000" kern="0" dirty="0" smtClean="0">
                <a:latin typeface="Book Antiqua" panose="02040602050305030304" pitchFamily="18" charset="0"/>
              </a:rPr>
              <a:t>$</a:t>
            </a:r>
            <a:r>
              <a:rPr lang="en-US" sz="2000" kern="0" dirty="0">
                <a:latin typeface="Book Antiqua" panose="02040602050305030304" pitchFamily="18" charset="0"/>
              </a:rPr>
              <a:t>5,000/</a:t>
            </a:r>
            <a:r>
              <a:rPr lang="en-US" sz="2000" kern="0" dirty="0" err="1">
                <a:latin typeface="Book Antiqua" panose="02040602050305030304" pitchFamily="18" charset="0"/>
              </a:rPr>
              <a:t>MWh</a:t>
            </a:r>
            <a:r>
              <a:rPr lang="en-US" sz="2000" kern="0" dirty="0">
                <a:latin typeface="Book Antiqua" panose="02040602050305030304" pitchFamily="18" charset="0"/>
              </a:rPr>
              <a:t> </a:t>
            </a:r>
            <a:r>
              <a:rPr lang="en-US" sz="2000" kern="0" dirty="0" smtClean="0">
                <a:latin typeface="Book Antiqua" panose="02040602050305030304" pitchFamily="18" charset="0"/>
              </a:rPr>
              <a:t>effective 	June </a:t>
            </a:r>
            <a:r>
              <a:rPr lang="en-US" sz="2000" kern="0" dirty="0">
                <a:latin typeface="Book Antiqua" panose="02040602050305030304" pitchFamily="18" charset="0"/>
              </a:rPr>
              <a:t>1, 2013</a:t>
            </a:r>
          </a:p>
          <a:p>
            <a:pPr marL="822960" lvl="1" indent="-274320" eaLnBrk="0" hangingPunct="0">
              <a:spcBef>
                <a:spcPts val="600"/>
              </a:spcBef>
              <a:buFontTx/>
              <a:buChar char="•"/>
              <a:defRPr/>
            </a:pPr>
            <a:r>
              <a:rPr lang="en-US" sz="2000" kern="0" dirty="0" smtClean="0">
                <a:latin typeface="Book Antiqua" panose="02040602050305030304" pitchFamily="18" charset="0"/>
              </a:rPr>
              <a:t>$7,000/</a:t>
            </a:r>
            <a:r>
              <a:rPr lang="en-US" sz="2000" kern="0" dirty="0" err="1" smtClean="0">
                <a:latin typeface="Book Antiqua" panose="02040602050305030304" pitchFamily="18" charset="0"/>
              </a:rPr>
              <a:t>MWh</a:t>
            </a:r>
            <a:r>
              <a:rPr lang="en-US" sz="2000" kern="0" dirty="0" smtClean="0">
                <a:latin typeface="Book Antiqua" panose="02040602050305030304" pitchFamily="18" charset="0"/>
              </a:rPr>
              <a:t> effective 	June </a:t>
            </a:r>
            <a:r>
              <a:rPr lang="en-US" sz="2000" kern="0" dirty="0">
                <a:latin typeface="Book Antiqua" panose="02040602050305030304" pitchFamily="18" charset="0"/>
              </a:rPr>
              <a:t>1, </a:t>
            </a:r>
            <a:r>
              <a:rPr lang="en-US" sz="2000" kern="0" dirty="0" smtClean="0">
                <a:latin typeface="Book Antiqua" panose="02040602050305030304" pitchFamily="18" charset="0"/>
              </a:rPr>
              <a:t>2014</a:t>
            </a:r>
            <a:endParaRPr lang="en-US" sz="2000" kern="0" dirty="0">
              <a:latin typeface="Book Antiqua" panose="02040602050305030304" pitchFamily="18" charset="0"/>
            </a:endParaRPr>
          </a:p>
          <a:p>
            <a:pPr marL="822960" lvl="1" indent="-274320" eaLnBrk="0" hangingPunct="0">
              <a:spcBef>
                <a:spcPts val="600"/>
              </a:spcBef>
              <a:buFontTx/>
              <a:buChar char="•"/>
              <a:defRPr/>
            </a:pPr>
            <a:r>
              <a:rPr lang="en-US" sz="2000" kern="0" dirty="0" smtClean="0">
                <a:latin typeface="Book Antiqua" panose="02040602050305030304" pitchFamily="18" charset="0"/>
              </a:rPr>
              <a:t>$9,000/</a:t>
            </a:r>
            <a:r>
              <a:rPr lang="en-US" sz="2000" kern="0" dirty="0" err="1" smtClean="0">
                <a:latin typeface="Book Antiqua" panose="02040602050305030304" pitchFamily="18" charset="0"/>
              </a:rPr>
              <a:t>MWh</a:t>
            </a:r>
            <a:r>
              <a:rPr lang="en-US" sz="2000" kern="0" dirty="0" smtClean="0">
                <a:latin typeface="Book Antiqua" panose="02040602050305030304" pitchFamily="18" charset="0"/>
              </a:rPr>
              <a:t> effective 	June </a:t>
            </a:r>
            <a:r>
              <a:rPr lang="en-US" sz="2000" kern="0" dirty="0">
                <a:latin typeface="Book Antiqua" panose="02040602050305030304" pitchFamily="18" charset="0"/>
              </a:rPr>
              <a:t>1, </a:t>
            </a:r>
            <a:r>
              <a:rPr lang="en-US" sz="2000" kern="0" dirty="0" smtClean="0">
                <a:latin typeface="Book Antiqua" panose="02040602050305030304" pitchFamily="18" charset="0"/>
              </a:rPr>
              <a:t>2015</a:t>
            </a:r>
            <a:endParaRPr lang="en-US" sz="2000" kern="0" dirty="0">
              <a:latin typeface="Book Antiqua" panose="02040602050305030304" pitchFamily="18" charset="0"/>
            </a:endParaRPr>
          </a:p>
          <a:p>
            <a:pPr marL="365760" indent="-274320" eaLnBrk="0" hangingPunct="0">
              <a:spcBef>
                <a:spcPts val="6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kern="0" dirty="0" smtClean="0">
                <a:latin typeface="Book Antiqua" panose="02040602050305030304" pitchFamily="18" charset="0"/>
              </a:rPr>
              <a:t>NPRR 568 &amp; 598 </a:t>
            </a:r>
          </a:p>
          <a:p>
            <a:pPr marL="822960" lvl="1" indent="-274320" eaLnBrk="0" hangingPunct="0">
              <a:spcBef>
                <a:spcPts val="60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000" kern="0" dirty="0" smtClean="0">
                <a:latin typeface="Book Antiqua" panose="02040602050305030304" pitchFamily="18" charset="0"/>
              </a:rPr>
              <a:t>Implemented </a:t>
            </a:r>
            <a:r>
              <a:rPr lang="en-US" sz="2000" kern="0" dirty="0">
                <a:latin typeface="Book Antiqua" panose="02040602050305030304" pitchFamily="18" charset="0"/>
              </a:rPr>
              <a:t>an Operating Reserve Demand Curve (ORDC)  with the Value of Lost Load equal to $9,000/</a:t>
            </a:r>
            <a:r>
              <a:rPr lang="en-US" sz="2000" kern="0" dirty="0" err="1">
                <a:latin typeface="Book Antiqua" panose="02040602050305030304" pitchFamily="18" charset="0"/>
              </a:rPr>
              <a:t>MWh</a:t>
            </a:r>
            <a:r>
              <a:rPr lang="en-US" sz="2000" kern="0" dirty="0">
                <a:latin typeface="Book Antiqua" panose="02040602050305030304" pitchFamily="18" charset="0"/>
              </a:rPr>
              <a:t> effective June 1, </a:t>
            </a:r>
            <a:r>
              <a:rPr lang="en-US" sz="2000" kern="0" dirty="0" smtClean="0">
                <a:latin typeface="Book Antiqua" panose="02040602050305030304" pitchFamily="18" charset="0"/>
              </a:rPr>
              <a:t>2014</a:t>
            </a:r>
          </a:p>
          <a:p>
            <a:pPr marL="822960" lvl="1" indent="-274320" eaLnBrk="0" hangingPunct="0">
              <a:spcBef>
                <a:spcPts val="600"/>
              </a:spcBef>
              <a:buFontTx/>
              <a:buChar char="•"/>
              <a:defRPr/>
            </a:pPr>
            <a:r>
              <a:rPr lang="en-US" sz="2000" kern="0" dirty="0">
                <a:latin typeface="Book Antiqua" panose="02040602050305030304" pitchFamily="18" charset="0"/>
              </a:rPr>
              <a:t>Removed Offer Floors for </a:t>
            </a:r>
            <a:r>
              <a:rPr lang="en-US" sz="2000" kern="0" dirty="0" smtClean="0">
                <a:latin typeface="Book Antiqua" panose="02040602050305030304" pitchFamily="18" charset="0"/>
              </a:rPr>
              <a:t>Responsive </a:t>
            </a:r>
            <a:r>
              <a:rPr lang="en-US" sz="2000" kern="0" dirty="0">
                <a:latin typeface="Book Antiqua" panose="02040602050305030304" pitchFamily="18" charset="0"/>
              </a:rPr>
              <a:t>Reserve &amp; Regulation Up </a:t>
            </a:r>
            <a:r>
              <a:rPr lang="en-US" sz="2000" kern="0" dirty="0" smtClean="0">
                <a:latin typeface="Book Antiqua" panose="02040602050305030304" pitchFamily="18" charset="0"/>
              </a:rPr>
              <a:t>Reserve and updated the one for </a:t>
            </a:r>
            <a:r>
              <a:rPr lang="en-US" sz="2000" kern="0" dirty="0">
                <a:latin typeface="Book Antiqua" panose="02040602050305030304" pitchFamily="18" charset="0"/>
              </a:rPr>
              <a:t>Non-Spinning </a:t>
            </a:r>
            <a:r>
              <a:rPr lang="en-US" sz="2000" kern="0" dirty="0" smtClean="0">
                <a:latin typeface="Book Antiqua" panose="02040602050305030304" pitchFamily="18" charset="0"/>
              </a:rPr>
              <a:t>Reserve</a:t>
            </a:r>
            <a:r>
              <a:rPr lang="en-US" sz="2000" kern="0" dirty="0">
                <a:latin typeface="Book Antiqua" panose="02040602050305030304" pitchFamily="18" charset="0"/>
              </a:rPr>
              <a:t> </a:t>
            </a:r>
            <a:r>
              <a:rPr lang="en-US" sz="2000" kern="0" dirty="0" smtClean="0">
                <a:latin typeface="Book Antiqua" panose="02040602050305030304" pitchFamily="18" charset="0"/>
              </a:rPr>
              <a:t>to $75/</a:t>
            </a:r>
            <a:r>
              <a:rPr lang="en-US" sz="2000" kern="0" dirty="0" err="1" smtClean="0">
                <a:latin typeface="Book Antiqua" panose="02040602050305030304" pitchFamily="18" charset="0"/>
              </a:rPr>
              <a:t>MWh</a:t>
            </a:r>
            <a:endParaRPr lang="en-US" sz="2000" kern="0" dirty="0">
              <a:latin typeface="Book Antiqua" panose="02040602050305030304" pitchFamily="18" charset="0"/>
            </a:endParaRPr>
          </a:p>
          <a:p>
            <a:pPr marL="822960" lvl="1" indent="-274320" eaLnBrk="0" hangingPunct="0">
              <a:spcBef>
                <a:spcPts val="600"/>
              </a:spcBef>
              <a:spcAft>
                <a:spcPts val="0"/>
              </a:spcAft>
              <a:buFontTx/>
              <a:buChar char="•"/>
              <a:defRPr/>
            </a:pPr>
            <a:endParaRPr lang="en-US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5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665" y="714375"/>
            <a:ext cx="3409820" cy="536990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ook Antiqua" panose="02040602050305030304" pitchFamily="18" charset="0"/>
              </a:rPr>
              <a:t>The marginal cost of energy in ERCOT is currently $0.05/kwh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ERCOT will run out of reserves in 30 minutes due to expected demand increase </a:t>
            </a:r>
          </a:p>
          <a:p>
            <a:pPr lvl="1"/>
            <a:r>
              <a:rPr lang="en-US" sz="2000" dirty="0" smtClean="0">
                <a:latin typeface="Book Antiqua" panose="02040602050305030304" pitchFamily="18" charset="0"/>
              </a:rPr>
              <a:t>We need to curtail 75% of the homes in order to cover peak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What are you willing to pay in order to not be interrupted?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Exercise</a:t>
            </a:r>
            <a:endParaRPr lang="en-US" dirty="0">
              <a:latin typeface="Book Antiqua" panose="02040602050305030304" pitchFamily="18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264637"/>
              </p:ext>
            </p:extLst>
          </p:nvPr>
        </p:nvGraphicFramePr>
        <p:xfrm>
          <a:off x="3789485" y="1608993"/>
          <a:ext cx="5049715" cy="3525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7748" y="1242719"/>
            <a:ext cx="3027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ERCOT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56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2082" y="1442661"/>
            <a:ext cx="7607182" cy="437943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600" b="1" dirty="0" smtClean="0">
                <a:latin typeface="Book Antiqua" panose="02040602050305030304" pitchFamily="18" charset="0"/>
              </a:rPr>
              <a:t> </a:t>
            </a:r>
            <a:endParaRPr lang="en-US" sz="1600" b="1" dirty="0">
              <a:latin typeface="Book Antiqua" panose="020406020503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4486" y="177533"/>
            <a:ext cx="9093945" cy="461665"/>
          </a:xfrm>
        </p:spPr>
        <p:txBody>
          <a:bodyPr/>
          <a:lstStyle/>
          <a:p>
            <a:r>
              <a:rPr lang="en-US" sz="3100" dirty="0" smtClean="0">
                <a:latin typeface="Book Antiqua" panose="02040602050305030304" pitchFamily="18" charset="0"/>
              </a:rPr>
              <a:t>The Operating Reserve Demand Curve (ORDC)</a:t>
            </a:r>
            <a:endParaRPr lang="en-US" sz="3100" dirty="0">
              <a:latin typeface="Book Antiqua" panose="0204060205030503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9663" y="1032222"/>
            <a:ext cx="8350977" cy="4912966"/>
            <a:chOff x="379663" y="1032222"/>
            <a:chExt cx="8350977" cy="4912966"/>
          </a:xfrm>
        </p:grpSpPr>
        <p:graphicFrame>
          <p:nvGraphicFramePr>
            <p:cNvPr id="4" name="Char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3769145"/>
                </p:ext>
              </p:extLst>
            </p:nvPr>
          </p:nvGraphicFramePr>
          <p:xfrm>
            <a:off x="379663" y="1032222"/>
            <a:ext cx="8350977" cy="491296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776613" y="1565753"/>
              <a:ext cx="10396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Book Antiqua" panose="02040602050305030304" pitchFamily="18" charset="0"/>
                </a:rPr>
                <a:t>VOLL</a:t>
              </a:r>
              <a:endParaRPr lang="en-US" sz="2000" dirty="0">
                <a:latin typeface="Book Antiqua" panose="02040602050305030304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822331" y="6022731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VOLL = Value of Lost Load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85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79665" y="714375"/>
            <a:ext cx="8439020" cy="5369901"/>
          </a:xfrm>
        </p:spPr>
        <p:txBody>
          <a:bodyPr>
            <a:normAutofit/>
          </a:bodyPr>
          <a:lstStyle/>
          <a:p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Can </a:t>
            </a:r>
            <a:r>
              <a:rPr lang="en-US" sz="2400" dirty="0">
                <a:latin typeface="Book Antiqua" panose="02040602050305030304" pitchFamily="18" charset="0"/>
              </a:rPr>
              <a:t>a generator make money selling energy at </a:t>
            </a:r>
            <a:r>
              <a:rPr lang="en-US" sz="2400" dirty="0" smtClean="0">
                <a:latin typeface="Book Antiqua" panose="02040602050305030304" pitchFamily="18" charset="0"/>
              </a:rPr>
              <a:t>cost without appropriate scarcity pricing mechanism?</a:t>
            </a:r>
            <a:endParaRPr lang="en-US" sz="2400" dirty="0">
              <a:latin typeface="Book Antiqua" panose="02040602050305030304" pitchFamily="18" charset="0"/>
            </a:endParaRPr>
          </a:p>
          <a:p>
            <a:pPr lvl="1"/>
            <a:r>
              <a:rPr lang="en-US" sz="2000" dirty="0" smtClean="0">
                <a:latin typeface="Book Antiqua" panose="02040602050305030304" pitchFamily="18" charset="0"/>
              </a:rPr>
              <a:t>ORDC provides revenue to generators above their fuel costs</a:t>
            </a:r>
          </a:p>
          <a:p>
            <a:pPr lvl="1"/>
            <a:r>
              <a:rPr lang="en-US" sz="2000" dirty="0" smtClean="0">
                <a:latin typeface="Book Antiqua" panose="02040602050305030304" pitchFamily="18" charset="0"/>
              </a:rPr>
              <a:t>ORDC appropriately prices system conditions</a:t>
            </a:r>
          </a:p>
          <a:p>
            <a:pPr lvl="2"/>
            <a:r>
              <a:rPr lang="en-US" sz="1600" dirty="0" smtClean="0">
                <a:latin typeface="Book Antiqua" panose="02040602050305030304" pitchFamily="18" charset="0"/>
              </a:rPr>
              <a:t>Provides incentive to generate during scarcity</a:t>
            </a:r>
          </a:p>
          <a:p>
            <a:pPr lvl="2"/>
            <a:r>
              <a:rPr lang="en-US" sz="1600" dirty="0" smtClean="0">
                <a:latin typeface="Book Antiqua" panose="02040602050305030304" pitchFamily="18" charset="0"/>
              </a:rPr>
              <a:t>Provides incentive to reduce consumption during scarcity </a:t>
            </a:r>
          </a:p>
          <a:p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Expected Reserve margins per the Brattle study</a:t>
            </a:r>
            <a:endParaRPr lang="en-US" sz="2000" dirty="0" smtClean="0">
              <a:latin typeface="Book Antiqua" panose="02040602050305030304" pitchFamily="18" charset="0"/>
            </a:endParaRPr>
          </a:p>
          <a:p>
            <a:pPr lvl="1"/>
            <a:r>
              <a:rPr lang="en-US" sz="2000" dirty="0" smtClean="0">
                <a:latin typeface="Book Antiqua" panose="02040602050305030304" pitchFamily="18" charset="0"/>
              </a:rPr>
              <a:t>10.2% economic optimum</a:t>
            </a:r>
          </a:p>
          <a:p>
            <a:pPr lvl="1"/>
            <a:r>
              <a:rPr lang="en-US" sz="2000" dirty="0" smtClean="0">
                <a:latin typeface="Book Antiqua" panose="02040602050305030304" pitchFamily="18" charset="0"/>
              </a:rPr>
              <a:t>11.5% in equilibrium of current energy market design (minimizes customer cost)</a:t>
            </a:r>
          </a:p>
          <a:p>
            <a:pPr lvl="1"/>
            <a:r>
              <a:rPr lang="en-US" sz="2000" dirty="0" smtClean="0">
                <a:latin typeface="Book Antiqua" panose="02040602050305030304" pitchFamily="18" charset="0"/>
              </a:rPr>
              <a:t>14.1% required to meet 1-in-10 reliability standard</a:t>
            </a:r>
          </a:p>
          <a:p>
            <a:endParaRPr lang="en-US" sz="2400" dirty="0" smtClean="0">
              <a:latin typeface="Book Antiqua" panose="02040602050305030304" pitchFamily="18" charset="0"/>
            </a:endParaRPr>
          </a:p>
          <a:p>
            <a:endParaRPr lang="en-US" sz="2400" dirty="0" smtClean="0">
              <a:latin typeface="Book Antiqua" panose="0204060205030503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6571" y="0"/>
            <a:ext cx="8706675" cy="640808"/>
          </a:xfrm>
        </p:spPr>
        <p:txBody>
          <a:bodyPr/>
          <a:lstStyle/>
          <a:p>
            <a:r>
              <a:rPr lang="en-US" sz="3600" dirty="0" smtClean="0">
                <a:latin typeface="Book Antiqua" panose="02040602050305030304" pitchFamily="18" charset="0"/>
              </a:rPr>
              <a:t>ORDC and Resource Adequacy</a:t>
            </a:r>
            <a:endParaRPr lang="en-US" sz="3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54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749" y="640808"/>
            <a:ext cx="7888703" cy="5424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Fleet Flexibility in ERCOT (2014)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202907" y="2099388"/>
            <a:ext cx="177419" cy="228154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89511" y="2873611"/>
            <a:ext cx="989462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44,800 MW </a:t>
            </a:r>
            <a:br>
              <a:rPr lang="en-US" sz="1200" dirty="0" smtClean="0">
                <a:solidFill>
                  <a:srgbClr val="FF0000"/>
                </a:solidFill>
              </a:rPr>
            </a:br>
            <a:r>
              <a:rPr lang="en-US" sz="1200" dirty="0" smtClean="0">
                <a:solidFill>
                  <a:srgbClr val="FF0000"/>
                </a:solidFill>
              </a:rPr>
              <a:t>of Natural Gas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Generation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4525431">
            <a:off x="6487595" y="1468304"/>
            <a:ext cx="176282" cy="35797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28998" y="1236142"/>
            <a:ext cx="1299949" cy="56159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Plenty of Wind, but also…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7088306" y="2197288"/>
            <a:ext cx="208128" cy="40943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latin typeface="Book Antiqua" pitchFamily="18" charset="0"/>
              </a:rPr>
              <a:t>Weather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81750"/>
            <a:ext cx="457200" cy="2476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40921AD8-7E46-4159-B992-6DD8CE679E73}" type="slidenum">
              <a:rPr lang="en-US" altLang="en-US" sz="900" smtClean="0"/>
              <a:pPr>
                <a:defRPr/>
              </a:pPr>
              <a:t>9</a:t>
            </a:fld>
            <a:endParaRPr lang="en-US" altLang="en-US" sz="900" smtClean="0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981" y="640808"/>
            <a:ext cx="7912100" cy="574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0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3CA69F01173A4581BC903FAEFA970A" ma:contentTypeVersion="0" ma:contentTypeDescription="Create a new document." ma:contentTypeScope="" ma:versionID="7de7be81c97c39a81fa885992edd2b77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3F79254E-CCC3-4C6D-976A-A612D513F9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10047</TotalTime>
  <Words>577</Words>
  <Application>Microsoft Office PowerPoint</Application>
  <PresentationFormat>On-screen Show (4:3)</PresentationFormat>
  <Paragraphs>135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Custom Design</vt:lpstr>
      <vt:lpstr>Operating Reserve Demand Curve</vt:lpstr>
      <vt:lpstr>Objectives</vt:lpstr>
      <vt:lpstr>ERCOT Market</vt:lpstr>
      <vt:lpstr>Summary of Nodal Policy Changes</vt:lpstr>
      <vt:lpstr>Exercise</vt:lpstr>
      <vt:lpstr>The Operating Reserve Demand Curve (ORDC)</vt:lpstr>
      <vt:lpstr>ORDC and Resource Adequacy</vt:lpstr>
      <vt:lpstr>Fleet Flexibility in ERCOT (2014)</vt:lpstr>
      <vt:lpstr>Weather</vt:lpstr>
      <vt:lpstr>Operating Reserve Demand Curve (ORDC) – How did it perform this summer?</vt:lpstr>
      <vt:lpstr>Average Hourly Reserves </vt:lpstr>
      <vt:lpstr>Market Heat Rate and Reserves – June 2011 to 2014</vt:lpstr>
      <vt:lpstr>Monthly Average Hub Price</vt:lpstr>
      <vt:lpstr>Summary</vt:lpstr>
      <vt:lpstr>Questions</vt:lpstr>
      <vt:lpstr>Questions</vt:lpstr>
      <vt:lpstr>Questions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Wozny, Stacy</cp:lastModifiedBy>
  <cp:revision>298</cp:revision>
  <cp:lastPrinted>2013-09-06T15:28:51Z</cp:lastPrinted>
  <dcterms:created xsi:type="dcterms:W3CDTF">2010-04-12T23:12:02Z</dcterms:created>
  <dcterms:modified xsi:type="dcterms:W3CDTF">2015-03-09T14:41:34Z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0x0101008A3CA69F01173A4581BC903FAEFA970A</vt:lpwstr>
  </property>
</Properties>
</file>