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26"/>
  </p:notesMasterIdLst>
  <p:sldIdLst>
    <p:sldId id="261" r:id="rId5"/>
    <p:sldId id="296" r:id="rId6"/>
    <p:sldId id="295" r:id="rId7"/>
    <p:sldId id="297" r:id="rId8"/>
    <p:sldId id="298" r:id="rId9"/>
    <p:sldId id="299" r:id="rId10"/>
    <p:sldId id="300" r:id="rId11"/>
    <p:sldId id="282" r:id="rId12"/>
    <p:sldId id="277" r:id="rId13"/>
    <p:sldId id="301" r:id="rId14"/>
    <p:sldId id="279" r:id="rId15"/>
    <p:sldId id="283" r:id="rId16"/>
    <p:sldId id="302" r:id="rId17"/>
    <p:sldId id="303" r:id="rId18"/>
    <p:sldId id="269" r:id="rId19"/>
    <p:sldId id="268" r:id="rId20"/>
    <p:sldId id="284" r:id="rId21"/>
    <p:sldId id="285" r:id="rId22"/>
    <p:sldId id="286" r:id="rId23"/>
    <p:sldId id="287" r:id="rId24"/>
    <p:sldId id="288" r:id="rId25"/>
  </p:sldIdLst>
  <p:sldSz cx="9144000" cy="6858000" type="screen4x3"/>
  <p:notesSz cx="7188200" cy="9448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CC9900"/>
    <a:srgbClr val="3399FF"/>
    <a:srgbClr val="003296"/>
    <a:srgbClr val="0066CC"/>
    <a:srgbClr val="004487"/>
    <a:srgbClr val="00509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43" autoAdjust="0"/>
  </p:normalViewPr>
  <p:slideViewPr>
    <p:cSldViewPr>
      <p:cViewPr varScale="1">
        <p:scale>
          <a:sx n="62" d="100"/>
          <a:sy n="62" d="100"/>
        </p:scale>
        <p:origin x="701" y="53"/>
      </p:cViewPr>
      <p:guideLst>
        <p:guide orient="horz" pos="2160"/>
        <p:guide pos="2880"/>
      </p:guideLst>
    </p:cSldViewPr>
  </p:slideViewPr>
  <p:notesTextViewPr>
    <p:cViewPr>
      <p:scale>
        <a:sx n="3" d="2"/>
        <a:sy n="3" d="2"/>
      </p:scale>
      <p:origin x="0" y="-38"/>
    </p:cViewPr>
  </p:notesTextViewPr>
  <p:sorterViewPr>
    <p:cViewPr>
      <p:scale>
        <a:sx n="140" d="100"/>
        <a:sy n="140" d="100"/>
      </p:scale>
      <p:origin x="0" y="-3570"/>
    </p:cViewPr>
  </p:sorterViewPr>
  <p:notesViewPr>
    <p:cSldViewPr>
      <p:cViewPr varScale="1">
        <p:scale>
          <a:sx n="62" d="100"/>
          <a:sy n="62" d="100"/>
        </p:scale>
        <p:origin x="316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D529A-BAE5-4970-B029-C4247CAED5BD}"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93B53A74-377E-4289-8A5B-616EB132016A}">
      <dgm:prSet phldrT="[Text]" custT="1"/>
      <dgm:spPr>
        <a:solidFill>
          <a:srgbClr val="C00000"/>
        </a:solidFill>
      </dgm:spPr>
      <dgm:t>
        <a:bodyPr/>
        <a:lstStyle/>
        <a:p>
          <a:r>
            <a:rPr lang="en-US" sz="1600" dirty="0" smtClean="0"/>
            <a:t>Plan the message and communication</a:t>
          </a:r>
          <a:endParaRPr lang="en-US" sz="1600" dirty="0"/>
        </a:p>
      </dgm:t>
    </dgm:pt>
    <dgm:pt modelId="{234CF8FB-0D28-44E0-9FB0-F73637FF5A36}" type="parTrans" cxnId="{1A99CC63-116E-49AA-8DF5-370136904189}">
      <dgm:prSet/>
      <dgm:spPr/>
      <dgm:t>
        <a:bodyPr/>
        <a:lstStyle/>
        <a:p>
          <a:endParaRPr lang="en-US" sz="1600"/>
        </a:p>
      </dgm:t>
    </dgm:pt>
    <dgm:pt modelId="{26DFA778-257D-4BA6-AD54-7F34897418C3}" type="sibTrans" cxnId="{1A99CC63-116E-49AA-8DF5-370136904189}">
      <dgm:prSet/>
      <dgm:spPr/>
      <dgm:t>
        <a:bodyPr/>
        <a:lstStyle/>
        <a:p>
          <a:endParaRPr lang="en-US" sz="1600"/>
        </a:p>
      </dgm:t>
    </dgm:pt>
    <dgm:pt modelId="{23F85EE7-6185-4F5F-BC6E-0D1F28A475F6}">
      <dgm:prSet custT="1"/>
      <dgm:spPr>
        <a:solidFill>
          <a:srgbClr val="C00000"/>
        </a:solidFill>
      </dgm:spPr>
      <dgm:t>
        <a:bodyPr/>
        <a:lstStyle/>
        <a:p>
          <a:r>
            <a:rPr lang="en-US" sz="1600" dirty="0" smtClean="0"/>
            <a:t>Focus on critical content to be communicated</a:t>
          </a:r>
          <a:endParaRPr lang="en-US" sz="1600" dirty="0"/>
        </a:p>
      </dgm:t>
    </dgm:pt>
    <dgm:pt modelId="{23AE1371-5B8E-424C-A149-5178742683F5}" type="parTrans" cxnId="{E62EBCAD-113C-4324-84D4-361FE3C713FD}">
      <dgm:prSet/>
      <dgm:spPr/>
      <dgm:t>
        <a:bodyPr/>
        <a:lstStyle/>
        <a:p>
          <a:endParaRPr lang="en-US" sz="1600"/>
        </a:p>
      </dgm:t>
    </dgm:pt>
    <dgm:pt modelId="{6DBF9C19-70F9-4A14-B5EA-52894675980F}" type="sibTrans" cxnId="{E62EBCAD-113C-4324-84D4-361FE3C713FD}">
      <dgm:prSet/>
      <dgm:spPr/>
      <dgm:t>
        <a:bodyPr/>
        <a:lstStyle/>
        <a:p>
          <a:endParaRPr lang="en-US" sz="1600"/>
        </a:p>
      </dgm:t>
    </dgm:pt>
    <dgm:pt modelId="{C0617848-B3C3-4411-82D7-F9E7B588B825}">
      <dgm:prSet custT="1"/>
      <dgm:spPr>
        <a:solidFill>
          <a:srgbClr val="C00000"/>
        </a:solidFill>
      </dgm:spPr>
      <dgm:t>
        <a:bodyPr/>
        <a:lstStyle/>
        <a:p>
          <a:r>
            <a:rPr lang="en-US" sz="1600" dirty="0" smtClean="0"/>
            <a:t>Be precise and to the point</a:t>
          </a:r>
          <a:endParaRPr lang="en-US" sz="1600" dirty="0"/>
        </a:p>
      </dgm:t>
    </dgm:pt>
    <dgm:pt modelId="{0E5D6FE2-D407-43AC-A744-B6EA800E771B}" type="parTrans" cxnId="{10B7890B-FD43-4DC4-825A-BBEC42B3AEDE}">
      <dgm:prSet/>
      <dgm:spPr/>
      <dgm:t>
        <a:bodyPr/>
        <a:lstStyle/>
        <a:p>
          <a:endParaRPr lang="en-US" sz="1600"/>
        </a:p>
      </dgm:t>
    </dgm:pt>
    <dgm:pt modelId="{F7EB5A9B-EB38-4C96-9F59-D2031DB6E24A}" type="sibTrans" cxnId="{10B7890B-FD43-4DC4-825A-BBEC42B3AEDE}">
      <dgm:prSet/>
      <dgm:spPr/>
      <dgm:t>
        <a:bodyPr/>
        <a:lstStyle/>
        <a:p>
          <a:endParaRPr lang="en-US" sz="1600"/>
        </a:p>
      </dgm:t>
    </dgm:pt>
    <dgm:pt modelId="{82949397-1C02-4086-A4A9-B284E95159A5}">
      <dgm:prSet custT="1"/>
      <dgm:spPr>
        <a:solidFill>
          <a:srgbClr val="00B050"/>
        </a:solidFill>
      </dgm:spPr>
      <dgm:t>
        <a:bodyPr/>
        <a:lstStyle/>
        <a:p>
          <a:r>
            <a:rPr lang="en-US" sz="1600" dirty="0" smtClean="0"/>
            <a:t>Be confident and speak with authority</a:t>
          </a:r>
          <a:endParaRPr lang="en-US" sz="1600" dirty="0"/>
        </a:p>
      </dgm:t>
    </dgm:pt>
    <dgm:pt modelId="{400FF34B-856E-46DE-A10B-F3E5B7DBBBF3}" type="parTrans" cxnId="{F1A94400-39C0-433D-BC97-D4E894472238}">
      <dgm:prSet/>
      <dgm:spPr/>
      <dgm:t>
        <a:bodyPr/>
        <a:lstStyle/>
        <a:p>
          <a:endParaRPr lang="en-US" sz="1600"/>
        </a:p>
      </dgm:t>
    </dgm:pt>
    <dgm:pt modelId="{153CC105-E159-4A3F-A813-9EEE4C6D2CE1}" type="sibTrans" cxnId="{F1A94400-39C0-433D-BC97-D4E894472238}">
      <dgm:prSet/>
      <dgm:spPr/>
      <dgm:t>
        <a:bodyPr/>
        <a:lstStyle/>
        <a:p>
          <a:endParaRPr lang="en-US" sz="1600"/>
        </a:p>
      </dgm:t>
    </dgm:pt>
    <dgm:pt modelId="{BB4EC774-9B4D-4213-8714-6D7390E6407D}">
      <dgm:prSet custT="1"/>
      <dgm:spPr>
        <a:solidFill>
          <a:srgbClr val="00B050"/>
        </a:solidFill>
      </dgm:spPr>
      <dgm:t>
        <a:bodyPr/>
        <a:lstStyle/>
        <a:p>
          <a:r>
            <a:rPr lang="en-US" sz="1600" dirty="0" smtClean="0"/>
            <a:t>Speak in a tone of voice that reinforces content of message</a:t>
          </a:r>
          <a:endParaRPr lang="en-US" sz="1600" dirty="0"/>
        </a:p>
      </dgm:t>
    </dgm:pt>
    <dgm:pt modelId="{83AE906E-1F59-4A7A-9407-224402FF3C48}" type="parTrans" cxnId="{71F5555F-DB0F-43B2-B29C-5376EECEC08F}">
      <dgm:prSet/>
      <dgm:spPr/>
      <dgm:t>
        <a:bodyPr/>
        <a:lstStyle/>
        <a:p>
          <a:endParaRPr lang="en-US" sz="1600"/>
        </a:p>
      </dgm:t>
    </dgm:pt>
    <dgm:pt modelId="{6D757F39-0D85-413B-A940-6D520A220420}" type="sibTrans" cxnId="{71F5555F-DB0F-43B2-B29C-5376EECEC08F}">
      <dgm:prSet/>
      <dgm:spPr/>
      <dgm:t>
        <a:bodyPr/>
        <a:lstStyle/>
        <a:p>
          <a:endParaRPr lang="en-US" sz="1600"/>
        </a:p>
      </dgm:t>
    </dgm:pt>
    <dgm:pt modelId="{F9F142F8-79FA-4055-B06D-77128E7B620F}">
      <dgm:prSet custT="1"/>
      <dgm:spPr>
        <a:solidFill>
          <a:srgbClr val="00B050"/>
        </a:solidFill>
      </dgm:spPr>
      <dgm:t>
        <a:bodyPr/>
        <a:lstStyle/>
        <a:p>
          <a:r>
            <a:rPr lang="en-US" sz="1600" dirty="0" smtClean="0"/>
            <a:t>Do not interrupt message</a:t>
          </a:r>
          <a:endParaRPr lang="en-US" sz="1600" dirty="0"/>
        </a:p>
      </dgm:t>
    </dgm:pt>
    <dgm:pt modelId="{5DEA015B-7672-453B-9FE9-8489CE57F3A2}" type="parTrans" cxnId="{088FDCE1-A0CB-453E-AC86-C8E4FDB3E96C}">
      <dgm:prSet/>
      <dgm:spPr/>
      <dgm:t>
        <a:bodyPr/>
        <a:lstStyle/>
        <a:p>
          <a:endParaRPr lang="en-US" sz="1600"/>
        </a:p>
      </dgm:t>
    </dgm:pt>
    <dgm:pt modelId="{13AFAE31-5FD3-4C4F-990D-D27C457DC7D8}" type="sibTrans" cxnId="{088FDCE1-A0CB-453E-AC86-C8E4FDB3E96C}">
      <dgm:prSet/>
      <dgm:spPr/>
      <dgm:t>
        <a:bodyPr/>
        <a:lstStyle/>
        <a:p>
          <a:endParaRPr lang="en-US" sz="1600"/>
        </a:p>
      </dgm:t>
    </dgm:pt>
    <dgm:pt modelId="{7371E059-EFAF-4D1F-89D3-25E2035FDAAA}">
      <dgm:prSet custT="1"/>
      <dgm:spPr>
        <a:solidFill>
          <a:srgbClr val="00B050"/>
        </a:solidFill>
      </dgm:spPr>
      <dgm:t>
        <a:bodyPr/>
        <a:lstStyle/>
        <a:p>
          <a:r>
            <a:rPr lang="en-US" sz="1600" dirty="0" smtClean="0"/>
            <a:t>Eliminate distractions during message exchange</a:t>
          </a:r>
          <a:endParaRPr lang="en-US" sz="1600" dirty="0"/>
        </a:p>
      </dgm:t>
    </dgm:pt>
    <dgm:pt modelId="{A5947663-4AC5-49E4-9B31-247E2A356580}" type="parTrans" cxnId="{22C6EDD9-460A-4FDE-86CE-180B97167F9E}">
      <dgm:prSet/>
      <dgm:spPr/>
      <dgm:t>
        <a:bodyPr/>
        <a:lstStyle/>
        <a:p>
          <a:endParaRPr lang="en-US" sz="1600"/>
        </a:p>
      </dgm:t>
    </dgm:pt>
    <dgm:pt modelId="{C3A5088F-0611-4685-AA38-5BB229BD0BE7}" type="sibTrans" cxnId="{22C6EDD9-460A-4FDE-86CE-180B97167F9E}">
      <dgm:prSet/>
      <dgm:spPr/>
      <dgm:t>
        <a:bodyPr/>
        <a:lstStyle/>
        <a:p>
          <a:endParaRPr lang="en-US" sz="1600"/>
        </a:p>
      </dgm:t>
    </dgm:pt>
    <dgm:pt modelId="{0A82B710-9C2B-4F43-AD43-A800EAAD89FB}">
      <dgm:prSet custT="1"/>
      <dgm:spPr>
        <a:solidFill>
          <a:schemeClr val="bg1">
            <a:lumMod val="65000"/>
          </a:schemeClr>
        </a:solidFill>
      </dgm:spPr>
      <dgm:t>
        <a:bodyPr/>
        <a:lstStyle/>
        <a:p>
          <a:r>
            <a:rPr lang="en-US" sz="1600" dirty="0" smtClean="0"/>
            <a:t>Avoid words </a:t>
          </a:r>
          <a:r>
            <a:rPr lang="en-US" sz="1600" dirty="0" smtClean="0"/>
            <a:t>with </a:t>
          </a:r>
          <a:r>
            <a:rPr lang="en-US" sz="1600" dirty="0" smtClean="0"/>
            <a:t>more than one meaning or are open to interpretation</a:t>
          </a:r>
          <a:endParaRPr lang="en-US" sz="1600" dirty="0"/>
        </a:p>
      </dgm:t>
    </dgm:pt>
    <dgm:pt modelId="{0A0C2688-2765-4540-9977-5008754FCDF9}" type="parTrans" cxnId="{3B92B7BA-9659-4568-B84F-9CB76F0FBDFB}">
      <dgm:prSet/>
      <dgm:spPr/>
      <dgm:t>
        <a:bodyPr/>
        <a:lstStyle/>
        <a:p>
          <a:endParaRPr lang="en-US" sz="1600"/>
        </a:p>
      </dgm:t>
    </dgm:pt>
    <dgm:pt modelId="{389C609D-4A07-4731-92A3-F71291FCC537}" type="sibTrans" cxnId="{3B92B7BA-9659-4568-B84F-9CB76F0FBDFB}">
      <dgm:prSet/>
      <dgm:spPr/>
      <dgm:t>
        <a:bodyPr/>
        <a:lstStyle/>
        <a:p>
          <a:endParaRPr lang="en-US" sz="1600"/>
        </a:p>
      </dgm:t>
    </dgm:pt>
    <dgm:pt modelId="{4F3CA5E4-5E60-4476-97A1-B3B089A48F82}">
      <dgm:prSet custT="1"/>
      <dgm:spPr>
        <a:solidFill>
          <a:schemeClr val="bg1">
            <a:lumMod val="65000"/>
          </a:schemeClr>
        </a:solidFill>
      </dgm:spPr>
      <dgm:t>
        <a:bodyPr/>
        <a:lstStyle/>
        <a:p>
          <a:r>
            <a:rPr lang="en-US" sz="1600" dirty="0" smtClean="0"/>
            <a:t>Avoid long words and rambling phrases</a:t>
          </a:r>
          <a:endParaRPr lang="en-US" sz="1600" dirty="0"/>
        </a:p>
      </dgm:t>
    </dgm:pt>
    <dgm:pt modelId="{C63CAD94-BD31-45E1-A335-85EF3FC06ECA}" type="parTrans" cxnId="{BDE97F6F-C7E4-49F3-A9CE-9533CA081FA4}">
      <dgm:prSet/>
      <dgm:spPr/>
      <dgm:t>
        <a:bodyPr/>
        <a:lstStyle/>
        <a:p>
          <a:endParaRPr lang="en-US" sz="1600"/>
        </a:p>
      </dgm:t>
    </dgm:pt>
    <dgm:pt modelId="{5F06A880-748A-4D76-BB02-E0B75EA88FE3}" type="sibTrans" cxnId="{BDE97F6F-C7E4-49F3-A9CE-9533CA081FA4}">
      <dgm:prSet/>
      <dgm:spPr/>
      <dgm:t>
        <a:bodyPr/>
        <a:lstStyle/>
        <a:p>
          <a:endParaRPr lang="en-US" sz="1600"/>
        </a:p>
      </dgm:t>
    </dgm:pt>
    <dgm:pt modelId="{7D9A4BB1-3BDF-4E59-9006-E8892B81B9A4}">
      <dgm:prSet custT="1"/>
      <dgm:spPr>
        <a:solidFill>
          <a:schemeClr val="bg1">
            <a:lumMod val="65000"/>
          </a:schemeClr>
        </a:solidFill>
      </dgm:spPr>
      <dgm:t>
        <a:bodyPr/>
        <a:lstStyle/>
        <a:p>
          <a:r>
            <a:rPr lang="en-US" sz="1600" dirty="0" smtClean="0"/>
            <a:t>Avoid slang</a:t>
          </a:r>
          <a:endParaRPr lang="en-US" sz="1600" dirty="0"/>
        </a:p>
      </dgm:t>
    </dgm:pt>
    <dgm:pt modelId="{B3D7D635-C666-486E-A26C-DF15E7307AE1}" type="parTrans" cxnId="{1107AABF-0D48-4917-82DE-006201FF445D}">
      <dgm:prSet/>
      <dgm:spPr/>
      <dgm:t>
        <a:bodyPr/>
        <a:lstStyle/>
        <a:p>
          <a:endParaRPr lang="en-US" sz="1600"/>
        </a:p>
      </dgm:t>
    </dgm:pt>
    <dgm:pt modelId="{F12D021C-BFEE-44F5-AF2D-4D174093AB2E}" type="sibTrans" cxnId="{1107AABF-0D48-4917-82DE-006201FF445D}">
      <dgm:prSet/>
      <dgm:spPr/>
      <dgm:t>
        <a:bodyPr/>
        <a:lstStyle/>
        <a:p>
          <a:endParaRPr lang="en-US" sz="1600"/>
        </a:p>
      </dgm:t>
    </dgm:pt>
    <dgm:pt modelId="{32AD378C-00F1-4981-8565-97B9160CACFB}">
      <dgm:prSet custT="1"/>
      <dgm:spPr>
        <a:solidFill>
          <a:srgbClr val="00B050"/>
        </a:solidFill>
      </dgm:spPr>
      <dgm:t>
        <a:bodyPr/>
        <a:lstStyle/>
        <a:p>
          <a:r>
            <a:rPr lang="en-US" sz="1600" dirty="0" smtClean="0"/>
            <a:t>Avoid low volume or poor enunciation</a:t>
          </a:r>
          <a:endParaRPr lang="en-US" sz="1600" dirty="0"/>
        </a:p>
      </dgm:t>
    </dgm:pt>
    <dgm:pt modelId="{307967EE-2E83-4C15-AC23-6BC3B99733D8}" type="parTrans" cxnId="{89E7E47F-8D47-45D0-9617-92CFEEC2CF90}">
      <dgm:prSet/>
      <dgm:spPr/>
      <dgm:t>
        <a:bodyPr/>
        <a:lstStyle/>
        <a:p>
          <a:endParaRPr lang="en-US" sz="1600"/>
        </a:p>
      </dgm:t>
    </dgm:pt>
    <dgm:pt modelId="{AF7BF483-8BEF-48ED-A8E0-A9A48F152A7C}" type="sibTrans" cxnId="{89E7E47F-8D47-45D0-9617-92CFEEC2CF90}">
      <dgm:prSet/>
      <dgm:spPr/>
      <dgm:t>
        <a:bodyPr/>
        <a:lstStyle/>
        <a:p>
          <a:endParaRPr lang="en-US" sz="1600"/>
        </a:p>
      </dgm:t>
    </dgm:pt>
    <dgm:pt modelId="{3C5642C7-C5F3-4443-B3B1-4DB93E96DC2A}">
      <dgm:prSet custT="1"/>
      <dgm:spPr/>
      <dgm:t>
        <a:bodyPr/>
        <a:lstStyle/>
        <a:p>
          <a:r>
            <a:rPr lang="en-US" sz="1600" dirty="0" smtClean="0"/>
            <a:t>Always repeat name of equipment or action if there is any doubt</a:t>
          </a:r>
          <a:endParaRPr lang="en-US" sz="1600" dirty="0"/>
        </a:p>
      </dgm:t>
    </dgm:pt>
    <dgm:pt modelId="{5F4828A3-2876-408D-8881-E2B93FFE0E5D}" type="parTrans" cxnId="{D222D6A7-599E-4E7D-A2DE-CB43DDAB61A4}">
      <dgm:prSet/>
      <dgm:spPr/>
      <dgm:t>
        <a:bodyPr/>
        <a:lstStyle/>
        <a:p>
          <a:endParaRPr lang="en-US" sz="1600"/>
        </a:p>
      </dgm:t>
    </dgm:pt>
    <dgm:pt modelId="{BBBD87FB-F2A5-4E8E-AD70-429D5F693217}" type="sibTrans" cxnId="{D222D6A7-599E-4E7D-A2DE-CB43DDAB61A4}">
      <dgm:prSet/>
      <dgm:spPr/>
      <dgm:t>
        <a:bodyPr/>
        <a:lstStyle/>
        <a:p>
          <a:endParaRPr lang="en-US" sz="1600"/>
        </a:p>
      </dgm:t>
    </dgm:pt>
    <dgm:pt modelId="{CE784B45-5CEB-40DB-BB34-753C3BA85EA6}">
      <dgm:prSet custT="1"/>
      <dgm:spPr>
        <a:solidFill>
          <a:schemeClr val="bg1">
            <a:lumMod val="65000"/>
          </a:schemeClr>
        </a:solidFill>
      </dgm:spPr>
      <dgm:t>
        <a:bodyPr/>
        <a:lstStyle/>
        <a:p>
          <a:r>
            <a:rPr lang="en-US" sz="1600" dirty="0" smtClean="0"/>
            <a:t>Use approved format, terminology and nomenclature</a:t>
          </a:r>
          <a:endParaRPr lang="en-US" sz="1600" dirty="0"/>
        </a:p>
      </dgm:t>
    </dgm:pt>
    <dgm:pt modelId="{A105553F-6339-4C55-B396-748E93368400}" type="parTrans" cxnId="{7807A4FD-7F73-4014-B01C-2D55D779AE96}">
      <dgm:prSet/>
      <dgm:spPr/>
      <dgm:t>
        <a:bodyPr/>
        <a:lstStyle/>
        <a:p>
          <a:endParaRPr lang="en-US" sz="1600"/>
        </a:p>
      </dgm:t>
    </dgm:pt>
    <dgm:pt modelId="{B94D1560-620D-488E-B183-53E5B16AFFE4}" type="sibTrans" cxnId="{7807A4FD-7F73-4014-B01C-2D55D779AE96}">
      <dgm:prSet/>
      <dgm:spPr/>
      <dgm:t>
        <a:bodyPr/>
        <a:lstStyle/>
        <a:p>
          <a:endParaRPr lang="en-US" sz="1600"/>
        </a:p>
      </dgm:t>
    </dgm:pt>
    <dgm:pt modelId="{FD81076C-D31F-499B-9C5D-75924495F29E}">
      <dgm:prSet custT="1"/>
      <dgm:spPr/>
      <dgm:t>
        <a:bodyPr/>
        <a:lstStyle/>
        <a:p>
          <a:r>
            <a:rPr lang="en-US" sz="1600" dirty="0" smtClean="0"/>
            <a:t>If you don’t understand, ask for clarification</a:t>
          </a:r>
          <a:endParaRPr lang="en-US" sz="1600" dirty="0"/>
        </a:p>
      </dgm:t>
    </dgm:pt>
    <dgm:pt modelId="{848488F4-E31C-4A52-9F21-62B224750B3F}" type="parTrans" cxnId="{7EC4D2AC-B4B8-4E74-854C-292617527287}">
      <dgm:prSet/>
      <dgm:spPr/>
      <dgm:t>
        <a:bodyPr/>
        <a:lstStyle/>
        <a:p>
          <a:endParaRPr lang="en-US" sz="1600"/>
        </a:p>
      </dgm:t>
    </dgm:pt>
    <dgm:pt modelId="{09B4B8F7-3387-490E-8E0D-AFD5071ACE96}" type="sibTrans" cxnId="{7EC4D2AC-B4B8-4E74-854C-292617527287}">
      <dgm:prSet/>
      <dgm:spPr/>
      <dgm:t>
        <a:bodyPr/>
        <a:lstStyle/>
        <a:p>
          <a:endParaRPr lang="en-US" sz="1600"/>
        </a:p>
      </dgm:t>
    </dgm:pt>
    <dgm:pt modelId="{A9D7F930-16BD-4C39-9C52-ECE1AC69C402}" type="pres">
      <dgm:prSet presAssocID="{30CD529A-BAE5-4970-B029-C4247CAED5BD}" presName="diagram" presStyleCnt="0">
        <dgm:presLayoutVars>
          <dgm:dir/>
          <dgm:resizeHandles val="exact"/>
        </dgm:presLayoutVars>
      </dgm:prSet>
      <dgm:spPr/>
      <dgm:t>
        <a:bodyPr/>
        <a:lstStyle/>
        <a:p>
          <a:endParaRPr lang="en-US"/>
        </a:p>
      </dgm:t>
    </dgm:pt>
    <dgm:pt modelId="{87446EFA-A888-4EAC-8D2A-B2FBF2D7C450}" type="pres">
      <dgm:prSet presAssocID="{93B53A74-377E-4289-8A5B-616EB132016A}" presName="node" presStyleLbl="node1" presStyleIdx="0" presStyleCnt="14">
        <dgm:presLayoutVars>
          <dgm:bulletEnabled val="1"/>
        </dgm:presLayoutVars>
      </dgm:prSet>
      <dgm:spPr/>
      <dgm:t>
        <a:bodyPr/>
        <a:lstStyle/>
        <a:p>
          <a:endParaRPr lang="en-US"/>
        </a:p>
      </dgm:t>
    </dgm:pt>
    <dgm:pt modelId="{C8AE683C-C011-4AE3-810A-4DA8B0FE2448}" type="pres">
      <dgm:prSet presAssocID="{26DFA778-257D-4BA6-AD54-7F34897418C3}" presName="sibTrans" presStyleCnt="0"/>
      <dgm:spPr/>
    </dgm:pt>
    <dgm:pt modelId="{686D7030-D6DA-4B72-9EF1-373403AFB09A}" type="pres">
      <dgm:prSet presAssocID="{23F85EE7-6185-4F5F-BC6E-0D1F28A475F6}" presName="node" presStyleLbl="node1" presStyleIdx="1" presStyleCnt="14">
        <dgm:presLayoutVars>
          <dgm:bulletEnabled val="1"/>
        </dgm:presLayoutVars>
      </dgm:prSet>
      <dgm:spPr/>
      <dgm:t>
        <a:bodyPr/>
        <a:lstStyle/>
        <a:p>
          <a:endParaRPr lang="en-US"/>
        </a:p>
      </dgm:t>
    </dgm:pt>
    <dgm:pt modelId="{F7044E0F-94D4-4F4A-BCA4-81E78C599445}" type="pres">
      <dgm:prSet presAssocID="{6DBF9C19-70F9-4A14-B5EA-52894675980F}" presName="sibTrans" presStyleCnt="0"/>
      <dgm:spPr/>
    </dgm:pt>
    <dgm:pt modelId="{B8587F84-5809-47EA-BBD6-45C8B5DC81CE}" type="pres">
      <dgm:prSet presAssocID="{C0617848-B3C3-4411-82D7-F9E7B588B825}" presName="node" presStyleLbl="node1" presStyleIdx="2" presStyleCnt="14">
        <dgm:presLayoutVars>
          <dgm:bulletEnabled val="1"/>
        </dgm:presLayoutVars>
      </dgm:prSet>
      <dgm:spPr/>
      <dgm:t>
        <a:bodyPr/>
        <a:lstStyle/>
        <a:p>
          <a:endParaRPr lang="en-US"/>
        </a:p>
      </dgm:t>
    </dgm:pt>
    <dgm:pt modelId="{49AF84FC-D72A-4362-B55D-B17DB9352EC8}" type="pres">
      <dgm:prSet presAssocID="{F7EB5A9B-EB38-4C96-9F59-D2031DB6E24A}" presName="sibTrans" presStyleCnt="0"/>
      <dgm:spPr/>
    </dgm:pt>
    <dgm:pt modelId="{004A21A8-5832-44B6-9D83-08CFB774D090}" type="pres">
      <dgm:prSet presAssocID="{82949397-1C02-4086-A4A9-B284E95159A5}" presName="node" presStyleLbl="node1" presStyleIdx="3" presStyleCnt="14">
        <dgm:presLayoutVars>
          <dgm:bulletEnabled val="1"/>
        </dgm:presLayoutVars>
      </dgm:prSet>
      <dgm:spPr/>
      <dgm:t>
        <a:bodyPr/>
        <a:lstStyle/>
        <a:p>
          <a:endParaRPr lang="en-US"/>
        </a:p>
      </dgm:t>
    </dgm:pt>
    <dgm:pt modelId="{001B902F-6E20-4670-A5F6-17049FCFE621}" type="pres">
      <dgm:prSet presAssocID="{153CC105-E159-4A3F-A813-9EEE4C6D2CE1}" presName="sibTrans" presStyleCnt="0"/>
      <dgm:spPr/>
    </dgm:pt>
    <dgm:pt modelId="{AE0530CA-7E81-4723-9871-F18E838BA5D3}" type="pres">
      <dgm:prSet presAssocID="{BB4EC774-9B4D-4213-8714-6D7390E6407D}" presName="node" presStyleLbl="node1" presStyleIdx="4" presStyleCnt="14">
        <dgm:presLayoutVars>
          <dgm:bulletEnabled val="1"/>
        </dgm:presLayoutVars>
      </dgm:prSet>
      <dgm:spPr/>
      <dgm:t>
        <a:bodyPr/>
        <a:lstStyle/>
        <a:p>
          <a:endParaRPr lang="en-US"/>
        </a:p>
      </dgm:t>
    </dgm:pt>
    <dgm:pt modelId="{FD33F234-8CA4-42A4-AE01-BE8BCB4B7C72}" type="pres">
      <dgm:prSet presAssocID="{6D757F39-0D85-413B-A940-6D520A220420}" presName="sibTrans" presStyleCnt="0"/>
      <dgm:spPr/>
    </dgm:pt>
    <dgm:pt modelId="{82E92E25-FE6B-4548-9317-90F3FCD72AB8}" type="pres">
      <dgm:prSet presAssocID="{F9F142F8-79FA-4055-B06D-77128E7B620F}" presName="node" presStyleLbl="node1" presStyleIdx="5" presStyleCnt="14">
        <dgm:presLayoutVars>
          <dgm:bulletEnabled val="1"/>
        </dgm:presLayoutVars>
      </dgm:prSet>
      <dgm:spPr/>
      <dgm:t>
        <a:bodyPr/>
        <a:lstStyle/>
        <a:p>
          <a:endParaRPr lang="en-US"/>
        </a:p>
      </dgm:t>
    </dgm:pt>
    <dgm:pt modelId="{0B2DE12C-95B9-4174-9F28-501457669771}" type="pres">
      <dgm:prSet presAssocID="{13AFAE31-5FD3-4C4F-990D-D27C457DC7D8}" presName="sibTrans" presStyleCnt="0"/>
      <dgm:spPr/>
    </dgm:pt>
    <dgm:pt modelId="{BA33DCCA-907F-47F1-B2EB-03AAD9F071D7}" type="pres">
      <dgm:prSet presAssocID="{7371E059-EFAF-4D1F-89D3-25E2035FDAAA}" presName="node" presStyleLbl="node1" presStyleIdx="6" presStyleCnt="14">
        <dgm:presLayoutVars>
          <dgm:bulletEnabled val="1"/>
        </dgm:presLayoutVars>
      </dgm:prSet>
      <dgm:spPr/>
      <dgm:t>
        <a:bodyPr/>
        <a:lstStyle/>
        <a:p>
          <a:endParaRPr lang="en-US"/>
        </a:p>
      </dgm:t>
    </dgm:pt>
    <dgm:pt modelId="{DCEAD9D9-FC95-4035-BCD7-2113ED5A739E}" type="pres">
      <dgm:prSet presAssocID="{C3A5088F-0611-4685-AA38-5BB229BD0BE7}" presName="sibTrans" presStyleCnt="0"/>
      <dgm:spPr/>
    </dgm:pt>
    <dgm:pt modelId="{BE9FDA90-DC2F-43EC-8A26-163AEAE3DE09}" type="pres">
      <dgm:prSet presAssocID="{0A82B710-9C2B-4F43-AD43-A800EAAD89FB}" presName="node" presStyleLbl="node1" presStyleIdx="7" presStyleCnt="14">
        <dgm:presLayoutVars>
          <dgm:bulletEnabled val="1"/>
        </dgm:presLayoutVars>
      </dgm:prSet>
      <dgm:spPr/>
      <dgm:t>
        <a:bodyPr/>
        <a:lstStyle/>
        <a:p>
          <a:endParaRPr lang="en-US"/>
        </a:p>
      </dgm:t>
    </dgm:pt>
    <dgm:pt modelId="{AEB8D31D-0055-4EF4-977C-7AA9D4CEADC8}" type="pres">
      <dgm:prSet presAssocID="{389C609D-4A07-4731-92A3-F71291FCC537}" presName="sibTrans" presStyleCnt="0"/>
      <dgm:spPr/>
    </dgm:pt>
    <dgm:pt modelId="{07832133-DAB4-4BBA-8F01-C1536C4296F2}" type="pres">
      <dgm:prSet presAssocID="{4F3CA5E4-5E60-4476-97A1-B3B089A48F82}" presName="node" presStyleLbl="node1" presStyleIdx="8" presStyleCnt="14">
        <dgm:presLayoutVars>
          <dgm:bulletEnabled val="1"/>
        </dgm:presLayoutVars>
      </dgm:prSet>
      <dgm:spPr/>
      <dgm:t>
        <a:bodyPr/>
        <a:lstStyle/>
        <a:p>
          <a:endParaRPr lang="en-US"/>
        </a:p>
      </dgm:t>
    </dgm:pt>
    <dgm:pt modelId="{847A804A-4104-4E2E-867B-954FAE00F5BF}" type="pres">
      <dgm:prSet presAssocID="{5F06A880-748A-4D76-BB02-E0B75EA88FE3}" presName="sibTrans" presStyleCnt="0"/>
      <dgm:spPr/>
    </dgm:pt>
    <dgm:pt modelId="{37418717-BAB2-4576-9440-17C13383C4BB}" type="pres">
      <dgm:prSet presAssocID="{7D9A4BB1-3BDF-4E59-9006-E8892B81B9A4}" presName="node" presStyleLbl="node1" presStyleIdx="9" presStyleCnt="14">
        <dgm:presLayoutVars>
          <dgm:bulletEnabled val="1"/>
        </dgm:presLayoutVars>
      </dgm:prSet>
      <dgm:spPr/>
      <dgm:t>
        <a:bodyPr/>
        <a:lstStyle/>
        <a:p>
          <a:endParaRPr lang="en-US"/>
        </a:p>
      </dgm:t>
    </dgm:pt>
    <dgm:pt modelId="{E9DB7B4D-6A1C-46B5-9610-DAFA521C9227}" type="pres">
      <dgm:prSet presAssocID="{F12D021C-BFEE-44F5-AF2D-4D174093AB2E}" presName="sibTrans" presStyleCnt="0"/>
      <dgm:spPr/>
    </dgm:pt>
    <dgm:pt modelId="{1C28E31D-6485-4E98-91C3-82A9F2443492}" type="pres">
      <dgm:prSet presAssocID="{32AD378C-00F1-4981-8565-97B9160CACFB}" presName="node" presStyleLbl="node1" presStyleIdx="10" presStyleCnt="14">
        <dgm:presLayoutVars>
          <dgm:bulletEnabled val="1"/>
        </dgm:presLayoutVars>
      </dgm:prSet>
      <dgm:spPr/>
      <dgm:t>
        <a:bodyPr/>
        <a:lstStyle/>
        <a:p>
          <a:endParaRPr lang="en-US"/>
        </a:p>
      </dgm:t>
    </dgm:pt>
    <dgm:pt modelId="{470236ED-96DA-49A9-8056-ACA804C4379F}" type="pres">
      <dgm:prSet presAssocID="{AF7BF483-8BEF-48ED-A8E0-A9A48F152A7C}" presName="sibTrans" presStyleCnt="0"/>
      <dgm:spPr/>
    </dgm:pt>
    <dgm:pt modelId="{2E92EA32-8F7B-4778-A738-21F4730227CF}" type="pres">
      <dgm:prSet presAssocID="{3C5642C7-C5F3-4443-B3B1-4DB93E96DC2A}" presName="node" presStyleLbl="node1" presStyleIdx="11" presStyleCnt="14">
        <dgm:presLayoutVars>
          <dgm:bulletEnabled val="1"/>
        </dgm:presLayoutVars>
      </dgm:prSet>
      <dgm:spPr/>
      <dgm:t>
        <a:bodyPr/>
        <a:lstStyle/>
        <a:p>
          <a:endParaRPr lang="en-US"/>
        </a:p>
      </dgm:t>
    </dgm:pt>
    <dgm:pt modelId="{92B08498-2E18-4D48-B4CA-0EB3B293717F}" type="pres">
      <dgm:prSet presAssocID="{BBBD87FB-F2A5-4E8E-AD70-429D5F693217}" presName="sibTrans" presStyleCnt="0"/>
      <dgm:spPr/>
    </dgm:pt>
    <dgm:pt modelId="{FB6C4265-4567-4ED4-8AAD-CB126A0B507F}" type="pres">
      <dgm:prSet presAssocID="{CE784B45-5CEB-40DB-BB34-753C3BA85EA6}" presName="node" presStyleLbl="node1" presStyleIdx="12" presStyleCnt="14">
        <dgm:presLayoutVars>
          <dgm:bulletEnabled val="1"/>
        </dgm:presLayoutVars>
      </dgm:prSet>
      <dgm:spPr/>
      <dgm:t>
        <a:bodyPr/>
        <a:lstStyle/>
        <a:p>
          <a:endParaRPr lang="en-US"/>
        </a:p>
      </dgm:t>
    </dgm:pt>
    <dgm:pt modelId="{05513B9E-A76F-40A2-91EE-933BA39C48E6}" type="pres">
      <dgm:prSet presAssocID="{B94D1560-620D-488E-B183-53E5B16AFFE4}" presName="sibTrans" presStyleCnt="0"/>
      <dgm:spPr/>
    </dgm:pt>
    <dgm:pt modelId="{7CDCE5D0-85D8-478E-B8B5-070054294D70}" type="pres">
      <dgm:prSet presAssocID="{FD81076C-D31F-499B-9C5D-75924495F29E}" presName="node" presStyleLbl="node1" presStyleIdx="13" presStyleCnt="14">
        <dgm:presLayoutVars>
          <dgm:bulletEnabled val="1"/>
        </dgm:presLayoutVars>
      </dgm:prSet>
      <dgm:spPr/>
      <dgm:t>
        <a:bodyPr/>
        <a:lstStyle/>
        <a:p>
          <a:endParaRPr lang="en-US"/>
        </a:p>
      </dgm:t>
    </dgm:pt>
  </dgm:ptLst>
  <dgm:cxnLst>
    <dgm:cxn modelId="{8565FC24-A0A4-49C3-AE27-612BAEA7490D}" type="presOf" srcId="{30CD529A-BAE5-4970-B029-C4247CAED5BD}" destId="{A9D7F930-16BD-4C39-9C52-ECE1AC69C402}" srcOrd="0" destOrd="0" presId="urn:microsoft.com/office/officeart/2005/8/layout/default"/>
    <dgm:cxn modelId="{CB52123F-C732-4F90-9AD1-66B3A5D925AD}" type="presOf" srcId="{82949397-1C02-4086-A4A9-B284E95159A5}" destId="{004A21A8-5832-44B6-9D83-08CFB774D090}" srcOrd="0" destOrd="0" presId="urn:microsoft.com/office/officeart/2005/8/layout/default"/>
    <dgm:cxn modelId="{E62EBCAD-113C-4324-84D4-361FE3C713FD}" srcId="{30CD529A-BAE5-4970-B029-C4247CAED5BD}" destId="{23F85EE7-6185-4F5F-BC6E-0D1F28A475F6}" srcOrd="1" destOrd="0" parTransId="{23AE1371-5B8E-424C-A149-5178742683F5}" sibTransId="{6DBF9C19-70F9-4A14-B5EA-52894675980F}"/>
    <dgm:cxn modelId="{F1A94400-39C0-433D-BC97-D4E894472238}" srcId="{30CD529A-BAE5-4970-B029-C4247CAED5BD}" destId="{82949397-1C02-4086-A4A9-B284E95159A5}" srcOrd="3" destOrd="0" parTransId="{400FF34B-856E-46DE-A10B-F3E5B7DBBBF3}" sibTransId="{153CC105-E159-4A3F-A813-9EEE4C6D2CE1}"/>
    <dgm:cxn modelId="{7807A4FD-7F73-4014-B01C-2D55D779AE96}" srcId="{30CD529A-BAE5-4970-B029-C4247CAED5BD}" destId="{CE784B45-5CEB-40DB-BB34-753C3BA85EA6}" srcOrd="12" destOrd="0" parTransId="{A105553F-6339-4C55-B396-748E93368400}" sibTransId="{B94D1560-620D-488E-B183-53E5B16AFFE4}"/>
    <dgm:cxn modelId="{116F4BA7-89EA-4003-92C9-7FED8F26E47D}" type="presOf" srcId="{7D9A4BB1-3BDF-4E59-9006-E8892B81B9A4}" destId="{37418717-BAB2-4576-9440-17C13383C4BB}" srcOrd="0" destOrd="0" presId="urn:microsoft.com/office/officeart/2005/8/layout/default"/>
    <dgm:cxn modelId="{AF0F21C7-BFC8-48DE-987E-EC18121F80E7}" type="presOf" srcId="{C0617848-B3C3-4411-82D7-F9E7B588B825}" destId="{B8587F84-5809-47EA-BBD6-45C8B5DC81CE}" srcOrd="0" destOrd="0" presId="urn:microsoft.com/office/officeart/2005/8/layout/default"/>
    <dgm:cxn modelId="{E25561F6-AF7C-4EEC-8DE7-092B49EAF330}" type="presOf" srcId="{FD81076C-D31F-499B-9C5D-75924495F29E}" destId="{7CDCE5D0-85D8-478E-B8B5-070054294D70}" srcOrd="0" destOrd="0" presId="urn:microsoft.com/office/officeart/2005/8/layout/default"/>
    <dgm:cxn modelId="{FA4F31E3-92E9-4867-A5D0-F8E74DBC0FC1}" type="presOf" srcId="{CE784B45-5CEB-40DB-BB34-753C3BA85EA6}" destId="{FB6C4265-4567-4ED4-8AAD-CB126A0B507F}" srcOrd="0" destOrd="0" presId="urn:microsoft.com/office/officeart/2005/8/layout/default"/>
    <dgm:cxn modelId="{C7FEE712-CA83-448D-8DAA-B3559B036908}" type="presOf" srcId="{4F3CA5E4-5E60-4476-97A1-B3B089A48F82}" destId="{07832133-DAB4-4BBA-8F01-C1536C4296F2}" srcOrd="0" destOrd="0" presId="urn:microsoft.com/office/officeart/2005/8/layout/default"/>
    <dgm:cxn modelId="{71F5555F-DB0F-43B2-B29C-5376EECEC08F}" srcId="{30CD529A-BAE5-4970-B029-C4247CAED5BD}" destId="{BB4EC774-9B4D-4213-8714-6D7390E6407D}" srcOrd="4" destOrd="0" parTransId="{83AE906E-1F59-4A7A-9407-224402FF3C48}" sibTransId="{6D757F39-0D85-413B-A940-6D520A220420}"/>
    <dgm:cxn modelId="{89E7E47F-8D47-45D0-9617-92CFEEC2CF90}" srcId="{30CD529A-BAE5-4970-B029-C4247CAED5BD}" destId="{32AD378C-00F1-4981-8565-97B9160CACFB}" srcOrd="10" destOrd="0" parTransId="{307967EE-2E83-4C15-AC23-6BC3B99733D8}" sibTransId="{AF7BF483-8BEF-48ED-A8E0-A9A48F152A7C}"/>
    <dgm:cxn modelId="{0213D052-D8E5-4C2F-8F55-66F274FD1A10}" type="presOf" srcId="{BB4EC774-9B4D-4213-8714-6D7390E6407D}" destId="{AE0530CA-7E81-4723-9871-F18E838BA5D3}" srcOrd="0" destOrd="0" presId="urn:microsoft.com/office/officeart/2005/8/layout/default"/>
    <dgm:cxn modelId="{75BDD665-A82B-44C2-AC7D-C970185605EC}" type="presOf" srcId="{23F85EE7-6185-4F5F-BC6E-0D1F28A475F6}" destId="{686D7030-D6DA-4B72-9EF1-373403AFB09A}" srcOrd="0" destOrd="0" presId="urn:microsoft.com/office/officeart/2005/8/layout/default"/>
    <dgm:cxn modelId="{35E877AE-8148-4180-9FF6-2F83F0D0CDB0}" type="presOf" srcId="{0A82B710-9C2B-4F43-AD43-A800EAAD89FB}" destId="{BE9FDA90-DC2F-43EC-8A26-163AEAE3DE09}" srcOrd="0" destOrd="0" presId="urn:microsoft.com/office/officeart/2005/8/layout/default"/>
    <dgm:cxn modelId="{1A99CC63-116E-49AA-8DF5-370136904189}" srcId="{30CD529A-BAE5-4970-B029-C4247CAED5BD}" destId="{93B53A74-377E-4289-8A5B-616EB132016A}" srcOrd="0" destOrd="0" parTransId="{234CF8FB-0D28-44E0-9FB0-F73637FF5A36}" sibTransId="{26DFA778-257D-4BA6-AD54-7F34897418C3}"/>
    <dgm:cxn modelId="{DA06133B-BB56-4A97-8905-6E1FAEF3034A}" type="presOf" srcId="{7371E059-EFAF-4D1F-89D3-25E2035FDAAA}" destId="{BA33DCCA-907F-47F1-B2EB-03AAD9F071D7}" srcOrd="0" destOrd="0" presId="urn:microsoft.com/office/officeart/2005/8/layout/default"/>
    <dgm:cxn modelId="{BDE97F6F-C7E4-49F3-A9CE-9533CA081FA4}" srcId="{30CD529A-BAE5-4970-B029-C4247CAED5BD}" destId="{4F3CA5E4-5E60-4476-97A1-B3B089A48F82}" srcOrd="8" destOrd="0" parTransId="{C63CAD94-BD31-45E1-A335-85EF3FC06ECA}" sibTransId="{5F06A880-748A-4D76-BB02-E0B75EA88FE3}"/>
    <dgm:cxn modelId="{22C6EDD9-460A-4FDE-86CE-180B97167F9E}" srcId="{30CD529A-BAE5-4970-B029-C4247CAED5BD}" destId="{7371E059-EFAF-4D1F-89D3-25E2035FDAAA}" srcOrd="6" destOrd="0" parTransId="{A5947663-4AC5-49E4-9B31-247E2A356580}" sibTransId="{C3A5088F-0611-4685-AA38-5BB229BD0BE7}"/>
    <dgm:cxn modelId="{60B92E75-A0CD-40BD-B1C0-FBDE3116E833}" type="presOf" srcId="{32AD378C-00F1-4981-8565-97B9160CACFB}" destId="{1C28E31D-6485-4E98-91C3-82A9F2443492}" srcOrd="0" destOrd="0" presId="urn:microsoft.com/office/officeart/2005/8/layout/default"/>
    <dgm:cxn modelId="{240EF139-C0D1-48E8-986C-8FE5355F3990}" type="presOf" srcId="{3C5642C7-C5F3-4443-B3B1-4DB93E96DC2A}" destId="{2E92EA32-8F7B-4778-A738-21F4730227CF}" srcOrd="0" destOrd="0" presId="urn:microsoft.com/office/officeart/2005/8/layout/default"/>
    <dgm:cxn modelId="{27212740-3255-40B2-BEE5-D728F791E38D}" type="presOf" srcId="{F9F142F8-79FA-4055-B06D-77128E7B620F}" destId="{82E92E25-FE6B-4548-9317-90F3FCD72AB8}" srcOrd="0" destOrd="0" presId="urn:microsoft.com/office/officeart/2005/8/layout/default"/>
    <dgm:cxn modelId="{7EC4D2AC-B4B8-4E74-854C-292617527287}" srcId="{30CD529A-BAE5-4970-B029-C4247CAED5BD}" destId="{FD81076C-D31F-499B-9C5D-75924495F29E}" srcOrd="13" destOrd="0" parTransId="{848488F4-E31C-4A52-9F21-62B224750B3F}" sibTransId="{09B4B8F7-3387-490E-8E0D-AFD5071ACE96}"/>
    <dgm:cxn modelId="{3B92B7BA-9659-4568-B84F-9CB76F0FBDFB}" srcId="{30CD529A-BAE5-4970-B029-C4247CAED5BD}" destId="{0A82B710-9C2B-4F43-AD43-A800EAAD89FB}" srcOrd="7" destOrd="0" parTransId="{0A0C2688-2765-4540-9977-5008754FCDF9}" sibTransId="{389C609D-4A07-4731-92A3-F71291FCC537}"/>
    <dgm:cxn modelId="{1107AABF-0D48-4917-82DE-006201FF445D}" srcId="{30CD529A-BAE5-4970-B029-C4247CAED5BD}" destId="{7D9A4BB1-3BDF-4E59-9006-E8892B81B9A4}" srcOrd="9" destOrd="0" parTransId="{B3D7D635-C666-486E-A26C-DF15E7307AE1}" sibTransId="{F12D021C-BFEE-44F5-AF2D-4D174093AB2E}"/>
    <dgm:cxn modelId="{10B7890B-FD43-4DC4-825A-BBEC42B3AEDE}" srcId="{30CD529A-BAE5-4970-B029-C4247CAED5BD}" destId="{C0617848-B3C3-4411-82D7-F9E7B588B825}" srcOrd="2" destOrd="0" parTransId="{0E5D6FE2-D407-43AC-A744-B6EA800E771B}" sibTransId="{F7EB5A9B-EB38-4C96-9F59-D2031DB6E24A}"/>
    <dgm:cxn modelId="{D222D6A7-599E-4E7D-A2DE-CB43DDAB61A4}" srcId="{30CD529A-BAE5-4970-B029-C4247CAED5BD}" destId="{3C5642C7-C5F3-4443-B3B1-4DB93E96DC2A}" srcOrd="11" destOrd="0" parTransId="{5F4828A3-2876-408D-8881-E2B93FFE0E5D}" sibTransId="{BBBD87FB-F2A5-4E8E-AD70-429D5F693217}"/>
    <dgm:cxn modelId="{3143EC0D-4F85-4E0F-B3BF-D40CCA2198C6}" type="presOf" srcId="{93B53A74-377E-4289-8A5B-616EB132016A}" destId="{87446EFA-A888-4EAC-8D2A-B2FBF2D7C450}" srcOrd="0" destOrd="0" presId="urn:microsoft.com/office/officeart/2005/8/layout/default"/>
    <dgm:cxn modelId="{088FDCE1-A0CB-453E-AC86-C8E4FDB3E96C}" srcId="{30CD529A-BAE5-4970-B029-C4247CAED5BD}" destId="{F9F142F8-79FA-4055-B06D-77128E7B620F}" srcOrd="5" destOrd="0" parTransId="{5DEA015B-7672-453B-9FE9-8489CE57F3A2}" sibTransId="{13AFAE31-5FD3-4C4F-990D-D27C457DC7D8}"/>
    <dgm:cxn modelId="{CAA2050A-B3F4-497E-96B2-1CABF569E344}" type="presParOf" srcId="{A9D7F930-16BD-4C39-9C52-ECE1AC69C402}" destId="{87446EFA-A888-4EAC-8D2A-B2FBF2D7C450}" srcOrd="0" destOrd="0" presId="urn:microsoft.com/office/officeart/2005/8/layout/default"/>
    <dgm:cxn modelId="{753F6645-19BB-4E20-82AA-5D171C91CD94}" type="presParOf" srcId="{A9D7F930-16BD-4C39-9C52-ECE1AC69C402}" destId="{C8AE683C-C011-4AE3-810A-4DA8B0FE2448}" srcOrd="1" destOrd="0" presId="urn:microsoft.com/office/officeart/2005/8/layout/default"/>
    <dgm:cxn modelId="{1C5ECC1F-2F2E-4313-97B5-26BE1B1F73B7}" type="presParOf" srcId="{A9D7F930-16BD-4C39-9C52-ECE1AC69C402}" destId="{686D7030-D6DA-4B72-9EF1-373403AFB09A}" srcOrd="2" destOrd="0" presId="urn:microsoft.com/office/officeart/2005/8/layout/default"/>
    <dgm:cxn modelId="{06655F46-8DF5-4023-B61E-44014051D7CF}" type="presParOf" srcId="{A9D7F930-16BD-4C39-9C52-ECE1AC69C402}" destId="{F7044E0F-94D4-4F4A-BCA4-81E78C599445}" srcOrd="3" destOrd="0" presId="urn:microsoft.com/office/officeart/2005/8/layout/default"/>
    <dgm:cxn modelId="{C10AD914-965D-4B21-8EE3-13715FB5B0B4}" type="presParOf" srcId="{A9D7F930-16BD-4C39-9C52-ECE1AC69C402}" destId="{B8587F84-5809-47EA-BBD6-45C8B5DC81CE}" srcOrd="4" destOrd="0" presId="urn:microsoft.com/office/officeart/2005/8/layout/default"/>
    <dgm:cxn modelId="{4EE27ADD-4D45-4874-B5C1-82714F9CDAD5}" type="presParOf" srcId="{A9D7F930-16BD-4C39-9C52-ECE1AC69C402}" destId="{49AF84FC-D72A-4362-B55D-B17DB9352EC8}" srcOrd="5" destOrd="0" presId="urn:microsoft.com/office/officeart/2005/8/layout/default"/>
    <dgm:cxn modelId="{E028B55C-BB56-48C2-82E0-A8B15F368561}" type="presParOf" srcId="{A9D7F930-16BD-4C39-9C52-ECE1AC69C402}" destId="{004A21A8-5832-44B6-9D83-08CFB774D090}" srcOrd="6" destOrd="0" presId="urn:microsoft.com/office/officeart/2005/8/layout/default"/>
    <dgm:cxn modelId="{D2740CC8-509C-4F1F-AB04-9ED9AA4A3759}" type="presParOf" srcId="{A9D7F930-16BD-4C39-9C52-ECE1AC69C402}" destId="{001B902F-6E20-4670-A5F6-17049FCFE621}" srcOrd="7" destOrd="0" presId="urn:microsoft.com/office/officeart/2005/8/layout/default"/>
    <dgm:cxn modelId="{3889FAAF-A867-4592-9EE3-D671EC41D1C4}" type="presParOf" srcId="{A9D7F930-16BD-4C39-9C52-ECE1AC69C402}" destId="{AE0530CA-7E81-4723-9871-F18E838BA5D3}" srcOrd="8" destOrd="0" presId="urn:microsoft.com/office/officeart/2005/8/layout/default"/>
    <dgm:cxn modelId="{6EE69AB2-582C-41CE-A237-5FD3ADC7464D}" type="presParOf" srcId="{A9D7F930-16BD-4C39-9C52-ECE1AC69C402}" destId="{FD33F234-8CA4-42A4-AE01-BE8BCB4B7C72}" srcOrd="9" destOrd="0" presId="urn:microsoft.com/office/officeart/2005/8/layout/default"/>
    <dgm:cxn modelId="{1329369F-A57E-4A5E-9023-2786C32BB9F8}" type="presParOf" srcId="{A9D7F930-16BD-4C39-9C52-ECE1AC69C402}" destId="{82E92E25-FE6B-4548-9317-90F3FCD72AB8}" srcOrd="10" destOrd="0" presId="urn:microsoft.com/office/officeart/2005/8/layout/default"/>
    <dgm:cxn modelId="{6EBE45BE-B015-45F1-9A40-2D4CA59087C6}" type="presParOf" srcId="{A9D7F930-16BD-4C39-9C52-ECE1AC69C402}" destId="{0B2DE12C-95B9-4174-9F28-501457669771}" srcOrd="11" destOrd="0" presId="urn:microsoft.com/office/officeart/2005/8/layout/default"/>
    <dgm:cxn modelId="{94217274-25D3-4560-9086-22FA0965EDE1}" type="presParOf" srcId="{A9D7F930-16BD-4C39-9C52-ECE1AC69C402}" destId="{BA33DCCA-907F-47F1-B2EB-03AAD9F071D7}" srcOrd="12" destOrd="0" presId="urn:microsoft.com/office/officeart/2005/8/layout/default"/>
    <dgm:cxn modelId="{621FFA32-4298-47F5-9606-1041066C022F}" type="presParOf" srcId="{A9D7F930-16BD-4C39-9C52-ECE1AC69C402}" destId="{DCEAD9D9-FC95-4035-BCD7-2113ED5A739E}" srcOrd="13" destOrd="0" presId="urn:microsoft.com/office/officeart/2005/8/layout/default"/>
    <dgm:cxn modelId="{23E43E93-D0EB-4992-956D-B3C21F457C80}" type="presParOf" srcId="{A9D7F930-16BD-4C39-9C52-ECE1AC69C402}" destId="{BE9FDA90-DC2F-43EC-8A26-163AEAE3DE09}" srcOrd="14" destOrd="0" presId="urn:microsoft.com/office/officeart/2005/8/layout/default"/>
    <dgm:cxn modelId="{67ABCDB9-9DB6-4809-B71B-9518DCAF2233}" type="presParOf" srcId="{A9D7F930-16BD-4C39-9C52-ECE1AC69C402}" destId="{AEB8D31D-0055-4EF4-977C-7AA9D4CEADC8}" srcOrd="15" destOrd="0" presId="urn:microsoft.com/office/officeart/2005/8/layout/default"/>
    <dgm:cxn modelId="{94135D3D-772D-443D-8725-BF81B039E905}" type="presParOf" srcId="{A9D7F930-16BD-4C39-9C52-ECE1AC69C402}" destId="{07832133-DAB4-4BBA-8F01-C1536C4296F2}" srcOrd="16" destOrd="0" presId="urn:microsoft.com/office/officeart/2005/8/layout/default"/>
    <dgm:cxn modelId="{20DE8D78-5791-4ACE-9240-A5CF59DA284A}" type="presParOf" srcId="{A9D7F930-16BD-4C39-9C52-ECE1AC69C402}" destId="{847A804A-4104-4E2E-867B-954FAE00F5BF}" srcOrd="17" destOrd="0" presId="urn:microsoft.com/office/officeart/2005/8/layout/default"/>
    <dgm:cxn modelId="{1E5F28CC-D381-4B68-BE37-5CE06CAA9C89}" type="presParOf" srcId="{A9D7F930-16BD-4C39-9C52-ECE1AC69C402}" destId="{37418717-BAB2-4576-9440-17C13383C4BB}" srcOrd="18" destOrd="0" presId="urn:microsoft.com/office/officeart/2005/8/layout/default"/>
    <dgm:cxn modelId="{E62BFC05-8F92-4A5E-BB89-4AB17552D4D0}" type="presParOf" srcId="{A9D7F930-16BD-4C39-9C52-ECE1AC69C402}" destId="{E9DB7B4D-6A1C-46B5-9610-DAFA521C9227}" srcOrd="19" destOrd="0" presId="urn:microsoft.com/office/officeart/2005/8/layout/default"/>
    <dgm:cxn modelId="{03D8A12A-71F4-4F99-A906-3A1EF65F702D}" type="presParOf" srcId="{A9D7F930-16BD-4C39-9C52-ECE1AC69C402}" destId="{1C28E31D-6485-4E98-91C3-82A9F2443492}" srcOrd="20" destOrd="0" presId="urn:microsoft.com/office/officeart/2005/8/layout/default"/>
    <dgm:cxn modelId="{C964CF94-BC8B-4A87-93FD-5AE58FC76570}" type="presParOf" srcId="{A9D7F930-16BD-4C39-9C52-ECE1AC69C402}" destId="{470236ED-96DA-49A9-8056-ACA804C4379F}" srcOrd="21" destOrd="0" presId="urn:microsoft.com/office/officeart/2005/8/layout/default"/>
    <dgm:cxn modelId="{69BA0AA5-7302-43D0-B27B-06DD3C7ED3E7}" type="presParOf" srcId="{A9D7F930-16BD-4C39-9C52-ECE1AC69C402}" destId="{2E92EA32-8F7B-4778-A738-21F4730227CF}" srcOrd="22" destOrd="0" presId="urn:microsoft.com/office/officeart/2005/8/layout/default"/>
    <dgm:cxn modelId="{AD635EE3-8C74-4C99-848B-BD49ADDAB7D4}" type="presParOf" srcId="{A9D7F930-16BD-4C39-9C52-ECE1AC69C402}" destId="{92B08498-2E18-4D48-B4CA-0EB3B293717F}" srcOrd="23" destOrd="0" presId="urn:microsoft.com/office/officeart/2005/8/layout/default"/>
    <dgm:cxn modelId="{24DF9EB3-11B1-42C1-AE19-A13335F7E444}" type="presParOf" srcId="{A9D7F930-16BD-4C39-9C52-ECE1AC69C402}" destId="{FB6C4265-4567-4ED4-8AAD-CB126A0B507F}" srcOrd="24" destOrd="0" presId="urn:microsoft.com/office/officeart/2005/8/layout/default"/>
    <dgm:cxn modelId="{1F3036A2-7CBA-4D8C-B1D3-0FDADA4A5993}" type="presParOf" srcId="{A9D7F930-16BD-4C39-9C52-ECE1AC69C402}" destId="{05513B9E-A76F-40A2-91EE-933BA39C48E6}" srcOrd="25" destOrd="0" presId="urn:microsoft.com/office/officeart/2005/8/layout/default"/>
    <dgm:cxn modelId="{8A4DEBD4-3FC5-49C8-ADA2-803CFA7B179C}" type="presParOf" srcId="{A9D7F930-16BD-4C39-9C52-ECE1AC69C402}" destId="{7CDCE5D0-85D8-478E-B8B5-070054294D70}"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46EFA-A888-4EAC-8D2A-B2FBF2D7C450}">
      <dsp:nvSpPr>
        <dsp:cNvPr id="0" name=""/>
        <dsp:cNvSpPr/>
      </dsp:nvSpPr>
      <dsp:spPr>
        <a:xfrm>
          <a:off x="110404" y="212"/>
          <a:ext cx="1862509" cy="1117505"/>
        </a:xfrm>
        <a:prstGeom prst="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Plan the message and communication</a:t>
          </a:r>
          <a:endParaRPr lang="en-US" sz="1600" kern="1200" dirty="0"/>
        </a:p>
      </dsp:txBody>
      <dsp:txXfrm>
        <a:off x="110404" y="212"/>
        <a:ext cx="1862509" cy="1117505"/>
      </dsp:txXfrm>
    </dsp:sp>
    <dsp:sp modelId="{686D7030-D6DA-4B72-9EF1-373403AFB09A}">
      <dsp:nvSpPr>
        <dsp:cNvPr id="0" name=""/>
        <dsp:cNvSpPr/>
      </dsp:nvSpPr>
      <dsp:spPr>
        <a:xfrm>
          <a:off x="2159164" y="212"/>
          <a:ext cx="1862509" cy="1117505"/>
        </a:xfrm>
        <a:prstGeom prst="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Focus on critical content to be communicated</a:t>
          </a:r>
          <a:endParaRPr lang="en-US" sz="1600" kern="1200" dirty="0"/>
        </a:p>
      </dsp:txBody>
      <dsp:txXfrm>
        <a:off x="2159164" y="212"/>
        <a:ext cx="1862509" cy="1117505"/>
      </dsp:txXfrm>
    </dsp:sp>
    <dsp:sp modelId="{B8587F84-5809-47EA-BBD6-45C8B5DC81CE}">
      <dsp:nvSpPr>
        <dsp:cNvPr id="0" name=""/>
        <dsp:cNvSpPr/>
      </dsp:nvSpPr>
      <dsp:spPr>
        <a:xfrm>
          <a:off x="4207925" y="212"/>
          <a:ext cx="1862509" cy="1117505"/>
        </a:xfrm>
        <a:prstGeom prst="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 precise and to the point</a:t>
          </a:r>
          <a:endParaRPr lang="en-US" sz="1600" kern="1200" dirty="0"/>
        </a:p>
      </dsp:txBody>
      <dsp:txXfrm>
        <a:off x="4207925" y="212"/>
        <a:ext cx="1862509" cy="1117505"/>
      </dsp:txXfrm>
    </dsp:sp>
    <dsp:sp modelId="{004A21A8-5832-44B6-9D83-08CFB774D090}">
      <dsp:nvSpPr>
        <dsp:cNvPr id="0" name=""/>
        <dsp:cNvSpPr/>
      </dsp:nvSpPr>
      <dsp:spPr>
        <a:xfrm>
          <a:off x="6256686" y="212"/>
          <a:ext cx="1862509" cy="1117505"/>
        </a:xfrm>
        <a:prstGeom prst="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 confident and speak with authority</a:t>
          </a:r>
          <a:endParaRPr lang="en-US" sz="1600" kern="1200" dirty="0"/>
        </a:p>
      </dsp:txBody>
      <dsp:txXfrm>
        <a:off x="6256686" y="212"/>
        <a:ext cx="1862509" cy="1117505"/>
      </dsp:txXfrm>
    </dsp:sp>
    <dsp:sp modelId="{AE0530CA-7E81-4723-9871-F18E838BA5D3}">
      <dsp:nvSpPr>
        <dsp:cNvPr id="0" name=""/>
        <dsp:cNvSpPr/>
      </dsp:nvSpPr>
      <dsp:spPr>
        <a:xfrm>
          <a:off x="110404" y="1303968"/>
          <a:ext cx="1862509" cy="1117505"/>
        </a:xfrm>
        <a:prstGeom prst="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Speak in a tone of voice that reinforces content of message</a:t>
          </a:r>
          <a:endParaRPr lang="en-US" sz="1600" kern="1200" dirty="0"/>
        </a:p>
      </dsp:txBody>
      <dsp:txXfrm>
        <a:off x="110404" y="1303968"/>
        <a:ext cx="1862509" cy="1117505"/>
      </dsp:txXfrm>
    </dsp:sp>
    <dsp:sp modelId="{82E92E25-FE6B-4548-9317-90F3FCD72AB8}">
      <dsp:nvSpPr>
        <dsp:cNvPr id="0" name=""/>
        <dsp:cNvSpPr/>
      </dsp:nvSpPr>
      <dsp:spPr>
        <a:xfrm>
          <a:off x="2159164" y="1303968"/>
          <a:ext cx="1862509" cy="1117505"/>
        </a:xfrm>
        <a:prstGeom prst="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Do not interrupt message</a:t>
          </a:r>
          <a:endParaRPr lang="en-US" sz="1600" kern="1200" dirty="0"/>
        </a:p>
      </dsp:txBody>
      <dsp:txXfrm>
        <a:off x="2159164" y="1303968"/>
        <a:ext cx="1862509" cy="1117505"/>
      </dsp:txXfrm>
    </dsp:sp>
    <dsp:sp modelId="{BA33DCCA-907F-47F1-B2EB-03AAD9F071D7}">
      <dsp:nvSpPr>
        <dsp:cNvPr id="0" name=""/>
        <dsp:cNvSpPr/>
      </dsp:nvSpPr>
      <dsp:spPr>
        <a:xfrm>
          <a:off x="4207925" y="1303968"/>
          <a:ext cx="1862509" cy="1117505"/>
        </a:xfrm>
        <a:prstGeom prst="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Eliminate distractions during message exchange</a:t>
          </a:r>
          <a:endParaRPr lang="en-US" sz="1600" kern="1200" dirty="0"/>
        </a:p>
      </dsp:txBody>
      <dsp:txXfrm>
        <a:off x="4207925" y="1303968"/>
        <a:ext cx="1862509" cy="1117505"/>
      </dsp:txXfrm>
    </dsp:sp>
    <dsp:sp modelId="{BE9FDA90-DC2F-43EC-8A26-163AEAE3DE09}">
      <dsp:nvSpPr>
        <dsp:cNvPr id="0" name=""/>
        <dsp:cNvSpPr/>
      </dsp:nvSpPr>
      <dsp:spPr>
        <a:xfrm>
          <a:off x="6256686" y="1303968"/>
          <a:ext cx="1862509" cy="1117505"/>
        </a:xfrm>
        <a:prstGeom prst="rect">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Avoid words </a:t>
          </a:r>
          <a:r>
            <a:rPr lang="en-US" sz="1600" kern="1200" dirty="0" smtClean="0"/>
            <a:t>with </a:t>
          </a:r>
          <a:r>
            <a:rPr lang="en-US" sz="1600" kern="1200" dirty="0" smtClean="0"/>
            <a:t>more than one meaning or are open to interpretation</a:t>
          </a:r>
          <a:endParaRPr lang="en-US" sz="1600" kern="1200" dirty="0"/>
        </a:p>
      </dsp:txBody>
      <dsp:txXfrm>
        <a:off x="6256686" y="1303968"/>
        <a:ext cx="1862509" cy="1117505"/>
      </dsp:txXfrm>
    </dsp:sp>
    <dsp:sp modelId="{07832133-DAB4-4BBA-8F01-C1536C4296F2}">
      <dsp:nvSpPr>
        <dsp:cNvPr id="0" name=""/>
        <dsp:cNvSpPr/>
      </dsp:nvSpPr>
      <dsp:spPr>
        <a:xfrm>
          <a:off x="110404" y="2607725"/>
          <a:ext cx="1862509" cy="1117505"/>
        </a:xfrm>
        <a:prstGeom prst="rect">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Avoid long words and rambling phrases</a:t>
          </a:r>
          <a:endParaRPr lang="en-US" sz="1600" kern="1200" dirty="0"/>
        </a:p>
      </dsp:txBody>
      <dsp:txXfrm>
        <a:off x="110404" y="2607725"/>
        <a:ext cx="1862509" cy="1117505"/>
      </dsp:txXfrm>
    </dsp:sp>
    <dsp:sp modelId="{37418717-BAB2-4576-9440-17C13383C4BB}">
      <dsp:nvSpPr>
        <dsp:cNvPr id="0" name=""/>
        <dsp:cNvSpPr/>
      </dsp:nvSpPr>
      <dsp:spPr>
        <a:xfrm>
          <a:off x="2159164" y="2607725"/>
          <a:ext cx="1862509" cy="1117505"/>
        </a:xfrm>
        <a:prstGeom prst="rect">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Avoid slang</a:t>
          </a:r>
          <a:endParaRPr lang="en-US" sz="1600" kern="1200" dirty="0"/>
        </a:p>
      </dsp:txBody>
      <dsp:txXfrm>
        <a:off x="2159164" y="2607725"/>
        <a:ext cx="1862509" cy="1117505"/>
      </dsp:txXfrm>
    </dsp:sp>
    <dsp:sp modelId="{1C28E31D-6485-4E98-91C3-82A9F2443492}">
      <dsp:nvSpPr>
        <dsp:cNvPr id="0" name=""/>
        <dsp:cNvSpPr/>
      </dsp:nvSpPr>
      <dsp:spPr>
        <a:xfrm>
          <a:off x="4207925" y="2607725"/>
          <a:ext cx="1862509" cy="1117505"/>
        </a:xfrm>
        <a:prstGeom prst="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Avoid low volume or poor enunciation</a:t>
          </a:r>
          <a:endParaRPr lang="en-US" sz="1600" kern="1200" dirty="0"/>
        </a:p>
      </dsp:txBody>
      <dsp:txXfrm>
        <a:off x="4207925" y="2607725"/>
        <a:ext cx="1862509" cy="1117505"/>
      </dsp:txXfrm>
    </dsp:sp>
    <dsp:sp modelId="{2E92EA32-8F7B-4778-A738-21F4730227CF}">
      <dsp:nvSpPr>
        <dsp:cNvPr id="0" name=""/>
        <dsp:cNvSpPr/>
      </dsp:nvSpPr>
      <dsp:spPr>
        <a:xfrm>
          <a:off x="6256686" y="2607725"/>
          <a:ext cx="1862509" cy="111750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Always repeat name of equipment or action if there is any doubt</a:t>
          </a:r>
          <a:endParaRPr lang="en-US" sz="1600" kern="1200" dirty="0"/>
        </a:p>
      </dsp:txBody>
      <dsp:txXfrm>
        <a:off x="6256686" y="2607725"/>
        <a:ext cx="1862509" cy="1117505"/>
      </dsp:txXfrm>
    </dsp:sp>
    <dsp:sp modelId="{FB6C4265-4567-4ED4-8AAD-CB126A0B507F}">
      <dsp:nvSpPr>
        <dsp:cNvPr id="0" name=""/>
        <dsp:cNvSpPr/>
      </dsp:nvSpPr>
      <dsp:spPr>
        <a:xfrm>
          <a:off x="2159164" y="3911482"/>
          <a:ext cx="1862509" cy="1117505"/>
        </a:xfrm>
        <a:prstGeom prst="rect">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 approved format, terminology and nomenclature</a:t>
          </a:r>
          <a:endParaRPr lang="en-US" sz="1600" kern="1200" dirty="0"/>
        </a:p>
      </dsp:txBody>
      <dsp:txXfrm>
        <a:off x="2159164" y="3911482"/>
        <a:ext cx="1862509" cy="1117505"/>
      </dsp:txXfrm>
    </dsp:sp>
    <dsp:sp modelId="{7CDCE5D0-85D8-478E-B8B5-070054294D70}">
      <dsp:nvSpPr>
        <dsp:cNvPr id="0" name=""/>
        <dsp:cNvSpPr/>
      </dsp:nvSpPr>
      <dsp:spPr>
        <a:xfrm>
          <a:off x="4207925" y="3911482"/>
          <a:ext cx="1862509" cy="111750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If you don’t understand, ask for clarification</a:t>
          </a:r>
          <a:endParaRPr lang="en-US" sz="1600" kern="1200" dirty="0"/>
        </a:p>
      </dsp:txBody>
      <dsp:txXfrm>
        <a:off x="4207925" y="3911482"/>
        <a:ext cx="1862509" cy="1117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16263" cy="47307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lvl1pPr defTabSz="950913">
              <a:defRPr sz="1200">
                <a:latin typeface="Arial" charset="0"/>
              </a:defRPr>
            </a:lvl1pPr>
          </a:lstStyle>
          <a:p>
            <a:pPr>
              <a:defRPr/>
            </a:pPr>
            <a:endParaRPr lang="en-US" dirty="0"/>
          </a:p>
        </p:txBody>
      </p:sp>
      <p:sp>
        <p:nvSpPr>
          <p:cNvPr id="27651" name="Rectangle 3"/>
          <p:cNvSpPr>
            <a:spLocks noGrp="1" noChangeArrowheads="1"/>
          </p:cNvSpPr>
          <p:nvPr>
            <p:ph type="dt" idx="1"/>
          </p:nvPr>
        </p:nvSpPr>
        <p:spPr bwMode="auto">
          <a:xfrm>
            <a:off x="4070350" y="0"/>
            <a:ext cx="3116263" cy="47307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lvl1pPr algn="r" defTabSz="950913">
              <a:defRPr sz="1200">
                <a:latin typeface="Arial"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19138" y="4489450"/>
            <a:ext cx="5749925" cy="4251325"/>
          </a:xfrm>
          <a:prstGeom prst="rect">
            <a:avLst/>
          </a:prstGeom>
          <a:noFill/>
          <a:ln w="9525">
            <a:noFill/>
            <a:miter lim="800000"/>
            <a:headEnd/>
            <a:tailEnd/>
          </a:ln>
          <a:effectLst/>
        </p:spPr>
        <p:txBody>
          <a:bodyPr vert="horz" wrap="square" lIns="95059" tIns="47530" rIns="95059" bIns="47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974138"/>
            <a:ext cx="3116263" cy="473075"/>
          </a:xfrm>
          <a:prstGeom prst="rect">
            <a:avLst/>
          </a:prstGeom>
          <a:noFill/>
          <a:ln w="9525">
            <a:noFill/>
            <a:miter lim="800000"/>
            <a:headEnd/>
            <a:tailEnd/>
          </a:ln>
          <a:effectLst/>
        </p:spPr>
        <p:txBody>
          <a:bodyPr vert="horz" wrap="square" lIns="95059" tIns="47530" rIns="95059" bIns="47530" numCol="1" anchor="b" anchorCtr="0" compatLnSpc="1">
            <a:prstTxWarp prst="textNoShape">
              <a:avLst/>
            </a:prstTxWarp>
          </a:bodyPr>
          <a:lstStyle>
            <a:lvl1pPr defTabSz="950913">
              <a:defRPr sz="1200">
                <a:latin typeface="Arial" charset="0"/>
              </a:defRPr>
            </a:lvl1pPr>
          </a:lstStyle>
          <a:p>
            <a:pPr>
              <a:defRPr/>
            </a:pPr>
            <a:endParaRPr lang="en-US" dirty="0"/>
          </a:p>
        </p:txBody>
      </p:sp>
      <p:sp>
        <p:nvSpPr>
          <p:cNvPr id="27655" name="Rectangle 7"/>
          <p:cNvSpPr>
            <a:spLocks noGrp="1" noChangeArrowheads="1"/>
          </p:cNvSpPr>
          <p:nvPr>
            <p:ph type="sldNum" sz="quarter" idx="5"/>
          </p:nvPr>
        </p:nvSpPr>
        <p:spPr bwMode="auto">
          <a:xfrm>
            <a:off x="4070350" y="8974138"/>
            <a:ext cx="3116263" cy="473075"/>
          </a:xfrm>
          <a:prstGeom prst="rect">
            <a:avLst/>
          </a:prstGeom>
          <a:noFill/>
          <a:ln w="9525">
            <a:noFill/>
            <a:miter lim="800000"/>
            <a:headEnd/>
            <a:tailEnd/>
          </a:ln>
          <a:effectLst/>
        </p:spPr>
        <p:txBody>
          <a:bodyPr vert="horz" wrap="square" lIns="95059" tIns="47530" rIns="95059" bIns="47530" numCol="1" anchor="b" anchorCtr="0" compatLnSpc="1">
            <a:prstTxWarp prst="textNoShape">
              <a:avLst/>
            </a:prstTxWarp>
          </a:bodyPr>
          <a:lstStyle>
            <a:lvl1pPr algn="r" defTabSz="950913">
              <a:defRPr sz="1200">
                <a:latin typeface="Arial" charset="0"/>
              </a:defRPr>
            </a:lvl1pPr>
          </a:lstStyle>
          <a:p>
            <a:pPr>
              <a:defRPr/>
            </a:pPr>
            <a:fld id="{B329C74D-B450-4B42-BEA1-F6B173EBC992}" type="slidenum">
              <a:rPr lang="en-US"/>
              <a:pPr>
                <a:defRPr/>
              </a:pPr>
              <a:t>‹#›</a:t>
            </a:fld>
            <a:endParaRPr lang="en-US" dirty="0"/>
          </a:p>
        </p:txBody>
      </p:sp>
    </p:spTree>
    <p:extLst>
      <p:ext uri="{BB962C8B-B14F-4D97-AF65-F5344CB8AC3E}">
        <p14:creationId xmlns:p14="http://schemas.microsoft.com/office/powerpoint/2010/main" val="1088788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ceq.texas.gov/assets/public/response/power-emergency/enforcement-discretio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u="sng" dirty="0" smtClean="0">
                <a:latin typeface="Arial" panose="020B0604020202020204" pitchFamily="34" charset="0"/>
                <a:ea typeface="Calibri" panose="020F0502020204030204" pitchFamily="34" charset="0"/>
                <a:cs typeface="Arial" panose="020B0604020202020204" pitchFamily="34" charset="0"/>
              </a:rPr>
              <a:t>Hotline Call Script</a:t>
            </a:r>
            <a:endParaRPr lang="en-US" sz="1000" dirty="0" smtClean="0">
              <a:latin typeface="Arial" panose="020B0604020202020204" pitchFamily="34" charset="0"/>
              <a:ea typeface="Calibri" panose="020F0502020204030204" pitchFamily="34" charset="0"/>
              <a:cs typeface="Arial" panose="020B0604020202020204" pitchFamily="34" charset="0"/>
            </a:endParaRPr>
          </a:p>
          <a:p>
            <a:pPr marL="914400" marR="0" indent="-914400">
              <a:lnSpc>
                <a:spcPct val="107000"/>
              </a:lnSpc>
              <a:spcBef>
                <a:spcPts val="0"/>
              </a:spcBef>
              <a:spcAft>
                <a:spcPts val="800"/>
              </a:spcAft>
            </a:pPr>
            <a:r>
              <a:rPr lang="en-US" sz="1000" dirty="0" smtClean="0">
                <a:latin typeface="Arial" panose="020B0604020202020204" pitchFamily="34" charset="0"/>
                <a:ea typeface="Calibri" panose="020F0502020204030204" pitchFamily="34" charset="0"/>
                <a:cs typeface="Arial" panose="020B0604020202020204" pitchFamily="34" charset="0"/>
              </a:rPr>
              <a:t>RC Operator:  	This call requires everyone to remain on the line until it is complete.  ABC Transmission, I will be asking you for the repeat back.  This is RC Operator Smith, at 06:30, the RC is declaring EEA 3.  The RC is directing all Transmission Operators to shed their share of 500 MW.  Transmission Operators are to report to the RC when this is complete.  ABC Transmission, please repeat this back to me.  </a:t>
            </a:r>
          </a:p>
          <a:p>
            <a:pPr marL="0" marR="0">
              <a:lnSpc>
                <a:spcPct val="107000"/>
              </a:lnSpc>
              <a:spcBef>
                <a:spcPts val="0"/>
              </a:spcBef>
              <a:spcAft>
                <a:spcPts val="800"/>
              </a:spcAft>
            </a:pPr>
            <a:r>
              <a:rPr lang="en-US" sz="1000" dirty="0" smtClean="0">
                <a:latin typeface="Arial" panose="020B0604020202020204" pitchFamily="34" charset="0"/>
                <a:ea typeface="Calibri" panose="020F0502020204030204" pitchFamily="34" charset="0"/>
                <a:cs typeface="Arial" panose="020B0604020202020204" pitchFamily="34" charset="0"/>
              </a:rPr>
              <a:t>Operator #1:	I didn’t get it all  (static).    Can you repeat it back?</a:t>
            </a:r>
          </a:p>
          <a:p>
            <a:pPr marL="914400" marR="0" indent="-914400">
              <a:lnSpc>
                <a:spcPct val="107000"/>
              </a:lnSpc>
              <a:spcBef>
                <a:spcPts val="0"/>
              </a:spcBef>
              <a:spcAft>
                <a:spcPts val="800"/>
              </a:spcAft>
            </a:pPr>
            <a:r>
              <a:rPr lang="en-US" sz="1000" dirty="0" smtClean="0">
                <a:latin typeface="Arial" panose="020B0604020202020204" pitchFamily="34" charset="0"/>
                <a:ea typeface="Calibri" panose="020F0502020204030204" pitchFamily="34" charset="0"/>
                <a:cs typeface="Arial" panose="020B0604020202020204" pitchFamily="34" charset="0"/>
              </a:rPr>
              <a:t>RC Operator:  	That’s fine.  At 06:30, the RC is declaring EEA 3.  The RC is directing all Transmission Operators to shed their share of 500 MW.  Transmission Operators are to report to the RC when this is complete.</a:t>
            </a:r>
          </a:p>
          <a:p>
            <a:pPr marL="914400" marR="0" indent="-914400">
              <a:lnSpc>
                <a:spcPct val="107000"/>
              </a:lnSpc>
              <a:spcBef>
                <a:spcPts val="0"/>
              </a:spcBef>
              <a:spcAft>
                <a:spcPts val="800"/>
              </a:spcAft>
            </a:pPr>
            <a:r>
              <a:rPr lang="en-US" sz="1000" dirty="0" smtClean="0">
                <a:latin typeface="Arial" panose="020B0604020202020204" pitchFamily="34" charset="0"/>
                <a:ea typeface="Calibri" panose="020F0502020204030204" pitchFamily="34" charset="0"/>
                <a:cs typeface="Arial" panose="020B0604020202020204" pitchFamily="34" charset="0"/>
              </a:rPr>
              <a:t>Operator #1:	I understand at 06:30  (static), the RC is (static) EEA3.  (Static) all Transmission  (static) MW.  Transmission Operators are (static).</a:t>
            </a:r>
          </a:p>
          <a:p>
            <a:pPr marL="914400" marR="0" indent="-914400">
              <a:lnSpc>
                <a:spcPct val="107000"/>
              </a:lnSpc>
              <a:spcBef>
                <a:spcPts val="0"/>
              </a:spcBef>
              <a:spcAft>
                <a:spcPts val="800"/>
              </a:spcAft>
            </a:pPr>
            <a:r>
              <a:rPr lang="en-US" sz="1000" dirty="0" smtClean="0">
                <a:latin typeface="Arial" panose="020B0604020202020204" pitchFamily="34" charset="0"/>
                <a:ea typeface="Calibri" panose="020F0502020204030204" pitchFamily="34" charset="0"/>
                <a:cs typeface="Arial" panose="020B0604020202020204" pitchFamily="34" charset="0"/>
              </a:rPr>
              <a:t>RC Operator:	That is correct.</a:t>
            </a:r>
            <a:endParaRPr lang="en-US" sz="1000" dirty="0" smtClean="0">
              <a:effectLst/>
              <a:latin typeface="Arial" panose="020B0604020202020204" pitchFamily="34" charset="0"/>
              <a:ea typeface="Calibri" panose="020F0502020204030204" pitchFamily="34" charset="0"/>
              <a:cs typeface="Arial" panose="020B0604020202020204" pitchFamily="34" charset="0"/>
            </a:endParaRPr>
          </a:p>
          <a:p>
            <a:endParaRPr lang="en-US" sz="1000" dirty="0"/>
          </a:p>
        </p:txBody>
      </p:sp>
      <p:sp>
        <p:nvSpPr>
          <p:cNvPr id="4" name="Slide Number Placeholder 3"/>
          <p:cNvSpPr>
            <a:spLocks noGrp="1"/>
          </p:cNvSpPr>
          <p:nvPr>
            <p:ph type="sldNum" sz="quarter" idx="10"/>
          </p:nvPr>
        </p:nvSpPr>
        <p:spPr/>
        <p:txBody>
          <a:bodyPr/>
          <a:lstStyle/>
          <a:p>
            <a:pPr>
              <a:defRPr/>
            </a:pPr>
            <a:fld id="{B329C74D-B450-4B42-BEA1-F6B173EBC992}" type="slidenum">
              <a:rPr lang="en-US" smtClean="0"/>
              <a:pPr>
                <a:defRPr/>
              </a:pPr>
              <a:t>8</a:t>
            </a:fld>
            <a:endParaRPr lang="en-US" dirty="0"/>
          </a:p>
        </p:txBody>
      </p:sp>
    </p:spTree>
    <p:extLst>
      <p:ext uri="{BB962C8B-B14F-4D97-AF65-F5344CB8AC3E}">
        <p14:creationId xmlns:p14="http://schemas.microsoft.com/office/powerpoint/2010/main" val="210563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sng" kern="1200" dirty="0" smtClean="0">
                <a:solidFill>
                  <a:schemeClr val="tx1"/>
                </a:solidFill>
                <a:effectLst/>
                <a:latin typeface="Arial" charset="0"/>
                <a:ea typeface="+mn-ea"/>
                <a:cs typeface="+mn-cs"/>
              </a:rPr>
              <a:t>Outage Event Script:</a:t>
            </a:r>
            <a:endParaRPr lang="en-US" sz="1000" kern="1200" dirty="0" smtClean="0">
              <a:solidFill>
                <a:schemeClr val="tx1"/>
              </a:solidFill>
              <a:effectLst/>
              <a:latin typeface="Arial" charset="0"/>
              <a:ea typeface="+mn-ea"/>
              <a:cs typeface="+mn-cs"/>
            </a:endParaRPr>
          </a:p>
          <a:p>
            <a:r>
              <a:rPr lang="en-US" sz="1000" u="sng" kern="1200" dirty="0" smtClean="0">
                <a:solidFill>
                  <a:schemeClr val="tx1"/>
                </a:solidFill>
                <a:effectLst/>
                <a:latin typeface="Arial" charset="0"/>
                <a:ea typeface="+mn-ea"/>
                <a:cs typeface="+mn-cs"/>
              </a:rPr>
              <a:t>Call #1</a:t>
            </a:r>
            <a:endParaRPr lang="en-US" sz="1000" kern="1200" dirty="0" smtClean="0">
              <a:solidFill>
                <a:schemeClr val="tx1"/>
              </a:solidFill>
              <a:effectLst/>
              <a:latin typeface="Arial" charset="0"/>
              <a:ea typeface="+mn-ea"/>
              <a:cs typeface="+mn-cs"/>
            </a:endParaRPr>
          </a:p>
          <a:p>
            <a:r>
              <a:rPr lang="en-US" sz="1000" kern="1200" dirty="0" smtClean="0">
                <a:solidFill>
                  <a:schemeClr val="tx1"/>
                </a:solidFill>
                <a:effectLst/>
                <a:latin typeface="Arial" charset="0"/>
                <a:ea typeface="+mn-ea"/>
                <a:cs typeface="+mn-cs"/>
              </a:rPr>
              <a:t>Operator #1:  	System Operations, this is Smith.</a:t>
            </a:r>
          </a:p>
          <a:p>
            <a:r>
              <a:rPr lang="en-US" sz="1000" kern="1200" dirty="0" smtClean="0">
                <a:solidFill>
                  <a:schemeClr val="tx1"/>
                </a:solidFill>
                <a:effectLst/>
                <a:latin typeface="Arial" charset="0"/>
                <a:ea typeface="+mn-ea"/>
                <a:cs typeface="+mn-cs"/>
              </a:rPr>
              <a:t>Operator #2:  	This is Jones with XYZ Transmission, we’re going to start switching at Substation #1 for the autotransformer that goes to line #2</a:t>
            </a:r>
          </a:p>
          <a:p>
            <a:r>
              <a:rPr lang="en-US" sz="1000" kern="1200" dirty="0" smtClean="0">
                <a:solidFill>
                  <a:schemeClr val="tx1"/>
                </a:solidFill>
                <a:effectLst/>
                <a:latin typeface="Arial" charset="0"/>
                <a:ea typeface="+mn-ea"/>
                <a:cs typeface="+mn-cs"/>
              </a:rPr>
              <a:t>Operator #1:  	OK</a:t>
            </a:r>
          </a:p>
          <a:p>
            <a:r>
              <a:rPr lang="en-US" sz="1000" kern="1200" dirty="0" smtClean="0">
                <a:solidFill>
                  <a:schemeClr val="tx1"/>
                </a:solidFill>
                <a:effectLst/>
                <a:latin typeface="Arial" charset="0"/>
                <a:ea typeface="+mn-ea"/>
                <a:cs typeface="+mn-cs"/>
              </a:rPr>
              <a:t>Operator #2:  	Thank you sir</a:t>
            </a:r>
          </a:p>
          <a:p>
            <a:r>
              <a:rPr lang="en-US" sz="1000" kern="1200" dirty="0" smtClean="0">
                <a:solidFill>
                  <a:schemeClr val="tx1"/>
                </a:solidFill>
                <a:effectLst/>
                <a:latin typeface="Arial" charset="0"/>
                <a:ea typeface="+mn-ea"/>
                <a:cs typeface="+mn-cs"/>
              </a:rPr>
              <a:t>Operator #1:  	Thank you</a:t>
            </a:r>
          </a:p>
          <a:p>
            <a:endParaRPr lang="en-US" sz="1000" dirty="0" smtClean="0"/>
          </a:p>
          <a:p>
            <a:r>
              <a:rPr lang="en-US" sz="1000" u="sng" kern="1200" dirty="0" smtClean="0">
                <a:solidFill>
                  <a:schemeClr val="tx1"/>
                </a:solidFill>
                <a:effectLst/>
                <a:latin typeface="Arial" charset="0"/>
                <a:ea typeface="+mn-ea"/>
                <a:cs typeface="+mn-cs"/>
              </a:rPr>
              <a:t>Call #2  (~ 15 minutes later)</a:t>
            </a:r>
            <a:endParaRPr lang="en-US" sz="1000" kern="1200" dirty="0" smtClean="0">
              <a:solidFill>
                <a:schemeClr val="tx1"/>
              </a:solidFill>
              <a:effectLst/>
              <a:latin typeface="Arial" charset="0"/>
              <a:ea typeface="+mn-ea"/>
              <a:cs typeface="+mn-cs"/>
            </a:endParaRPr>
          </a:p>
          <a:p>
            <a:r>
              <a:rPr lang="en-US" sz="1000" kern="1200" dirty="0" smtClean="0">
                <a:solidFill>
                  <a:schemeClr val="tx1"/>
                </a:solidFill>
                <a:effectLst/>
                <a:latin typeface="Arial" charset="0"/>
                <a:ea typeface="+mn-ea"/>
                <a:cs typeface="+mn-cs"/>
              </a:rPr>
              <a:t>Operator #2:  	Operations, this is Jones.</a:t>
            </a:r>
          </a:p>
          <a:p>
            <a:r>
              <a:rPr lang="en-US" sz="1000" kern="1200" dirty="0" smtClean="0">
                <a:solidFill>
                  <a:schemeClr val="tx1"/>
                </a:solidFill>
                <a:effectLst/>
                <a:latin typeface="Arial" charset="0"/>
                <a:ea typeface="+mn-ea"/>
                <a:cs typeface="+mn-cs"/>
              </a:rPr>
              <a:t>Operator #1: 	Yes sir Jones, the Operator Smith with ABC Transmission.  Ya’ll just switched out that transformer at Substation #1, and by doing that ya’ll dumped all my load at Substations #2, #3, #4, and #5 area.  We had to have a breaker open for a contingency and I don’t know how all this got through the outage scheduler, but, is there any way ya’ll can put that back in?</a:t>
            </a:r>
          </a:p>
          <a:p>
            <a:r>
              <a:rPr lang="en-US" sz="1000" kern="1200" dirty="0" smtClean="0">
                <a:solidFill>
                  <a:schemeClr val="tx1"/>
                </a:solidFill>
                <a:effectLst/>
                <a:latin typeface="Arial" charset="0"/>
                <a:ea typeface="+mn-ea"/>
                <a:cs typeface="+mn-cs"/>
              </a:rPr>
              <a:t>Operator #2:  	I will call them right now to tell them to put the transformer back in service.</a:t>
            </a:r>
          </a:p>
          <a:p>
            <a:r>
              <a:rPr lang="en-US" sz="1000" kern="1200" dirty="0" smtClean="0">
                <a:solidFill>
                  <a:schemeClr val="tx1"/>
                </a:solidFill>
                <a:effectLst/>
                <a:latin typeface="Arial" charset="0"/>
                <a:ea typeface="+mn-ea"/>
                <a:cs typeface="+mn-cs"/>
              </a:rPr>
              <a:t>Operator #1:	All right, Thank you sir.</a:t>
            </a:r>
          </a:p>
          <a:p>
            <a:r>
              <a:rPr lang="en-US" sz="1000" kern="1200" dirty="0" smtClean="0">
                <a:solidFill>
                  <a:schemeClr val="tx1"/>
                </a:solidFill>
                <a:effectLst/>
                <a:latin typeface="Arial" charset="0"/>
                <a:ea typeface="+mn-ea"/>
                <a:cs typeface="+mn-cs"/>
              </a:rPr>
              <a:t>Operator #2:	And your name once again?</a:t>
            </a:r>
          </a:p>
          <a:p>
            <a:r>
              <a:rPr lang="en-US" sz="1000" kern="1200" dirty="0" smtClean="0">
                <a:solidFill>
                  <a:schemeClr val="tx1"/>
                </a:solidFill>
                <a:effectLst/>
                <a:latin typeface="Arial" charset="0"/>
                <a:ea typeface="+mn-ea"/>
                <a:cs typeface="+mn-cs"/>
              </a:rPr>
              <a:t>Operator #1:	Smith</a:t>
            </a:r>
          </a:p>
          <a:p>
            <a:r>
              <a:rPr lang="en-US" sz="1000" kern="1200" dirty="0" smtClean="0">
                <a:solidFill>
                  <a:schemeClr val="tx1"/>
                </a:solidFill>
                <a:effectLst/>
                <a:latin typeface="Arial" charset="0"/>
                <a:ea typeface="+mn-ea"/>
                <a:cs typeface="+mn-cs"/>
              </a:rPr>
              <a:t>Operator #2:	All right, thank you.</a:t>
            </a:r>
          </a:p>
          <a:p>
            <a:endParaRPr lang="en-US" sz="1000" dirty="0"/>
          </a:p>
        </p:txBody>
      </p:sp>
      <p:sp>
        <p:nvSpPr>
          <p:cNvPr id="4" name="Slide Number Placeholder 3"/>
          <p:cNvSpPr>
            <a:spLocks noGrp="1"/>
          </p:cNvSpPr>
          <p:nvPr>
            <p:ph type="sldNum" sz="quarter" idx="10"/>
          </p:nvPr>
        </p:nvSpPr>
        <p:spPr/>
        <p:txBody>
          <a:bodyPr/>
          <a:lstStyle/>
          <a:p>
            <a:pPr>
              <a:defRPr/>
            </a:pPr>
            <a:fld id="{B329C74D-B450-4B42-BEA1-F6B173EBC992}" type="slidenum">
              <a:rPr lang="en-US" smtClean="0"/>
              <a:pPr>
                <a:defRPr/>
              </a:pPr>
              <a:t>9</a:t>
            </a:fld>
            <a:endParaRPr lang="en-US" dirty="0"/>
          </a:p>
        </p:txBody>
      </p:sp>
    </p:spTree>
    <p:extLst>
      <p:ext uri="{BB962C8B-B14F-4D97-AF65-F5344CB8AC3E}">
        <p14:creationId xmlns:p14="http://schemas.microsoft.com/office/powerpoint/2010/main" val="326785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0" u="sng" dirty="0" smtClean="0"/>
              <a:t>Call #1</a:t>
            </a:r>
            <a:endParaRPr lang="en-US" sz="1000" b="0" dirty="0" smtClean="0"/>
          </a:p>
          <a:p>
            <a:pPr marL="0" indent="0">
              <a:buNone/>
            </a:pPr>
            <a:r>
              <a:rPr lang="en-US" sz="1000" b="0" dirty="0" smtClean="0"/>
              <a:t>Operator #1:  	Generation desk, this is Smith</a:t>
            </a:r>
          </a:p>
          <a:p>
            <a:pPr marL="0" indent="0">
              <a:buNone/>
            </a:pPr>
            <a:r>
              <a:rPr lang="en-US" sz="1000" b="0" dirty="0" smtClean="0"/>
              <a:t>Operator #2:  	Smith, you have the XYZ units?</a:t>
            </a:r>
          </a:p>
          <a:p>
            <a:pPr marL="0" indent="0">
              <a:buNone/>
            </a:pPr>
            <a:r>
              <a:rPr lang="en-US" sz="1000" b="0" dirty="0" smtClean="0"/>
              <a:t>Operator #1:  	Yes sir</a:t>
            </a:r>
          </a:p>
          <a:p>
            <a:pPr marL="0" indent="0">
              <a:buNone/>
            </a:pPr>
            <a:r>
              <a:rPr lang="en-US" sz="1000" b="0" dirty="0" smtClean="0"/>
              <a:t>Operator #2:  	I need you to run your units to the top</a:t>
            </a:r>
          </a:p>
          <a:p>
            <a:pPr marL="0" indent="0">
              <a:buNone/>
            </a:pPr>
            <a:r>
              <a:rPr lang="en-US" sz="1000" b="0" dirty="0" smtClean="0"/>
              <a:t>Operator #1:  	Can I get your name?</a:t>
            </a:r>
          </a:p>
          <a:p>
            <a:pPr marL="0" indent="0">
              <a:buNone/>
            </a:pPr>
            <a:r>
              <a:rPr lang="en-US" sz="1000" b="0" dirty="0" smtClean="0"/>
              <a:t>Operator #2:  	This is Jones at ABC Transmission</a:t>
            </a:r>
          </a:p>
          <a:p>
            <a:pPr marL="0" indent="0">
              <a:buNone/>
            </a:pPr>
            <a:r>
              <a:rPr lang="en-US" sz="1000" b="0" dirty="0" smtClean="0"/>
              <a:t>Operator #1:  	OK Jones, we will run our units to the top.</a:t>
            </a:r>
          </a:p>
          <a:p>
            <a:pPr marL="0" indent="0">
              <a:buNone/>
            </a:pPr>
            <a:r>
              <a:rPr lang="en-US" sz="1000" b="0" dirty="0" smtClean="0"/>
              <a:t>Operator #2:  	As soon as possible</a:t>
            </a:r>
          </a:p>
          <a:p>
            <a:pPr marL="0" indent="0">
              <a:buNone/>
            </a:pPr>
            <a:r>
              <a:rPr lang="en-US" sz="1000" b="0" dirty="0" smtClean="0"/>
              <a:t>Operator #1:  	All right</a:t>
            </a:r>
          </a:p>
          <a:p>
            <a:pPr marL="0" indent="0">
              <a:buNone/>
            </a:pPr>
            <a:r>
              <a:rPr lang="en-US" sz="1000" b="0" dirty="0" smtClean="0"/>
              <a:t>Operator #2:  	Thank you</a:t>
            </a:r>
          </a:p>
          <a:p>
            <a:endParaRPr lang="en-US" sz="1000" dirty="0" smtClean="0"/>
          </a:p>
          <a:p>
            <a:r>
              <a:rPr lang="en-US" sz="1000" u="sng" kern="1200" dirty="0" smtClean="0">
                <a:solidFill>
                  <a:schemeClr val="tx1"/>
                </a:solidFill>
                <a:effectLst/>
                <a:latin typeface="Arial" charset="0"/>
                <a:ea typeface="+mn-ea"/>
                <a:cs typeface="+mn-cs"/>
              </a:rPr>
              <a:t>Call #2 (~ 2 minutes later)</a:t>
            </a:r>
            <a:endParaRPr lang="en-US" sz="1000" kern="1200" dirty="0" smtClean="0">
              <a:solidFill>
                <a:schemeClr val="tx1"/>
              </a:solidFill>
              <a:effectLst/>
              <a:latin typeface="Arial" charset="0"/>
              <a:ea typeface="+mn-ea"/>
              <a:cs typeface="+mn-cs"/>
            </a:endParaRPr>
          </a:p>
          <a:p>
            <a:r>
              <a:rPr lang="en-US" sz="1000" kern="1200" dirty="0" smtClean="0">
                <a:solidFill>
                  <a:schemeClr val="tx1"/>
                </a:solidFill>
                <a:effectLst/>
                <a:latin typeface="Arial" charset="0"/>
                <a:ea typeface="+mn-ea"/>
                <a:cs typeface="+mn-cs"/>
              </a:rPr>
              <a:t>Operator #1:  	Generation desk, this is Smith</a:t>
            </a:r>
          </a:p>
          <a:p>
            <a:r>
              <a:rPr lang="en-US" sz="1000" kern="1200" dirty="0" smtClean="0">
                <a:solidFill>
                  <a:schemeClr val="tx1"/>
                </a:solidFill>
                <a:effectLst/>
                <a:latin typeface="Arial" charset="0"/>
                <a:ea typeface="+mn-ea"/>
                <a:cs typeface="+mn-cs"/>
              </a:rPr>
              <a:t>Operator #2:  	Smith, this is Jones again at ABC Transmission</a:t>
            </a:r>
          </a:p>
          <a:p>
            <a:r>
              <a:rPr lang="en-US" sz="1000" kern="1200" dirty="0" smtClean="0">
                <a:solidFill>
                  <a:schemeClr val="tx1"/>
                </a:solidFill>
                <a:effectLst/>
                <a:latin typeface="Arial" charset="0"/>
                <a:ea typeface="+mn-ea"/>
                <a:cs typeface="+mn-cs"/>
              </a:rPr>
              <a:t>Operator #1:  	Yes sir</a:t>
            </a:r>
          </a:p>
          <a:p>
            <a:r>
              <a:rPr lang="en-US" sz="1000" kern="1200" dirty="0" smtClean="0">
                <a:solidFill>
                  <a:schemeClr val="tx1"/>
                </a:solidFill>
                <a:effectLst/>
                <a:latin typeface="Arial" charset="0"/>
                <a:ea typeface="+mn-ea"/>
                <a:cs typeface="+mn-cs"/>
              </a:rPr>
              <a:t>Operator #2:  	On those XYZ units, if you could, go in the lag as far as you can, need as much voltage support as you can provide.</a:t>
            </a:r>
          </a:p>
          <a:p>
            <a:r>
              <a:rPr lang="en-US" sz="1000" kern="1200" dirty="0" smtClean="0">
                <a:solidFill>
                  <a:schemeClr val="tx1"/>
                </a:solidFill>
                <a:effectLst/>
                <a:latin typeface="Arial" charset="0"/>
                <a:ea typeface="+mn-ea"/>
                <a:cs typeface="+mn-cs"/>
              </a:rPr>
              <a:t>Operator #1:  	On all units?</a:t>
            </a:r>
          </a:p>
          <a:p>
            <a:r>
              <a:rPr lang="en-US" sz="1000" kern="1200" dirty="0" smtClean="0">
                <a:solidFill>
                  <a:schemeClr val="tx1"/>
                </a:solidFill>
                <a:effectLst/>
                <a:latin typeface="Arial" charset="0"/>
                <a:ea typeface="+mn-ea"/>
                <a:cs typeface="+mn-cs"/>
              </a:rPr>
              <a:t>Operator #2:  	Yep, everything you got.</a:t>
            </a:r>
          </a:p>
          <a:p>
            <a:r>
              <a:rPr lang="en-US" sz="1000" kern="1200" dirty="0" smtClean="0">
                <a:solidFill>
                  <a:schemeClr val="tx1"/>
                </a:solidFill>
                <a:effectLst/>
                <a:latin typeface="Arial" charset="0"/>
                <a:ea typeface="+mn-ea"/>
                <a:cs typeface="+mn-cs"/>
              </a:rPr>
              <a:t>Operator #1:  	OK</a:t>
            </a:r>
          </a:p>
          <a:p>
            <a:r>
              <a:rPr lang="en-US" sz="1000" kern="1200" dirty="0" smtClean="0">
                <a:solidFill>
                  <a:schemeClr val="tx1"/>
                </a:solidFill>
                <a:effectLst/>
                <a:latin typeface="Arial" charset="0"/>
                <a:ea typeface="+mn-ea"/>
                <a:cs typeface="+mn-cs"/>
              </a:rPr>
              <a:t>Operator #2:  	Thank you</a:t>
            </a:r>
          </a:p>
          <a:p>
            <a:endParaRPr lang="en-US" sz="1000" dirty="0" smtClean="0"/>
          </a:p>
          <a:p>
            <a:r>
              <a:rPr lang="en-US" sz="1000" u="sng" kern="1200" dirty="0" smtClean="0">
                <a:solidFill>
                  <a:schemeClr val="tx1"/>
                </a:solidFill>
                <a:effectLst/>
                <a:latin typeface="Arial" charset="0"/>
                <a:ea typeface="+mn-ea"/>
                <a:cs typeface="+mn-cs"/>
              </a:rPr>
              <a:t>Call #3 (different plant and TO)</a:t>
            </a:r>
            <a:endParaRPr lang="en-US" sz="1000" kern="1200" dirty="0" smtClean="0">
              <a:solidFill>
                <a:schemeClr val="tx1"/>
              </a:solidFill>
              <a:effectLst/>
              <a:latin typeface="Arial" charset="0"/>
              <a:ea typeface="+mn-ea"/>
              <a:cs typeface="+mn-cs"/>
            </a:endParaRPr>
          </a:p>
          <a:p>
            <a:r>
              <a:rPr lang="en-US" sz="1000" kern="1200" dirty="0" smtClean="0">
                <a:solidFill>
                  <a:schemeClr val="tx1"/>
                </a:solidFill>
                <a:effectLst/>
                <a:latin typeface="Arial" charset="0"/>
                <a:ea typeface="+mn-ea"/>
                <a:cs typeface="+mn-cs"/>
              </a:rPr>
              <a:t>Operator #1:  	This is Smith</a:t>
            </a:r>
          </a:p>
          <a:p>
            <a:r>
              <a:rPr lang="en-US" sz="1000" kern="1200" dirty="0" smtClean="0">
                <a:solidFill>
                  <a:schemeClr val="tx1"/>
                </a:solidFill>
                <a:effectLst/>
                <a:latin typeface="Arial" charset="0"/>
                <a:ea typeface="+mn-ea"/>
                <a:cs typeface="+mn-cs"/>
              </a:rPr>
              <a:t>Operator #2:  	Yes Jeff, this is Jones at XYZ Transmission, do you have the ABC generation units?</a:t>
            </a:r>
          </a:p>
          <a:p>
            <a:r>
              <a:rPr lang="en-US" sz="1000" kern="1200" dirty="0" smtClean="0">
                <a:solidFill>
                  <a:schemeClr val="tx1"/>
                </a:solidFill>
                <a:effectLst/>
                <a:latin typeface="Arial" charset="0"/>
                <a:ea typeface="+mn-ea"/>
                <a:cs typeface="+mn-cs"/>
              </a:rPr>
              <a:t>Operator #1:  	Yes that’s correct</a:t>
            </a:r>
          </a:p>
          <a:p>
            <a:r>
              <a:rPr lang="en-US" sz="1000" kern="1200" dirty="0" smtClean="0">
                <a:solidFill>
                  <a:schemeClr val="tx1"/>
                </a:solidFill>
                <a:effectLst/>
                <a:latin typeface="Arial" charset="0"/>
                <a:ea typeface="+mn-ea"/>
                <a:cs typeface="+mn-cs"/>
              </a:rPr>
              <a:t>Operator #2:  	We’ve got some voltage issues down there right now, could you call those generation units and get them to maximize their voltage output?</a:t>
            </a:r>
          </a:p>
          <a:p>
            <a:r>
              <a:rPr lang="en-US" sz="1000" kern="1200" dirty="0" smtClean="0">
                <a:solidFill>
                  <a:schemeClr val="tx1"/>
                </a:solidFill>
                <a:effectLst/>
                <a:latin typeface="Arial" charset="0"/>
                <a:ea typeface="+mn-ea"/>
                <a:cs typeface="+mn-cs"/>
              </a:rPr>
              <a:t>Operator #1:  	OK, hold on just a minute and let me get a pen and paper.  (pause)</a:t>
            </a:r>
          </a:p>
          <a:p>
            <a:r>
              <a:rPr lang="en-US" sz="1000" kern="1200" dirty="0" smtClean="0">
                <a:solidFill>
                  <a:schemeClr val="tx1"/>
                </a:solidFill>
                <a:effectLst/>
                <a:latin typeface="Arial" charset="0"/>
                <a:ea typeface="+mn-ea"/>
                <a:cs typeface="+mn-cs"/>
              </a:rPr>
              <a:t>	OK, what was your name, Jones?</a:t>
            </a:r>
          </a:p>
          <a:p>
            <a:r>
              <a:rPr lang="en-US" sz="1000" kern="1200" dirty="0" smtClean="0">
                <a:solidFill>
                  <a:schemeClr val="tx1"/>
                </a:solidFill>
                <a:effectLst/>
                <a:latin typeface="Arial" charset="0"/>
                <a:ea typeface="+mn-ea"/>
                <a:cs typeface="+mn-cs"/>
              </a:rPr>
              <a:t>Operator #2:  	Yes, Jones at XYZ Transmission</a:t>
            </a:r>
          </a:p>
          <a:p>
            <a:r>
              <a:rPr lang="en-US" sz="1000" kern="1200" dirty="0" smtClean="0">
                <a:solidFill>
                  <a:schemeClr val="tx1"/>
                </a:solidFill>
                <a:effectLst/>
                <a:latin typeface="Arial" charset="0"/>
                <a:ea typeface="+mn-ea"/>
                <a:cs typeface="+mn-cs"/>
              </a:rPr>
              <a:t>Operator #1:  	OK, you want us to maximize voltage outputs at our ABC units.   Let’s see, right now we’re at 141</a:t>
            </a:r>
          </a:p>
          <a:p>
            <a:r>
              <a:rPr lang="en-US" sz="1000" kern="1200" dirty="0" smtClean="0">
                <a:solidFill>
                  <a:schemeClr val="tx1"/>
                </a:solidFill>
                <a:effectLst/>
                <a:latin typeface="Arial" charset="0"/>
                <a:ea typeface="+mn-ea"/>
                <a:cs typeface="+mn-cs"/>
              </a:rPr>
              <a:t>Operator #2:  	Yes, if they can get that up to 143 to 143.5 and maintain that please</a:t>
            </a:r>
          </a:p>
          <a:p>
            <a:r>
              <a:rPr lang="en-US" sz="1000" kern="1200" dirty="0" smtClean="0">
                <a:solidFill>
                  <a:schemeClr val="tx1"/>
                </a:solidFill>
                <a:effectLst/>
                <a:latin typeface="Arial" charset="0"/>
                <a:ea typeface="+mn-ea"/>
                <a:cs typeface="+mn-cs"/>
              </a:rPr>
              <a:t>Operator #1:  	OK, you want us at 143.5.  OK, and this is due to an emergency, is that correct?</a:t>
            </a:r>
          </a:p>
          <a:p>
            <a:r>
              <a:rPr lang="en-US" sz="1000" kern="1200" dirty="0" smtClean="0">
                <a:solidFill>
                  <a:schemeClr val="tx1"/>
                </a:solidFill>
                <a:effectLst/>
                <a:latin typeface="Arial" charset="0"/>
                <a:ea typeface="+mn-ea"/>
                <a:cs typeface="+mn-cs"/>
              </a:rPr>
              <a:t>Operator #2:  	Yes, we had a contingency in the area and the voltage is at a critical level, so if they could maintain at 143.5</a:t>
            </a:r>
          </a:p>
          <a:p>
            <a:r>
              <a:rPr lang="en-US" sz="1000" kern="1200" dirty="0" smtClean="0">
                <a:solidFill>
                  <a:schemeClr val="tx1"/>
                </a:solidFill>
                <a:effectLst/>
                <a:latin typeface="Arial" charset="0"/>
                <a:ea typeface="+mn-ea"/>
                <a:cs typeface="+mn-cs"/>
              </a:rPr>
              <a:t>Operator #1:	OK, I gonna repeat this back.  At 1408, Jones called from XYZ transmission, requesting max voltage output on ABC generation units, looking for us to go to 143.5, this is per a voltage emergency contingency in the area.</a:t>
            </a:r>
          </a:p>
          <a:p>
            <a:r>
              <a:rPr lang="en-US" sz="1000" kern="1200" dirty="0" smtClean="0">
                <a:solidFill>
                  <a:schemeClr val="tx1"/>
                </a:solidFill>
                <a:effectLst/>
                <a:latin typeface="Arial" charset="0"/>
                <a:ea typeface="+mn-ea"/>
                <a:cs typeface="+mn-cs"/>
              </a:rPr>
              <a:t>Operator #2:	That is correct</a:t>
            </a:r>
          </a:p>
          <a:p>
            <a:r>
              <a:rPr lang="en-US" sz="1000" kern="1200" dirty="0" smtClean="0">
                <a:solidFill>
                  <a:schemeClr val="tx1"/>
                </a:solidFill>
                <a:effectLst/>
                <a:latin typeface="Arial" charset="0"/>
                <a:ea typeface="+mn-ea"/>
                <a:cs typeface="+mn-cs"/>
              </a:rPr>
              <a:t>Operator #1:	OK, we’ll get on it right away</a:t>
            </a:r>
          </a:p>
          <a:p>
            <a:r>
              <a:rPr lang="en-US" sz="1000" kern="1200" dirty="0" smtClean="0">
                <a:solidFill>
                  <a:schemeClr val="tx1"/>
                </a:solidFill>
                <a:effectLst/>
                <a:latin typeface="Arial" charset="0"/>
                <a:ea typeface="+mn-ea"/>
                <a:cs typeface="+mn-cs"/>
              </a:rPr>
              <a:t>Operator #2:	Thank you</a:t>
            </a:r>
          </a:p>
          <a:p>
            <a:endParaRPr lang="en-US" sz="1000" dirty="0"/>
          </a:p>
        </p:txBody>
      </p:sp>
      <p:sp>
        <p:nvSpPr>
          <p:cNvPr id="4" name="Slide Number Placeholder 3"/>
          <p:cNvSpPr>
            <a:spLocks noGrp="1"/>
          </p:cNvSpPr>
          <p:nvPr>
            <p:ph type="sldNum" sz="quarter" idx="10"/>
          </p:nvPr>
        </p:nvSpPr>
        <p:spPr/>
        <p:txBody>
          <a:bodyPr/>
          <a:lstStyle/>
          <a:p>
            <a:pPr>
              <a:defRPr/>
            </a:pPr>
            <a:fld id="{B329C74D-B450-4B42-BEA1-F6B173EBC992}" type="slidenum">
              <a:rPr lang="en-US" smtClean="0"/>
              <a:pPr>
                <a:defRPr/>
              </a:pPr>
              <a:t>11</a:t>
            </a:fld>
            <a:endParaRPr lang="en-US" dirty="0"/>
          </a:p>
        </p:txBody>
      </p:sp>
    </p:spTree>
    <p:extLst>
      <p:ext uri="{BB962C8B-B14F-4D97-AF65-F5344CB8AC3E}">
        <p14:creationId xmlns:p14="http://schemas.microsoft.com/office/powerpoint/2010/main" val="131343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u="sng" kern="1200" dirty="0" smtClean="0">
                <a:solidFill>
                  <a:schemeClr val="tx1"/>
                </a:solidFill>
                <a:effectLst/>
                <a:latin typeface="Arial" charset="0"/>
                <a:ea typeface="+mn-ea"/>
                <a:cs typeface="+mn-cs"/>
              </a:rPr>
              <a:t>Excellent Call Example from Valley load shed event on 10/8/2014</a:t>
            </a:r>
            <a:endParaRPr lang="en-US" sz="1000" kern="1200" dirty="0" smtClean="0">
              <a:solidFill>
                <a:schemeClr val="tx1"/>
              </a:solidFill>
              <a:effectLst/>
              <a:latin typeface="Arial" charset="0"/>
              <a:ea typeface="+mn-ea"/>
              <a:cs typeface="+mn-cs"/>
            </a:endParaRPr>
          </a:p>
          <a:p>
            <a:r>
              <a:rPr lang="en-US" sz="1000" kern="1200" dirty="0" smtClean="0">
                <a:solidFill>
                  <a:schemeClr val="tx1"/>
                </a:solidFill>
                <a:effectLst/>
                <a:latin typeface="Arial" charset="0"/>
                <a:ea typeface="+mn-ea"/>
                <a:cs typeface="+mn-cs"/>
              </a:rPr>
              <a:t>Operator #1:  	ABC Transmission, this is Smith.</a:t>
            </a:r>
          </a:p>
          <a:p>
            <a:r>
              <a:rPr lang="en-US" sz="1000" kern="1200" dirty="0" smtClean="0">
                <a:solidFill>
                  <a:schemeClr val="tx1"/>
                </a:solidFill>
                <a:effectLst/>
                <a:latin typeface="Arial" charset="0"/>
                <a:ea typeface="+mn-ea"/>
                <a:cs typeface="+mn-cs"/>
              </a:rPr>
              <a:t>Operator #2:  	Smith, this is Jones at ERCOT.</a:t>
            </a:r>
          </a:p>
          <a:p>
            <a:r>
              <a:rPr lang="en-US" sz="1000" kern="1200" dirty="0" smtClean="0">
                <a:solidFill>
                  <a:schemeClr val="tx1"/>
                </a:solidFill>
                <a:effectLst/>
                <a:latin typeface="Arial" charset="0"/>
                <a:ea typeface="+mn-ea"/>
                <a:cs typeface="+mn-cs"/>
              </a:rPr>
              <a:t>Operator #1:  	Yes sir</a:t>
            </a:r>
          </a:p>
          <a:p>
            <a:r>
              <a:rPr lang="en-US" sz="1000" kern="1200" dirty="0" smtClean="0">
                <a:solidFill>
                  <a:schemeClr val="tx1"/>
                </a:solidFill>
                <a:effectLst/>
                <a:latin typeface="Arial" charset="0"/>
                <a:ea typeface="+mn-ea"/>
                <a:cs typeface="+mn-cs"/>
              </a:rPr>
              <a:t>Operator #2:  	Here at 1647, ERCOT is giving you a directive to shed your share of 200 MW in the Valley area (pause), shed your load west of Rio Hondo sub</a:t>
            </a:r>
          </a:p>
          <a:p>
            <a:r>
              <a:rPr lang="en-US" sz="1000" kern="1200" dirty="0" smtClean="0">
                <a:solidFill>
                  <a:schemeClr val="tx1"/>
                </a:solidFill>
                <a:effectLst/>
                <a:latin typeface="Arial" charset="0"/>
                <a:ea typeface="+mn-ea"/>
                <a:cs typeface="+mn-cs"/>
              </a:rPr>
              <a:t>Operator #1:  	OK, just to let you be aware of, off of those stations, without shedding our undervoltage load…</a:t>
            </a:r>
          </a:p>
          <a:p>
            <a:r>
              <a:rPr lang="en-US" sz="1000" kern="1200" dirty="0" smtClean="0">
                <a:solidFill>
                  <a:schemeClr val="tx1"/>
                </a:solidFill>
                <a:effectLst/>
                <a:latin typeface="Arial" charset="0"/>
                <a:ea typeface="+mn-ea"/>
                <a:cs typeface="+mn-cs"/>
              </a:rPr>
              <a:t>Operator #2:  	Yeah, keep those on</a:t>
            </a:r>
          </a:p>
          <a:p>
            <a:r>
              <a:rPr lang="en-US" sz="1000" kern="1200" dirty="0" smtClean="0">
                <a:solidFill>
                  <a:schemeClr val="tx1"/>
                </a:solidFill>
                <a:effectLst/>
                <a:latin typeface="Arial" charset="0"/>
                <a:ea typeface="+mn-ea"/>
                <a:cs typeface="+mn-cs"/>
              </a:rPr>
              <a:t>Operator #1:  	We can only shed 35 MW</a:t>
            </a:r>
          </a:p>
          <a:p>
            <a:r>
              <a:rPr lang="en-US" sz="1000" kern="1200" dirty="0" smtClean="0">
                <a:solidFill>
                  <a:schemeClr val="tx1"/>
                </a:solidFill>
                <a:effectLst/>
                <a:latin typeface="Arial" charset="0"/>
                <a:ea typeface="+mn-ea"/>
                <a:cs typeface="+mn-cs"/>
              </a:rPr>
              <a:t>Operator #2:  	Perfect, that would be fine, get the rest on the other side</a:t>
            </a:r>
          </a:p>
          <a:p>
            <a:r>
              <a:rPr lang="en-US" sz="1000" kern="1200" dirty="0" smtClean="0">
                <a:solidFill>
                  <a:schemeClr val="tx1"/>
                </a:solidFill>
                <a:effectLst/>
                <a:latin typeface="Arial" charset="0"/>
                <a:ea typeface="+mn-ea"/>
                <a:cs typeface="+mn-cs"/>
              </a:rPr>
              <a:t>Operator #1:  	Over on the Rio Hondo side</a:t>
            </a:r>
          </a:p>
          <a:p>
            <a:r>
              <a:rPr lang="en-US" sz="1000" kern="1200" dirty="0" smtClean="0">
                <a:solidFill>
                  <a:schemeClr val="tx1"/>
                </a:solidFill>
                <a:effectLst/>
                <a:latin typeface="Arial" charset="0"/>
                <a:ea typeface="+mn-ea"/>
                <a:cs typeface="+mn-cs"/>
              </a:rPr>
              <a:t>Operator #2:  	Yes</a:t>
            </a:r>
          </a:p>
          <a:p>
            <a:r>
              <a:rPr lang="en-US" sz="1000" kern="1200" dirty="0" smtClean="0">
                <a:solidFill>
                  <a:schemeClr val="tx1"/>
                </a:solidFill>
                <a:effectLst/>
                <a:latin typeface="Arial" charset="0"/>
                <a:ea typeface="+mn-ea"/>
                <a:cs typeface="+mn-cs"/>
              </a:rPr>
              <a:t>Operator #1:  	OK, I understand at 1647, Jones with ERCOT is issuing a directive for ABC Transmission to shed our share of 200 MW in the Valley</a:t>
            </a:r>
          </a:p>
          <a:p>
            <a:r>
              <a:rPr lang="en-US" sz="1000" kern="1200" dirty="0" smtClean="0">
                <a:solidFill>
                  <a:schemeClr val="tx1"/>
                </a:solidFill>
                <a:effectLst/>
                <a:latin typeface="Arial" charset="0"/>
                <a:ea typeface="+mn-ea"/>
                <a:cs typeface="+mn-cs"/>
              </a:rPr>
              <a:t>Operator #2:  	That’s correct</a:t>
            </a:r>
          </a:p>
          <a:p>
            <a:r>
              <a:rPr lang="en-US" sz="1000" kern="1200" dirty="0" smtClean="0">
                <a:solidFill>
                  <a:schemeClr val="tx1"/>
                </a:solidFill>
                <a:effectLst/>
                <a:latin typeface="Arial" charset="0"/>
                <a:ea typeface="+mn-ea"/>
                <a:cs typeface="+mn-cs"/>
              </a:rPr>
              <a:t>Operator #1:  	OK, we’ll get it done</a:t>
            </a:r>
          </a:p>
          <a:p>
            <a:r>
              <a:rPr lang="en-US" sz="1000" kern="1200" dirty="0" smtClean="0">
                <a:solidFill>
                  <a:schemeClr val="tx1"/>
                </a:solidFill>
                <a:effectLst/>
                <a:latin typeface="Arial" charset="0"/>
                <a:ea typeface="+mn-ea"/>
                <a:cs typeface="+mn-cs"/>
              </a:rPr>
              <a:t>Operator #2:  	Thanks</a:t>
            </a:r>
          </a:p>
          <a:p>
            <a:endParaRPr lang="en-US" sz="1000" b="1" dirty="0"/>
          </a:p>
        </p:txBody>
      </p:sp>
      <p:sp>
        <p:nvSpPr>
          <p:cNvPr id="4" name="Slide Number Placeholder 3"/>
          <p:cNvSpPr>
            <a:spLocks noGrp="1"/>
          </p:cNvSpPr>
          <p:nvPr>
            <p:ph type="sldNum" sz="quarter" idx="10"/>
          </p:nvPr>
        </p:nvSpPr>
        <p:spPr/>
        <p:txBody>
          <a:bodyPr/>
          <a:lstStyle/>
          <a:p>
            <a:pPr>
              <a:defRPr/>
            </a:pPr>
            <a:fld id="{B329C74D-B450-4B42-BEA1-F6B173EBC992}" type="slidenum">
              <a:rPr lang="en-US" smtClean="0"/>
              <a:pPr>
                <a:defRPr/>
              </a:pPr>
              <a:t>12</a:t>
            </a:fld>
            <a:endParaRPr lang="en-US" dirty="0"/>
          </a:p>
        </p:txBody>
      </p:sp>
    </p:spTree>
    <p:extLst>
      <p:ext uri="{BB962C8B-B14F-4D97-AF65-F5344CB8AC3E}">
        <p14:creationId xmlns:p14="http://schemas.microsoft.com/office/powerpoint/2010/main" val="241299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ERCOT is in an EEA status, and ERCOT receives communications from QSEs regarding emissions limitations preventing them from meeting ERCOT dispatch instructions, then the following occurs:</a:t>
            </a:r>
          </a:p>
          <a:p>
            <a:pPr lvl="1"/>
            <a:r>
              <a:rPr lang="en-US" dirty="0" smtClean="0"/>
              <a:t>ERCOT contacts TCEQ [Homeland Security Coordinator or Director of Critical Infrastructure] to notify them that ERCOT is in an Emergency and is requesting air permitting requirements enforcement discretion.</a:t>
            </a:r>
          </a:p>
          <a:p>
            <a:pPr lvl="1"/>
            <a:r>
              <a:rPr lang="en-US" dirty="0" smtClean="0"/>
              <a:t>Upon receiving TCEQ’s [Office of Compliance Enforcement] response to ERCOT’s generic request to consider enforcement discretion on air emissions, ERCOT will then make Hotline call to QSEs letting them know that TCEQ is accepting enforcement discretion requests from QSEs.</a:t>
            </a:r>
          </a:p>
          <a:p>
            <a:pPr lvl="1"/>
            <a:r>
              <a:rPr lang="en-US" dirty="0" smtClean="0"/>
              <a:t>ERCOT will also state [on Hotline call] that QSEs must individually contact TCEQ (</a:t>
            </a:r>
            <a:r>
              <a:rPr lang="en-US" dirty="0" smtClean="0">
                <a:hlinkClick r:id="rId3"/>
              </a:rPr>
              <a:t>http://www.tceq.texas.gov/assets/public/response/power-emergency/enforcement-discretion.pdf</a:t>
            </a:r>
            <a:r>
              <a:rPr lang="en-US" dirty="0" smtClean="0"/>
              <a:t>) by phone or email to request the discretion for their particular unit(s).</a:t>
            </a:r>
          </a:p>
          <a:p>
            <a:pPr lvl="1"/>
            <a:r>
              <a:rPr lang="en-US" dirty="0" smtClean="0"/>
              <a:t>TCEQ will consider and reply to QSEs on questions/discretion requests.</a:t>
            </a:r>
          </a:p>
          <a:p>
            <a:pPr lvl="1"/>
            <a:r>
              <a:rPr lang="en-US" dirty="0" smtClean="0"/>
              <a:t>Unless ERCOT or TCEQ provides Notice otherwise, the period of enforcement discretion will end when ERCOT declares that it is no longer in EEA status.</a:t>
            </a:r>
          </a:p>
          <a:p>
            <a:pPr lvl="1"/>
            <a:endParaRPr lang="en-US" dirty="0" smtClean="0"/>
          </a:p>
          <a:p>
            <a:pPr lvl="0"/>
            <a:r>
              <a:rPr lang="en-US" dirty="0" smtClean="0"/>
              <a:t>QSE contacts ERCOT about emissions limitations </a:t>
            </a:r>
          </a:p>
          <a:p>
            <a:pPr lvl="0"/>
            <a:r>
              <a:rPr lang="en-US" dirty="0" smtClean="0"/>
              <a:t>ERCOT contacts TCEQ* (Homeland Security Coordinator or Director of Critical Infrastructure) </a:t>
            </a:r>
          </a:p>
          <a:p>
            <a:pPr lvl="0"/>
            <a:r>
              <a:rPr lang="en-US" dirty="0" smtClean="0"/>
              <a:t>ERCOT receives TCEQ’s response</a:t>
            </a:r>
          </a:p>
          <a:p>
            <a:pPr lvl="0"/>
            <a:r>
              <a:rPr lang="en-US" dirty="0" smtClean="0"/>
              <a:t>ERCOT makes Hotline call to QSE</a:t>
            </a:r>
          </a:p>
          <a:p>
            <a:pPr lvl="0"/>
            <a:r>
              <a:rPr lang="en-US" dirty="0" smtClean="0"/>
              <a:t>ERCOT advises QSE to individually contact TCEQ to request discretion</a:t>
            </a:r>
          </a:p>
          <a:p>
            <a:pPr lvl="0"/>
            <a:r>
              <a:rPr lang="en-US" dirty="0" smtClean="0"/>
              <a:t>TCEQ responds to QSE</a:t>
            </a:r>
          </a:p>
          <a:p>
            <a:pPr lvl="0"/>
            <a:r>
              <a:rPr lang="en-US" dirty="0" smtClean="0"/>
              <a:t>ERCOT declares end to EEA status</a:t>
            </a:r>
          </a:p>
          <a:p>
            <a:pPr lvl="0"/>
            <a:r>
              <a:rPr lang="en-US" dirty="0" smtClean="0"/>
              <a:t>The period of enforcement discretion ends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29C74D-B450-4B42-BEA1-F6B173EBC992}" type="slidenum">
              <a:rPr lang="en-US" smtClean="0"/>
              <a:pPr>
                <a:defRPr/>
              </a:pPr>
              <a:t>15</a:t>
            </a:fld>
            <a:endParaRPr lang="en-US" dirty="0"/>
          </a:p>
        </p:txBody>
      </p:sp>
    </p:spTree>
    <p:extLst>
      <p:ext uri="{BB962C8B-B14F-4D97-AF65-F5344CB8AC3E}">
        <p14:creationId xmlns:p14="http://schemas.microsoft.com/office/powerpoint/2010/main" val="3073306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Text Box 20"/>
          <p:cNvSpPr txBox="1">
            <a:spLocks noChangeArrowheads="1"/>
          </p:cNvSpPr>
          <p:nvPr/>
        </p:nvSpPr>
        <p:spPr bwMode="auto">
          <a:xfrm>
            <a:off x="0" y="6019800"/>
            <a:ext cx="9144000" cy="46038"/>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smtClean="0"/>
          </a:p>
        </p:txBody>
      </p:sp>
      <p:sp>
        <p:nvSpPr>
          <p:cNvPr id="6" name="Text Box 24"/>
          <p:cNvSpPr txBox="1">
            <a:spLocks noChangeArrowheads="1"/>
          </p:cNvSpPr>
          <p:nvPr/>
        </p:nvSpPr>
        <p:spPr bwMode="auto">
          <a:xfrm>
            <a:off x="0" y="1600200"/>
            <a:ext cx="9144000" cy="92075"/>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smtClean="0"/>
          </a:p>
        </p:txBody>
      </p:sp>
      <p:pic>
        <p:nvPicPr>
          <p:cNvPr id="7" name="Picture 1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12716" y="152400"/>
            <a:ext cx="288936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subTitle" idx="1"/>
          </p:nvPr>
        </p:nvSpPr>
        <p:spPr>
          <a:xfrm>
            <a:off x="914400" y="3581400"/>
            <a:ext cx="7315200" cy="1143000"/>
          </a:xfrm>
        </p:spPr>
        <p:txBody>
          <a:bodyPr/>
          <a:lstStyle>
            <a:lvl1pPr marL="0" indent="0" algn="ctr">
              <a:buFont typeface="Arial" charset="0"/>
              <a:buNone/>
              <a:defRPr b="0">
                <a:solidFill>
                  <a:srgbClr val="003296"/>
                </a:solidFill>
                <a:latin typeface="Arial Black" pitchFamily="34" charset="0"/>
              </a:defRPr>
            </a:lvl1pPr>
          </a:lstStyle>
          <a:p>
            <a:r>
              <a:rPr lang="en-US" smtClean="0"/>
              <a:t>Click to edit Master subtitle style</a:t>
            </a:r>
            <a:endParaRPr lang="en-US" dirty="0"/>
          </a:p>
        </p:txBody>
      </p:sp>
      <p:sp>
        <p:nvSpPr>
          <p:cNvPr id="43015" name="Rectangle 7"/>
          <p:cNvSpPr>
            <a:spLocks noGrp="1" noChangeArrowheads="1"/>
          </p:cNvSpPr>
          <p:nvPr>
            <p:ph type="ctrTitle"/>
          </p:nvPr>
        </p:nvSpPr>
        <p:spPr>
          <a:xfrm>
            <a:off x="914400" y="1905000"/>
            <a:ext cx="7315200" cy="1241425"/>
          </a:xfrm>
        </p:spPr>
        <p:txBody>
          <a:bodyPr/>
          <a:lstStyle>
            <a:lvl1pPr algn="ctr">
              <a:defRPr sz="3200">
                <a:solidFill>
                  <a:srgbClr val="333333"/>
                </a:solidFill>
              </a:defRPr>
            </a:lvl1pPr>
          </a:lstStyle>
          <a:p>
            <a:r>
              <a:rPr lang="en-US" smtClean="0"/>
              <a:t>Click to edit Master title style</a:t>
            </a:r>
            <a:endParaRPr lang="en-US" dirty="0"/>
          </a:p>
        </p:txBody>
      </p:sp>
      <p:sp>
        <p:nvSpPr>
          <p:cNvPr id="8" name="Rectangle 10"/>
          <p:cNvSpPr>
            <a:spLocks noGrp="1" noChangeArrowheads="1"/>
          </p:cNvSpPr>
          <p:nvPr>
            <p:ph type="dt" sz="half" idx="10"/>
          </p:nvPr>
        </p:nvSpPr>
        <p:spPr bwMode="auto">
          <a:xfrm>
            <a:off x="457200" y="6324600"/>
            <a:ext cx="24384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b="1">
                <a:solidFill>
                  <a:schemeClr val="bg1"/>
                </a:solidFill>
                <a:latin typeface="Arial" charset="0"/>
              </a:defRPr>
            </a:lvl1pPr>
          </a:lstStyle>
          <a:p>
            <a:pPr>
              <a:defRPr/>
            </a:pPr>
            <a:endParaRPr lang="en-US" dirty="0"/>
          </a:p>
        </p:txBody>
      </p:sp>
      <p:sp>
        <p:nvSpPr>
          <p:cNvPr id="9" name="Rectangle 8"/>
          <p:cNvSpPr>
            <a:spLocks noGrp="1" noChangeArrowheads="1"/>
          </p:cNvSpPr>
          <p:nvPr>
            <p:ph type="ftr" sz="quarter" idx="11"/>
          </p:nvPr>
        </p:nvSpPr>
        <p:spPr>
          <a:xfrm>
            <a:off x="6400800" y="6286500"/>
            <a:ext cx="2286000" cy="419100"/>
          </a:xfrm>
        </p:spPr>
        <p:txBody>
          <a:bodyPr/>
          <a:lstStyle>
            <a:lvl1pPr>
              <a:defRPr sz="1800" b="1">
                <a:solidFill>
                  <a:schemeClr val="bg1"/>
                </a:solidFill>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353337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120465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386503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348623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407262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066800"/>
            <a:ext cx="35814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3581400" cy="47244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143726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406047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52026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351848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25107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153586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1066800"/>
            <a:ext cx="731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7" name="Rectangle 7"/>
          <p:cNvSpPr>
            <a:spLocks noChangeArrowheads="1"/>
          </p:cNvSpPr>
          <p:nvPr/>
        </p:nvSpPr>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8" name="Rectangle 9"/>
          <p:cNvSpPr>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9" name="Rectangle 2"/>
          <p:cNvSpPr>
            <a:spLocks noGrp="1" noChangeArrowheads="1"/>
          </p:cNvSpPr>
          <p:nvPr>
            <p:ph type="title"/>
          </p:nvPr>
        </p:nvSpPr>
        <p:spPr bwMode="auto">
          <a:xfrm>
            <a:off x="457200" y="762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7" name="Rectangle 5"/>
          <p:cNvSpPr>
            <a:spLocks noGrp="1" noChangeArrowheads="1"/>
          </p:cNvSpPr>
          <p:nvPr>
            <p:ph type="ftr" sz="quarter" idx="3"/>
          </p:nvPr>
        </p:nvSpPr>
        <p:spPr bwMode="auto">
          <a:xfrm>
            <a:off x="6248400" y="6172200"/>
            <a:ext cx="2514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r>
              <a:rPr lang="en-US" dirty="0" smtClean="0"/>
              <a:t>2015 ERCOT Operator Training Seminar</a:t>
            </a:r>
            <a:endParaRPr lang="en-US" dirty="0"/>
          </a:p>
        </p:txBody>
      </p:sp>
      <p:sp>
        <p:nvSpPr>
          <p:cNvPr id="1031" name="Rectangle 13"/>
          <p:cNvSpPr>
            <a:spLocks noChangeArrowheads="1"/>
          </p:cNvSpPr>
          <p:nvPr/>
        </p:nvSpPr>
        <p:spPr bwMode="auto">
          <a:xfrm>
            <a:off x="3429000" y="647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0B1D24C9-3E0E-4BD4-B080-4072BA8C4DD6}" type="slidenum">
              <a:rPr lang="en-US" sz="1200"/>
              <a:pPr algn="ctr"/>
              <a:t>‹#›</a:t>
            </a:fld>
            <a:endParaRPr lang="en-US" sz="1200" dirty="0"/>
          </a:p>
        </p:txBody>
      </p:sp>
      <p:sp>
        <p:nvSpPr>
          <p:cNvPr id="1032" name="Text Box 20"/>
          <p:cNvSpPr txBox="1">
            <a:spLocks noChangeArrowheads="1"/>
          </p:cNvSpPr>
          <p:nvPr/>
        </p:nvSpPr>
        <p:spPr bwMode="auto">
          <a:xfrm>
            <a:off x="0" y="822325"/>
            <a:ext cx="9144000" cy="92075"/>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smtClean="0"/>
          </a:p>
        </p:txBody>
      </p:sp>
      <p:sp>
        <p:nvSpPr>
          <p:cNvPr id="1033" name="Text Box 21"/>
          <p:cNvSpPr txBox="1">
            <a:spLocks noChangeArrowheads="1"/>
          </p:cNvSpPr>
          <p:nvPr/>
        </p:nvSpPr>
        <p:spPr bwMode="auto">
          <a:xfrm>
            <a:off x="0" y="6049963"/>
            <a:ext cx="9144000" cy="46037"/>
          </a:xfrm>
          <a:prstGeom prst="rect">
            <a:avLst/>
          </a:prstGeom>
          <a:gradFill rotWithShape="1">
            <a:gsLst>
              <a:gs pos="0">
                <a:srgbClr val="003296"/>
              </a:gs>
              <a:gs pos="100000">
                <a:srgbClr val="ADADA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smtClean="0"/>
          </a:p>
        </p:txBody>
      </p:sp>
      <p:pic>
        <p:nvPicPr>
          <p:cNvPr id="1034"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63149" y="6172200"/>
            <a:ext cx="135970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p:titleStyle>
    <p:body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5.wav"/><Relationship Id="rId7"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audio" Target="../media/media6.wav"/><Relationship Id="rId5" Type="http://schemas.microsoft.com/office/2007/relationships/media" Target="../media/media6.wav"/><Relationship Id="rId4" Type="http://schemas.openxmlformats.org/officeDocument/2006/relationships/audio" Target="../media/media5.wav"/><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elly.cook@tceq.texa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3.wav"/><Relationship Id="rId7" Type="http://schemas.openxmlformats.org/officeDocument/2006/relationships/image" Target="../media/image8.e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2015 ERCOT</a:t>
            </a:r>
          </a:p>
          <a:p>
            <a:r>
              <a:rPr lang="en-US" dirty="0" smtClean="0"/>
              <a:t>Operator Training Seminar</a:t>
            </a:r>
            <a:endParaRPr lang="en-US" dirty="0"/>
          </a:p>
        </p:txBody>
      </p:sp>
      <p:sp>
        <p:nvSpPr>
          <p:cNvPr id="2" name="Title 1"/>
          <p:cNvSpPr>
            <a:spLocks noGrp="1"/>
          </p:cNvSpPr>
          <p:nvPr>
            <p:ph type="ctrTitle"/>
          </p:nvPr>
        </p:nvSpPr>
        <p:spPr/>
        <p:txBody>
          <a:bodyPr>
            <a:normAutofit fontScale="90000"/>
          </a:bodyPr>
          <a:lstStyle/>
          <a:p>
            <a:r>
              <a:rPr lang="en-US" dirty="0" smtClean="0"/>
              <a:t>Operational Communications and Coordination:</a:t>
            </a:r>
            <a:br>
              <a:rPr lang="en-US" dirty="0" smtClean="0"/>
            </a:br>
            <a:r>
              <a:rPr lang="en-US" dirty="0" smtClean="0"/>
              <a:t>Real World Experiences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 Communication with Generators</a:t>
            </a:r>
            <a:endParaRPr lang="en-US" dirty="0"/>
          </a:p>
        </p:txBody>
      </p:sp>
      <p:sp>
        <p:nvSpPr>
          <p:cNvPr id="3" name="Content Placeholder 2"/>
          <p:cNvSpPr>
            <a:spLocks noGrp="1"/>
          </p:cNvSpPr>
          <p:nvPr>
            <p:ph idx="1"/>
          </p:nvPr>
        </p:nvSpPr>
        <p:spPr/>
        <p:txBody>
          <a:bodyPr>
            <a:normAutofit lnSpcReduction="10000"/>
          </a:bodyPr>
          <a:lstStyle/>
          <a:p>
            <a:r>
              <a:rPr lang="en-US" dirty="0"/>
              <a:t>Roles</a:t>
            </a:r>
          </a:p>
          <a:p>
            <a:pPr lvl="1"/>
            <a:r>
              <a:rPr lang="en-US" dirty="0"/>
              <a:t>Resource entity</a:t>
            </a:r>
          </a:p>
          <a:p>
            <a:pPr lvl="1"/>
            <a:r>
              <a:rPr lang="en-US" dirty="0"/>
              <a:t>Local transmission operator</a:t>
            </a:r>
          </a:p>
          <a:p>
            <a:pPr lvl="1"/>
            <a:r>
              <a:rPr lang="en-US" dirty="0"/>
              <a:t>QSE</a:t>
            </a:r>
          </a:p>
          <a:p>
            <a:pPr lvl="1"/>
            <a:r>
              <a:rPr lang="en-US" dirty="0"/>
              <a:t>ERCOT</a:t>
            </a:r>
          </a:p>
          <a:p>
            <a:r>
              <a:rPr lang="en-US" dirty="0"/>
              <a:t>Clarity about intent</a:t>
            </a:r>
          </a:p>
          <a:p>
            <a:pPr lvl="1"/>
            <a:r>
              <a:rPr lang="en-US" dirty="0"/>
              <a:t>Instruction characteristics</a:t>
            </a:r>
          </a:p>
          <a:p>
            <a:pPr lvl="1"/>
            <a:r>
              <a:rPr lang="en-US" dirty="0"/>
              <a:t>Helping out with communications from both sides</a:t>
            </a:r>
          </a:p>
          <a:p>
            <a:r>
              <a:rPr lang="en-US" dirty="0"/>
              <a:t>Use of slang</a:t>
            </a:r>
          </a:p>
          <a:p>
            <a:pPr lvl="1"/>
            <a:r>
              <a:rPr lang="en-US" dirty="0"/>
              <a:t>“Take your unit to the top”</a:t>
            </a:r>
          </a:p>
          <a:p>
            <a:pPr lvl="1"/>
            <a:r>
              <a:rPr lang="en-US" dirty="0"/>
              <a:t>“Put your unit to bed”</a:t>
            </a:r>
          </a:p>
          <a:p>
            <a:r>
              <a:rPr lang="en-US" dirty="0"/>
              <a:t>Examples from events</a:t>
            </a:r>
          </a:p>
        </p:txBody>
      </p:sp>
      <p:sp>
        <p:nvSpPr>
          <p:cNvPr id="4" name="Footer Placeholder 3"/>
          <p:cNvSpPr>
            <a:spLocks noGrp="1"/>
          </p:cNvSpPr>
          <p:nvPr>
            <p:ph type="ftr" sz="quarter" idx="10"/>
          </p:nvPr>
        </p:nvSpPr>
        <p:spPr>
          <a:xfrm>
            <a:off x="5791200" y="6172200"/>
            <a:ext cx="2971800" cy="685800"/>
          </a:xfrm>
        </p:spPr>
        <p:txBody>
          <a:body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174308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Generation voltage support</a:t>
            </a:r>
            <a:endParaRPr lang="en-US" dirty="0"/>
          </a:p>
        </p:txBody>
      </p:sp>
      <p:sp>
        <p:nvSpPr>
          <p:cNvPr id="4100" name="Footer Placeholder 1"/>
          <p:cNvSpPr>
            <a:spLocks noGrp="1"/>
          </p:cNvSpPr>
          <p:nvPr>
            <p:ph type="ftr" sz="quarter" idx="10"/>
          </p:nvPr>
        </p:nvSpPr>
        <p:spPr>
          <a:xfrm>
            <a:off x="5638800" y="6172200"/>
            <a:ext cx="31242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2015 ERCOT Operator Training Seminar</a:t>
            </a:r>
          </a:p>
        </p:txBody>
      </p:sp>
      <p:sp>
        <p:nvSpPr>
          <p:cNvPr id="13" name="Rectangle 12"/>
          <p:cNvSpPr/>
          <p:nvPr/>
        </p:nvSpPr>
        <p:spPr>
          <a:xfrm>
            <a:off x="432085" y="4261772"/>
            <a:ext cx="6629400" cy="1477328"/>
          </a:xfrm>
          <a:prstGeom prst="rect">
            <a:avLst/>
          </a:prstGeom>
        </p:spPr>
        <p:txBody>
          <a:bodyPr wrap="square">
            <a:spAutoFit/>
          </a:bodyPr>
          <a:lstStyle/>
          <a:p>
            <a:pPr lvl="1"/>
            <a:r>
              <a:rPr lang="en-US" i="1" dirty="0" smtClean="0">
                <a:solidFill>
                  <a:srgbClr val="00B050"/>
                </a:solidFill>
              </a:rPr>
              <a:t>Discussion</a:t>
            </a:r>
          </a:p>
          <a:p>
            <a:pPr marL="742950" lvl="1" indent="-285750">
              <a:buFont typeface="Wingdings" panose="05000000000000000000" pitchFamily="2" charset="2"/>
              <a:buChar char="§"/>
            </a:pPr>
            <a:r>
              <a:rPr lang="en-US" i="1" dirty="0" smtClean="0">
                <a:solidFill>
                  <a:srgbClr val="00B050"/>
                </a:solidFill>
              </a:rPr>
              <a:t>Was </a:t>
            </a:r>
            <a:r>
              <a:rPr lang="en-US" i="1" dirty="0">
                <a:solidFill>
                  <a:srgbClr val="00B050"/>
                </a:solidFill>
              </a:rPr>
              <a:t>proper 3-part communication used?</a:t>
            </a:r>
          </a:p>
          <a:p>
            <a:pPr marL="742950" lvl="1" indent="-285750">
              <a:buFont typeface="Wingdings" panose="05000000000000000000" pitchFamily="2" charset="2"/>
              <a:buChar char="§"/>
            </a:pPr>
            <a:r>
              <a:rPr lang="en-US" i="1" dirty="0">
                <a:solidFill>
                  <a:srgbClr val="00B050"/>
                </a:solidFill>
              </a:rPr>
              <a:t>Was the request or instruction clear?</a:t>
            </a:r>
          </a:p>
          <a:p>
            <a:pPr marL="742950" lvl="1" indent="-285750">
              <a:buFont typeface="Wingdings" panose="05000000000000000000" pitchFamily="2" charset="2"/>
              <a:buChar char="§"/>
            </a:pPr>
            <a:r>
              <a:rPr lang="en-US" i="1" dirty="0">
                <a:solidFill>
                  <a:srgbClr val="00B050"/>
                </a:solidFill>
              </a:rPr>
              <a:t>What was done well?</a:t>
            </a:r>
          </a:p>
          <a:p>
            <a:pPr marL="742950" lvl="1" indent="-285750">
              <a:buFont typeface="Wingdings" panose="05000000000000000000" pitchFamily="2" charset="2"/>
              <a:buChar char="§"/>
            </a:pPr>
            <a:r>
              <a:rPr lang="en-US" i="1" dirty="0">
                <a:solidFill>
                  <a:srgbClr val="00B050"/>
                </a:solidFill>
              </a:rPr>
              <a:t>How could the communication be improved?</a:t>
            </a:r>
          </a:p>
        </p:txBody>
      </p:sp>
      <p:pic>
        <p:nvPicPr>
          <p:cNvPr id="4" name="4_Call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061485" y="1090300"/>
            <a:ext cx="609600" cy="609600"/>
          </a:xfrm>
          <a:prstGeom prst="rect">
            <a:avLst/>
          </a:prstGeom>
        </p:spPr>
      </p:pic>
      <p:pic>
        <p:nvPicPr>
          <p:cNvPr id="5" name="5_CallRecord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058554" y="2155628"/>
            <a:ext cx="609600" cy="609600"/>
          </a:xfrm>
          <a:prstGeom prst="rect">
            <a:avLst/>
          </a:prstGeom>
        </p:spPr>
      </p:pic>
      <p:pic>
        <p:nvPicPr>
          <p:cNvPr id="7" name="6_CallRecordi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061485" y="3220957"/>
            <a:ext cx="609600" cy="609600"/>
          </a:xfrm>
          <a:prstGeom prst="rect">
            <a:avLst/>
          </a:prstGeom>
        </p:spPr>
      </p:pic>
      <p:sp>
        <p:nvSpPr>
          <p:cNvPr id="12" name="Content Placeholder 2"/>
          <p:cNvSpPr>
            <a:spLocks noGrp="1"/>
          </p:cNvSpPr>
          <p:nvPr>
            <p:ph idx="1"/>
          </p:nvPr>
        </p:nvSpPr>
        <p:spPr>
          <a:xfrm>
            <a:off x="917331" y="1166500"/>
            <a:ext cx="2057400" cy="457200"/>
          </a:xfrm>
        </p:spPr>
        <p:txBody>
          <a:bodyPr/>
          <a:lstStyle/>
          <a:p>
            <a:r>
              <a:rPr lang="en-US" sz="1800" dirty="0" smtClean="0"/>
              <a:t>Audio #1</a:t>
            </a:r>
          </a:p>
          <a:p>
            <a:endParaRPr lang="en-US" sz="1800" dirty="0"/>
          </a:p>
          <a:p>
            <a:pPr marL="0" indent="0">
              <a:buNone/>
            </a:pPr>
            <a:endParaRPr lang="en-US" sz="1800" dirty="0"/>
          </a:p>
        </p:txBody>
      </p:sp>
      <p:sp>
        <p:nvSpPr>
          <p:cNvPr id="14" name="Content Placeholder 2"/>
          <p:cNvSpPr txBox="1">
            <a:spLocks/>
          </p:cNvSpPr>
          <p:nvPr/>
        </p:nvSpPr>
        <p:spPr bwMode="auto">
          <a:xfrm>
            <a:off x="914400" y="2231828"/>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r>
              <a:rPr lang="en-US" sz="1800" kern="0" dirty="0" smtClean="0"/>
              <a:t>Audio #2 (Same plant and TO, ~ 2 minutes later)</a:t>
            </a:r>
          </a:p>
          <a:p>
            <a:endParaRPr lang="en-US" sz="1800" kern="0" dirty="0" smtClean="0"/>
          </a:p>
          <a:p>
            <a:pPr marL="0" indent="0">
              <a:buFont typeface="Arial" charset="0"/>
              <a:buNone/>
            </a:pPr>
            <a:endParaRPr lang="en-US" sz="1800" kern="0" dirty="0"/>
          </a:p>
        </p:txBody>
      </p:sp>
      <p:sp>
        <p:nvSpPr>
          <p:cNvPr id="15" name="Content Placeholder 2"/>
          <p:cNvSpPr txBox="1">
            <a:spLocks/>
          </p:cNvSpPr>
          <p:nvPr/>
        </p:nvSpPr>
        <p:spPr bwMode="auto">
          <a:xfrm>
            <a:off x="923193" y="3297157"/>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r>
              <a:rPr lang="en-US" sz="1800" kern="0" dirty="0" smtClean="0"/>
              <a:t>Audio #3 (different plant and TO)</a:t>
            </a:r>
            <a:endParaRPr lang="en-US" sz="1800" kern="0" dirty="0"/>
          </a:p>
        </p:txBody>
      </p:sp>
    </p:spTree>
    <p:extLst>
      <p:ext uri="{BB962C8B-B14F-4D97-AF65-F5344CB8AC3E}">
        <p14:creationId xmlns:p14="http://schemas.microsoft.com/office/powerpoint/2010/main" val="16341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279"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9199"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9679" fill="hold"/>
                                        <p:tgtEl>
                                          <p:spTgt spid="7"/>
                                        </p:tgtEl>
                                      </p:cBhvr>
                                    </p:cmd>
                                  </p:childTnLst>
                                </p:cTn>
                              </p:par>
                            </p:childTnLst>
                          </p:cTn>
                        </p:par>
                      </p:childTnLst>
                    </p:cTn>
                  </p:par>
                </p:childTnLst>
              </p:cTn>
              <p:nextCondLst>
                <p:cond evt="onClick" delay="0">
                  <p:tgtEl>
                    <p:spTgt spid="7"/>
                  </p:tgtEl>
                </p:cond>
              </p:nextCondLst>
            </p:seq>
            <p:audio>
              <p:cMediaNode vol="80000">
                <p:cTn id="24" fill="hold" display="0">
                  <p:stCondLst>
                    <p:cond delay="indefinite"/>
                  </p:stCondLst>
                  <p:endCondLst>
                    <p:cond evt="onStopAudio" delay="0">
                      <p:tgtEl>
                        <p:sldTgt/>
                      </p:tgtEl>
                    </p:cond>
                  </p:endCondLst>
                </p:cTn>
                <p:tgtEl>
                  <p:spTgt spid="7"/>
                </p:tgtEl>
              </p:cMediaNode>
            </p:audio>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Excellent Call Example</a:t>
            </a:r>
            <a:endParaRPr lang="en-US" dirty="0"/>
          </a:p>
        </p:txBody>
      </p:sp>
      <p:sp>
        <p:nvSpPr>
          <p:cNvPr id="410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2015 ERCOT Operator Training Seminar</a:t>
            </a:r>
          </a:p>
        </p:txBody>
      </p:sp>
      <p:sp>
        <p:nvSpPr>
          <p:cNvPr id="6" name="Rectangle 5"/>
          <p:cNvSpPr/>
          <p:nvPr/>
        </p:nvSpPr>
        <p:spPr>
          <a:xfrm>
            <a:off x="266700" y="4210507"/>
            <a:ext cx="6629400" cy="1200329"/>
          </a:xfrm>
          <a:prstGeom prst="rect">
            <a:avLst/>
          </a:prstGeom>
        </p:spPr>
        <p:txBody>
          <a:bodyPr wrap="square">
            <a:spAutoFit/>
          </a:bodyPr>
          <a:lstStyle/>
          <a:p>
            <a:pPr lvl="1"/>
            <a:r>
              <a:rPr lang="en-US" i="1" dirty="0" smtClean="0"/>
              <a:t>Conclusions</a:t>
            </a:r>
          </a:p>
          <a:p>
            <a:pPr marL="742950" lvl="1" indent="-285750">
              <a:buFont typeface="Wingdings" panose="05000000000000000000" pitchFamily="2" charset="2"/>
              <a:buChar char="§"/>
            </a:pPr>
            <a:r>
              <a:rPr lang="en-US" i="1" dirty="0" smtClean="0"/>
              <a:t>Proper </a:t>
            </a:r>
            <a:r>
              <a:rPr lang="en-US" i="1" dirty="0"/>
              <a:t>3-part communication </a:t>
            </a:r>
            <a:r>
              <a:rPr lang="en-US" i="1" dirty="0" smtClean="0"/>
              <a:t>was used</a:t>
            </a:r>
            <a:endParaRPr lang="en-US" i="1" dirty="0"/>
          </a:p>
          <a:p>
            <a:pPr marL="742950" lvl="1" indent="-285750">
              <a:buFont typeface="Wingdings" panose="05000000000000000000" pitchFamily="2" charset="2"/>
              <a:buChar char="§"/>
            </a:pPr>
            <a:r>
              <a:rPr lang="en-US" i="1" dirty="0" smtClean="0"/>
              <a:t>The instruction was clear and authoritative</a:t>
            </a:r>
            <a:endParaRPr lang="en-US" i="1" dirty="0"/>
          </a:p>
          <a:p>
            <a:pPr marL="742950" lvl="1" indent="-285750">
              <a:buFont typeface="Wingdings" panose="05000000000000000000" pitchFamily="2" charset="2"/>
              <a:buChar char="§"/>
            </a:pPr>
            <a:r>
              <a:rPr lang="en-US" i="1" dirty="0" smtClean="0"/>
              <a:t>Instruction was clarified when necessary</a:t>
            </a:r>
            <a:endParaRPr lang="en-US" i="1" dirty="0"/>
          </a:p>
        </p:txBody>
      </p:sp>
      <p:sp>
        <p:nvSpPr>
          <p:cNvPr id="7" name="Rectangle 6"/>
          <p:cNvSpPr/>
          <p:nvPr/>
        </p:nvSpPr>
        <p:spPr>
          <a:xfrm>
            <a:off x="914400" y="1338826"/>
            <a:ext cx="1159292" cy="369332"/>
          </a:xfrm>
          <a:prstGeom prst="rect">
            <a:avLst/>
          </a:prstGeom>
        </p:spPr>
        <p:txBody>
          <a:bodyPr wrap="none">
            <a:spAutoFit/>
          </a:bodyPr>
          <a:lstStyle/>
          <a:p>
            <a:r>
              <a:rPr lang="en-US" b="1" i="1" dirty="0" smtClean="0"/>
              <a:t>Audio </a:t>
            </a:r>
            <a:r>
              <a:rPr lang="en-US" b="1" i="1" dirty="0"/>
              <a:t>#1</a:t>
            </a:r>
          </a:p>
        </p:txBody>
      </p:sp>
      <p:sp>
        <p:nvSpPr>
          <p:cNvPr id="8" name="Rectangle 7"/>
          <p:cNvSpPr/>
          <p:nvPr/>
        </p:nvSpPr>
        <p:spPr>
          <a:xfrm>
            <a:off x="266700" y="2319042"/>
            <a:ext cx="6629400" cy="1477328"/>
          </a:xfrm>
          <a:prstGeom prst="rect">
            <a:avLst/>
          </a:prstGeom>
        </p:spPr>
        <p:txBody>
          <a:bodyPr wrap="square">
            <a:spAutoFit/>
          </a:bodyPr>
          <a:lstStyle/>
          <a:p>
            <a:pPr lvl="1"/>
            <a:r>
              <a:rPr lang="en-US" i="1" dirty="0" smtClean="0">
                <a:solidFill>
                  <a:srgbClr val="00B050"/>
                </a:solidFill>
              </a:rPr>
              <a:t>Discussion</a:t>
            </a:r>
          </a:p>
          <a:p>
            <a:pPr marL="742950" lvl="1" indent="-285750">
              <a:buFont typeface="Wingdings" panose="05000000000000000000" pitchFamily="2" charset="2"/>
              <a:buChar char="§"/>
            </a:pPr>
            <a:r>
              <a:rPr lang="en-US" i="1" dirty="0" smtClean="0">
                <a:solidFill>
                  <a:srgbClr val="00B050"/>
                </a:solidFill>
              </a:rPr>
              <a:t>Was </a:t>
            </a:r>
            <a:r>
              <a:rPr lang="en-US" i="1" dirty="0">
                <a:solidFill>
                  <a:srgbClr val="00B050"/>
                </a:solidFill>
              </a:rPr>
              <a:t>proper 3-part communication used?</a:t>
            </a:r>
          </a:p>
          <a:p>
            <a:pPr marL="742950" lvl="1" indent="-285750">
              <a:buFont typeface="Wingdings" panose="05000000000000000000" pitchFamily="2" charset="2"/>
              <a:buChar char="§"/>
            </a:pPr>
            <a:r>
              <a:rPr lang="en-US" i="1" dirty="0">
                <a:solidFill>
                  <a:srgbClr val="00B050"/>
                </a:solidFill>
              </a:rPr>
              <a:t>Was the request or instruction clear?</a:t>
            </a:r>
          </a:p>
          <a:p>
            <a:pPr marL="742950" lvl="1" indent="-285750">
              <a:buFont typeface="Wingdings" panose="05000000000000000000" pitchFamily="2" charset="2"/>
              <a:buChar char="§"/>
            </a:pPr>
            <a:r>
              <a:rPr lang="en-US" i="1" dirty="0">
                <a:solidFill>
                  <a:srgbClr val="00B050"/>
                </a:solidFill>
              </a:rPr>
              <a:t>What was done well?</a:t>
            </a:r>
          </a:p>
          <a:p>
            <a:pPr marL="742950" lvl="1" indent="-285750">
              <a:buFont typeface="Wingdings" panose="05000000000000000000" pitchFamily="2" charset="2"/>
              <a:buChar char="§"/>
            </a:pPr>
            <a:r>
              <a:rPr lang="en-US" i="1" dirty="0">
                <a:solidFill>
                  <a:srgbClr val="00B050"/>
                </a:solidFill>
              </a:rPr>
              <a:t>How could the communication be improved?</a:t>
            </a:r>
          </a:p>
        </p:txBody>
      </p:sp>
      <p:pic>
        <p:nvPicPr>
          <p:cNvPr id="3" name="9_Call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1218692"/>
            <a:ext cx="609600" cy="609600"/>
          </a:xfrm>
          <a:prstGeom prst="rect">
            <a:avLst/>
          </a:prstGeom>
        </p:spPr>
      </p:pic>
    </p:spTree>
    <p:extLst>
      <p:ext uri="{BB962C8B-B14F-4D97-AF65-F5344CB8AC3E}">
        <p14:creationId xmlns:p14="http://schemas.microsoft.com/office/powerpoint/2010/main" val="3671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74079"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Mitigation Plans in One Area</a:t>
            </a:r>
            <a:endParaRPr lang="en-US" dirty="0"/>
          </a:p>
        </p:txBody>
      </p:sp>
      <p:sp>
        <p:nvSpPr>
          <p:cNvPr id="3" name="Content Placeholder 2"/>
          <p:cNvSpPr>
            <a:spLocks noGrp="1"/>
          </p:cNvSpPr>
          <p:nvPr>
            <p:ph idx="1"/>
          </p:nvPr>
        </p:nvSpPr>
        <p:spPr/>
        <p:txBody>
          <a:bodyPr>
            <a:normAutofit fontScale="92500"/>
          </a:bodyPr>
          <a:lstStyle/>
          <a:p>
            <a:r>
              <a:rPr lang="en-US" dirty="0"/>
              <a:t>Example – from Valley load shed event</a:t>
            </a:r>
          </a:p>
          <a:p>
            <a:pPr lvl="1"/>
            <a:r>
              <a:rPr lang="en-US" dirty="0"/>
              <a:t>Two existing Mitigation Plans for Valley area</a:t>
            </a:r>
          </a:p>
          <a:p>
            <a:pPr lvl="1"/>
            <a:r>
              <a:rPr lang="en-US" dirty="0"/>
              <a:t>One TOAP for ongoing outage in eastern Valley area</a:t>
            </a:r>
          </a:p>
          <a:p>
            <a:pPr lvl="1"/>
            <a:r>
              <a:rPr lang="en-US" dirty="0"/>
              <a:t>All called for load shed under certain contingencies</a:t>
            </a:r>
          </a:p>
          <a:p>
            <a:r>
              <a:rPr lang="en-US" dirty="0"/>
              <a:t>Clarity about plan documents</a:t>
            </a:r>
          </a:p>
          <a:p>
            <a:pPr lvl="1"/>
            <a:r>
              <a:rPr lang="en-US" dirty="0"/>
              <a:t>Identification</a:t>
            </a:r>
          </a:p>
          <a:p>
            <a:pPr lvl="1"/>
            <a:r>
              <a:rPr lang="en-US" dirty="0"/>
              <a:t>Modifications </a:t>
            </a:r>
          </a:p>
          <a:p>
            <a:pPr lvl="1"/>
            <a:r>
              <a:rPr lang="en-US" dirty="0"/>
              <a:t>Various versions and dates</a:t>
            </a:r>
          </a:p>
          <a:p>
            <a:pPr lvl="1"/>
            <a:r>
              <a:rPr lang="en-US" dirty="0"/>
              <a:t>Communicate specifically on which plan is being executed</a:t>
            </a:r>
          </a:p>
          <a:p>
            <a:r>
              <a:rPr lang="en-US" dirty="0"/>
              <a:t>Importance of critique and feedback on the plan and its execution</a:t>
            </a:r>
          </a:p>
          <a:p>
            <a:endParaRPr lang="en-US" dirty="0"/>
          </a:p>
        </p:txBody>
      </p:sp>
      <p:sp>
        <p:nvSpPr>
          <p:cNvPr id="4" name="Footer Placeholder 3"/>
          <p:cNvSpPr>
            <a:spLocks noGrp="1"/>
          </p:cNvSpPr>
          <p:nvPr>
            <p:ph type="ftr" sz="quarter" idx="10"/>
          </p:nvPr>
        </p:nvSpPr>
        <p:spPr>
          <a:xfrm>
            <a:off x="5486400" y="6172200"/>
            <a:ext cx="3276600" cy="685800"/>
          </a:xfrm>
        </p:spPr>
        <p:txBody>
          <a:body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22892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Condition Impact on Normal Operations</a:t>
            </a:r>
            <a:endParaRPr lang="en-US" dirty="0"/>
          </a:p>
        </p:txBody>
      </p:sp>
      <p:sp>
        <p:nvSpPr>
          <p:cNvPr id="3" name="Content Placeholder 2"/>
          <p:cNvSpPr>
            <a:spLocks noGrp="1"/>
          </p:cNvSpPr>
          <p:nvPr>
            <p:ph idx="1"/>
          </p:nvPr>
        </p:nvSpPr>
        <p:spPr/>
        <p:txBody>
          <a:bodyPr>
            <a:normAutofit/>
          </a:bodyPr>
          <a:lstStyle/>
          <a:p>
            <a:r>
              <a:rPr lang="en-US" dirty="0"/>
              <a:t>How does an emergency declaration affect normal operations in progress?</a:t>
            </a:r>
          </a:p>
          <a:p>
            <a:r>
              <a:rPr lang="en-US" dirty="0"/>
              <a:t>Assess how declaration of an emergency condition may impact normal operations processes in progress</a:t>
            </a:r>
          </a:p>
          <a:p>
            <a:r>
              <a:rPr lang="en-US" dirty="0" smtClean="0"/>
              <a:t>Example</a:t>
            </a:r>
            <a:r>
              <a:rPr lang="en-US" dirty="0"/>
              <a:t>:  Emissions limitations in an Emergency</a:t>
            </a:r>
          </a:p>
          <a:p>
            <a:pPr lvl="1"/>
            <a:r>
              <a:rPr lang="en-US" dirty="0"/>
              <a:t>Generation in areas with emissions limitations must balance TCEQ and ERCOT needs</a:t>
            </a:r>
          </a:p>
          <a:p>
            <a:pPr lvl="1"/>
            <a:r>
              <a:rPr lang="en-US" dirty="0"/>
              <a:t>QSEs and ERCOT are in the middle</a:t>
            </a:r>
          </a:p>
          <a:p>
            <a:pPr lvl="1"/>
            <a:r>
              <a:rPr lang="en-US" dirty="0"/>
              <a:t>TCEQ makes the call based on ERCOT’s initiative</a:t>
            </a:r>
          </a:p>
          <a:p>
            <a:endParaRPr lang="en-US" dirty="0"/>
          </a:p>
        </p:txBody>
      </p:sp>
      <p:sp>
        <p:nvSpPr>
          <p:cNvPr id="4" name="Footer Placeholder 3"/>
          <p:cNvSpPr>
            <a:spLocks noGrp="1"/>
          </p:cNvSpPr>
          <p:nvPr>
            <p:ph type="ftr" sz="quarter" idx="10"/>
          </p:nvPr>
        </p:nvSpPr>
        <p:spPr>
          <a:xfrm>
            <a:off x="5562600" y="6172200"/>
            <a:ext cx="3200400" cy="685800"/>
          </a:xfrm>
        </p:spPr>
        <p:txBody>
          <a:body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3751571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own Arrow 20"/>
          <p:cNvSpPr/>
          <p:nvPr/>
        </p:nvSpPr>
        <p:spPr>
          <a:xfrm>
            <a:off x="5153891" y="1318173"/>
            <a:ext cx="381000" cy="739227"/>
          </a:xfrm>
          <a:prstGeom prst="downArrow">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p:txBody>
          <a:bodyPr>
            <a:normAutofit fontScale="90000"/>
          </a:bodyPr>
          <a:lstStyle/>
          <a:p>
            <a:r>
              <a:rPr lang="en-US" dirty="0"/>
              <a:t>TCEQ Air Emissions Enforcement Discretion </a:t>
            </a:r>
            <a:r>
              <a:rPr lang="en-US" dirty="0" smtClean="0"/>
              <a:t>Steps during </a:t>
            </a:r>
            <a:r>
              <a:rPr lang="en-US" dirty="0"/>
              <a:t>an ERCOT EEA</a:t>
            </a:r>
          </a:p>
        </p:txBody>
      </p:sp>
      <p:sp>
        <p:nvSpPr>
          <p:cNvPr id="19" name="Footer Placeholder 1"/>
          <p:cNvSpPr>
            <a:spLocks noGrp="1"/>
          </p:cNvSpPr>
          <p:nvPr>
            <p:ph type="ftr" sz="quarter" idx="10"/>
          </p:nvPr>
        </p:nvSpPr>
        <p:spPr>
          <a:xfrm>
            <a:off x="5638800" y="6172200"/>
            <a:ext cx="31242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2015 ERCOT Operator Training Seminar</a:t>
            </a:r>
          </a:p>
        </p:txBody>
      </p:sp>
      <p:sp>
        <p:nvSpPr>
          <p:cNvPr id="11" name="Rounded Rectangle 10"/>
          <p:cNvSpPr/>
          <p:nvPr/>
        </p:nvSpPr>
        <p:spPr>
          <a:xfrm>
            <a:off x="381000" y="1053595"/>
            <a:ext cx="5257800" cy="546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1600" dirty="0"/>
              <a:t>ERCOT makes Hotline call to </a:t>
            </a:r>
            <a:r>
              <a:rPr lang="en-US" sz="1600" dirty="0" smtClean="0"/>
              <a:t>declare EEA</a:t>
            </a:r>
            <a:endParaRPr lang="en-US" sz="1600" dirty="0"/>
          </a:p>
        </p:txBody>
      </p:sp>
      <p:sp>
        <p:nvSpPr>
          <p:cNvPr id="13" name="Rounded Rectangle 12"/>
          <p:cNvSpPr/>
          <p:nvPr/>
        </p:nvSpPr>
        <p:spPr>
          <a:xfrm>
            <a:off x="2667000" y="2139183"/>
            <a:ext cx="5943600" cy="6210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1600" dirty="0" smtClean="0"/>
              <a:t>Qualified Scheduling Entity (QSE) or Resource contacts TCEQ about </a:t>
            </a:r>
            <a:r>
              <a:rPr lang="en-US" sz="1600" dirty="0"/>
              <a:t>emissions </a:t>
            </a:r>
            <a:r>
              <a:rPr lang="en-US" sz="1600" dirty="0" smtClean="0"/>
              <a:t>exceedances during the emergency</a:t>
            </a:r>
            <a:endParaRPr lang="en-US" sz="1600" dirty="0"/>
          </a:p>
        </p:txBody>
      </p:sp>
      <p:sp>
        <p:nvSpPr>
          <p:cNvPr id="3" name="Rectangle 2"/>
          <p:cNvSpPr/>
          <p:nvPr/>
        </p:nvSpPr>
        <p:spPr>
          <a:xfrm>
            <a:off x="152400" y="2842061"/>
            <a:ext cx="8686800" cy="3293209"/>
          </a:xfrm>
          <a:prstGeom prst="rect">
            <a:avLst/>
          </a:prstGeom>
        </p:spPr>
        <p:txBody>
          <a:bodyPr wrap="square">
            <a:spAutoFit/>
          </a:bodyPr>
          <a:lstStyle/>
          <a:p>
            <a:pPr marL="0" marR="0">
              <a:spcBef>
                <a:spcPts val="0"/>
              </a:spcBef>
              <a:spcAft>
                <a:spcPts val="0"/>
              </a:spcAft>
            </a:pPr>
            <a:r>
              <a:rPr lang="en-US" sz="1600" b="1" dirty="0" smtClean="0">
                <a:latin typeface="Arial" panose="020B0604020202020204" pitchFamily="34" charset="0"/>
                <a:ea typeface="Calibri" panose="020F0502020204030204" pitchFamily="34" charset="0"/>
              </a:rPr>
              <a:t>EXCERPT FROM ERCOT MARKET </a:t>
            </a:r>
            <a:r>
              <a:rPr lang="en-US" sz="1600" b="1" dirty="0">
                <a:latin typeface="Arial" panose="020B0604020202020204" pitchFamily="34" charset="0"/>
                <a:ea typeface="Calibri" panose="020F0502020204030204" pitchFamily="34" charset="0"/>
              </a:rPr>
              <a:t>NOTICE </a:t>
            </a:r>
            <a:r>
              <a:rPr lang="en-US" sz="1600" b="1" dirty="0" smtClean="0">
                <a:latin typeface="Arial" panose="020B0604020202020204" pitchFamily="34" charset="0"/>
                <a:ea typeface="Calibri" panose="020F0502020204030204" pitchFamily="34" charset="0"/>
              </a:rPr>
              <a:t>M-C041114-01</a:t>
            </a:r>
            <a:r>
              <a:rPr lang="en-US" sz="1600" b="1" smtClean="0">
                <a:latin typeface="Arial" panose="020B0604020202020204" pitchFamily="34" charset="0"/>
                <a:ea typeface="Calibri" panose="020F0502020204030204" pitchFamily="34" charset="0"/>
              </a:rPr>
              <a:t>, April 2014:</a:t>
            </a:r>
            <a:endParaRPr lang="en-US" sz="1600" b="1" dirty="0" smtClean="0">
              <a:latin typeface="Arial" panose="020B0604020202020204" pitchFamily="34" charset="0"/>
              <a:ea typeface="Calibri" panose="020F0502020204030204" pitchFamily="34" charset="0"/>
            </a:endParaRPr>
          </a:p>
          <a:p>
            <a:pPr marL="0" marR="0">
              <a:spcBef>
                <a:spcPts val="0"/>
              </a:spcBef>
              <a:spcAft>
                <a:spcPts val="0"/>
              </a:spcAft>
            </a:pPr>
            <a:endParaRPr lang="en-US" sz="1600" b="1" dirty="0" smtClean="0">
              <a:latin typeface="Arial" panose="020B0604020202020204" pitchFamily="34" charset="0"/>
              <a:ea typeface="Calibri" panose="020F0502020204030204" pitchFamily="34" charset="0"/>
            </a:endParaRPr>
          </a:p>
          <a:p>
            <a:pPr marL="0" marR="0">
              <a:spcBef>
                <a:spcPts val="0"/>
              </a:spcBef>
              <a:spcAft>
                <a:spcPts val="0"/>
              </a:spcAft>
            </a:pPr>
            <a:r>
              <a:rPr lang="en-US" sz="1600" b="1" dirty="0" smtClean="0">
                <a:latin typeface="Arial" panose="020B0604020202020204" pitchFamily="34" charset="0"/>
                <a:ea typeface="Calibri" panose="020F0502020204030204" pitchFamily="34" charset="0"/>
              </a:rPr>
              <a:t>…</a:t>
            </a:r>
            <a:r>
              <a:rPr lang="en-US" sz="1600" b="1" dirty="0" smtClean="0">
                <a:latin typeface="Arial" panose="020B0604020202020204" pitchFamily="34" charset="0"/>
                <a:ea typeface="Calibri" panose="020F0502020204030204" pitchFamily="34" charset="0"/>
              </a:rPr>
              <a:t>If/when </a:t>
            </a:r>
            <a:r>
              <a:rPr lang="en-US" sz="1600" b="1" dirty="0">
                <a:latin typeface="Arial" panose="020B0604020202020204" pitchFamily="34" charset="0"/>
                <a:ea typeface="Calibri" panose="020F0502020204030204" pitchFamily="34" charset="0"/>
              </a:rPr>
              <a:t>increased generation is requested during EEA events, </a:t>
            </a:r>
            <a:r>
              <a:rPr lang="en-US" sz="1600" b="1" dirty="0" smtClean="0">
                <a:latin typeface="Arial" panose="020B0604020202020204" pitchFamily="34" charset="0"/>
                <a:ea typeface="Calibri" panose="020F0502020204030204" pitchFamily="34" charset="0"/>
              </a:rPr>
              <a:t>the agency </a:t>
            </a:r>
            <a:r>
              <a:rPr lang="en-US" sz="1600" b="1" dirty="0" smtClean="0">
                <a:latin typeface="Arial" panose="020B0604020202020204" pitchFamily="34" charset="0"/>
                <a:ea typeface="Calibri" panose="020F0502020204030204" pitchFamily="34" charset="0"/>
              </a:rPr>
              <a:t>[Texas Commission on Environmental Quality, TCEQ] </a:t>
            </a:r>
            <a:r>
              <a:rPr lang="en-US" sz="1600" b="1" dirty="0" smtClean="0">
                <a:latin typeface="Arial" panose="020B0604020202020204" pitchFamily="34" charset="0"/>
                <a:ea typeface="Calibri" panose="020F0502020204030204" pitchFamily="34" charset="0"/>
              </a:rPr>
              <a:t> </a:t>
            </a:r>
            <a:r>
              <a:rPr lang="en-US" sz="1600" b="1" dirty="0">
                <a:latin typeface="Arial" panose="020B0604020202020204" pitchFamily="34" charset="0"/>
                <a:ea typeface="Calibri" panose="020F0502020204030204" pitchFamily="34" charset="0"/>
              </a:rPr>
              <a:t>will exercise enforcement discretion for exceedances of emission and operational limits of power generating plants for Generators who exceed air permit limits in order to maximize generation for the duration of the EEA event</a:t>
            </a:r>
            <a:r>
              <a:rPr lang="en-US" sz="1600" b="1" dirty="0" smtClean="0">
                <a:latin typeface="Arial" panose="020B0604020202020204" pitchFamily="34" charset="0"/>
                <a:ea typeface="Calibri" panose="020F0502020204030204" pitchFamily="34" charset="0"/>
              </a:rPr>
              <a:t>.</a:t>
            </a:r>
          </a:p>
          <a:p>
            <a:pPr marL="0" marR="0">
              <a:spcBef>
                <a:spcPts val="0"/>
              </a:spcBef>
              <a:spcAft>
                <a:spcPts val="0"/>
              </a:spcAft>
            </a:pPr>
            <a:endParaRPr lang="en-US" sz="1600" b="1" dirty="0">
              <a:latin typeface="Arial" panose="020B0604020202020204" pitchFamily="34" charset="0"/>
              <a:ea typeface="Calibri" panose="020F0502020204030204" pitchFamily="34" charset="0"/>
            </a:endParaRPr>
          </a:p>
          <a:p>
            <a:pPr marL="0" marR="0">
              <a:spcBef>
                <a:spcPts val="0"/>
              </a:spcBef>
              <a:spcAft>
                <a:spcPts val="1200"/>
              </a:spcAft>
            </a:pPr>
            <a:r>
              <a:rPr lang="en-US" sz="1600" b="1" dirty="0">
                <a:latin typeface="Arial" panose="020B0604020202020204" pitchFamily="34" charset="0"/>
                <a:ea typeface="Calibri" panose="020F0502020204030204" pitchFamily="34" charset="0"/>
              </a:rPr>
              <a:t>Any Generator who will exceed its air permit limits during the EEA event should provide a notice of this action to Kelly Cook (</a:t>
            </a:r>
            <a:r>
              <a:rPr lang="en-US" sz="1600" b="1" u="sng" dirty="0">
                <a:solidFill>
                  <a:srgbClr val="0000FF"/>
                </a:solidFill>
                <a:latin typeface="Arial" panose="020B0604020202020204" pitchFamily="34" charset="0"/>
                <a:ea typeface="Calibri" panose="020F0502020204030204" pitchFamily="34" charset="0"/>
                <a:hlinkClick r:id="rId3"/>
              </a:rPr>
              <a:t>kelly.cook@tceq.texas.gov</a:t>
            </a:r>
            <a:r>
              <a:rPr lang="en-US" sz="1600" b="1" dirty="0">
                <a:latin typeface="Arial" panose="020B0604020202020204" pitchFamily="34" charset="0"/>
                <a:ea typeface="Calibri" panose="020F0502020204030204" pitchFamily="34" charset="0"/>
              </a:rPr>
              <a:t>), Director of Critical Infrastructure Division (preferably by email).  Unless ERCOT or TCEQ provides Notice otherwise, the period of enforcement discretion will end when ERCOT declares that it is no longer in EEA status.</a:t>
            </a:r>
            <a:endParaRPr lang="en-US" sz="16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40576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5638800" y="6172200"/>
            <a:ext cx="3124200" cy="685800"/>
          </a:xfrm>
        </p:spPr>
        <p:txBody>
          <a:bodyPr/>
          <a:lstStyle/>
          <a:p>
            <a:pPr>
              <a:defRPr/>
            </a:pPr>
            <a:r>
              <a:rPr lang="en-US" dirty="0" smtClean="0"/>
              <a:t>2015 ERCOT Operator Training Seminar</a:t>
            </a:r>
            <a:endParaRPr lang="en-US" dirty="0"/>
          </a:p>
        </p:txBody>
      </p:sp>
      <p:sp>
        <p:nvSpPr>
          <p:cNvPr id="6" name="Title 1"/>
          <p:cNvSpPr txBox="1">
            <a:spLocks/>
          </p:cNvSpPr>
          <p:nvPr/>
        </p:nvSpPr>
        <p:spPr>
          <a:xfrm>
            <a:off x="457200" y="152400"/>
            <a:ext cx="8382000" cy="533400"/>
          </a:xfrm>
          <a:prstGeom prst="rect">
            <a:avLst/>
          </a:prstGeom>
        </p:spPr>
        <p:txBody>
          <a:bodyPr/>
          <a:lst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a:lstStyle>
          <a:p>
            <a:r>
              <a:rPr lang="en-US" kern="0" dirty="0" smtClean="0"/>
              <a:t>Questions?</a:t>
            </a:r>
            <a:endParaRPr lang="en-US" kern="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438" t="7905" r="17690" b="39916"/>
          <a:stretch/>
        </p:blipFill>
        <p:spPr>
          <a:xfrm>
            <a:off x="762000" y="1371600"/>
            <a:ext cx="7589520" cy="3383280"/>
          </a:xfrm>
          <a:prstGeom prst="rect">
            <a:avLst/>
          </a:prstGeom>
        </p:spPr>
      </p:pic>
      <p:sp>
        <p:nvSpPr>
          <p:cNvPr id="2" name="TextBox 1"/>
          <p:cNvSpPr txBox="1"/>
          <p:nvPr/>
        </p:nvSpPr>
        <p:spPr>
          <a:xfrm>
            <a:off x="889318" y="4953000"/>
            <a:ext cx="7340282" cy="707886"/>
          </a:xfrm>
          <a:prstGeom prst="rect">
            <a:avLst/>
          </a:prstGeom>
          <a:noFill/>
        </p:spPr>
        <p:txBody>
          <a:bodyPr wrap="square" rtlCol="0">
            <a:spAutoFit/>
          </a:bodyPr>
          <a:lstStyle/>
          <a:p>
            <a:r>
              <a:rPr lang="en-US" sz="2000" b="1" dirty="0" smtClean="0"/>
              <a:t>Special Thanks to our Guest Voices: (L-R) John Jameson, Joan Wise, James Stone and Kelly Blackmer</a:t>
            </a:r>
            <a:endParaRPr lang="en-US" sz="2000" b="1" dirty="0"/>
          </a:p>
        </p:txBody>
      </p:sp>
    </p:spTree>
    <p:extLst>
      <p:ext uri="{BB962C8B-B14F-4D97-AF65-F5344CB8AC3E}">
        <p14:creationId xmlns:p14="http://schemas.microsoft.com/office/powerpoint/2010/main" val="766619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562600" y="6172200"/>
            <a:ext cx="3200400" cy="685800"/>
          </a:xfrm>
        </p:spPr>
        <p:txBody>
          <a:bodyPr/>
          <a:lstStyle/>
          <a:p>
            <a:pPr>
              <a:defRPr/>
            </a:pPr>
            <a:r>
              <a:rPr lang="en-US" dirty="0" smtClean="0"/>
              <a:t>2015 ERCOT Operator Training Seminar</a:t>
            </a:r>
            <a:endParaRPr lang="en-US" dirty="0"/>
          </a:p>
        </p:txBody>
      </p:sp>
      <p:sp>
        <p:nvSpPr>
          <p:cNvPr id="4" name="Title 1"/>
          <p:cNvSpPr txBox="1">
            <a:spLocks/>
          </p:cNvSpPr>
          <p:nvPr/>
        </p:nvSpPr>
        <p:spPr>
          <a:xfrm>
            <a:off x="457200" y="76200"/>
            <a:ext cx="8382000" cy="685800"/>
          </a:xfrm>
          <a:prstGeom prst="rect">
            <a:avLst/>
          </a:prstGeom>
        </p:spPr>
        <p:txBody>
          <a:bodyPr/>
          <a:lst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a:lstStyle>
          <a:p>
            <a:r>
              <a:rPr lang="en-US" kern="0" dirty="0" smtClean="0"/>
              <a:t>Exam</a:t>
            </a:r>
            <a:endParaRPr lang="en-US" kern="0" dirty="0"/>
          </a:p>
        </p:txBody>
      </p:sp>
      <p:sp>
        <p:nvSpPr>
          <p:cNvPr id="5" name="Subtitle 1"/>
          <p:cNvSpPr txBox="1">
            <a:spLocks/>
          </p:cNvSpPr>
          <p:nvPr/>
        </p:nvSpPr>
        <p:spPr>
          <a:xfrm>
            <a:off x="990600" y="2590800"/>
            <a:ext cx="7315200" cy="1143000"/>
          </a:xfrm>
          <a:prstGeom prst="rect">
            <a:avLst/>
          </a:prstGeom>
        </p:spPr>
        <p:txBody>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pPr marL="0" indent="0" algn="ctr">
              <a:buNone/>
            </a:pPr>
            <a:r>
              <a:rPr lang="en-US" kern="0" dirty="0" smtClean="0"/>
              <a:t>Please turn your iClicker on and answer each of the following questions.</a:t>
            </a:r>
            <a:endParaRPr lang="en-US" kern="0" dirty="0"/>
          </a:p>
        </p:txBody>
      </p:sp>
    </p:spTree>
    <p:extLst>
      <p:ext uri="{BB962C8B-B14F-4D97-AF65-F5344CB8AC3E}">
        <p14:creationId xmlns:p14="http://schemas.microsoft.com/office/powerpoint/2010/main" val="199244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953000" y="6172200"/>
            <a:ext cx="3810000" cy="685800"/>
          </a:xfrm>
        </p:spPr>
        <p:txBody>
          <a:bodyPr/>
          <a:lstStyle/>
          <a:p>
            <a:pPr>
              <a:defRPr/>
            </a:pPr>
            <a:r>
              <a:rPr lang="en-US" dirty="0" smtClean="0"/>
              <a:t>2015 ERCOT Operator Training Seminar</a:t>
            </a:r>
            <a:endParaRPr lang="en-US" dirty="0"/>
          </a:p>
        </p:txBody>
      </p:sp>
      <p:sp>
        <p:nvSpPr>
          <p:cNvPr id="4" name="Title 1"/>
          <p:cNvSpPr txBox="1">
            <a:spLocks/>
          </p:cNvSpPr>
          <p:nvPr/>
        </p:nvSpPr>
        <p:spPr>
          <a:xfrm>
            <a:off x="457200" y="76200"/>
            <a:ext cx="8382000" cy="685800"/>
          </a:xfrm>
          <a:prstGeom prst="rect">
            <a:avLst/>
          </a:prstGeom>
        </p:spPr>
        <p:txBody>
          <a:bodyPr/>
          <a:lst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a:lstStyle>
          <a:p>
            <a:r>
              <a:rPr lang="en-US" kern="0" dirty="0" smtClean="0"/>
              <a:t>Question #1</a:t>
            </a:r>
            <a:endParaRPr lang="en-US" kern="0" dirty="0"/>
          </a:p>
        </p:txBody>
      </p:sp>
      <p:sp>
        <p:nvSpPr>
          <p:cNvPr id="6" name="Content Placeholder 2"/>
          <p:cNvSpPr txBox="1">
            <a:spLocks/>
          </p:cNvSpPr>
          <p:nvPr/>
        </p:nvSpPr>
        <p:spPr>
          <a:xfrm>
            <a:off x="381000" y="1295400"/>
            <a:ext cx="8229600" cy="3886200"/>
          </a:xfrm>
          <a:prstGeom prst="rect">
            <a:avLst/>
          </a:prstGeom>
        </p:spPr>
        <p:txBody>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pPr marL="57150" indent="0">
              <a:buFont typeface="Arial" charset="0"/>
              <a:buNone/>
            </a:pPr>
            <a:r>
              <a:rPr lang="en-US" kern="0" dirty="0" smtClean="0"/>
              <a:t>Poor communications can ____________. </a:t>
            </a:r>
          </a:p>
          <a:p>
            <a:pPr marL="57150" indent="0">
              <a:buFont typeface="Arial" charset="0"/>
              <a:buNone/>
            </a:pPr>
            <a:endParaRPr lang="en-US" kern="0" dirty="0" smtClean="0"/>
          </a:p>
          <a:p>
            <a:pPr marL="571500" indent="-514350">
              <a:buFont typeface="+mj-lt"/>
              <a:buAutoNum type="alphaUcPeriod"/>
            </a:pPr>
            <a:r>
              <a:rPr lang="en-US" kern="0" dirty="0" smtClean="0"/>
              <a:t>Jeopardize safety</a:t>
            </a:r>
          </a:p>
          <a:p>
            <a:pPr marL="571500" indent="-514350">
              <a:buFont typeface="+mj-lt"/>
              <a:buAutoNum type="alphaUcPeriod"/>
            </a:pPr>
            <a:r>
              <a:rPr lang="en-US" kern="0" dirty="0" smtClean="0"/>
              <a:t>Increase system reliability</a:t>
            </a:r>
          </a:p>
          <a:p>
            <a:pPr marL="571500" indent="-514350">
              <a:buFont typeface="+mj-lt"/>
              <a:buAutoNum type="alphaUcPeriod"/>
            </a:pPr>
            <a:r>
              <a:rPr lang="en-US" kern="0" dirty="0" smtClean="0"/>
              <a:t>Improve operator morale</a:t>
            </a:r>
          </a:p>
          <a:p>
            <a:pPr marL="571500" indent="-514350">
              <a:buFont typeface="+mj-lt"/>
              <a:buAutoNum type="alphaUcPeriod"/>
            </a:pPr>
            <a:r>
              <a:rPr lang="en-US" kern="0" dirty="0" smtClean="0"/>
              <a:t>Reduce cost</a:t>
            </a:r>
          </a:p>
          <a:p>
            <a:pPr marL="571500" indent="-514350">
              <a:buFont typeface="+mj-lt"/>
              <a:buAutoNum type="alphaUcPeriod"/>
            </a:pPr>
            <a:r>
              <a:rPr lang="en-US" kern="0" dirty="0" smtClean="0"/>
              <a:t>All of the above</a:t>
            </a:r>
          </a:p>
          <a:p>
            <a:pPr marL="0" indent="0">
              <a:buNone/>
            </a:pPr>
            <a:endParaRPr lang="en-US" kern="0" dirty="0"/>
          </a:p>
        </p:txBody>
      </p:sp>
    </p:spTree>
    <p:extLst>
      <p:ext uri="{BB962C8B-B14F-4D97-AF65-F5344CB8AC3E}">
        <p14:creationId xmlns:p14="http://schemas.microsoft.com/office/powerpoint/2010/main" val="3250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486400" y="6172200"/>
            <a:ext cx="3276600" cy="685800"/>
          </a:xfrm>
        </p:spPr>
        <p:txBody>
          <a:bodyPr/>
          <a:lstStyle/>
          <a:p>
            <a:pPr>
              <a:defRPr/>
            </a:pPr>
            <a:r>
              <a:rPr lang="en-US" dirty="0" smtClean="0"/>
              <a:t>2015 ERCOT Operator Training Seminar</a:t>
            </a:r>
            <a:endParaRPr lang="en-US" dirty="0"/>
          </a:p>
        </p:txBody>
      </p:sp>
      <p:sp>
        <p:nvSpPr>
          <p:cNvPr id="4" name="Title 1"/>
          <p:cNvSpPr txBox="1">
            <a:spLocks/>
          </p:cNvSpPr>
          <p:nvPr/>
        </p:nvSpPr>
        <p:spPr>
          <a:xfrm>
            <a:off x="457200" y="76200"/>
            <a:ext cx="8382000" cy="685800"/>
          </a:xfrm>
          <a:prstGeom prst="rect">
            <a:avLst/>
          </a:prstGeom>
        </p:spPr>
        <p:txBody>
          <a:bodyPr/>
          <a:lst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a:lstStyle>
          <a:p>
            <a:r>
              <a:rPr lang="en-US" kern="0" dirty="0" smtClean="0"/>
              <a:t>Question #2</a:t>
            </a:r>
            <a:endParaRPr lang="en-US" kern="0" dirty="0"/>
          </a:p>
        </p:txBody>
      </p:sp>
      <p:sp>
        <p:nvSpPr>
          <p:cNvPr id="6" name="Content Placeholder 2"/>
          <p:cNvSpPr txBox="1">
            <a:spLocks/>
          </p:cNvSpPr>
          <p:nvPr/>
        </p:nvSpPr>
        <p:spPr>
          <a:xfrm>
            <a:off x="381000" y="1295400"/>
            <a:ext cx="8229600" cy="3886200"/>
          </a:xfrm>
          <a:prstGeom prst="rect">
            <a:avLst/>
          </a:prstGeom>
        </p:spPr>
        <p:txBody>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pPr marL="57150" indent="0">
              <a:buFont typeface="Arial" charset="0"/>
              <a:buNone/>
            </a:pPr>
            <a:r>
              <a:rPr lang="en-US" kern="0" dirty="0" smtClean="0"/>
              <a:t>Effective three-part communication involves which of the following? </a:t>
            </a:r>
          </a:p>
          <a:p>
            <a:pPr marL="57150" indent="0">
              <a:buFont typeface="Arial" charset="0"/>
              <a:buNone/>
            </a:pPr>
            <a:endParaRPr lang="en-US" kern="0" dirty="0" smtClean="0"/>
          </a:p>
          <a:p>
            <a:pPr marL="571500" indent="-514350">
              <a:buFont typeface="+mj-lt"/>
              <a:buAutoNum type="alphaUcPeriod"/>
            </a:pPr>
            <a:r>
              <a:rPr lang="en-US" kern="0" dirty="0" smtClean="0"/>
              <a:t>Use of well-known slang terms</a:t>
            </a:r>
          </a:p>
          <a:p>
            <a:pPr marL="571500" indent="-514350">
              <a:buFont typeface="+mj-lt"/>
              <a:buAutoNum type="alphaUcPeriod"/>
            </a:pPr>
            <a:r>
              <a:rPr lang="en-US" kern="0" dirty="0" smtClean="0"/>
              <a:t>Speaking quickly to get the information out</a:t>
            </a:r>
          </a:p>
          <a:p>
            <a:pPr marL="571500" indent="-514350">
              <a:buFont typeface="+mj-lt"/>
              <a:buAutoNum type="alphaUcPeriod"/>
            </a:pPr>
            <a:r>
              <a:rPr lang="en-US" kern="0" dirty="0"/>
              <a:t>Re-starting the process if there is </a:t>
            </a:r>
            <a:r>
              <a:rPr lang="en-US" kern="0" dirty="0" smtClean="0"/>
              <a:t>confusion </a:t>
            </a:r>
          </a:p>
          <a:p>
            <a:pPr marL="571500" indent="-514350">
              <a:buFont typeface="+mj-lt"/>
              <a:buAutoNum type="alphaUcPeriod"/>
            </a:pPr>
            <a:r>
              <a:rPr lang="en-US" kern="0" dirty="0" smtClean="0"/>
              <a:t>Repeating back only the main points</a:t>
            </a:r>
          </a:p>
          <a:p>
            <a:pPr marL="571500" indent="-514350">
              <a:buFont typeface="+mj-lt"/>
              <a:buAutoNum type="alphaUcPeriod"/>
            </a:pPr>
            <a:r>
              <a:rPr lang="en-US" kern="0" dirty="0" smtClean="0"/>
              <a:t>All of the above</a:t>
            </a:r>
          </a:p>
          <a:p>
            <a:endParaRPr lang="en-US" kern="0" dirty="0"/>
          </a:p>
        </p:txBody>
      </p:sp>
    </p:spTree>
    <p:extLst>
      <p:ext uri="{BB962C8B-B14F-4D97-AF65-F5344CB8AC3E}">
        <p14:creationId xmlns:p14="http://schemas.microsoft.com/office/powerpoint/2010/main" val="3341176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Describe how ineffective communications effect the power system </a:t>
            </a:r>
          </a:p>
          <a:p>
            <a:r>
              <a:rPr lang="en-US" dirty="0"/>
              <a:t>Describe the steps in effective 3-part communications</a:t>
            </a:r>
          </a:p>
          <a:p>
            <a:r>
              <a:rPr lang="en-US" dirty="0"/>
              <a:t>Assess effective communication techniques</a:t>
            </a:r>
          </a:p>
          <a:p>
            <a:r>
              <a:rPr lang="en-US" dirty="0"/>
              <a:t>Utilize and discuss examples of communications from recent events</a:t>
            </a:r>
          </a:p>
          <a:p>
            <a:r>
              <a:rPr lang="en-US" dirty="0"/>
              <a:t>Recognize how variables in a mitigation plan are addressed in an example of a declared emergency and the importance of critique and feedback on the plan and its execution.</a:t>
            </a:r>
          </a:p>
          <a:p>
            <a:r>
              <a:rPr lang="en-US" dirty="0"/>
              <a:t>Assess how declaration of an emergency condition may impact normal operations processes in </a:t>
            </a:r>
            <a:r>
              <a:rPr lang="en-US" dirty="0" smtClean="0"/>
              <a:t>progress</a:t>
            </a:r>
            <a:endParaRPr lang="en-US" dirty="0"/>
          </a:p>
          <a:p>
            <a:endParaRPr lang="en-US" dirty="0"/>
          </a:p>
        </p:txBody>
      </p:sp>
      <p:sp>
        <p:nvSpPr>
          <p:cNvPr id="4" name="Footer Placeholder 3"/>
          <p:cNvSpPr>
            <a:spLocks noGrp="1"/>
          </p:cNvSpPr>
          <p:nvPr>
            <p:ph type="ftr" sz="quarter" idx="10"/>
          </p:nvPr>
        </p:nvSpPr>
        <p:spPr>
          <a:xfrm>
            <a:off x="5715000" y="6172200"/>
            <a:ext cx="3048000" cy="685800"/>
          </a:xfrm>
        </p:spPr>
        <p:txBody>
          <a:body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557641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486400" y="6172200"/>
            <a:ext cx="3276600" cy="685800"/>
          </a:xfrm>
        </p:spPr>
        <p:txBody>
          <a:bodyPr/>
          <a:lstStyle/>
          <a:p>
            <a:pPr>
              <a:defRPr/>
            </a:pPr>
            <a:r>
              <a:rPr lang="en-US" dirty="0" smtClean="0"/>
              <a:t>2015 ERCOT Operator Training Seminar</a:t>
            </a:r>
            <a:endParaRPr lang="en-US" dirty="0"/>
          </a:p>
        </p:txBody>
      </p:sp>
      <p:sp>
        <p:nvSpPr>
          <p:cNvPr id="4" name="Title 1"/>
          <p:cNvSpPr txBox="1">
            <a:spLocks/>
          </p:cNvSpPr>
          <p:nvPr/>
        </p:nvSpPr>
        <p:spPr>
          <a:xfrm>
            <a:off x="457200" y="76200"/>
            <a:ext cx="8382000" cy="685800"/>
          </a:xfrm>
          <a:prstGeom prst="rect">
            <a:avLst/>
          </a:prstGeom>
        </p:spPr>
        <p:txBody>
          <a:bodyPr/>
          <a:lst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a:lstStyle>
          <a:p>
            <a:r>
              <a:rPr lang="en-US" kern="0" dirty="0" smtClean="0"/>
              <a:t>Question #3</a:t>
            </a:r>
            <a:endParaRPr lang="en-US" kern="0" dirty="0"/>
          </a:p>
        </p:txBody>
      </p:sp>
      <p:sp>
        <p:nvSpPr>
          <p:cNvPr id="6" name="Content Placeholder 2"/>
          <p:cNvSpPr txBox="1">
            <a:spLocks/>
          </p:cNvSpPr>
          <p:nvPr/>
        </p:nvSpPr>
        <p:spPr>
          <a:xfrm>
            <a:off x="381000" y="1295400"/>
            <a:ext cx="8229600" cy="3886200"/>
          </a:xfrm>
          <a:prstGeom prst="rect">
            <a:avLst/>
          </a:prstGeom>
        </p:spPr>
        <p:txBody>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pPr marL="57150" indent="0">
              <a:buFont typeface="Arial" charset="0"/>
              <a:buNone/>
            </a:pPr>
            <a:r>
              <a:rPr lang="en-US" kern="0" dirty="0" smtClean="0"/>
              <a:t>Techniques for effective communication include which of the following?</a:t>
            </a:r>
          </a:p>
          <a:p>
            <a:pPr marL="57150" indent="0">
              <a:buFont typeface="Arial" charset="0"/>
              <a:buNone/>
            </a:pPr>
            <a:endParaRPr lang="en-US" kern="0" dirty="0" smtClean="0"/>
          </a:p>
          <a:p>
            <a:pPr marL="571500" indent="-514350">
              <a:buFont typeface="+mj-lt"/>
              <a:buAutoNum type="alphaUcPeriod"/>
            </a:pPr>
            <a:r>
              <a:rPr lang="en-US" kern="0" dirty="0" smtClean="0"/>
              <a:t>Interrupting to ask questions</a:t>
            </a:r>
          </a:p>
          <a:p>
            <a:pPr marL="571500" indent="-514350">
              <a:buFont typeface="+mj-lt"/>
              <a:buAutoNum type="alphaUcPeriod"/>
            </a:pPr>
            <a:r>
              <a:rPr lang="en-US" kern="0" dirty="0" smtClean="0"/>
              <a:t>Multi-tasking during the communication</a:t>
            </a:r>
          </a:p>
          <a:p>
            <a:pPr marL="571500" indent="-514350">
              <a:buFont typeface="+mj-lt"/>
              <a:buAutoNum type="alphaUcPeriod"/>
            </a:pPr>
            <a:r>
              <a:rPr lang="en-US" kern="0" dirty="0"/>
              <a:t>Using </a:t>
            </a:r>
            <a:r>
              <a:rPr lang="en-US" kern="0" dirty="0" smtClean="0"/>
              <a:t>well-known </a:t>
            </a:r>
            <a:r>
              <a:rPr lang="en-US" kern="0" dirty="0"/>
              <a:t>slang terms</a:t>
            </a:r>
          </a:p>
          <a:p>
            <a:pPr marL="571500" indent="-514350">
              <a:buFont typeface="+mj-lt"/>
              <a:buAutoNum type="alphaUcPeriod"/>
            </a:pPr>
            <a:r>
              <a:rPr lang="en-US" kern="0" dirty="0" smtClean="0"/>
              <a:t>Focusing on the critical content</a:t>
            </a:r>
            <a:endParaRPr lang="en-US" kern="0" dirty="0"/>
          </a:p>
          <a:p>
            <a:pPr marL="571500" indent="-514350">
              <a:buFont typeface="+mj-lt"/>
              <a:buAutoNum type="alphaUcPeriod"/>
            </a:pPr>
            <a:r>
              <a:rPr lang="en-US" kern="0" dirty="0" smtClean="0"/>
              <a:t>All of the above</a:t>
            </a:r>
            <a:endParaRPr lang="en-US" kern="0" dirty="0"/>
          </a:p>
          <a:p>
            <a:pPr marL="0" indent="0">
              <a:buNone/>
            </a:pPr>
            <a:endParaRPr lang="en-US" kern="0" dirty="0"/>
          </a:p>
        </p:txBody>
      </p:sp>
    </p:spTree>
    <p:extLst>
      <p:ext uri="{BB962C8B-B14F-4D97-AF65-F5344CB8AC3E}">
        <p14:creationId xmlns:p14="http://schemas.microsoft.com/office/powerpoint/2010/main" val="3964202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334000" y="6172200"/>
            <a:ext cx="3429000" cy="685800"/>
          </a:xfrm>
        </p:spPr>
        <p:txBody>
          <a:bodyPr/>
          <a:lstStyle/>
          <a:p>
            <a:pPr>
              <a:defRPr/>
            </a:pPr>
            <a:r>
              <a:rPr lang="en-US" dirty="0" smtClean="0"/>
              <a:t>2015 ERCOT Operator Training Seminar</a:t>
            </a:r>
            <a:endParaRPr lang="en-US" dirty="0"/>
          </a:p>
        </p:txBody>
      </p:sp>
      <p:sp>
        <p:nvSpPr>
          <p:cNvPr id="4" name="Title 1"/>
          <p:cNvSpPr txBox="1">
            <a:spLocks/>
          </p:cNvSpPr>
          <p:nvPr/>
        </p:nvSpPr>
        <p:spPr>
          <a:xfrm>
            <a:off x="457200" y="76200"/>
            <a:ext cx="8382000" cy="685800"/>
          </a:xfrm>
          <a:prstGeom prst="rect">
            <a:avLst/>
          </a:prstGeom>
        </p:spPr>
        <p:txBody>
          <a:bodyPr/>
          <a:lstStyle>
            <a:lvl1pPr algn="l" rtl="0" eaLnBrk="1" fontAlgn="base" hangingPunct="1">
              <a:spcBef>
                <a:spcPct val="0"/>
              </a:spcBef>
              <a:spcAft>
                <a:spcPct val="0"/>
              </a:spcAft>
              <a:defRPr sz="2400">
                <a:solidFill>
                  <a:srgbClr val="003296"/>
                </a:solidFill>
                <a:latin typeface="+mj-lt"/>
                <a:ea typeface="+mj-ea"/>
                <a:cs typeface="+mj-cs"/>
              </a:defRPr>
            </a:lvl1pPr>
            <a:lvl2pPr algn="l" rtl="0" eaLnBrk="1" fontAlgn="base" hangingPunct="1">
              <a:spcBef>
                <a:spcPct val="0"/>
              </a:spcBef>
              <a:spcAft>
                <a:spcPct val="0"/>
              </a:spcAft>
              <a:defRPr sz="2400">
                <a:solidFill>
                  <a:srgbClr val="003296"/>
                </a:solidFill>
                <a:latin typeface="Arial Black" pitchFamily="34" charset="0"/>
              </a:defRPr>
            </a:lvl2pPr>
            <a:lvl3pPr algn="l" rtl="0" eaLnBrk="1" fontAlgn="base" hangingPunct="1">
              <a:spcBef>
                <a:spcPct val="0"/>
              </a:spcBef>
              <a:spcAft>
                <a:spcPct val="0"/>
              </a:spcAft>
              <a:defRPr sz="2400">
                <a:solidFill>
                  <a:srgbClr val="003296"/>
                </a:solidFill>
                <a:latin typeface="Arial Black" pitchFamily="34" charset="0"/>
              </a:defRPr>
            </a:lvl3pPr>
            <a:lvl4pPr algn="l" rtl="0" eaLnBrk="1" fontAlgn="base" hangingPunct="1">
              <a:spcBef>
                <a:spcPct val="0"/>
              </a:spcBef>
              <a:spcAft>
                <a:spcPct val="0"/>
              </a:spcAft>
              <a:defRPr sz="2400">
                <a:solidFill>
                  <a:srgbClr val="003296"/>
                </a:solidFill>
                <a:latin typeface="Arial Black" pitchFamily="34" charset="0"/>
              </a:defRPr>
            </a:lvl4pPr>
            <a:lvl5pPr algn="l" rtl="0" eaLnBrk="1" fontAlgn="base" hangingPunct="1">
              <a:spcBef>
                <a:spcPct val="0"/>
              </a:spcBef>
              <a:spcAft>
                <a:spcPct val="0"/>
              </a:spcAft>
              <a:defRPr sz="2400">
                <a:solidFill>
                  <a:srgbClr val="003296"/>
                </a:solidFill>
                <a:latin typeface="Arial Black" pitchFamily="34" charset="0"/>
              </a:defRPr>
            </a:lvl5pPr>
            <a:lvl6pPr marL="457200" algn="l" rtl="0" eaLnBrk="1" fontAlgn="base" hangingPunct="1">
              <a:spcBef>
                <a:spcPct val="0"/>
              </a:spcBef>
              <a:spcAft>
                <a:spcPct val="0"/>
              </a:spcAft>
              <a:defRPr sz="2400">
                <a:solidFill>
                  <a:srgbClr val="003296"/>
                </a:solidFill>
                <a:latin typeface="Arial Black" pitchFamily="34" charset="0"/>
              </a:defRPr>
            </a:lvl6pPr>
            <a:lvl7pPr marL="914400" algn="l" rtl="0" eaLnBrk="1" fontAlgn="base" hangingPunct="1">
              <a:spcBef>
                <a:spcPct val="0"/>
              </a:spcBef>
              <a:spcAft>
                <a:spcPct val="0"/>
              </a:spcAft>
              <a:defRPr sz="2400">
                <a:solidFill>
                  <a:srgbClr val="003296"/>
                </a:solidFill>
                <a:latin typeface="Arial Black" pitchFamily="34" charset="0"/>
              </a:defRPr>
            </a:lvl7pPr>
            <a:lvl8pPr marL="1371600" algn="l" rtl="0" eaLnBrk="1" fontAlgn="base" hangingPunct="1">
              <a:spcBef>
                <a:spcPct val="0"/>
              </a:spcBef>
              <a:spcAft>
                <a:spcPct val="0"/>
              </a:spcAft>
              <a:defRPr sz="2400">
                <a:solidFill>
                  <a:srgbClr val="003296"/>
                </a:solidFill>
                <a:latin typeface="Arial Black" pitchFamily="34" charset="0"/>
              </a:defRPr>
            </a:lvl8pPr>
            <a:lvl9pPr marL="1828800" algn="l" rtl="0" eaLnBrk="1" fontAlgn="base" hangingPunct="1">
              <a:spcBef>
                <a:spcPct val="0"/>
              </a:spcBef>
              <a:spcAft>
                <a:spcPct val="0"/>
              </a:spcAft>
              <a:defRPr sz="2400">
                <a:solidFill>
                  <a:srgbClr val="003296"/>
                </a:solidFill>
                <a:latin typeface="Arial Black" pitchFamily="34" charset="0"/>
              </a:defRPr>
            </a:lvl9pPr>
          </a:lstStyle>
          <a:p>
            <a:r>
              <a:rPr lang="en-US" kern="0" dirty="0" smtClean="0"/>
              <a:t>Question #4</a:t>
            </a:r>
            <a:endParaRPr lang="en-US" kern="0" dirty="0"/>
          </a:p>
        </p:txBody>
      </p:sp>
      <p:sp>
        <p:nvSpPr>
          <p:cNvPr id="6" name="Content Placeholder 2"/>
          <p:cNvSpPr txBox="1">
            <a:spLocks/>
          </p:cNvSpPr>
          <p:nvPr/>
        </p:nvSpPr>
        <p:spPr>
          <a:xfrm>
            <a:off x="381000" y="1295400"/>
            <a:ext cx="8229600" cy="4343400"/>
          </a:xfrm>
          <a:prstGeom prst="rect">
            <a:avLst/>
          </a:prstGeom>
        </p:spPr>
        <p:txBody>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pPr marL="57150" indent="0">
              <a:buNone/>
            </a:pPr>
            <a:r>
              <a:rPr lang="en-US" kern="0" dirty="0" smtClean="0"/>
              <a:t>Who is responsible for </a:t>
            </a:r>
            <a:r>
              <a:rPr lang="en-US" kern="0" dirty="0"/>
              <a:t>notifying </a:t>
            </a:r>
            <a:r>
              <a:rPr lang="en-US" kern="0" dirty="0" smtClean="0"/>
              <a:t>the Texas </a:t>
            </a:r>
            <a:r>
              <a:rPr lang="en-US" kern="0" dirty="0"/>
              <a:t>Commission for Environmental </a:t>
            </a:r>
            <a:r>
              <a:rPr lang="en-US" kern="0" dirty="0" smtClean="0"/>
              <a:t>Quality on emissions exceedances for a specific generation facility during an ERCOT-declared EEA?</a:t>
            </a:r>
          </a:p>
          <a:p>
            <a:pPr marL="57150" indent="0">
              <a:buFont typeface="Arial" charset="0"/>
              <a:buNone/>
            </a:pPr>
            <a:endParaRPr lang="en-US" kern="0" dirty="0" smtClean="0"/>
          </a:p>
          <a:p>
            <a:pPr marL="571500" indent="-514350">
              <a:buFont typeface="+mj-lt"/>
              <a:buAutoNum type="alphaUcPeriod"/>
            </a:pPr>
            <a:r>
              <a:rPr lang="en-US" kern="0" dirty="0" smtClean="0"/>
              <a:t>ERCOT</a:t>
            </a:r>
          </a:p>
          <a:p>
            <a:pPr marL="571500" indent="-514350">
              <a:buFont typeface="+mj-lt"/>
              <a:buAutoNum type="alphaUcPeriod"/>
            </a:pPr>
            <a:r>
              <a:rPr lang="en-US" kern="0" dirty="0" smtClean="0"/>
              <a:t>Qualified Scheduling Entity or Resource Entity</a:t>
            </a:r>
          </a:p>
          <a:p>
            <a:pPr marL="571500" indent="-514350">
              <a:buFont typeface="+mj-lt"/>
              <a:buAutoNum type="alphaUcPeriod"/>
            </a:pPr>
            <a:r>
              <a:rPr lang="en-US" kern="0" dirty="0" smtClean="0"/>
              <a:t>Environmental Protection Agency</a:t>
            </a:r>
          </a:p>
          <a:p>
            <a:pPr marL="571500" indent="-514350">
              <a:buFont typeface="+mj-lt"/>
              <a:buAutoNum type="alphaUcPeriod"/>
            </a:pPr>
            <a:r>
              <a:rPr lang="en-US" kern="0" dirty="0" smtClean="0"/>
              <a:t>North American Electric Reliability Corporation</a:t>
            </a:r>
            <a:endParaRPr lang="en-US" kern="0" dirty="0"/>
          </a:p>
          <a:p>
            <a:pPr marL="571500" indent="-514350">
              <a:buFont typeface="+mj-lt"/>
              <a:buAutoNum type="alphaUcPeriod"/>
            </a:pPr>
            <a:r>
              <a:rPr lang="en-US" kern="0" dirty="0" smtClean="0"/>
              <a:t>None of the above</a:t>
            </a:r>
          </a:p>
          <a:p>
            <a:pPr marL="0" indent="0">
              <a:buNone/>
            </a:pPr>
            <a:endParaRPr lang="en-US" kern="0" dirty="0"/>
          </a:p>
        </p:txBody>
      </p:sp>
    </p:spTree>
    <p:extLst>
      <p:ext uri="{BB962C8B-B14F-4D97-AF65-F5344CB8AC3E}">
        <p14:creationId xmlns:p14="http://schemas.microsoft.com/office/powerpoint/2010/main" val="148406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Effective Communication? </a:t>
            </a:r>
            <a:endParaRPr lang="en-US" dirty="0"/>
          </a:p>
        </p:txBody>
      </p:sp>
      <p:sp>
        <p:nvSpPr>
          <p:cNvPr id="3" name="Content Placeholder 2"/>
          <p:cNvSpPr>
            <a:spLocks noGrp="1"/>
          </p:cNvSpPr>
          <p:nvPr>
            <p:ph idx="1"/>
          </p:nvPr>
        </p:nvSpPr>
        <p:spPr/>
        <p:txBody>
          <a:bodyPr/>
          <a:lstStyle/>
          <a:p>
            <a:r>
              <a:rPr lang="en-US" dirty="0"/>
              <a:t>Many of the tasks performed by System Operators involve communication with others.</a:t>
            </a:r>
          </a:p>
          <a:p>
            <a:pPr lvl="1"/>
            <a:r>
              <a:rPr lang="en-US" dirty="0" smtClean="0"/>
              <a:t>Poor </a:t>
            </a:r>
            <a:r>
              <a:rPr lang="en-US" dirty="0"/>
              <a:t>communications jeopardize safety, reliability, and/or the economy of the power system.</a:t>
            </a:r>
          </a:p>
          <a:p>
            <a:pPr lvl="1"/>
            <a:r>
              <a:rPr lang="en-US" dirty="0"/>
              <a:t>Many problems are the result of inadequate or ineffective communications.</a:t>
            </a:r>
          </a:p>
        </p:txBody>
      </p:sp>
      <p:sp>
        <p:nvSpPr>
          <p:cNvPr id="4" name="Footer Placeholder 3"/>
          <p:cNvSpPr>
            <a:spLocks noGrp="1"/>
          </p:cNvSpPr>
          <p:nvPr>
            <p:ph type="ftr" sz="quarter" idx="10"/>
          </p:nvPr>
        </p:nvSpPr>
        <p:spPr>
          <a:xfrm>
            <a:off x="5486400" y="6172200"/>
            <a:ext cx="3276600" cy="685800"/>
          </a:xfrm>
        </p:spPr>
        <p:txBody>
          <a:body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337575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 Operator World</a:t>
            </a:r>
            <a:endParaRPr lang="en-US" dirty="0"/>
          </a:p>
        </p:txBody>
      </p:sp>
      <p:sp>
        <p:nvSpPr>
          <p:cNvPr id="4" name="Footer Placeholder 3"/>
          <p:cNvSpPr>
            <a:spLocks noGrp="1"/>
          </p:cNvSpPr>
          <p:nvPr>
            <p:ph type="ftr" sz="quarter" idx="10"/>
          </p:nvPr>
        </p:nvSpPr>
        <p:spPr>
          <a:xfrm>
            <a:off x="5791200" y="6172200"/>
            <a:ext cx="2971800" cy="685800"/>
          </a:xfrm>
        </p:spPr>
        <p:txBody>
          <a:bodyPr/>
          <a:lstStyle/>
          <a:p>
            <a:pPr>
              <a:defRPr/>
            </a:pPr>
            <a:r>
              <a:rPr lang="en-US" dirty="0" smtClean="0"/>
              <a:t>2015 ERCOT Operator Training Seminar</a:t>
            </a:r>
            <a:endParaRPr lang="en-US" dirty="0"/>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2952" y="1162333"/>
            <a:ext cx="5838095" cy="45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94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Directives and Three-Part Communication </a:t>
            </a:r>
            <a:endParaRPr lang="en-US" dirty="0"/>
          </a:p>
        </p:txBody>
      </p:sp>
      <p:sp>
        <p:nvSpPr>
          <p:cNvPr id="4" name="Footer Placeholder 3"/>
          <p:cNvSpPr>
            <a:spLocks noGrp="1"/>
          </p:cNvSpPr>
          <p:nvPr>
            <p:ph type="ftr" sz="quarter" idx="10"/>
          </p:nvPr>
        </p:nvSpPr>
        <p:spPr>
          <a:xfrm>
            <a:off x="5486400" y="6172200"/>
            <a:ext cx="3276600" cy="685800"/>
          </a:xfrm>
        </p:spPr>
        <p:txBody>
          <a:bodyPr/>
          <a:lstStyle/>
          <a:p>
            <a:pPr>
              <a:defRPr/>
            </a:pPr>
            <a:r>
              <a:rPr lang="en-US" dirty="0" smtClean="0"/>
              <a:t>2015 ERCOT Operator Training Seminar</a:t>
            </a:r>
            <a:endParaRPr lang="en-US"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643"/>
          <a:stretch/>
        </p:blipFill>
        <p:spPr bwMode="auto">
          <a:xfrm>
            <a:off x="180261" y="990600"/>
            <a:ext cx="4479688" cy="211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9357"/>
          <a:stretch/>
        </p:blipFill>
        <p:spPr bwMode="auto">
          <a:xfrm>
            <a:off x="4648200" y="1007538"/>
            <a:ext cx="4330803" cy="255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5773"/>
          <a:stretch/>
        </p:blipFill>
        <p:spPr bwMode="auto">
          <a:xfrm>
            <a:off x="1828800" y="3444526"/>
            <a:ext cx="4610100" cy="257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5111" y="1201935"/>
            <a:ext cx="1676400" cy="307777"/>
          </a:xfrm>
          <a:prstGeom prst="rect">
            <a:avLst/>
          </a:prstGeom>
          <a:noFill/>
        </p:spPr>
        <p:txBody>
          <a:bodyPr wrap="square" rtlCol="0">
            <a:spAutoFit/>
          </a:bodyPr>
          <a:lstStyle/>
          <a:p>
            <a:r>
              <a:rPr lang="en-US" sz="1400" b="1" dirty="0" smtClean="0"/>
              <a:t>System Operator</a:t>
            </a:r>
            <a:endParaRPr lang="en-US" sz="1400" b="1" dirty="0"/>
          </a:p>
        </p:txBody>
      </p:sp>
      <p:sp>
        <p:nvSpPr>
          <p:cNvPr id="8" name="TextBox 7"/>
          <p:cNvSpPr txBox="1"/>
          <p:nvPr/>
        </p:nvSpPr>
        <p:spPr>
          <a:xfrm>
            <a:off x="4171167" y="3349822"/>
            <a:ext cx="1676400" cy="307777"/>
          </a:xfrm>
          <a:prstGeom prst="rect">
            <a:avLst/>
          </a:prstGeom>
          <a:noFill/>
        </p:spPr>
        <p:txBody>
          <a:bodyPr wrap="square" rtlCol="0">
            <a:spAutoFit/>
          </a:bodyPr>
          <a:lstStyle/>
          <a:p>
            <a:r>
              <a:rPr lang="en-US" sz="1400" b="1" dirty="0" smtClean="0"/>
              <a:t>System Operator</a:t>
            </a:r>
            <a:endParaRPr lang="en-US" sz="1400" b="1" dirty="0"/>
          </a:p>
        </p:txBody>
      </p:sp>
      <p:sp>
        <p:nvSpPr>
          <p:cNvPr id="9" name="TextBox 8"/>
          <p:cNvSpPr txBox="1"/>
          <p:nvPr/>
        </p:nvSpPr>
        <p:spPr>
          <a:xfrm>
            <a:off x="6705600" y="948629"/>
            <a:ext cx="1676400" cy="307777"/>
          </a:xfrm>
          <a:prstGeom prst="rect">
            <a:avLst/>
          </a:prstGeom>
          <a:noFill/>
        </p:spPr>
        <p:txBody>
          <a:bodyPr wrap="square" rtlCol="0">
            <a:spAutoFit/>
          </a:bodyPr>
          <a:lstStyle/>
          <a:p>
            <a:pPr algn="ctr"/>
            <a:r>
              <a:rPr lang="en-US" sz="1400" b="1" dirty="0" smtClean="0"/>
              <a:t>Recipient</a:t>
            </a:r>
            <a:endParaRPr lang="en-US" sz="1400" b="1" dirty="0"/>
          </a:p>
        </p:txBody>
      </p:sp>
    </p:spTree>
    <p:extLst>
      <p:ext uri="{BB962C8B-B14F-4D97-AF65-F5344CB8AC3E}">
        <p14:creationId xmlns:p14="http://schemas.microsoft.com/office/powerpoint/2010/main" val="203634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for Effective Communication</a:t>
            </a:r>
            <a:endParaRPr lang="en-US" dirty="0"/>
          </a:p>
        </p:txBody>
      </p:sp>
      <p:sp>
        <p:nvSpPr>
          <p:cNvPr id="4" name="Footer Placeholder 3"/>
          <p:cNvSpPr>
            <a:spLocks noGrp="1"/>
          </p:cNvSpPr>
          <p:nvPr>
            <p:ph type="ftr" sz="quarter" idx="10"/>
          </p:nvPr>
        </p:nvSpPr>
        <p:spPr>
          <a:xfrm>
            <a:off x="5486400" y="6172200"/>
            <a:ext cx="3276600" cy="685800"/>
          </a:xfrm>
        </p:spPr>
        <p:txBody>
          <a:bodyPr/>
          <a:lstStyle/>
          <a:p>
            <a:pPr>
              <a:defRPr/>
            </a:pPr>
            <a:r>
              <a:rPr lang="en-US" dirty="0" smtClean="0"/>
              <a:t>2015 ERCOT Operator Training Seminar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1390596"/>
              </p:ext>
            </p:extLst>
          </p:nvPr>
        </p:nvGraphicFramePr>
        <p:xfrm>
          <a:off x="533400" y="914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54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Event Discussion</a:t>
            </a:r>
            <a:endParaRPr lang="en-US" dirty="0"/>
          </a:p>
        </p:txBody>
      </p:sp>
      <p:sp>
        <p:nvSpPr>
          <p:cNvPr id="3" name="Content Placeholder 2"/>
          <p:cNvSpPr>
            <a:spLocks noGrp="1"/>
          </p:cNvSpPr>
          <p:nvPr>
            <p:ph idx="1"/>
          </p:nvPr>
        </p:nvSpPr>
        <p:spPr/>
        <p:txBody>
          <a:bodyPr/>
          <a:lstStyle/>
          <a:p>
            <a:r>
              <a:rPr lang="en-US" dirty="0"/>
              <a:t>Play back of actual recorded conversations during events</a:t>
            </a:r>
          </a:p>
          <a:p>
            <a:pPr lvl="1"/>
            <a:r>
              <a:rPr lang="en-US" dirty="0"/>
              <a:t>Company names, Operator names, and substation/generator names have been changed to protect the innocent (and not so innocent)</a:t>
            </a:r>
          </a:p>
          <a:p>
            <a:r>
              <a:rPr lang="en-US" dirty="0" smtClean="0"/>
              <a:t>For </a:t>
            </a:r>
            <a:r>
              <a:rPr lang="en-US" dirty="0"/>
              <a:t>each call, consider the following questions:</a:t>
            </a:r>
          </a:p>
          <a:p>
            <a:pPr lvl="1"/>
            <a:r>
              <a:rPr lang="en-US" i="1" dirty="0"/>
              <a:t>Was proper 3-part communication used?</a:t>
            </a:r>
          </a:p>
          <a:p>
            <a:pPr lvl="1"/>
            <a:r>
              <a:rPr lang="en-US" i="1" dirty="0"/>
              <a:t>Was the request or instruction clear?</a:t>
            </a:r>
          </a:p>
          <a:p>
            <a:pPr lvl="1"/>
            <a:r>
              <a:rPr lang="en-US" i="1" dirty="0"/>
              <a:t>What was done well?</a:t>
            </a:r>
          </a:p>
          <a:p>
            <a:pPr lvl="1"/>
            <a:r>
              <a:rPr lang="en-US" i="1" dirty="0"/>
              <a:t>How could the communication be improved?</a:t>
            </a:r>
          </a:p>
          <a:p>
            <a:endParaRPr lang="en-US" dirty="0"/>
          </a:p>
        </p:txBody>
      </p:sp>
      <p:sp>
        <p:nvSpPr>
          <p:cNvPr id="4" name="Footer Placeholder 3"/>
          <p:cNvSpPr>
            <a:spLocks noGrp="1"/>
          </p:cNvSpPr>
          <p:nvPr>
            <p:ph type="ftr" sz="quarter" idx="10"/>
          </p:nvPr>
        </p:nvSpPr>
        <p:spPr>
          <a:xfrm>
            <a:off x="5638800" y="6172200"/>
            <a:ext cx="3124200" cy="685800"/>
          </a:xfrm>
        </p:spPr>
        <p:txBody>
          <a:bodyPr/>
          <a:lstStyle/>
          <a:p>
            <a:pPr>
              <a:defRPr/>
            </a:pPr>
            <a:r>
              <a:rPr lang="en-US" dirty="0" smtClean="0"/>
              <a:t>2015 ERCOT Operator Training Seminar</a:t>
            </a:r>
            <a:endParaRPr lang="en-US" dirty="0"/>
          </a:p>
        </p:txBody>
      </p:sp>
    </p:spTree>
    <p:extLst>
      <p:ext uri="{BB962C8B-B14F-4D97-AF65-F5344CB8AC3E}">
        <p14:creationId xmlns:p14="http://schemas.microsoft.com/office/powerpoint/2010/main" val="458897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1"/>
          <p:cNvSpPr>
            <a:spLocks noGrp="1"/>
          </p:cNvSpPr>
          <p:nvPr>
            <p:ph type="ftr" sz="quarter" idx="10"/>
          </p:nvPr>
        </p:nvSpPr>
        <p:spPr>
          <a:xfrm>
            <a:off x="5486400" y="6172200"/>
            <a:ext cx="3276600"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2015 ERCOT Operator Training Seminar</a:t>
            </a:r>
          </a:p>
        </p:txBody>
      </p:sp>
      <p:sp>
        <p:nvSpPr>
          <p:cNvPr id="6" name="Rectangle 5"/>
          <p:cNvSpPr/>
          <p:nvPr/>
        </p:nvSpPr>
        <p:spPr>
          <a:xfrm>
            <a:off x="503202" y="4419600"/>
            <a:ext cx="6629400" cy="1477328"/>
          </a:xfrm>
          <a:prstGeom prst="rect">
            <a:avLst/>
          </a:prstGeom>
        </p:spPr>
        <p:txBody>
          <a:bodyPr wrap="square">
            <a:spAutoFit/>
          </a:bodyPr>
          <a:lstStyle/>
          <a:p>
            <a:pPr lvl="1"/>
            <a:r>
              <a:rPr lang="en-US" i="1" dirty="0" smtClean="0">
                <a:solidFill>
                  <a:srgbClr val="00B050"/>
                </a:solidFill>
              </a:rPr>
              <a:t>Discussion</a:t>
            </a:r>
          </a:p>
          <a:p>
            <a:pPr marL="742950" lvl="1" indent="-285750">
              <a:buFont typeface="Wingdings" panose="05000000000000000000" pitchFamily="2" charset="2"/>
              <a:buChar char="§"/>
            </a:pPr>
            <a:r>
              <a:rPr lang="en-US" i="1" dirty="0" smtClean="0">
                <a:solidFill>
                  <a:srgbClr val="00B050"/>
                </a:solidFill>
              </a:rPr>
              <a:t>Was </a:t>
            </a:r>
            <a:r>
              <a:rPr lang="en-US" i="1" dirty="0">
                <a:solidFill>
                  <a:srgbClr val="00B050"/>
                </a:solidFill>
              </a:rPr>
              <a:t>proper 3-part communication used?</a:t>
            </a:r>
          </a:p>
          <a:p>
            <a:pPr marL="742950" lvl="1" indent="-285750">
              <a:buFont typeface="Wingdings" panose="05000000000000000000" pitchFamily="2" charset="2"/>
              <a:buChar char="§"/>
            </a:pPr>
            <a:r>
              <a:rPr lang="en-US" i="1" dirty="0">
                <a:solidFill>
                  <a:srgbClr val="00B050"/>
                </a:solidFill>
              </a:rPr>
              <a:t>Was the request or instruction clear?</a:t>
            </a:r>
          </a:p>
          <a:p>
            <a:pPr marL="742950" lvl="1" indent="-285750">
              <a:buFont typeface="Wingdings" panose="05000000000000000000" pitchFamily="2" charset="2"/>
              <a:buChar char="§"/>
            </a:pPr>
            <a:r>
              <a:rPr lang="en-US" i="1" dirty="0">
                <a:solidFill>
                  <a:srgbClr val="00B050"/>
                </a:solidFill>
              </a:rPr>
              <a:t>What was done well?</a:t>
            </a:r>
          </a:p>
          <a:p>
            <a:pPr marL="742950" lvl="1" indent="-285750">
              <a:buFont typeface="Wingdings" panose="05000000000000000000" pitchFamily="2" charset="2"/>
              <a:buChar char="§"/>
            </a:pPr>
            <a:r>
              <a:rPr lang="en-US" i="1" dirty="0">
                <a:solidFill>
                  <a:srgbClr val="00B050"/>
                </a:solidFill>
              </a:rPr>
              <a:t>How could the communication be improved?</a:t>
            </a:r>
          </a:p>
        </p:txBody>
      </p:sp>
      <p:sp>
        <p:nvSpPr>
          <p:cNvPr id="7" name="Rectangle 6"/>
          <p:cNvSpPr/>
          <p:nvPr/>
        </p:nvSpPr>
        <p:spPr>
          <a:xfrm>
            <a:off x="7010400" y="4419600"/>
            <a:ext cx="1159292" cy="369332"/>
          </a:xfrm>
          <a:prstGeom prst="rect">
            <a:avLst/>
          </a:prstGeom>
        </p:spPr>
        <p:txBody>
          <a:bodyPr wrap="none">
            <a:spAutoFit/>
          </a:bodyPr>
          <a:lstStyle/>
          <a:p>
            <a:r>
              <a:rPr lang="en-US" b="1" i="1" dirty="0" smtClean="0"/>
              <a:t>Audio #1</a:t>
            </a:r>
            <a:endParaRPr lang="en-US" b="1" i="1" dirty="0"/>
          </a:p>
        </p:txBody>
      </p:sp>
      <p:pic>
        <p:nvPicPr>
          <p:cNvPr id="4" name="1_Call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85246" y="4788932"/>
            <a:ext cx="609600" cy="609600"/>
          </a:xfrm>
          <a:prstGeom prst="rect">
            <a:avLst/>
          </a:prstGeom>
        </p:spPr>
      </p:pic>
      <p:sp>
        <p:nvSpPr>
          <p:cNvPr id="9" name="Content Placeholder 2"/>
          <p:cNvSpPr txBox="1">
            <a:spLocks/>
          </p:cNvSpPr>
          <p:nvPr/>
        </p:nvSpPr>
        <p:spPr bwMode="auto">
          <a:xfrm>
            <a:off x="503202" y="1096328"/>
            <a:ext cx="6964398" cy="263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rgbClr val="6699FF"/>
              </a:buClr>
              <a:buFont typeface="Arial" charset="0"/>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rgbClr val="6699FF"/>
              </a:buClr>
              <a:buChar char="•"/>
              <a:defRPr sz="2000">
                <a:solidFill>
                  <a:schemeClr val="tx1"/>
                </a:solidFill>
                <a:latin typeface="+mn-lt"/>
              </a:defRPr>
            </a:lvl3pPr>
            <a:lvl4pPr marL="1600200" indent="-228600" algn="l" rtl="0" eaLnBrk="1" fontAlgn="base" hangingPunct="1">
              <a:spcBef>
                <a:spcPct val="20000"/>
              </a:spcBef>
              <a:spcAft>
                <a:spcPct val="0"/>
              </a:spcAft>
              <a:buClr>
                <a:srgbClr val="CC9900"/>
              </a:buClr>
              <a:buFont typeface="Arial" charset="0"/>
              <a:buChar char="♦"/>
              <a:defRPr>
                <a:solidFill>
                  <a:schemeClr val="tx1"/>
                </a:solidFill>
                <a:latin typeface="+mn-lt"/>
              </a:defRPr>
            </a:lvl4pPr>
            <a:lvl5pPr marL="20574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6pPr>
            <a:lvl7pPr marL="29718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7pPr>
            <a:lvl8pPr marL="34290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8pPr>
            <a:lvl9pPr marL="3886200" indent="-228600" algn="l" rtl="0" eaLnBrk="1" fontAlgn="base" hangingPunct="1">
              <a:spcBef>
                <a:spcPct val="20000"/>
              </a:spcBef>
              <a:spcAft>
                <a:spcPct val="0"/>
              </a:spcAft>
              <a:buClr>
                <a:srgbClr val="6699FF"/>
              </a:buClr>
              <a:buFont typeface="Arial" charset="0"/>
              <a:buChar char="»"/>
              <a:defRPr>
                <a:solidFill>
                  <a:schemeClr val="tx1"/>
                </a:solidFill>
                <a:latin typeface="+mn-lt"/>
              </a:defRPr>
            </a:lvl9pPr>
          </a:lstStyle>
          <a:p>
            <a:r>
              <a:rPr lang="en-US" kern="0" dirty="0" smtClean="0"/>
              <a:t>Roles</a:t>
            </a:r>
          </a:p>
          <a:p>
            <a:pPr lvl="1"/>
            <a:r>
              <a:rPr lang="en-US" kern="0" dirty="0" smtClean="0"/>
              <a:t>Resource entity</a:t>
            </a:r>
          </a:p>
          <a:p>
            <a:pPr lvl="1"/>
            <a:r>
              <a:rPr lang="en-US" kern="0" dirty="0" smtClean="0"/>
              <a:t>Local transmission operator</a:t>
            </a:r>
          </a:p>
          <a:p>
            <a:pPr lvl="1"/>
            <a:r>
              <a:rPr lang="en-US" kern="0" dirty="0" smtClean="0"/>
              <a:t>QSE</a:t>
            </a:r>
          </a:p>
          <a:p>
            <a:pPr lvl="1"/>
            <a:r>
              <a:rPr lang="en-US" kern="0" dirty="0" smtClean="0"/>
              <a:t>ERCOT</a:t>
            </a:r>
          </a:p>
          <a:p>
            <a:r>
              <a:rPr lang="en-US" kern="0" dirty="0" smtClean="0"/>
              <a:t>Clarity about emergency conditions</a:t>
            </a:r>
          </a:p>
          <a:p>
            <a:pPr lvl="1"/>
            <a:r>
              <a:rPr lang="en-US" kern="0" dirty="0" smtClean="0"/>
              <a:t>Instruction characteristics</a:t>
            </a:r>
          </a:p>
          <a:p>
            <a:pPr lvl="1"/>
            <a:r>
              <a:rPr lang="en-US" kern="0" dirty="0" smtClean="0"/>
              <a:t>Helping out with communications from both sides</a:t>
            </a:r>
            <a:endParaRPr lang="en-US" kern="0" dirty="0"/>
          </a:p>
        </p:txBody>
      </p:sp>
      <p:sp>
        <p:nvSpPr>
          <p:cNvPr id="12" name="Title 1"/>
          <p:cNvSpPr>
            <a:spLocks noGrp="1"/>
          </p:cNvSpPr>
          <p:nvPr>
            <p:ph type="title"/>
          </p:nvPr>
        </p:nvSpPr>
        <p:spPr>
          <a:xfrm>
            <a:off x="457200" y="76200"/>
            <a:ext cx="8382000" cy="685800"/>
          </a:xfrm>
        </p:spPr>
        <p:txBody>
          <a:bodyPr/>
          <a:lstStyle/>
          <a:p>
            <a:r>
              <a:rPr lang="en-US" dirty="0" smtClean="0"/>
              <a:t>Example: Hotline Call with Repeat Back</a:t>
            </a:r>
            <a:endParaRPr lang="en-US" dirty="0"/>
          </a:p>
        </p:txBody>
      </p:sp>
    </p:spTree>
    <p:extLst>
      <p:ext uri="{BB962C8B-B14F-4D97-AF65-F5344CB8AC3E}">
        <p14:creationId xmlns:p14="http://schemas.microsoft.com/office/powerpoint/2010/main" val="14863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5199"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85800"/>
          </a:xfrm>
        </p:spPr>
        <p:txBody>
          <a:bodyPr/>
          <a:lstStyle/>
          <a:p>
            <a:r>
              <a:rPr lang="en-US" dirty="0" smtClean="0"/>
              <a:t>Example:  Load loss due to outage coordination error</a:t>
            </a:r>
            <a:endParaRPr lang="en-US" dirty="0"/>
          </a:p>
        </p:txBody>
      </p:sp>
      <p:sp>
        <p:nvSpPr>
          <p:cNvPr id="4100" name="Footer Placeholder 1"/>
          <p:cNvSpPr>
            <a:spLocks noGrp="1"/>
          </p:cNvSpPr>
          <p:nvPr>
            <p:ph type="ftr" sz="quarter" idx="10"/>
          </p:nvPr>
        </p:nvSpPr>
        <p:spPr>
          <a:xfrm>
            <a:off x="5594515" y="6172200"/>
            <a:ext cx="3168485" cy="68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2015 ERCOT Operator Training Seminar</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599" y="1025234"/>
            <a:ext cx="7064458" cy="4809939"/>
          </a:xfrm>
          <a:prstGeom prst="rect">
            <a:avLst/>
          </a:prstGeom>
        </p:spPr>
      </p:pic>
      <p:sp>
        <p:nvSpPr>
          <p:cNvPr id="5" name="Rectangle 4"/>
          <p:cNvSpPr/>
          <p:nvPr/>
        </p:nvSpPr>
        <p:spPr>
          <a:xfrm>
            <a:off x="5906509" y="1196894"/>
            <a:ext cx="1159292" cy="369332"/>
          </a:xfrm>
          <a:prstGeom prst="rect">
            <a:avLst/>
          </a:prstGeom>
        </p:spPr>
        <p:txBody>
          <a:bodyPr wrap="none">
            <a:spAutoFit/>
          </a:bodyPr>
          <a:lstStyle/>
          <a:p>
            <a:r>
              <a:rPr lang="en-US" b="1" i="1" dirty="0" smtClean="0"/>
              <a:t>Audio </a:t>
            </a:r>
            <a:r>
              <a:rPr lang="en-US" b="1" i="1" dirty="0"/>
              <a:t>#1</a:t>
            </a:r>
          </a:p>
        </p:txBody>
      </p:sp>
      <p:sp>
        <p:nvSpPr>
          <p:cNvPr id="7" name="Rectangle 6"/>
          <p:cNvSpPr/>
          <p:nvPr/>
        </p:nvSpPr>
        <p:spPr>
          <a:xfrm>
            <a:off x="5594515" y="1990973"/>
            <a:ext cx="3397084" cy="369332"/>
          </a:xfrm>
          <a:prstGeom prst="rect">
            <a:avLst/>
          </a:prstGeom>
        </p:spPr>
        <p:txBody>
          <a:bodyPr wrap="none">
            <a:spAutoFit/>
          </a:bodyPr>
          <a:lstStyle/>
          <a:p>
            <a:r>
              <a:rPr lang="en-US" b="1" i="1" dirty="0" smtClean="0"/>
              <a:t>Audio #2  (~ 15 minutes later)</a:t>
            </a:r>
            <a:endParaRPr lang="en-US" b="1" i="1" dirty="0"/>
          </a:p>
        </p:txBody>
      </p:sp>
      <p:sp>
        <p:nvSpPr>
          <p:cNvPr id="10" name="Rectangle 9"/>
          <p:cNvSpPr/>
          <p:nvPr/>
        </p:nvSpPr>
        <p:spPr>
          <a:xfrm>
            <a:off x="3505200" y="4431637"/>
            <a:ext cx="5486399" cy="1477328"/>
          </a:xfrm>
          <a:prstGeom prst="rect">
            <a:avLst/>
          </a:prstGeom>
        </p:spPr>
        <p:txBody>
          <a:bodyPr wrap="square">
            <a:spAutoFit/>
          </a:bodyPr>
          <a:lstStyle/>
          <a:p>
            <a:pPr lvl="1"/>
            <a:r>
              <a:rPr lang="en-US" i="1" dirty="0" smtClean="0">
                <a:solidFill>
                  <a:srgbClr val="00B050"/>
                </a:solidFill>
              </a:rPr>
              <a:t>Discussion</a:t>
            </a:r>
          </a:p>
          <a:p>
            <a:pPr marL="742950" lvl="1" indent="-285750">
              <a:buFont typeface="Wingdings" panose="05000000000000000000" pitchFamily="2" charset="2"/>
              <a:buChar char="§"/>
            </a:pPr>
            <a:r>
              <a:rPr lang="en-US" i="1" dirty="0" smtClean="0">
                <a:solidFill>
                  <a:srgbClr val="00B050"/>
                </a:solidFill>
              </a:rPr>
              <a:t>Was </a:t>
            </a:r>
            <a:r>
              <a:rPr lang="en-US" i="1" dirty="0">
                <a:solidFill>
                  <a:srgbClr val="00B050"/>
                </a:solidFill>
              </a:rPr>
              <a:t>proper 3-part communication used?</a:t>
            </a:r>
          </a:p>
          <a:p>
            <a:pPr marL="742950" lvl="1" indent="-285750">
              <a:buFont typeface="Wingdings" panose="05000000000000000000" pitchFamily="2" charset="2"/>
              <a:buChar char="§"/>
            </a:pPr>
            <a:r>
              <a:rPr lang="en-US" i="1" dirty="0">
                <a:solidFill>
                  <a:srgbClr val="00B050"/>
                </a:solidFill>
              </a:rPr>
              <a:t>Was the request or instruction clear?</a:t>
            </a:r>
          </a:p>
          <a:p>
            <a:pPr marL="742950" lvl="1" indent="-285750">
              <a:buFont typeface="Wingdings" panose="05000000000000000000" pitchFamily="2" charset="2"/>
              <a:buChar char="§"/>
            </a:pPr>
            <a:r>
              <a:rPr lang="en-US" i="1" dirty="0">
                <a:solidFill>
                  <a:srgbClr val="00B050"/>
                </a:solidFill>
              </a:rPr>
              <a:t>What was done well?</a:t>
            </a:r>
          </a:p>
          <a:p>
            <a:pPr marL="742950" lvl="1" indent="-285750">
              <a:buFont typeface="Wingdings" panose="05000000000000000000" pitchFamily="2" charset="2"/>
              <a:buChar char="§"/>
            </a:pPr>
            <a:r>
              <a:rPr lang="en-US" i="1" dirty="0">
                <a:solidFill>
                  <a:srgbClr val="00B050"/>
                </a:solidFill>
              </a:rPr>
              <a:t>How could the communication be improved?</a:t>
            </a:r>
          </a:p>
        </p:txBody>
      </p:sp>
      <p:pic>
        <p:nvPicPr>
          <p:cNvPr id="3" name="2_Call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293057" y="1118138"/>
            <a:ext cx="609600" cy="609600"/>
          </a:xfrm>
          <a:prstGeom prst="rect">
            <a:avLst/>
          </a:prstGeom>
        </p:spPr>
      </p:pic>
      <p:pic>
        <p:nvPicPr>
          <p:cNvPr id="9" name="3_CallRecordi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293057" y="2458604"/>
            <a:ext cx="609600" cy="609600"/>
          </a:xfrm>
          <a:prstGeom prst="rect">
            <a:avLst/>
          </a:prstGeom>
        </p:spPr>
      </p:pic>
    </p:spTree>
    <p:extLst>
      <p:ext uri="{BB962C8B-B14F-4D97-AF65-F5344CB8AC3E}">
        <p14:creationId xmlns:p14="http://schemas.microsoft.com/office/powerpoint/2010/main" val="13779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839"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9199" fill="hold"/>
                                        <p:tgtEl>
                                          <p:spTgt spid="9"/>
                                        </p:tgtEl>
                                      </p:cBhvr>
                                    </p:cmd>
                                  </p:childTnLst>
                                </p:cTn>
                              </p:par>
                            </p:childTnLst>
                          </p:cTn>
                        </p:par>
                      </p:childTnLst>
                    </p:cTn>
                  </p:par>
                </p:childTnLst>
              </p:cTn>
              <p:nextCondLst>
                <p:cond evt="onClick" delay="0">
                  <p:tgtEl>
                    <p:spTgt spid="9"/>
                  </p:tgtEl>
                </p:cond>
              </p:nextCondLst>
            </p:seq>
            <p:audio>
              <p:cMediaNode vol="80000">
                <p:cTn id="18"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theme/theme1.xml><?xml version="1.0" encoding="utf-8"?>
<a:theme xmlns:a="http://schemas.openxmlformats.org/drawingml/2006/main" name="Texas Reliability Entity PowerPoint template.ppt">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xas RE Power Point Presentation Template" id="{C6053D28-5924-42FB-A27F-683F998E31FC}" vid="{7BD2A3A9-BAD8-405F-970D-1C2979066A9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xsi="http://www.w3.org/2001/XMLSchema-instance" xmlns:p="http://schemas.microsoft.com/office/2006/metadata/propertie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B5A15AC8D0D94FB6967E12C8FD1B18" ma:contentTypeVersion="0" ma:contentTypeDescription="Create a new document." ma:contentTypeScope="" ma:versionID="f68c61fcc580751b455e4c7fcfd2b72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129C7-A923-4275-9E58-947A8D4F8E71}">
  <ds:schemaRefs>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A3B21AE-E837-44D9-9648-054AC2F7F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D4BB41E-C0C3-42E4-9B91-E8471975B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Texas%20RE%20Power%20Point%20Presentation%20Template</Template>
  <TotalTime>1180</TotalTime>
  <Words>1387</Words>
  <Application>Microsoft Office PowerPoint</Application>
  <PresentationFormat>On-screen Show (4:3)</PresentationFormat>
  <Paragraphs>275</Paragraphs>
  <Slides>21</Slides>
  <Notes>5</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Wingdings</vt:lpstr>
      <vt:lpstr>Texas Reliability Entity PowerPoint template.ppt</vt:lpstr>
      <vt:lpstr>Operational Communications and Coordination: Real World Experiences</vt:lpstr>
      <vt:lpstr>Objectives</vt:lpstr>
      <vt:lpstr>Why Do We Need Effective Communication? </vt:lpstr>
      <vt:lpstr>The System Operator World</vt:lpstr>
      <vt:lpstr>Directives and Three-Part Communication </vt:lpstr>
      <vt:lpstr>Techniques for Effective Communication</vt:lpstr>
      <vt:lpstr>Actual Event Discussion</vt:lpstr>
      <vt:lpstr>Example: Hotline Call with Repeat Back</vt:lpstr>
      <vt:lpstr>Example:  Load loss due to outage coordination error</vt:lpstr>
      <vt:lpstr>Example: TO Communication with Generators</vt:lpstr>
      <vt:lpstr>Example:  Generation voltage support</vt:lpstr>
      <vt:lpstr>Example:  Excellent Call Example</vt:lpstr>
      <vt:lpstr>Multiple Mitigation Plans in One Area</vt:lpstr>
      <vt:lpstr>Emergency Condition Impact on Normal Operations</vt:lpstr>
      <vt:lpstr>TCEQ Air Emissions Enforcement Discretion Steps during an ERCOT EEA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Communications and Coordinations: Real World Experiences</dc:title>
  <dc:creator>Henry, Mark</dc:creator>
  <cp:keywords/>
  <dc:description/>
  <cp:lastModifiedBy>Henry, Mark</cp:lastModifiedBy>
  <cp:revision>90</cp:revision>
  <dcterms:created xsi:type="dcterms:W3CDTF">2014-11-17T22:27:43Z</dcterms:created>
  <dcterms:modified xsi:type="dcterms:W3CDTF">2015-03-06T00:10:04Z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0x010100D9B5A15AC8D0D94FB6967E12C8FD1B18</vt:lpwstr>
  </property>
  <property fmtid="{D5CDD505-2E9C-101B-9397-08002B2CF9AE}" pid="3" name="Project Title">
    <vt:lpwstr>345;#TexasRE Templates|d9ba399f-178f-4b0f-ad32-40f915006d1b</vt:lpwstr>
  </property>
  <property fmtid="{D5CDD505-2E9C-101B-9397-08002B2CF9AE}" pid="4" name="SupportedSoftware">
    <vt:lpwstr>
    </vt:lpwstr>
  </property>
  <property fmtid="{D5CDD505-2E9C-101B-9397-08002B2CF9AE}" pid="5" name="SupportedHardware">
    <vt:lpwstr>
    </vt:lpwstr>
  </property>
  <property fmtid="{D5CDD505-2E9C-101B-9397-08002B2CF9AE}" pid="6" name="Project Phase0">
    <vt:lpwstr>43;#Development|3a7e02ba-9e87-463c-a934-3e4599a916d4</vt:lpwstr>
  </property>
  <property fmtid="{D5CDD505-2E9C-101B-9397-08002B2CF9AE}" pid="7" name="Enterprise Keywords">
    <vt:lpwstr>
    </vt:lpwstr>
  </property>
  <property fmtid="{D5CDD505-2E9C-101B-9397-08002B2CF9AE}" pid="8" name="ITProjectDocumentType">
    <vt:lpwstr>
    </vt:lpwstr>
  </property>
  <property fmtid="{D5CDD505-2E9C-101B-9397-08002B2CF9AE}" pid="9" name="Order">
    <vt:r8>1600</vt:r8>
  </property>
  <property fmtid="{D5CDD505-2E9C-101B-9397-08002B2CF9AE}" pid="10" name="wic_System_Copyright">
    <vt:lpwstr/>
  </property>
</Properties>
</file>