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49"/>
  </p:notesMasterIdLst>
  <p:handoutMasterIdLst>
    <p:handoutMasterId r:id="rId50"/>
  </p:handoutMasterIdLst>
  <p:sldIdLst>
    <p:sldId id="260" r:id="rId6"/>
    <p:sldId id="301" r:id="rId7"/>
    <p:sldId id="310" r:id="rId8"/>
    <p:sldId id="291" r:id="rId9"/>
    <p:sldId id="336" r:id="rId10"/>
    <p:sldId id="335" r:id="rId11"/>
    <p:sldId id="295" r:id="rId12"/>
    <p:sldId id="362" r:id="rId13"/>
    <p:sldId id="363" r:id="rId14"/>
    <p:sldId id="337" r:id="rId15"/>
    <p:sldId id="353" r:id="rId16"/>
    <p:sldId id="355" r:id="rId17"/>
    <p:sldId id="356" r:id="rId18"/>
    <p:sldId id="357" r:id="rId19"/>
    <p:sldId id="358" r:id="rId20"/>
    <p:sldId id="365" r:id="rId21"/>
    <p:sldId id="359" r:id="rId22"/>
    <p:sldId id="366" r:id="rId23"/>
    <p:sldId id="369" r:id="rId24"/>
    <p:sldId id="360" r:id="rId25"/>
    <p:sldId id="370" r:id="rId26"/>
    <p:sldId id="364" r:id="rId27"/>
    <p:sldId id="374" r:id="rId28"/>
    <p:sldId id="372" r:id="rId29"/>
    <p:sldId id="338" r:id="rId30"/>
    <p:sldId id="340" r:id="rId31"/>
    <p:sldId id="299" r:id="rId32"/>
    <p:sldId id="300" r:id="rId33"/>
    <p:sldId id="348" r:id="rId34"/>
    <p:sldId id="347" r:id="rId35"/>
    <p:sldId id="341" r:id="rId36"/>
    <p:sldId id="351" r:id="rId37"/>
    <p:sldId id="350" r:id="rId38"/>
    <p:sldId id="352" r:id="rId39"/>
    <p:sldId id="354" r:id="rId40"/>
    <p:sldId id="361" r:id="rId41"/>
    <p:sldId id="318" r:id="rId42"/>
    <p:sldId id="313" r:id="rId43"/>
    <p:sldId id="368" r:id="rId44"/>
    <p:sldId id="316" r:id="rId45"/>
    <p:sldId id="315" r:id="rId46"/>
    <p:sldId id="314" r:id="rId47"/>
    <p:sldId id="317" r:id="rId4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dri, Sreenivas" initials="BS" lastIdx="1" clrIdx="0"/>
  <p:cmAuthor id="1" name="Potluri, Tejaswi" initials="P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8769" autoAdjust="0"/>
  </p:normalViewPr>
  <p:slideViewPr>
    <p:cSldViewPr snapToGrid="0" snapToObjects="1">
      <p:cViewPr>
        <p:scale>
          <a:sx n="100" d="100"/>
          <a:sy n="100" d="100"/>
        </p:scale>
        <p:origin x="-1968" y="-714"/>
      </p:cViewPr>
      <p:guideLst>
        <p:guide orient="horz" pos="24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55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3D644-36D5-4FEC-BE83-0E8887A689B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DE769-4F9F-4D00-9924-C5DF46517347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Monitoring</a:t>
          </a:r>
        </a:p>
      </dgm:t>
    </dgm:pt>
    <dgm:pt modelId="{898CEF2F-9448-4EED-8D3A-1CA85A211464}" type="parTrans" cxnId="{F043D964-AB85-427B-8591-E0468308C7CA}">
      <dgm:prSet/>
      <dgm:spPr/>
      <dgm:t>
        <a:bodyPr/>
        <a:lstStyle/>
        <a:p>
          <a:endParaRPr lang="en-US"/>
        </a:p>
      </dgm:t>
    </dgm:pt>
    <dgm:pt modelId="{64159419-E04C-4017-8803-353C7B1932E9}" type="sibTrans" cxnId="{F043D964-AB85-427B-8591-E0468308C7CA}">
      <dgm:prSet/>
      <dgm:spPr/>
      <dgm:t>
        <a:bodyPr/>
        <a:lstStyle/>
        <a:p>
          <a:endParaRPr lang="en-US"/>
        </a:p>
      </dgm:t>
    </dgm:pt>
    <dgm:pt modelId="{3FA1A9C8-3B2A-4155-B04E-24136E6709E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1" u="sng" dirty="0" smtClean="0">
              <a:solidFill>
                <a:schemeClr val="tx1"/>
              </a:solidFill>
            </a:rPr>
            <a:t>Server</a:t>
          </a:r>
        </a:p>
        <a:p>
          <a:r>
            <a:rPr lang="en-US" sz="1100" dirty="0" smtClean="0">
              <a:solidFill>
                <a:schemeClr val="tx1"/>
              </a:solidFill>
            </a:rPr>
            <a:t>Unreachable</a:t>
          </a:r>
        </a:p>
        <a:p>
          <a:r>
            <a:rPr lang="en-US" sz="1100" dirty="0" smtClean="0">
              <a:solidFill>
                <a:schemeClr val="tx1"/>
              </a:solidFill>
            </a:rPr>
            <a:t>Memory/CPU</a:t>
          </a:r>
        </a:p>
        <a:p>
          <a:r>
            <a:rPr lang="en-US" sz="1100" dirty="0" smtClean="0">
              <a:solidFill>
                <a:schemeClr val="tx1"/>
              </a:solidFill>
            </a:rPr>
            <a:t>Disk  Space</a:t>
          </a:r>
        </a:p>
        <a:p>
          <a:r>
            <a:rPr lang="en-US" sz="1100" dirty="0" smtClean="0">
              <a:solidFill>
                <a:schemeClr val="tx1"/>
              </a:solidFill>
            </a:rPr>
            <a:t>Back-up Status</a:t>
          </a:r>
          <a:endParaRPr lang="en-US" sz="1100" b="0" dirty="0">
            <a:solidFill>
              <a:schemeClr val="tx1"/>
            </a:solidFill>
          </a:endParaRPr>
        </a:p>
      </dgm:t>
    </dgm:pt>
    <dgm:pt modelId="{6E9A2728-9965-4EDD-8FA0-E137716A6D47}" type="parTrans" cxnId="{63232B40-AEA3-471E-9BAA-FDC2598C8487}">
      <dgm:prSet/>
      <dgm:spPr/>
      <dgm:t>
        <a:bodyPr/>
        <a:lstStyle/>
        <a:p>
          <a:endParaRPr lang="en-US"/>
        </a:p>
      </dgm:t>
    </dgm:pt>
    <dgm:pt modelId="{1A5500F8-211C-4F45-8032-3731A793834F}" type="sibTrans" cxnId="{63232B40-AEA3-471E-9BAA-FDC2598C8487}">
      <dgm:prSet/>
      <dgm:spPr/>
      <dgm:t>
        <a:bodyPr/>
        <a:lstStyle/>
        <a:p>
          <a:endParaRPr lang="en-US"/>
        </a:p>
      </dgm:t>
    </dgm:pt>
    <dgm:pt modelId="{4DABD2C8-E109-4314-A237-359A1ED90FF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Database</a:t>
          </a:r>
        </a:p>
        <a:p>
          <a:r>
            <a:rPr lang="en-US" sz="1100" dirty="0" smtClean="0">
              <a:solidFill>
                <a:schemeClr val="tx1"/>
              </a:solidFill>
            </a:rPr>
            <a:t>Memory/CPU</a:t>
          </a:r>
        </a:p>
        <a:p>
          <a:r>
            <a:rPr lang="en-US" sz="1100" dirty="0" smtClean="0">
              <a:solidFill>
                <a:schemeClr val="tx1"/>
              </a:solidFill>
            </a:rPr>
            <a:t>Table Locks</a:t>
          </a:r>
        </a:p>
        <a:p>
          <a:r>
            <a:rPr lang="en-US" sz="1100" dirty="0" smtClean="0">
              <a:solidFill>
                <a:schemeClr val="tx1"/>
              </a:solidFill>
            </a:rPr>
            <a:t>Long Execution Queries</a:t>
          </a:r>
        </a:p>
        <a:p>
          <a:r>
            <a:rPr lang="en-US" sz="1100" dirty="0" smtClean="0">
              <a:solidFill>
                <a:schemeClr val="tx1"/>
              </a:solidFill>
            </a:rPr>
            <a:t>Archive Logs</a:t>
          </a:r>
        </a:p>
        <a:p>
          <a:r>
            <a:rPr lang="en-US" sz="1100" dirty="0" smtClean="0">
              <a:solidFill>
                <a:schemeClr val="tx1"/>
              </a:solidFill>
            </a:rPr>
            <a:t>Replication Lags</a:t>
          </a:r>
          <a:endParaRPr lang="en-US" sz="1100" b="0" dirty="0" smtClean="0">
            <a:solidFill>
              <a:schemeClr val="tx1"/>
            </a:solidFill>
          </a:endParaRPr>
        </a:p>
      </dgm:t>
    </dgm:pt>
    <dgm:pt modelId="{B053D629-D692-455C-AB5A-D92FEE476606}" type="parTrans" cxnId="{4D651CA8-7D52-40E9-AE76-146AE43BF17D}">
      <dgm:prSet/>
      <dgm:spPr/>
      <dgm:t>
        <a:bodyPr/>
        <a:lstStyle/>
        <a:p>
          <a:endParaRPr lang="en-US"/>
        </a:p>
      </dgm:t>
    </dgm:pt>
    <dgm:pt modelId="{BE49EF72-4BF5-47E0-8938-D7DCFB1938BC}" type="sibTrans" cxnId="{4D651CA8-7D52-40E9-AE76-146AE43BF17D}">
      <dgm:prSet/>
      <dgm:spPr/>
      <dgm:t>
        <a:bodyPr/>
        <a:lstStyle/>
        <a:p>
          <a:endParaRPr lang="en-US"/>
        </a:p>
      </dgm:t>
    </dgm:pt>
    <dgm:pt modelId="{B74E843E-F63E-45EE-9FEF-8BA55982663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b="1" u="sng" dirty="0" smtClean="0">
              <a:solidFill>
                <a:schemeClr val="tx1"/>
              </a:solidFill>
            </a:rPr>
            <a:t>Application</a:t>
          </a:r>
        </a:p>
        <a:p>
          <a:r>
            <a:rPr lang="en-US" sz="1100" dirty="0" smtClean="0">
              <a:solidFill>
                <a:schemeClr val="tx1"/>
              </a:solidFill>
            </a:rPr>
            <a:t>Execution Delay</a:t>
          </a:r>
        </a:p>
        <a:p>
          <a:r>
            <a:rPr lang="en-US" sz="1100" dirty="0" smtClean="0">
              <a:solidFill>
                <a:schemeClr val="tx1"/>
              </a:solidFill>
            </a:rPr>
            <a:t>Log Errors</a:t>
          </a:r>
        </a:p>
        <a:p>
          <a:r>
            <a:rPr lang="en-US" sz="1100" dirty="0" smtClean="0">
              <a:solidFill>
                <a:schemeClr val="tx1"/>
              </a:solidFill>
            </a:rPr>
            <a:t>Data Flow Delay</a:t>
          </a:r>
        </a:p>
        <a:p>
          <a:r>
            <a:rPr lang="en-US" sz="1100" dirty="0" smtClean="0">
              <a:solidFill>
                <a:schemeClr val="tx1"/>
              </a:solidFill>
            </a:rPr>
            <a:t>Input Data Quality</a:t>
          </a:r>
        </a:p>
        <a:p>
          <a:r>
            <a:rPr lang="en-US" sz="1100" dirty="0" smtClean="0">
              <a:solidFill>
                <a:schemeClr val="tx1"/>
              </a:solidFill>
            </a:rPr>
            <a:t>Results Validation</a:t>
          </a:r>
          <a:endParaRPr lang="en-US" sz="1100" b="0" dirty="0">
            <a:solidFill>
              <a:schemeClr val="tx1"/>
            </a:solidFill>
          </a:endParaRPr>
        </a:p>
      </dgm:t>
    </dgm:pt>
    <dgm:pt modelId="{FB4B23D3-4059-412F-B12E-A0CBE47FCB09}" type="parTrans" cxnId="{6581A784-A2B8-4B8A-8270-6E8FBCC935B1}">
      <dgm:prSet/>
      <dgm:spPr/>
      <dgm:t>
        <a:bodyPr/>
        <a:lstStyle/>
        <a:p>
          <a:endParaRPr lang="en-US"/>
        </a:p>
      </dgm:t>
    </dgm:pt>
    <dgm:pt modelId="{E427AF6C-6A03-4EB0-B051-D0C143BA30E0}" type="sibTrans" cxnId="{6581A784-A2B8-4B8A-8270-6E8FBCC935B1}">
      <dgm:prSet/>
      <dgm:spPr/>
      <dgm:t>
        <a:bodyPr/>
        <a:lstStyle/>
        <a:p>
          <a:endParaRPr lang="en-US"/>
        </a:p>
      </dgm:t>
    </dgm:pt>
    <dgm:pt modelId="{582B08D1-7331-4427-8A84-3A61D407B369}" type="pres">
      <dgm:prSet presAssocID="{5D13D644-36D5-4FEC-BE83-0E8887A68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8BAFF-F8AE-4562-B3B6-074DC9B47B61}" type="pres">
      <dgm:prSet presAssocID="{C6FDE769-4F9F-4D00-9924-C5DF46517347}" presName="centerShape" presStyleLbl="node0" presStyleIdx="0" presStyleCnt="1"/>
      <dgm:spPr/>
      <dgm:t>
        <a:bodyPr/>
        <a:lstStyle/>
        <a:p>
          <a:endParaRPr lang="en-US"/>
        </a:p>
      </dgm:t>
    </dgm:pt>
    <dgm:pt modelId="{E52A75C8-A16E-41B6-9F19-EFD78714A7A6}" type="pres">
      <dgm:prSet presAssocID="{6E9A2728-9965-4EDD-8FA0-E137716A6D47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1C76859-D84B-4088-B7B5-19840E6FFEB4}" type="pres">
      <dgm:prSet presAssocID="{6E9A2728-9965-4EDD-8FA0-E137716A6D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F5C087B-D73A-4D2D-A3A3-8FB8D23D031E}" type="pres">
      <dgm:prSet presAssocID="{3FA1A9C8-3B2A-4155-B04E-24136E6709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AA42C-D6EE-4930-B478-EFEB143E8D52}" type="pres">
      <dgm:prSet presAssocID="{B053D629-D692-455C-AB5A-D92FEE476606}" presName="parTrans" presStyleLbl="sibTrans2D1" presStyleIdx="1" presStyleCnt="3"/>
      <dgm:spPr/>
      <dgm:t>
        <a:bodyPr/>
        <a:lstStyle/>
        <a:p>
          <a:endParaRPr lang="en-US"/>
        </a:p>
      </dgm:t>
    </dgm:pt>
    <dgm:pt modelId="{4BFAF5D4-4DF9-4CF8-B1D2-76CDFCB04D6A}" type="pres">
      <dgm:prSet presAssocID="{B053D629-D692-455C-AB5A-D92FEE47660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F4EAAF0-C845-4617-A1DA-A730E36DD33F}" type="pres">
      <dgm:prSet presAssocID="{4DABD2C8-E109-4314-A237-359A1ED90F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CC225-BE91-4F42-B4CE-BB82E5E79EF2}" type="pres">
      <dgm:prSet presAssocID="{FB4B23D3-4059-412F-B12E-A0CBE47FCB0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2529CF9-6C24-430D-9A5E-5A77CF8C1C03}" type="pres">
      <dgm:prSet presAssocID="{FB4B23D3-4059-412F-B12E-A0CBE47FCB0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F153EF-96E6-49DC-B9B6-395F31757F1E}" type="pres">
      <dgm:prSet presAssocID="{B74E843E-F63E-45EE-9FEF-8BA5598266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6B277-277B-41AD-86C7-02424E884082}" type="presOf" srcId="{C6FDE769-4F9F-4D00-9924-C5DF46517347}" destId="{6558BAFF-F8AE-4562-B3B6-074DC9B47B61}" srcOrd="0" destOrd="0" presId="urn:microsoft.com/office/officeart/2005/8/layout/radial5"/>
    <dgm:cxn modelId="{85E64825-2F73-4C10-96E8-49B29A1761F4}" type="presOf" srcId="{3FA1A9C8-3B2A-4155-B04E-24136E6709E1}" destId="{7F5C087B-D73A-4D2D-A3A3-8FB8D23D031E}" srcOrd="0" destOrd="0" presId="urn:microsoft.com/office/officeart/2005/8/layout/radial5"/>
    <dgm:cxn modelId="{36801334-1C84-4EB9-8A0F-B115CDC01A81}" type="presOf" srcId="{4DABD2C8-E109-4314-A237-359A1ED90FF7}" destId="{EF4EAAF0-C845-4617-A1DA-A730E36DD33F}" srcOrd="0" destOrd="0" presId="urn:microsoft.com/office/officeart/2005/8/layout/radial5"/>
    <dgm:cxn modelId="{63232B40-AEA3-471E-9BAA-FDC2598C8487}" srcId="{C6FDE769-4F9F-4D00-9924-C5DF46517347}" destId="{3FA1A9C8-3B2A-4155-B04E-24136E6709E1}" srcOrd="0" destOrd="0" parTransId="{6E9A2728-9965-4EDD-8FA0-E137716A6D47}" sibTransId="{1A5500F8-211C-4F45-8032-3731A793834F}"/>
    <dgm:cxn modelId="{9836D317-40E6-4A13-8316-0A849546C56D}" type="presOf" srcId="{B053D629-D692-455C-AB5A-D92FEE476606}" destId="{4BFAF5D4-4DF9-4CF8-B1D2-76CDFCB04D6A}" srcOrd="1" destOrd="0" presId="urn:microsoft.com/office/officeart/2005/8/layout/radial5"/>
    <dgm:cxn modelId="{90FF9BA1-6C44-4775-AE43-2A0BC09E6989}" type="presOf" srcId="{FB4B23D3-4059-412F-B12E-A0CBE47FCB09}" destId="{C2529CF9-6C24-430D-9A5E-5A77CF8C1C03}" srcOrd="1" destOrd="0" presId="urn:microsoft.com/office/officeart/2005/8/layout/radial5"/>
    <dgm:cxn modelId="{6581A784-A2B8-4B8A-8270-6E8FBCC935B1}" srcId="{C6FDE769-4F9F-4D00-9924-C5DF46517347}" destId="{B74E843E-F63E-45EE-9FEF-8BA55982663C}" srcOrd="2" destOrd="0" parTransId="{FB4B23D3-4059-412F-B12E-A0CBE47FCB09}" sibTransId="{E427AF6C-6A03-4EB0-B051-D0C143BA30E0}"/>
    <dgm:cxn modelId="{24813FB4-E4E4-4DB3-BA7D-3AE609A1A175}" type="presOf" srcId="{B74E843E-F63E-45EE-9FEF-8BA55982663C}" destId="{04F153EF-96E6-49DC-B9B6-395F31757F1E}" srcOrd="0" destOrd="0" presId="urn:microsoft.com/office/officeart/2005/8/layout/radial5"/>
    <dgm:cxn modelId="{9C89106F-49BC-4E9F-832F-31DDB3EB2C67}" type="presOf" srcId="{FB4B23D3-4059-412F-B12E-A0CBE47FCB09}" destId="{056CC225-BE91-4F42-B4CE-BB82E5E79EF2}" srcOrd="0" destOrd="0" presId="urn:microsoft.com/office/officeart/2005/8/layout/radial5"/>
    <dgm:cxn modelId="{4D651CA8-7D52-40E9-AE76-146AE43BF17D}" srcId="{C6FDE769-4F9F-4D00-9924-C5DF46517347}" destId="{4DABD2C8-E109-4314-A237-359A1ED90FF7}" srcOrd="1" destOrd="0" parTransId="{B053D629-D692-455C-AB5A-D92FEE476606}" sibTransId="{BE49EF72-4BF5-47E0-8938-D7DCFB1938BC}"/>
    <dgm:cxn modelId="{1210BD39-27C2-4D07-A091-43A4C1CA4E66}" type="presOf" srcId="{6E9A2728-9965-4EDD-8FA0-E137716A6D47}" destId="{E52A75C8-A16E-41B6-9F19-EFD78714A7A6}" srcOrd="0" destOrd="0" presId="urn:microsoft.com/office/officeart/2005/8/layout/radial5"/>
    <dgm:cxn modelId="{F043D964-AB85-427B-8591-E0468308C7CA}" srcId="{5D13D644-36D5-4FEC-BE83-0E8887A689BD}" destId="{C6FDE769-4F9F-4D00-9924-C5DF46517347}" srcOrd="0" destOrd="0" parTransId="{898CEF2F-9448-4EED-8D3A-1CA85A211464}" sibTransId="{64159419-E04C-4017-8803-353C7B1932E9}"/>
    <dgm:cxn modelId="{C1D71371-8894-4CB6-B251-7A3F445C66E8}" type="presOf" srcId="{5D13D644-36D5-4FEC-BE83-0E8887A689BD}" destId="{582B08D1-7331-4427-8A84-3A61D407B369}" srcOrd="0" destOrd="0" presId="urn:microsoft.com/office/officeart/2005/8/layout/radial5"/>
    <dgm:cxn modelId="{E246C84C-1A1B-437D-9764-D582C9D932C0}" type="presOf" srcId="{B053D629-D692-455C-AB5A-D92FEE476606}" destId="{C4CAA42C-D6EE-4930-B478-EFEB143E8D52}" srcOrd="0" destOrd="0" presId="urn:microsoft.com/office/officeart/2005/8/layout/radial5"/>
    <dgm:cxn modelId="{1BB422CF-70CE-4498-B73E-5B10FDC168ED}" type="presOf" srcId="{6E9A2728-9965-4EDD-8FA0-E137716A6D47}" destId="{B1C76859-D84B-4088-B7B5-19840E6FFEB4}" srcOrd="1" destOrd="0" presId="urn:microsoft.com/office/officeart/2005/8/layout/radial5"/>
    <dgm:cxn modelId="{243CE5F6-F0CE-4A92-8372-7D6D8BEF5778}" type="presParOf" srcId="{582B08D1-7331-4427-8A84-3A61D407B369}" destId="{6558BAFF-F8AE-4562-B3B6-074DC9B47B61}" srcOrd="0" destOrd="0" presId="urn:microsoft.com/office/officeart/2005/8/layout/radial5"/>
    <dgm:cxn modelId="{0304DF0D-5B82-4D11-A77A-9E2E06293194}" type="presParOf" srcId="{582B08D1-7331-4427-8A84-3A61D407B369}" destId="{E52A75C8-A16E-41B6-9F19-EFD78714A7A6}" srcOrd="1" destOrd="0" presId="urn:microsoft.com/office/officeart/2005/8/layout/radial5"/>
    <dgm:cxn modelId="{A815421E-E663-45E2-910E-37B5F3370EEC}" type="presParOf" srcId="{E52A75C8-A16E-41B6-9F19-EFD78714A7A6}" destId="{B1C76859-D84B-4088-B7B5-19840E6FFEB4}" srcOrd="0" destOrd="0" presId="urn:microsoft.com/office/officeart/2005/8/layout/radial5"/>
    <dgm:cxn modelId="{899A7C84-58DC-4853-A78D-EB47C4470976}" type="presParOf" srcId="{582B08D1-7331-4427-8A84-3A61D407B369}" destId="{7F5C087B-D73A-4D2D-A3A3-8FB8D23D031E}" srcOrd="2" destOrd="0" presId="urn:microsoft.com/office/officeart/2005/8/layout/radial5"/>
    <dgm:cxn modelId="{4E05BCC2-22B7-4543-BDC1-651481559854}" type="presParOf" srcId="{582B08D1-7331-4427-8A84-3A61D407B369}" destId="{C4CAA42C-D6EE-4930-B478-EFEB143E8D52}" srcOrd="3" destOrd="0" presId="urn:microsoft.com/office/officeart/2005/8/layout/radial5"/>
    <dgm:cxn modelId="{395DA3D0-7BFC-44D2-98DF-43BDA605FAB9}" type="presParOf" srcId="{C4CAA42C-D6EE-4930-B478-EFEB143E8D52}" destId="{4BFAF5D4-4DF9-4CF8-B1D2-76CDFCB04D6A}" srcOrd="0" destOrd="0" presId="urn:microsoft.com/office/officeart/2005/8/layout/radial5"/>
    <dgm:cxn modelId="{54A9707B-F7CB-4B6B-B4EC-339E5DD205FB}" type="presParOf" srcId="{582B08D1-7331-4427-8A84-3A61D407B369}" destId="{EF4EAAF0-C845-4617-A1DA-A730E36DD33F}" srcOrd="4" destOrd="0" presId="urn:microsoft.com/office/officeart/2005/8/layout/radial5"/>
    <dgm:cxn modelId="{E01B19F2-898D-42C1-A4F6-C9F61A8F6635}" type="presParOf" srcId="{582B08D1-7331-4427-8A84-3A61D407B369}" destId="{056CC225-BE91-4F42-B4CE-BB82E5E79EF2}" srcOrd="5" destOrd="0" presId="urn:microsoft.com/office/officeart/2005/8/layout/radial5"/>
    <dgm:cxn modelId="{EC2360E7-BB3A-48BA-9829-44710DA89572}" type="presParOf" srcId="{056CC225-BE91-4F42-B4CE-BB82E5E79EF2}" destId="{C2529CF9-6C24-430D-9A5E-5A77CF8C1C03}" srcOrd="0" destOrd="0" presId="urn:microsoft.com/office/officeart/2005/8/layout/radial5"/>
    <dgm:cxn modelId="{04FBAB61-BE85-4F37-A376-D832755FDAD8}" type="presParOf" srcId="{582B08D1-7331-4427-8A84-3A61D407B369}" destId="{04F153EF-96E6-49DC-B9B6-395F31757F1E}" srcOrd="6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8BAFF-F8AE-4562-B3B6-074DC9B47B61}">
      <dsp:nvSpPr>
        <dsp:cNvPr id="0" name=""/>
        <dsp:cNvSpPr/>
      </dsp:nvSpPr>
      <dsp:spPr>
        <a:xfrm>
          <a:off x="3471499" y="2365009"/>
          <a:ext cx="1687812" cy="1687812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tx1"/>
              </a:solidFill>
            </a:rPr>
            <a:t>Monitoring</a:t>
          </a:r>
        </a:p>
      </dsp:txBody>
      <dsp:txXfrm>
        <a:off x="3718673" y="2612183"/>
        <a:ext cx="1193464" cy="1193464"/>
      </dsp:txXfrm>
    </dsp:sp>
    <dsp:sp modelId="{E52A75C8-A16E-41B6-9F19-EFD78714A7A6}">
      <dsp:nvSpPr>
        <dsp:cNvPr id="0" name=""/>
        <dsp:cNvSpPr/>
      </dsp:nvSpPr>
      <dsp:spPr>
        <a:xfrm rot="16200000">
          <a:off x="4136718" y="1751048"/>
          <a:ext cx="357375" cy="573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90324" y="1919425"/>
        <a:ext cx="250163" cy="344314"/>
      </dsp:txXfrm>
    </dsp:sp>
    <dsp:sp modelId="{7F5C087B-D73A-4D2D-A3A3-8FB8D23D031E}">
      <dsp:nvSpPr>
        <dsp:cNvPr id="0" name=""/>
        <dsp:cNvSpPr/>
      </dsp:nvSpPr>
      <dsp:spPr>
        <a:xfrm>
          <a:off x="3471499" y="2903"/>
          <a:ext cx="1687812" cy="1687812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Server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Unreachable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Memory/CPU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Disk  Space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Back-up Status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3718673" y="250077"/>
        <a:ext cx="1193464" cy="1193464"/>
      </dsp:txXfrm>
    </dsp:sp>
    <dsp:sp modelId="{C4CAA42C-D6EE-4930-B478-EFEB143E8D52}">
      <dsp:nvSpPr>
        <dsp:cNvPr id="0" name=""/>
        <dsp:cNvSpPr/>
      </dsp:nvSpPr>
      <dsp:spPr>
        <a:xfrm rot="1800000">
          <a:off x="5150780" y="3507456"/>
          <a:ext cx="357375" cy="573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57962" y="3595424"/>
        <a:ext cx="250163" cy="344314"/>
      </dsp:txXfrm>
    </dsp:sp>
    <dsp:sp modelId="{EF4EAAF0-C845-4617-A1DA-A730E36DD33F}">
      <dsp:nvSpPr>
        <dsp:cNvPr id="0" name=""/>
        <dsp:cNvSpPr/>
      </dsp:nvSpPr>
      <dsp:spPr>
        <a:xfrm>
          <a:off x="5517143" y="3546062"/>
          <a:ext cx="1687812" cy="1687812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Database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Memory/CPU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Table Locks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Long Execution Queries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Archive Logs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Replication Lags</a:t>
          </a:r>
          <a:endParaRPr lang="en-US" sz="1100" b="0" kern="1200" dirty="0" smtClean="0">
            <a:solidFill>
              <a:schemeClr val="tx1"/>
            </a:solidFill>
          </a:endParaRPr>
        </a:p>
      </dsp:txBody>
      <dsp:txXfrm>
        <a:off x="5764317" y="3793236"/>
        <a:ext cx="1193464" cy="1193464"/>
      </dsp:txXfrm>
    </dsp:sp>
    <dsp:sp modelId="{056CC225-BE91-4F42-B4CE-BB82E5E79EF2}">
      <dsp:nvSpPr>
        <dsp:cNvPr id="0" name=""/>
        <dsp:cNvSpPr/>
      </dsp:nvSpPr>
      <dsp:spPr>
        <a:xfrm rot="9000000">
          <a:off x="3122655" y="3507456"/>
          <a:ext cx="357375" cy="5738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222685" y="3595424"/>
        <a:ext cx="250163" cy="344314"/>
      </dsp:txXfrm>
    </dsp:sp>
    <dsp:sp modelId="{04F153EF-96E6-49DC-B9B6-395F31757F1E}">
      <dsp:nvSpPr>
        <dsp:cNvPr id="0" name=""/>
        <dsp:cNvSpPr/>
      </dsp:nvSpPr>
      <dsp:spPr>
        <a:xfrm>
          <a:off x="1425856" y="3546062"/>
          <a:ext cx="1687812" cy="1687812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Application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Execution Delay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Log Errors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Data Flow Delay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Input Data Quality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Results Validation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673030" y="3793236"/>
        <a:ext cx="1193464" cy="1193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24630-608F-4DF3-8ADF-5A4696249F8B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032BD-142C-49D8-B0B7-000B8E0D0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06DB5BA-31BF-40B8-9B8C-8CAFC8211F13}" type="datetimeFigureOut">
              <a:rPr lang="en-US" smtClean="0"/>
              <a:t>3/9/2015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E09E3BC-FE77-4DDA-8EFC-DEE8BD519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1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E3BC-FE77-4DDA-8EFC-DEE8BD519B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3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0F3C7-42FE-40DB-83D7-25DBD4EA7B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2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22DF-ABA2-41EC-A5D9-981CB2CAF805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CB78-0AB2-4AF5-8D38-E4C582F43F64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D913-56EF-4C5D-9977-3BAE7EA0C17D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AACF-99B7-49C8-9288-413396CFE456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0128-6677-4228-9625-33EA21912D0A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30BC-CD42-4BF6-9E54-D2BE935E98BF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CFB0-67AC-4C1D-94DB-F71E3CB31F9C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9EE9-76B9-4D39-81B1-FFD07E026FA3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CDD0-71A1-4244-BDBD-D0990DD4152D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1CDB-9F74-4A8C-A88A-4C7AB0251292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81247-5DE8-441F-AF95-703C5D70050C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3986-3E5B-47E8-8045-DABA98CF1CC7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4BE8-AF5D-4BB0-AF44-22E22AC682B8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A257-4713-45CA-9784-84F2B5C2AEC1}" type="datetime1">
              <a:rPr lang="en-US" smtClean="0"/>
              <a:t>3/9/2015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992552"/>
            <a:ext cx="7727950" cy="5899150"/>
            <a:chOff x="603250" y="546100"/>
            <a:chExt cx="7727950" cy="5899150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1920935"/>
              <a:ext cx="75438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 smtClean="0"/>
            </a:p>
            <a:p>
              <a:pPr algn="ctr"/>
              <a:r>
                <a:rPr lang="en-US" sz="2800" b="1" dirty="0"/>
                <a:t>Energy &amp; Market Management System </a:t>
              </a:r>
            </a:p>
            <a:p>
              <a:pPr algn="ctr"/>
              <a:r>
                <a:rPr lang="en-US" sz="2800" b="1" dirty="0"/>
                <a:t>(EMMS) </a:t>
              </a:r>
            </a:p>
            <a:p>
              <a:pPr algn="ctr"/>
              <a:r>
                <a:rPr lang="en-US" sz="2800" b="1" dirty="0"/>
                <a:t>Support </a:t>
              </a:r>
              <a:r>
                <a:rPr lang="en-US" sz="2800" b="1" dirty="0" smtClean="0"/>
                <a:t>Model &amp; Processes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i="1" dirty="0" smtClean="0"/>
            </a:p>
            <a:p>
              <a:endParaRPr lang="en-US" i="1" dirty="0"/>
            </a:p>
            <a:p>
              <a:r>
                <a:rPr lang="en-US" i="1" dirty="0" smtClean="0"/>
                <a:t>Steve White</a:t>
              </a:r>
            </a:p>
            <a:p>
              <a:r>
                <a:rPr lang="en-US" dirty="0" smtClean="0"/>
                <a:t>Manager, EMMS Production Support</a:t>
              </a:r>
            </a:p>
            <a:p>
              <a:endParaRPr lang="en-US" sz="1600" dirty="0"/>
            </a:p>
            <a:p>
              <a:endParaRPr lang="en-US" sz="1600" dirty="0" smtClean="0"/>
            </a:p>
            <a:p>
              <a:r>
                <a:rPr lang="en-US" dirty="0" smtClean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48D-6708-5141-8A45-C2E8F9E83312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992552"/>
            <a:ext cx="7727950" cy="5031423"/>
            <a:chOff x="603250" y="546100"/>
            <a:chExt cx="7727950" cy="5031423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QSE/TSP Telemetry Data Flow to </a:t>
              </a:r>
            </a:p>
            <a:p>
              <a:pPr algn="ctr"/>
              <a:r>
                <a:rPr lang="en-US" sz="2800" b="1" dirty="0" smtClean="0"/>
                <a:t>EMMS Applications </a:t>
              </a:r>
            </a:p>
            <a:p>
              <a:pPr algn="ctr"/>
              <a:r>
                <a:rPr lang="en-US" sz="2800" b="1" dirty="0" smtClean="0"/>
                <a:t>&amp;</a:t>
              </a:r>
            </a:p>
            <a:p>
              <a:pPr algn="ctr"/>
              <a:r>
                <a:rPr lang="en-US" sz="2800" b="1" dirty="0" smtClean="0"/>
                <a:t>EMMS Applications Data Flow to QSE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i="1" dirty="0" smtClean="0"/>
            </a:p>
            <a:p>
              <a:endParaRPr lang="en-US" i="1" dirty="0"/>
            </a:p>
            <a:p>
              <a:endParaRPr lang="en-US" sz="1600" dirty="0"/>
            </a:p>
            <a:p>
              <a:endParaRPr lang="en-US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EMS </a:t>
            </a:r>
            <a:r>
              <a:rPr lang="en-US" sz="2000" dirty="0"/>
              <a:t>Applications – Used by Control Room Operators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455026"/>
            <a:ext cx="8524875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200" b="1" u="sng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u="sng" dirty="0" smtClean="0"/>
              <a:t>Inter-Control </a:t>
            </a:r>
            <a:r>
              <a:rPr lang="en-US" sz="1200" b="1" u="sng" dirty="0"/>
              <a:t>Center Communication Control Protocol (ICCP):</a:t>
            </a:r>
            <a:r>
              <a:rPr lang="en-US" sz="1200" dirty="0"/>
              <a:t>  </a:t>
            </a:r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dirty="0"/>
              <a:t> </a:t>
            </a:r>
            <a:r>
              <a:rPr lang="en-US" sz="1200" i="1" dirty="0"/>
              <a:t>Application  used to send and receive Telemetry data to Market Participants from and to EMS System</a:t>
            </a:r>
            <a:r>
              <a:rPr lang="en-US" sz="1200" i="1" dirty="0" smtClean="0"/>
              <a:t>.</a:t>
            </a:r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u="sng" dirty="0" smtClean="0"/>
              <a:t>Supervisory </a:t>
            </a:r>
            <a:r>
              <a:rPr lang="en-US" sz="1200" b="1" u="sng" dirty="0"/>
              <a:t>Control and Data Acquisition (SCADA):</a:t>
            </a:r>
            <a:r>
              <a:rPr lang="en-US" sz="1200" dirty="0"/>
              <a:t>  </a:t>
            </a:r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Scans the telemetry Analog and Status points from ICCP every 2 seconds </a:t>
            </a:r>
            <a:endParaRPr lang="en-US" sz="1200" i="1" dirty="0" smtClean="0"/>
          </a:p>
          <a:p>
            <a:pPr lvl="2">
              <a:buSzPct val="150000"/>
            </a:pPr>
            <a:endParaRPr lang="en-US" sz="1200" i="1" dirty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Performs the data quality and reasonability checks. </a:t>
            </a:r>
            <a:endParaRPr lang="en-US" sz="1200" i="1" dirty="0" smtClean="0"/>
          </a:p>
          <a:p>
            <a:pPr lvl="2">
              <a:buSzPct val="150000"/>
            </a:pPr>
            <a:endParaRPr lang="en-US" sz="1200" i="1" dirty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Provides telemetry data to EMS Applications.</a:t>
            </a:r>
          </a:p>
          <a:p>
            <a:pPr lvl="1"/>
            <a:endParaRPr lang="en-US" sz="1200" b="1" u="sng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u="sng" dirty="0" smtClean="0"/>
              <a:t>Load </a:t>
            </a:r>
            <a:r>
              <a:rPr lang="en-US" sz="1200" b="1" u="sng" dirty="0"/>
              <a:t>Frequency Control (LFC):</a:t>
            </a:r>
            <a:r>
              <a:rPr lang="en-US" sz="1200" u="sng" dirty="0"/>
              <a:t> </a:t>
            </a:r>
            <a:endParaRPr lang="en-US" sz="1200" dirty="0" smtClean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Executes every 4 seconds, </a:t>
            </a:r>
            <a:endParaRPr lang="en-US" sz="1200" i="1" dirty="0" smtClean="0"/>
          </a:p>
          <a:p>
            <a:pPr lvl="2">
              <a:buSzPct val="150000"/>
            </a:pPr>
            <a:endParaRPr lang="en-US" sz="1200" i="1" dirty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Controls Grid Frequency Control </a:t>
            </a:r>
            <a:endParaRPr lang="en-US" sz="1200" i="1" dirty="0" smtClean="0"/>
          </a:p>
          <a:p>
            <a:pPr lvl="2">
              <a:buSzPct val="150000"/>
            </a:pPr>
            <a:endParaRPr lang="en-US" sz="1200" i="1" dirty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Deploys Regulation, Responsive Reserves </a:t>
            </a:r>
            <a:endParaRPr lang="en-US" sz="1200" i="1" dirty="0" smtClean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Performs </a:t>
            </a:r>
            <a:r>
              <a:rPr lang="en-US" sz="1200" i="1" dirty="0" smtClean="0"/>
              <a:t>Ancillary Service Capacity Monitor Calculations (Physical Responsive Reserve, RRS Capacity etc.) every </a:t>
            </a:r>
            <a:r>
              <a:rPr lang="en-US" sz="1200" i="1" dirty="0"/>
              <a:t>10 seconds.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Resource Limit Calculator (RLC):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Executes every 4 </a:t>
            </a:r>
            <a:r>
              <a:rPr lang="en-US" sz="1200" i="1" dirty="0" smtClean="0"/>
              <a:t>seconds</a:t>
            </a:r>
          </a:p>
          <a:p>
            <a:pPr lvl="2">
              <a:buSzPct val="150000"/>
            </a:pPr>
            <a:endParaRPr lang="en-US" sz="1200" i="1" dirty="0" smtClean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Calculates Generation To Be Dispatched (GTBD) based on Generating Units Telemetered Current Generation, next 5 minute Load change and Regulation deployed  value.</a:t>
            </a:r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 smtClean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Calculates </a:t>
            </a:r>
            <a:r>
              <a:rPr lang="en-US" sz="1200" i="1" dirty="0"/>
              <a:t>Resource High/Low Ancillary Service Limits (HASL/LASL), High/Low Dispatch Limits (HDL/LDL), SCED Up/Down Ramp Rates based on the Telemetered High/Low Sustainable Limits (HSL/LSL), Telemetered Ancillary Service Responsibilities and Schedules. </a:t>
            </a:r>
            <a:endParaRPr lang="en-US" sz="1200" i="1" dirty="0" smtClean="0"/>
          </a:p>
          <a:p>
            <a:pPr lvl="2">
              <a:buSzPct val="150000"/>
            </a:pPr>
            <a:endParaRPr lang="en-US" sz="1200" i="1" dirty="0" smtClean="0"/>
          </a:p>
          <a:p>
            <a:pPr marL="1200150" lvl="2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Limits </a:t>
            </a:r>
            <a:r>
              <a:rPr lang="en-US" sz="1200" i="1" dirty="0"/>
              <a:t>are used in Real-Time Security Constraint Economic Dispatch (SCED) Application</a:t>
            </a:r>
            <a:r>
              <a:rPr lang="en-US" sz="14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EMS Applications – Used by Control Room Operators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579253"/>
            <a:ext cx="85248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State Estimator (RTNET):</a:t>
            </a:r>
            <a:r>
              <a:rPr lang="en-US" sz="1200" dirty="0"/>
              <a:t> </a:t>
            </a:r>
            <a:endParaRPr lang="en-US" sz="12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Executes every 5 minutes determines the real-time network electrical state based on real-time network model, Telemetered SCADA  Analog, Status Points data, operator entries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r>
              <a:rPr lang="en-US" sz="1200" i="1" dirty="0" smtClean="0"/>
              <a:t> </a:t>
            </a: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Detects errors in measurements and models, to the extent possible, maintains statistics, this information is available for system operators and network analysis applications (real-time contingency analysis, dynamic studies, study network analysis etc.).</a:t>
            </a:r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Real-time Contingency Analysis (RTCA):</a:t>
            </a:r>
            <a:r>
              <a:rPr lang="en-US" sz="1200" dirty="0"/>
              <a:t> </a:t>
            </a:r>
            <a:endParaRPr lang="en-US" sz="12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Executes every 5 minutes following the State Estimator completion</a:t>
            </a:r>
            <a:r>
              <a:rPr lang="en-US" sz="1200" i="1" dirty="0" smtClean="0"/>
              <a:t>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Performs power flow analysis on the real-time network model for base case as well as defined N-1 Contingencies and detects the voltage violation, MVA overloads.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RTCA  presents the base case/contingency violations information to Control Room Operators.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RTCA  also calculates the Units and Loads shift factors for each violation during each run.</a:t>
            </a:r>
          </a:p>
          <a:p>
            <a:pPr lvl="1"/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/>
              <a:t>Transmission </a:t>
            </a:r>
            <a:r>
              <a:rPr lang="en-US" sz="1200" b="1" u="sng" dirty="0"/>
              <a:t>Constraint Manager (TCM):</a:t>
            </a:r>
            <a:r>
              <a:rPr lang="en-US" sz="1200" dirty="0"/>
              <a:t> 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TCM Application provides a user interface to the Control Room and displays Transmission Lines/Transfers/ZBR/Interfaces real-time base case/Contingency violations (constraints) and corresponding violations shift factors.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Control Room Operators activate the constraints to Real-Time Security Constraint Economic Dispatch (SCED) Application to resolve violations based on the overload percentage and constraints shift factors data.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TCM application executes after RTCA  has completed with a Valid Solution and captures all the required violations data and corresponding violation shift factors from RTCA.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/>
            <a:endParaRPr lang="en-US" sz="1200" b="1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EMS Applications – Used by Control Room Operators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675873"/>
            <a:ext cx="852487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Load Forecast (LF):</a:t>
            </a:r>
            <a:r>
              <a:rPr lang="en-US" sz="1200" dirty="0"/>
              <a:t>  </a:t>
            </a:r>
            <a:endParaRPr lang="en-US" sz="12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2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LF  performs Short Term Load Forecast (STLF), Mid Term Load Forecast (MTLF</a:t>
            </a:r>
            <a:r>
              <a:rPr lang="en-US" sz="1200" i="1" dirty="0" smtClean="0"/>
              <a:t>).</a:t>
            </a:r>
          </a:p>
          <a:p>
            <a:pPr lvl="1">
              <a:buSzPct val="150000"/>
            </a:pPr>
            <a:r>
              <a:rPr lang="en-US" sz="1200" i="1" dirty="0" smtClean="0"/>
              <a:t> </a:t>
            </a:r>
            <a:r>
              <a:rPr lang="en-US" sz="1200" i="1" dirty="0"/>
              <a:t> 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STLF executes  every 5 minutes and provides next 12  5-minute intervals load forecast, it is used in the Market System Look-Ahead Security Constraint Economic SCED (LA-SCED) application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MTLF runs every top of the hour and provides the future 7 days hourly forecast, It is used in Market System Hourly  Reliability/Daily/Weekly Unit Commitment (HRUC/DRUC/WRUC)  applications.</a:t>
            </a:r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Dynamic Ratings Application (DYNRTG):</a:t>
            </a:r>
            <a:r>
              <a:rPr lang="en-US" sz="1200" dirty="0"/>
              <a:t> </a:t>
            </a:r>
            <a:endParaRPr lang="en-US" sz="1200" dirty="0" smtClean="0"/>
          </a:p>
          <a:p>
            <a:pPr lvl="0"/>
            <a:endParaRPr lang="en-US" sz="12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It runs every 5 minutes and calculates the Dynamically rated Lines ratings in real-time based on the Telemetered  MVA, AMPS,TEMPERATURE and Weather Forecast and updates in SCADA for Real-Time Network Applications use (RTNET/RTCA).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DYNRTG also calculates the next 7 seven days the Dynamically Rated Line ratings based on the next 7 days weather forecast.</a:t>
            </a:r>
          </a:p>
          <a:p>
            <a:pPr lvl="1">
              <a:buSzPct val="150000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Forced Outage Detection (FOD):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endParaRPr lang="en-US" sz="1200" b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FOD Application executes every 10 seconds and reads the real-time topology changes to determine  the documented and undocumented outages.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Control Room Operators monitor the  unit/load trips using the FOD application displays.</a:t>
            </a:r>
          </a:p>
          <a:p>
            <a:pPr lvl="1"/>
            <a:endParaRPr lang="en-US" sz="1400" b="1" u="sng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3488" y="-3201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 Management System (MMS) Applications – Used by Control Room Operators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797" y="675873"/>
            <a:ext cx="85248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Security Constraint Economic Dispatch (SCED):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Executes every 5 minutes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SCED dispatches Generation Resources economically and maintains the system-wide power balance and reliability.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SCED also determines ORDC reserves and ORDC Price Adders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During Real-Time operations, SCED dispatches Resources to match the system total generation requirement provided by the EMS while observing Resource and Transmission Constraints.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SCED  produces the Base Point &amp; LMP for Resources, these data sets are transferred to Market Participants through ICCP.</a:t>
            </a:r>
          </a:p>
          <a:p>
            <a:r>
              <a:rPr lang="en-US" sz="12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/>
              <a:t>Reliability </a:t>
            </a:r>
            <a:r>
              <a:rPr lang="en-US" sz="1200" b="1" u="sng" dirty="0"/>
              <a:t>Unit Commitment (RUC):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Reliability Unit Commitment (RUC)  determines the commitment of the Generation Resources to match the forecasted system demand, and is subject  to Transmission and Resource constraints.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RUC commits additional Generation capacity on top of Resources already committed in previous RUCs, Resources that are self-committed in the Current Operating Plans (COPs), and Resource capacity already committed to provide Ancillary Service. 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ERCOT performs three RUC Process: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i="1" dirty="0" smtClean="0"/>
              <a:t>Hourly </a:t>
            </a:r>
            <a:r>
              <a:rPr lang="en-US" sz="1200" i="1" dirty="0"/>
              <a:t>RUC (HRUC</a:t>
            </a:r>
            <a:r>
              <a:rPr lang="en-US" sz="1200" i="1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i="1" dirty="0"/>
              <a:t>Day-Ahead RUC (DRUC</a:t>
            </a:r>
            <a:r>
              <a:rPr lang="en-US" sz="1200" i="1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200" i="1" dirty="0"/>
              <a:t>Weekly RUC (WRUC</a:t>
            </a:r>
            <a:r>
              <a:rPr lang="en-US" sz="1200" i="1" dirty="0" smtClean="0"/>
              <a:t>)  - It is used for Study Purpose.</a:t>
            </a:r>
            <a:endParaRPr lang="en-US" sz="12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-3201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 Management System (MMS) Applications – Used by Control Room Operators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675873"/>
            <a:ext cx="85248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/>
              <a:t>AS Manager:</a:t>
            </a:r>
            <a:r>
              <a:rPr lang="en-US" sz="1200" dirty="0"/>
              <a:t> 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Control Room Operators uses AS Manager application to deploy  Non-Spin to Generating Units and Load Resources , Responsive Reserve to Non-Controllable Load Resources as well as Emergency Responsive Service (ERS) to ERS Loads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r>
              <a:rPr lang="en-US" sz="1200" i="1" dirty="0" smtClean="0"/>
              <a:t> </a:t>
            </a: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Non-Spin and Responsive  Reserve deployments are transferred to Market Participants via XML deployment messages.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EMS LFC Applications retrieves the Non-Spin and RRS deployments Flag from AS Manager for Ancillary Service monitoring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Non-spin </a:t>
            </a:r>
            <a:r>
              <a:rPr lang="en-US" sz="1200" i="1" dirty="0"/>
              <a:t>Deployment flag is sent to QSE’s through ICCP telemetry and QSE’s update the Generating units Telemetered Non-Spin Schedule values</a:t>
            </a:r>
            <a:r>
              <a:rPr lang="en-US" sz="1200" i="1" dirty="0" smtClean="0"/>
              <a:t>.</a:t>
            </a:r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RRS Deployment flag is sent to QSE’s through ICCP telemetry and QSE’s update the Load Resources Telemetered  RRS Schedule values.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sz="1200" b="1" u="sng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/>
              <a:t>Supplemental </a:t>
            </a:r>
            <a:r>
              <a:rPr lang="en-US" sz="1200" b="1" u="sng" dirty="0"/>
              <a:t>Ancillary Service Market (SASM):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Control Room Operator executes a SASM  during the Adjustment Period to procure additional Regulation Down, Regulation Up, Responsive Reserve, and Non-Spin capacities as required. </a:t>
            </a:r>
            <a:endParaRPr lang="en-US" sz="1200" i="1" dirty="0" smtClean="0"/>
          </a:p>
          <a:p>
            <a:pPr lvl="1">
              <a:buSzPct val="150000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Control Room Operator will use SASM to procure Ancillary Services in the Adjustment Period to maintain AS capacity sufficiency for: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/>
          </a:p>
          <a:p>
            <a:pPr marL="1200150" lvl="2" indent="-285750">
              <a:buSzPct val="150000"/>
              <a:buFont typeface="Arial" panose="020B0604020202020204" pitchFamily="34" charset="0"/>
              <a:buChar char="•"/>
            </a:pPr>
            <a:r>
              <a:rPr lang="en-US" sz="1200" i="1" dirty="0"/>
              <a:t>Replacement of Ancillary Services capacity that is undeliverable due to transmission constraints.</a:t>
            </a:r>
          </a:p>
          <a:p>
            <a:pPr marL="1200150" lvl="2" indent="-285750">
              <a:buSzPct val="150000"/>
              <a:buFont typeface="Arial" panose="020B0604020202020204" pitchFamily="34" charset="0"/>
              <a:buChar char="•"/>
            </a:pPr>
            <a:r>
              <a:rPr lang="en-US" sz="1200" i="1" dirty="0"/>
              <a:t>Replacement of Ancillary Services capacity due to failure to provide.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400" dirty="0"/>
          </a:p>
          <a:p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QSE/ TSP ICCP Telemetry </a:t>
            </a:r>
            <a:r>
              <a:rPr lang="en-US" sz="2000" dirty="0"/>
              <a:t>Communication to ERCOT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2000" kern="0" dirty="0" smtClean="0"/>
          </a:p>
          <a:p>
            <a:pPr algn="ctr">
              <a:defRPr/>
            </a:pPr>
            <a:endParaRPr lang="en-US" sz="4000" kern="0" dirty="0" smtClean="0"/>
          </a:p>
          <a:p>
            <a:pPr algn="ctr">
              <a:defRPr/>
            </a:pPr>
            <a:endParaRPr lang="en-US" sz="4000" kern="0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33438"/>
            <a:ext cx="59531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808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QSE/TSP Telemetry Data Flow </a:t>
            </a:r>
            <a:r>
              <a:rPr lang="en-US" sz="2000" b="1" dirty="0"/>
              <a:t>to </a:t>
            </a:r>
            <a:r>
              <a:rPr lang="en-US" sz="2000" b="1" dirty="0" smtClean="0"/>
              <a:t>EMS &amp; MMS Applications </a:t>
            </a:r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8599" y="673695"/>
            <a:ext cx="8521674" cy="5683792"/>
            <a:chOff x="228599" y="673695"/>
            <a:chExt cx="8521674" cy="575999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643181" y="4114800"/>
              <a:ext cx="1889" cy="2614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293650" y="6050273"/>
              <a:ext cx="573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257800" y="5487030"/>
              <a:ext cx="609600" cy="28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161530" y="2424700"/>
              <a:ext cx="7058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2449949"/>
              <a:ext cx="0" cy="5431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810000" y="1752600"/>
              <a:ext cx="3048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28599" y="673695"/>
              <a:ext cx="8521674" cy="5759992"/>
              <a:chOff x="228599" y="640808"/>
              <a:chExt cx="8521674" cy="5759992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5257800" y="4648201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105400" y="1688000"/>
                <a:ext cx="76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781800" y="3200400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374438" y="2946686"/>
                <a:ext cx="537993" cy="1356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lowchart: Data 20"/>
              <p:cNvSpPr/>
              <p:nvPr/>
            </p:nvSpPr>
            <p:spPr>
              <a:xfrm>
                <a:off x="228599" y="1783193"/>
                <a:ext cx="1458905" cy="700813"/>
              </a:xfrm>
              <a:prstGeom prst="flowChartInputOutpu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prstClr val="black"/>
                    </a:solidFill>
                  </a:rPr>
                  <a:t>QSE/TSP ICCP</a:t>
                </a:r>
              </a:p>
              <a:p>
                <a:pPr algn="ctr"/>
                <a:r>
                  <a:rPr lang="en-US" sz="1000" b="1" dirty="0">
                    <a:solidFill>
                      <a:prstClr val="black"/>
                    </a:solidFill>
                  </a:rPr>
                  <a:t>(</a:t>
                </a:r>
                <a:r>
                  <a:rPr lang="en-US" sz="1000" b="1" dirty="0" smtClean="0">
                    <a:solidFill>
                      <a:prstClr val="black"/>
                    </a:solidFill>
                  </a:rPr>
                  <a:t>Telemetry)</a:t>
                </a:r>
                <a:endParaRPr 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735130" y="640808"/>
                <a:ext cx="3840480" cy="5759992"/>
              </a:xfrm>
              <a:prstGeom prst="rect">
                <a:avLst/>
              </a:prstGeom>
              <a:noFill/>
              <a:ln w="2857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88028" y="2727032"/>
                <a:ext cx="785091" cy="44334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ICCP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912431" y="2738577"/>
                <a:ext cx="722745" cy="42025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SCADA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038600" y="4343400"/>
                <a:ext cx="1372428" cy="68377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Transmission Constraint </a:t>
                </a:r>
                <a:r>
                  <a:rPr lang="en-US" sz="1200" b="1" dirty="0" smtClean="0">
                    <a:solidFill>
                      <a:prstClr val="black"/>
                    </a:solidFill>
                  </a:rPr>
                  <a:t>Manager (TCM)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114800" y="685800"/>
                <a:ext cx="1260380" cy="5638800"/>
                <a:chOff x="3970927" y="878554"/>
                <a:chExt cx="1260380" cy="56388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3976253" y="878554"/>
                  <a:ext cx="985274" cy="585357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prstClr val="black"/>
                      </a:solidFill>
                    </a:rPr>
                    <a:t>Load Forecasting Application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3970927" y="3061983"/>
                  <a:ext cx="1075174" cy="48357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</a:rPr>
                    <a:t>State Estimator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970927" y="2326354"/>
                  <a:ext cx="1060540" cy="609602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>
                      <a:solidFill>
                        <a:prstClr val="black"/>
                      </a:solidFill>
                    </a:rPr>
                    <a:t>Load </a:t>
                  </a:r>
                  <a:r>
                    <a:rPr lang="en-US" sz="1100" b="1" dirty="0" smtClean="0">
                      <a:solidFill>
                        <a:prstClr val="black"/>
                      </a:solidFill>
                    </a:rPr>
                    <a:t>Frequency Control</a:t>
                  </a:r>
                  <a:endParaRPr lang="en-US" sz="11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4012105" y="5434390"/>
                  <a:ext cx="1137672" cy="425014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</a:rPr>
                    <a:t>Dynamic Ratings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012105" y="5991895"/>
                  <a:ext cx="1219202" cy="52545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</a:rPr>
                    <a:t>Forced Outage Detection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970927" y="1640554"/>
                  <a:ext cx="1046730" cy="561109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</a:rPr>
                    <a:t>Resource Limit Calculator</a:t>
                  </a: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5867400" y="762000"/>
                <a:ext cx="1066800" cy="556260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0">
                <a:schemeClr val="accent1"/>
              </a:lnRef>
              <a:fillRef idx="1002">
                <a:schemeClr val="dk2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EMS-&gt;MMS Interface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914400" y="2960251"/>
                <a:ext cx="98023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46" idx="1"/>
              </p:cNvCxnSpPr>
              <p:nvPr/>
            </p:nvCxnSpPr>
            <p:spPr>
              <a:xfrm flipV="1">
                <a:off x="3810000" y="978479"/>
                <a:ext cx="310126" cy="121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48" idx="1"/>
              </p:cNvCxnSpPr>
              <p:nvPr/>
            </p:nvCxnSpPr>
            <p:spPr>
              <a:xfrm flipV="1">
                <a:off x="3834461" y="2438401"/>
                <a:ext cx="280339" cy="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630558" y="2944091"/>
                <a:ext cx="179442" cy="10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796138" y="714315"/>
                <a:ext cx="17539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</a:rPr>
                  <a:t>EMS Applications</a:t>
                </a: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7185783" y="640809"/>
                <a:ext cx="1564490" cy="5455192"/>
                <a:chOff x="7181791" y="637629"/>
                <a:chExt cx="1681918" cy="552753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7239000" y="637629"/>
                  <a:ext cx="1524000" cy="5527536"/>
                </a:xfrm>
                <a:prstGeom prst="rect">
                  <a:avLst/>
                </a:pr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7362354" y="1219200"/>
                  <a:ext cx="1295399" cy="70890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solidFill>
                        <a:prstClr val="black"/>
                      </a:solidFill>
                    </a:rPr>
                    <a:t>Security Constrained Economic Dispatch (SCED)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181791" y="727702"/>
                  <a:ext cx="1681918" cy="280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</a:rPr>
                    <a:t>MMS Applications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361199" y="2057400"/>
                  <a:ext cx="1295399" cy="70890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prstClr val="black"/>
                      </a:solidFill>
                    </a:rPr>
                    <a:t>Ancillary Service (AS) </a:t>
                  </a:r>
                  <a:r>
                    <a:rPr lang="en-US" sz="1050" b="1" dirty="0" smtClean="0">
                      <a:solidFill>
                        <a:prstClr val="black"/>
                      </a:solidFill>
                    </a:rPr>
                    <a:t>Manager</a:t>
                  </a:r>
                  <a:endParaRPr lang="en-US" sz="10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7375053" y="2895600"/>
                  <a:ext cx="1295399" cy="70890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prstClr val="black"/>
                      </a:solidFill>
                    </a:rPr>
                    <a:t>Reliability Unit Commitment (WRUC, DRUC, HRUC)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375052" y="3733800"/>
                  <a:ext cx="1295399" cy="70890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prstClr val="black"/>
                      </a:solidFill>
                    </a:rPr>
                    <a:t>Supplemental Ancillary Services Market (SASM)</a:t>
                  </a: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7375051" y="4572000"/>
                  <a:ext cx="1295399" cy="70890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prstClr val="black"/>
                      </a:solidFill>
                    </a:rPr>
                    <a:t>Look Ahead SCED (</a:t>
                  </a:r>
                  <a:r>
                    <a:rPr lang="en-US" sz="1050" b="1" dirty="0" smtClean="0">
                      <a:solidFill>
                        <a:prstClr val="black"/>
                      </a:solidFill>
                    </a:rPr>
                    <a:t>LASCED)</a:t>
                  </a:r>
                  <a:endParaRPr lang="en-US" sz="105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362354" y="5387091"/>
                  <a:ext cx="1295399" cy="70890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b="1" dirty="0">
                      <a:solidFill>
                        <a:prstClr val="black"/>
                      </a:solidFill>
                    </a:rPr>
                    <a:t>Day Ahead Market (DAM)</a:t>
                  </a: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4114800" y="3553691"/>
                <a:ext cx="1138382" cy="56110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prstClr val="black"/>
                    </a:solidFill>
                  </a:rPr>
                  <a:t>Real-Time Contingency Analysis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>
                <a:off x="3830295" y="3124200"/>
                <a:ext cx="28450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812128" y="978479"/>
                <a:ext cx="0" cy="5117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4648200" y="3352800"/>
                <a:ext cx="4187" cy="1896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>
              <a:endCxn id="49" idx="1"/>
            </p:cNvCxnSpPr>
            <p:nvPr/>
          </p:nvCxnSpPr>
          <p:spPr>
            <a:xfrm>
              <a:off x="3810000" y="5487030"/>
              <a:ext cx="3459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20146" y="6128887"/>
              <a:ext cx="3358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098327" y="1042851"/>
              <a:ext cx="7690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2" y="179143"/>
            <a:ext cx="807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QSE/TSP Telemetry Data Flow to </a:t>
            </a:r>
            <a:r>
              <a:rPr lang="en-US" sz="2000" dirty="0" smtClean="0"/>
              <a:t>MMS </a:t>
            </a:r>
            <a:r>
              <a:rPr lang="en-US" sz="2000" dirty="0"/>
              <a:t>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675873"/>
            <a:ext cx="85248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75" y="1075982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7" y="713973"/>
            <a:ext cx="845000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QSE/TSP </a:t>
            </a:r>
            <a:r>
              <a:rPr lang="en-US" sz="1400" b="1" dirty="0"/>
              <a:t>Telemetry Data </a:t>
            </a:r>
            <a:r>
              <a:rPr lang="en-US" sz="1400" b="1" dirty="0" smtClean="0"/>
              <a:t>to MMS Applications: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EMS Applications validates </a:t>
            </a:r>
            <a:r>
              <a:rPr lang="en-US" sz="1200" i="1" dirty="0"/>
              <a:t>the QSE/TSP Telemetry Data </a:t>
            </a:r>
            <a:r>
              <a:rPr lang="en-US" sz="1200" i="1" dirty="0" smtClean="0"/>
              <a:t>and transfer to MMS Applications.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EMS Applications performs the calculations based on </a:t>
            </a:r>
            <a:r>
              <a:rPr lang="en-US" sz="1200" i="1" dirty="0"/>
              <a:t>QSE/TSP Telemetry Data </a:t>
            </a:r>
            <a:r>
              <a:rPr lang="en-US" sz="1200" i="1" dirty="0" smtClean="0"/>
              <a:t>and transfer the calculated data to MMS Applications.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SCED &amp; Look-Ahead SCED: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Receives  Generating Units and Controllable Load Resources following telemetered  data sets from EMS. 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lvl="2">
              <a:buSzPct val="150000"/>
            </a:pPr>
            <a:r>
              <a:rPr lang="en-US" sz="1200" i="1" dirty="0" smtClean="0"/>
              <a:t>         </a:t>
            </a:r>
            <a:r>
              <a:rPr lang="en-US" sz="1200" b="1" i="1" dirty="0" smtClean="0"/>
              <a:t>Current Generating /Consuming MW</a:t>
            </a:r>
          </a:p>
          <a:p>
            <a:pPr lvl="2">
              <a:buSzPct val="150000"/>
            </a:pPr>
            <a:r>
              <a:rPr lang="en-US" sz="1200" b="1" i="1" dirty="0"/>
              <a:t> </a:t>
            </a:r>
            <a:r>
              <a:rPr lang="en-US" sz="1200" b="1" i="1" dirty="0" smtClean="0"/>
              <a:t>        Resource </a:t>
            </a:r>
            <a:r>
              <a:rPr lang="en-US" sz="1200" b="1" i="1" dirty="0"/>
              <a:t>Status</a:t>
            </a:r>
            <a:endParaRPr lang="en-US" sz="1200" b="1" i="1" dirty="0" smtClean="0"/>
          </a:p>
          <a:p>
            <a:pPr lvl="2">
              <a:buSzPct val="150000"/>
            </a:pPr>
            <a:r>
              <a:rPr lang="en-US" sz="1200" b="1" i="1" dirty="0"/>
              <a:t> </a:t>
            </a:r>
            <a:r>
              <a:rPr lang="en-US" sz="1200" b="1" i="1" dirty="0" smtClean="0"/>
              <a:t>       High Sustained Limit (HSL)</a:t>
            </a:r>
          </a:p>
          <a:p>
            <a:pPr lvl="2">
              <a:buSzPct val="150000"/>
            </a:pPr>
            <a:r>
              <a:rPr lang="en-US" sz="1200" b="1" i="1" dirty="0" smtClean="0"/>
              <a:t>        Low </a:t>
            </a:r>
            <a:r>
              <a:rPr lang="en-US" sz="1200" b="1" i="1" dirty="0"/>
              <a:t>Sustained Limit </a:t>
            </a:r>
            <a:r>
              <a:rPr lang="en-US" sz="1200" b="1" i="1" dirty="0" smtClean="0"/>
              <a:t>(LSL</a:t>
            </a:r>
            <a:r>
              <a:rPr lang="en-US" sz="1200" b="1" i="1" dirty="0"/>
              <a:t>)</a:t>
            </a:r>
            <a:endParaRPr lang="en-US" sz="1200" b="1" i="1" dirty="0" smtClean="0"/>
          </a:p>
          <a:p>
            <a:pPr lvl="2">
              <a:buSzPct val="150000"/>
            </a:pPr>
            <a:r>
              <a:rPr lang="en-US" sz="1200" b="1" i="1" dirty="0"/>
              <a:t> </a:t>
            </a:r>
            <a:r>
              <a:rPr lang="en-US" sz="1200" b="1" i="1" dirty="0" smtClean="0"/>
              <a:t>      </a:t>
            </a:r>
            <a:r>
              <a:rPr lang="en-US" sz="1200" b="1" i="1" dirty="0"/>
              <a:t>Ancillary Service </a:t>
            </a:r>
            <a:r>
              <a:rPr lang="en-US" sz="1200" b="1" i="1" dirty="0" smtClean="0"/>
              <a:t>Responsibilities/Schedules</a:t>
            </a:r>
          </a:p>
          <a:p>
            <a:pPr lvl="2">
              <a:buSzPct val="150000"/>
            </a:pPr>
            <a:endParaRPr lang="en-US" sz="1200" b="1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Receives HDL/LDL, HASL/LASL data from the EMS Resource Limit Calculator Application.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Receives transmission constraints and shift factors data set from the EMS Transmission Constraint Manager Application</a:t>
            </a:r>
            <a:r>
              <a:rPr lang="en-US" sz="1400" i="1" dirty="0" smtClean="0"/>
              <a:t>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Ancillary Service (AS) Manager: </a:t>
            </a:r>
          </a:p>
          <a:p>
            <a:endParaRPr lang="en-US" sz="1400" b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Receives  Generating Unit </a:t>
            </a:r>
            <a:r>
              <a:rPr lang="en-US" sz="1200" i="1" dirty="0"/>
              <a:t>and Load Resource telemetered data </a:t>
            </a:r>
            <a:r>
              <a:rPr lang="en-US" sz="1200" i="1" dirty="0" smtClean="0"/>
              <a:t> (</a:t>
            </a:r>
            <a:r>
              <a:rPr lang="en-US" sz="1200" b="1" i="1" dirty="0" smtClean="0"/>
              <a:t>HSL/LSL, Ancillary Service Responsibilities/Schedules, Resource Status etc</a:t>
            </a:r>
            <a:r>
              <a:rPr lang="en-US" sz="1200" b="1" i="1" dirty="0"/>
              <a:t>.</a:t>
            </a:r>
            <a:r>
              <a:rPr lang="en-US" sz="1200" b="1" i="1" dirty="0" smtClean="0"/>
              <a:t>) </a:t>
            </a:r>
            <a:r>
              <a:rPr lang="en-US" sz="1200" i="1" dirty="0" smtClean="0"/>
              <a:t>from </a:t>
            </a:r>
            <a:r>
              <a:rPr lang="en-US" sz="1200" i="1" dirty="0"/>
              <a:t>Resource Limit Calculator </a:t>
            </a:r>
            <a:r>
              <a:rPr lang="en-US" sz="1200" i="1" dirty="0" smtClean="0"/>
              <a:t>Application.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400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2" y="179143"/>
            <a:ext cx="807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QSE/TSP Telemetry Data Flow to </a:t>
            </a:r>
            <a:r>
              <a:rPr lang="en-US" sz="2000" dirty="0" smtClean="0"/>
              <a:t>MMS </a:t>
            </a:r>
            <a:r>
              <a:rPr lang="en-US" sz="2000" dirty="0"/>
              <a:t>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675873"/>
            <a:ext cx="85248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75" y="1075982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7" y="713973"/>
            <a:ext cx="8450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400" i="1" dirty="0" smtClean="0"/>
          </a:p>
          <a:p>
            <a:pPr marL="285750" lvl="1" indent="-285750">
              <a:buSzPct val="150000"/>
              <a:buFont typeface="Wingdings" panose="05000000000000000000" pitchFamily="2" charset="2"/>
              <a:buChar char="q"/>
            </a:pPr>
            <a:r>
              <a:rPr lang="en-US" sz="1400" b="1" dirty="0" smtClean="0"/>
              <a:t> Reliability Unit Commitment (RUC):</a:t>
            </a:r>
            <a:endParaRPr lang="en-US" sz="1400" b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Receives </a:t>
            </a:r>
            <a:r>
              <a:rPr lang="en-US" sz="1200" i="1" dirty="0"/>
              <a:t>Load Forecast from EMS Load Forecasting </a:t>
            </a:r>
            <a:r>
              <a:rPr lang="en-US" sz="1200" i="1" dirty="0" smtClean="0"/>
              <a:t>Application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EMS Load Forecast Application uses Generating Units and Tie Lines Telemetered MW in forecasting calculations.</a:t>
            </a:r>
          </a:p>
          <a:p>
            <a:pPr lvl="1">
              <a:buSzPct val="150000"/>
            </a:pPr>
            <a:r>
              <a:rPr lang="en-US" sz="1200" i="1" dirty="0" smtClean="0"/>
              <a:t> 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Receives Generating Units Online/Offline Hours from EMS Forced </a:t>
            </a:r>
            <a:r>
              <a:rPr lang="en-US" sz="1200" i="1" dirty="0"/>
              <a:t>Outage Detection </a:t>
            </a:r>
            <a:r>
              <a:rPr lang="en-US" sz="1200" i="1" dirty="0" smtClean="0"/>
              <a:t>Application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 </a:t>
            </a:r>
            <a:r>
              <a:rPr lang="en-US" sz="1200" i="1" dirty="0"/>
              <a:t>EMS Forced Outage Detection </a:t>
            </a:r>
            <a:r>
              <a:rPr lang="en-US" sz="1200" i="1" dirty="0" smtClean="0"/>
              <a:t>Application determines the </a:t>
            </a:r>
            <a:r>
              <a:rPr lang="en-US" sz="1200" i="1" dirty="0"/>
              <a:t>Generating Units Online/Offline Hours </a:t>
            </a:r>
            <a:r>
              <a:rPr lang="en-US" sz="1200" i="1" dirty="0" smtClean="0"/>
              <a:t>based on the Generating Units Telemetered Resource Status and MW.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HRUC receives First Hour Breaker Status from EMS.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4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SASM/DAM</a:t>
            </a:r>
            <a:r>
              <a:rPr lang="en-US" sz="1400" dirty="0" smtClean="0"/>
              <a:t>: </a:t>
            </a:r>
          </a:p>
          <a:p>
            <a:endParaRPr lang="en-US" sz="16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/>
              <a:t>Receives Generating Units Online/Offline Hours from EMS Forced Outage Detection </a:t>
            </a:r>
            <a:r>
              <a:rPr lang="en-US" sz="1200" i="1" dirty="0" smtClean="0"/>
              <a:t>Application</a:t>
            </a:r>
          </a:p>
          <a:p>
            <a:pPr lvl="1">
              <a:buSzPct val="150000"/>
            </a:pPr>
            <a:endParaRPr lang="en-US" sz="12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200" i="1" dirty="0" smtClean="0"/>
              <a:t>EMS </a:t>
            </a:r>
            <a:r>
              <a:rPr lang="en-US" sz="1200" i="1" dirty="0"/>
              <a:t>Forced Outage Detection Application determines the Generating Units Online/Offline Hours based on the Generating Units Telemetered Resource Status and MW.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200" i="1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79664" y="-432952"/>
            <a:ext cx="7984160" cy="68634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/>
            <a:endParaRPr lang="en-US" sz="2400" b="1" dirty="0" smtClean="0"/>
          </a:p>
          <a:p>
            <a:pPr algn="l"/>
            <a:endParaRPr lang="en-US" sz="2400" b="1" dirty="0" smtClean="0"/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Upon completing this course of instruction, you will</a:t>
            </a:r>
          </a:p>
          <a:p>
            <a:pPr algn="l"/>
            <a:endParaRPr lang="en-US" sz="2400" b="1" dirty="0"/>
          </a:p>
          <a:p>
            <a:pPr marL="342900" indent="-342900" algn="l">
              <a:buFont typeface="Courier New" pitchFamily="49" charset="0"/>
              <a:buChar char="o"/>
            </a:pPr>
            <a:endParaRPr lang="en-US" sz="1600" dirty="0"/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Recognize the EMMS Support Model and Control Room Operations Support.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Understand QSE/TSP Telemetry Data Flow to EMMS Applications  and EMMS Applications Data Flow to QSE.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Recognize Telemetry issues impact on EMMS Applications.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Identify the EMMS Network Model Update Process and look at TSP/QSE Model Load delay impacts </a:t>
            </a:r>
            <a:r>
              <a:rPr lang="en-US" dirty="0"/>
              <a:t>on Grid </a:t>
            </a:r>
            <a:r>
              <a:rPr lang="en-US" dirty="0" smtClean="0"/>
              <a:t>Reliability.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Understand </a:t>
            </a:r>
            <a:r>
              <a:rPr lang="en-US" dirty="0"/>
              <a:t>the EMMS Site Failover Process and Impacts to Grid Reliability/ERCOT Market.</a:t>
            </a:r>
          </a:p>
          <a:p>
            <a:pPr lvl="1" algn="just">
              <a:lnSpc>
                <a:spcPct val="150000"/>
              </a:lnSpc>
            </a:pPr>
            <a:endParaRPr lang="en-US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 algn="l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EMMS Applications </a:t>
            </a:r>
            <a:r>
              <a:rPr lang="en-US" sz="2400" b="1" dirty="0" smtClean="0"/>
              <a:t>Data Flow to QSE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36085" y="758608"/>
            <a:ext cx="7893587" cy="5248642"/>
            <a:chOff x="936085" y="758608"/>
            <a:chExt cx="7893587" cy="5248642"/>
          </a:xfrm>
        </p:grpSpPr>
        <p:grpSp>
          <p:nvGrpSpPr>
            <p:cNvPr id="37" name="Group 36"/>
            <p:cNvGrpSpPr/>
            <p:nvPr/>
          </p:nvGrpSpPr>
          <p:grpSpPr>
            <a:xfrm>
              <a:off x="936085" y="758608"/>
              <a:ext cx="7893587" cy="5248642"/>
              <a:chOff x="936085" y="758608"/>
              <a:chExt cx="7893587" cy="524864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36085" y="758608"/>
                <a:ext cx="7893587" cy="5248642"/>
                <a:chOff x="563163" y="688500"/>
                <a:chExt cx="8356131" cy="5248642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7141382" y="1655544"/>
                  <a:ext cx="479951" cy="13264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8373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4868276" y="1594567"/>
                  <a:ext cx="310178" cy="192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8373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grpSp>
              <p:nvGrpSpPr>
                <p:cNvPr id="45" name="Group 44"/>
                <p:cNvGrpSpPr/>
                <p:nvPr/>
              </p:nvGrpSpPr>
              <p:grpSpPr>
                <a:xfrm>
                  <a:off x="563163" y="688502"/>
                  <a:ext cx="1771270" cy="5137366"/>
                  <a:chOff x="224571" y="492741"/>
                  <a:chExt cx="1771270" cy="5137366"/>
                </a:xfrm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364685" y="492741"/>
                    <a:ext cx="1491043" cy="5137366"/>
                  </a:xfrm>
                  <a:prstGeom prst="rect">
                    <a:avLst/>
                  </a:prstGeom>
                  <a:noFill/>
                  <a:ln w="28575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479426" y="842125"/>
                    <a:ext cx="1204957" cy="823508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>
                        <a:solidFill>
                          <a:prstClr val="black"/>
                        </a:solidFill>
                      </a:rPr>
                      <a:t>Security Constrained Economic Dispatch (SCED)</a:t>
                    </a: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92259" y="2032416"/>
                    <a:ext cx="1204957" cy="690375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>
                        <a:solidFill>
                          <a:prstClr val="black"/>
                        </a:solidFill>
                      </a:rPr>
                      <a:t>Ancillary Service (AS) Manager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507728" y="3224684"/>
                    <a:ext cx="1204957" cy="690375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>
                        <a:solidFill>
                          <a:prstClr val="black"/>
                        </a:solidFill>
                      </a:rPr>
                      <a:t>Reliability Unit Commitment </a:t>
                    </a:r>
                    <a:r>
                      <a:rPr lang="en-US" sz="1050" b="1" dirty="0" smtClean="0">
                        <a:solidFill>
                          <a:prstClr val="black"/>
                        </a:solidFill>
                      </a:rPr>
                      <a:t>(DRUC</a:t>
                    </a:r>
                    <a:r>
                      <a:rPr lang="en-US" sz="1050" b="1" dirty="0">
                        <a:solidFill>
                          <a:prstClr val="black"/>
                        </a:solidFill>
                      </a:rPr>
                      <a:t>, HRUC)</a:t>
                    </a: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491819" y="4027278"/>
                    <a:ext cx="1204957" cy="690375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b="1" dirty="0">
                        <a:solidFill>
                          <a:prstClr val="black"/>
                        </a:solidFill>
                      </a:rPr>
                      <a:t>Supplemental Ancillary Services Market (SASM)</a:t>
                    </a: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24571" y="533114"/>
                    <a:ext cx="177127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prstClr val="black"/>
                        </a:solidFill>
                      </a:rPr>
                      <a:t>MMS Applications</a:t>
                    </a:r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3477236" y="688500"/>
                  <a:ext cx="3863726" cy="2731945"/>
                </a:xfrm>
                <a:prstGeom prst="rect">
                  <a:avLst/>
                </a:prstGeom>
                <a:noFill/>
                <a:ln w="285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3643733" y="1058169"/>
                  <a:ext cx="1237026" cy="81773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373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008373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endParaRPr lang="en-US" sz="1200" b="1" kern="0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1000" b="1" kern="0" dirty="0" smtClean="0">
                      <a:solidFill>
                        <a:prstClr val="black"/>
                      </a:solidFill>
                    </a:rPr>
                    <a:t>Resource Limit Calculator (RLC)</a:t>
                  </a:r>
                </a:p>
                <a:p>
                  <a:pPr algn="ctr"/>
                  <a:endParaRPr lang="en-US" sz="1200" b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178453" y="1225292"/>
                  <a:ext cx="1018396" cy="1590675"/>
                </a:xfrm>
                <a:prstGeom prst="rect">
                  <a:avLst/>
                </a:prstGeom>
                <a:gradFill rotWithShape="1">
                  <a:gsLst>
                    <a:gs pos="0">
                      <a:srgbClr val="1B5026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1B5026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200" b="1" kern="0" dirty="0">
                      <a:solidFill>
                        <a:prstClr val="black"/>
                      </a:solidFill>
                    </a:rPr>
                    <a:t>SCADA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3723441" y="757190"/>
                  <a:ext cx="20224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prstClr val="black"/>
                      </a:solidFill>
                    </a:rPr>
                    <a:t>EMS Applications</a:t>
                  </a:r>
                </a:p>
              </p:txBody>
            </p:sp>
            <p:sp>
              <p:nvSpPr>
                <p:cNvPr id="50" name="Flowchart: Document 49"/>
                <p:cNvSpPr/>
                <p:nvPr/>
              </p:nvSpPr>
              <p:spPr>
                <a:xfrm>
                  <a:off x="3499070" y="3531719"/>
                  <a:ext cx="1696028" cy="2405423"/>
                </a:xfrm>
                <a:prstGeom prst="flowChartDocumen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black"/>
                      </a:solidFill>
                    </a:rPr>
                    <a:t>ERCOT TIBCO Web Service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427893" y="1326632"/>
                  <a:ext cx="785091" cy="1035568"/>
                </a:xfrm>
                <a:prstGeom prst="rect">
                  <a:avLst/>
                </a:prstGeom>
                <a:gradFill rotWithShape="1">
                  <a:gsLst>
                    <a:gs pos="0">
                      <a:srgbClr val="1B5026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1B5026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200" b="1" kern="0" dirty="0">
                      <a:solidFill>
                        <a:prstClr val="black"/>
                      </a:solidFill>
                    </a:rPr>
                    <a:t>ICCP</a:t>
                  </a:r>
                </a:p>
              </p:txBody>
            </p:sp>
            <p:sp>
              <p:nvSpPr>
                <p:cNvPr id="52" name="Flowchart: Data 51"/>
                <p:cNvSpPr/>
                <p:nvPr/>
              </p:nvSpPr>
              <p:spPr>
                <a:xfrm>
                  <a:off x="7477115" y="1328822"/>
                  <a:ext cx="1442179" cy="816103"/>
                </a:xfrm>
                <a:prstGeom prst="flowChartInputOutput">
                  <a:avLst/>
                </a:prstGeom>
                <a:gradFill rotWithShape="1">
                  <a:gsLst>
                    <a:gs pos="0">
                      <a:srgbClr val="1B5026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1B5026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algn="ctr"/>
                  <a:r>
                    <a:rPr lang="en-US" sz="1000" b="1" kern="0" dirty="0" smtClean="0">
                      <a:solidFill>
                        <a:prstClr val="black"/>
                      </a:solidFill>
                    </a:rPr>
                    <a:t>QSE ICCP</a:t>
                  </a:r>
                </a:p>
                <a:p>
                  <a:pPr algn="ctr"/>
                  <a:r>
                    <a:rPr lang="en-US" sz="900" b="1" kern="0" dirty="0" smtClean="0">
                      <a:solidFill>
                        <a:prstClr val="black"/>
                      </a:solidFill>
                    </a:rPr>
                    <a:t>(Telemetry)</a:t>
                  </a:r>
                  <a:endParaRPr lang="en-US" sz="900" b="1" kern="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2038560" y="3929096"/>
                  <a:ext cx="1456557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8373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2022975" y="1407289"/>
                  <a:ext cx="1649484" cy="226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8373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6211066" y="1834681"/>
                  <a:ext cx="237862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8373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1965853" y="1166954"/>
                  <a:ext cx="1215654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prstClr val="black"/>
                      </a:solidFill>
                    </a:rPr>
                    <a:t>SCED </a:t>
                  </a:r>
                  <a:r>
                    <a:rPr lang="en-US" sz="1100" b="1" dirty="0" smtClean="0">
                      <a:solidFill>
                        <a:prstClr val="black"/>
                      </a:solidFill>
                    </a:rPr>
                    <a:t>Base </a:t>
                  </a:r>
                  <a:r>
                    <a:rPr lang="en-US" sz="1100" b="1" dirty="0">
                      <a:solidFill>
                        <a:prstClr val="black"/>
                      </a:solidFill>
                    </a:rPr>
                    <a:t>P</a:t>
                  </a:r>
                  <a:r>
                    <a:rPr lang="en-US" sz="1100" b="1" dirty="0" smtClean="0">
                      <a:solidFill>
                        <a:prstClr val="black"/>
                      </a:solidFill>
                    </a:rPr>
                    <a:t>oints </a:t>
                  </a:r>
                  <a:r>
                    <a:rPr lang="en-US" sz="1100" b="1" dirty="0">
                      <a:solidFill>
                        <a:prstClr val="black"/>
                      </a:solidFill>
                    </a:rPr>
                    <a:t>and LMPs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005707" y="2144926"/>
                  <a:ext cx="150392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prstClr val="black"/>
                      </a:solidFill>
                    </a:rPr>
                    <a:t>RRS and </a:t>
                  </a:r>
                  <a:r>
                    <a:rPr lang="en-US" sz="1050" b="1" dirty="0" smtClean="0">
                      <a:solidFill>
                        <a:prstClr val="black"/>
                      </a:solidFill>
                    </a:rPr>
                    <a:t>Non-Spin </a:t>
                  </a:r>
                  <a:r>
                    <a:rPr lang="en-US" sz="1050" b="1" dirty="0">
                      <a:solidFill>
                        <a:prstClr val="black"/>
                      </a:solidFill>
                    </a:rPr>
                    <a:t>D</a:t>
                  </a:r>
                  <a:r>
                    <a:rPr lang="en-US" sz="1050" b="1" dirty="0" smtClean="0">
                      <a:solidFill>
                        <a:prstClr val="black"/>
                      </a:solidFill>
                    </a:rPr>
                    <a:t>eployment Flag</a:t>
                  </a:r>
                  <a:endParaRPr lang="en-US" sz="1050" b="1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2296535" y="3678957"/>
                <a:ext cx="10775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prstClr val="black"/>
                    </a:solidFill>
                  </a:rPr>
                  <a:t>RUC Commitment Instructions</a:t>
                </a:r>
                <a:endParaRPr lang="en-US" sz="1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61131" y="2700120"/>
                <a:ext cx="1495972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Non-Spin and RRS Deployment Instructions</a:t>
                </a:r>
                <a:endParaRPr lang="en-US" sz="105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61131" y="4436952"/>
                <a:ext cx="149597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solidFill>
                      <a:prstClr val="black"/>
                    </a:solidFill>
                  </a:rPr>
                  <a:t>SASM AS Awards Instructions</a:t>
                </a:r>
                <a:endParaRPr lang="en-US" sz="105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176832" y="2886075"/>
              <a:ext cx="7652840" cy="3116950"/>
              <a:chOff x="1176832" y="2886075"/>
              <a:chExt cx="7652840" cy="3116950"/>
            </a:xfrm>
          </p:grpSpPr>
          <p:sp>
            <p:nvSpPr>
              <p:cNvPr id="67" name="Flowchart: Data 66"/>
              <p:cNvSpPr/>
              <p:nvPr/>
            </p:nvSpPr>
            <p:spPr>
              <a:xfrm>
                <a:off x="5917444" y="3820126"/>
                <a:ext cx="1743352" cy="872151"/>
              </a:xfrm>
              <a:prstGeom prst="flowChartInputOutpu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kern="0" dirty="0" smtClean="0">
                    <a:solidFill>
                      <a:prstClr val="black"/>
                    </a:solidFill>
                  </a:rPr>
                  <a:t>QSE</a:t>
                </a:r>
              </a:p>
              <a:p>
                <a:pPr algn="ctr"/>
                <a:r>
                  <a:rPr lang="en-US" sz="1000" b="1" kern="0" dirty="0" smtClean="0">
                    <a:solidFill>
                      <a:prstClr val="black"/>
                    </a:solidFill>
                  </a:rPr>
                  <a:t>Market Interface (Web Service)</a:t>
                </a:r>
                <a:endParaRPr lang="en-US" sz="1000" b="1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5317414" y="4174603"/>
                <a:ext cx="8149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Flowchart: Data 70"/>
              <p:cNvSpPr/>
              <p:nvPr/>
            </p:nvSpPr>
            <p:spPr>
              <a:xfrm>
                <a:off x="7310132" y="4847544"/>
                <a:ext cx="1519540" cy="957875"/>
              </a:xfrm>
              <a:prstGeom prst="flowChartInputOutpu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kern="0" dirty="0" smtClean="0">
                    <a:solidFill>
                      <a:prstClr val="black"/>
                    </a:solidFill>
                  </a:rPr>
                  <a:t>QSE – Manual Down Load of ERCOT Instructions</a:t>
                </a: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2327213" y="4638334"/>
                <a:ext cx="137593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8373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6" name="Elbow Connector 75"/>
              <p:cNvCxnSpPr/>
              <p:nvPr/>
            </p:nvCxnSpPr>
            <p:spPr>
              <a:xfrm>
                <a:off x="2315090" y="2886075"/>
                <a:ext cx="1400178" cy="792882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1176832" y="5121888"/>
                <a:ext cx="1138258" cy="69037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 smtClean="0">
                    <a:solidFill>
                      <a:prstClr val="black"/>
                    </a:solidFill>
                  </a:rPr>
                  <a:t>Electronic  Dispatch Instructions</a:t>
                </a:r>
              </a:p>
              <a:p>
                <a:pPr algn="ctr"/>
                <a:r>
                  <a:rPr lang="en-US" sz="1050" b="1" dirty="0" smtClean="0">
                    <a:solidFill>
                      <a:prstClr val="black"/>
                    </a:solidFill>
                  </a:rPr>
                  <a:t>(VDI)</a:t>
                </a:r>
                <a:endParaRPr lang="en-US" sz="105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327213" y="5381010"/>
                <a:ext cx="137593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8373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5317413" y="5395375"/>
                <a:ext cx="61638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Flowchart: Document 83"/>
              <p:cNvSpPr/>
              <p:nvPr/>
            </p:nvSpPr>
            <p:spPr>
              <a:xfrm>
                <a:off x="5933798" y="4993034"/>
                <a:ext cx="1048027" cy="1009991"/>
              </a:xfrm>
              <a:prstGeom prst="flowChartDocumen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</a:rPr>
                  <a:t>ERCOT Market User Interface (MMS UI)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6981825" y="5300125"/>
                <a:ext cx="48549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8" name="Rectangle 97"/>
            <p:cNvSpPr/>
            <p:nvPr/>
          </p:nvSpPr>
          <p:spPr>
            <a:xfrm>
              <a:off x="3863745" y="2090737"/>
              <a:ext cx="1168552" cy="1186463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100" b="1" kern="0" dirty="0" smtClean="0">
                  <a:solidFill>
                    <a:prstClr val="black"/>
                  </a:solidFill>
                </a:rPr>
                <a:t>Load </a:t>
              </a:r>
              <a:r>
                <a:rPr lang="en-US" sz="1100" b="1" kern="0" dirty="0">
                  <a:solidFill>
                    <a:prstClr val="black"/>
                  </a:solidFill>
                </a:rPr>
                <a:t>Frequency </a:t>
              </a:r>
              <a:r>
                <a:rPr lang="en-US" sz="1100" b="1" kern="0" dirty="0" smtClean="0">
                  <a:solidFill>
                    <a:prstClr val="black"/>
                  </a:solidFill>
                </a:rPr>
                <a:t>Control</a:t>
              </a:r>
            </a:p>
            <a:p>
              <a:pPr algn="ctr"/>
              <a:r>
                <a:rPr lang="en-US" sz="1100" b="1" kern="0" dirty="0" smtClean="0">
                  <a:solidFill>
                    <a:prstClr val="black"/>
                  </a:solidFill>
                </a:rPr>
                <a:t>(LFC)</a:t>
              </a:r>
              <a:r>
                <a:rPr lang="en-US" sz="1200" b="1" kern="0" dirty="0" smtClean="0">
                  <a:solidFill>
                    <a:prstClr val="black"/>
                  </a:solidFill>
                </a:rPr>
                <a:t> –</a:t>
              </a:r>
              <a:r>
                <a:rPr lang="en-US" sz="900" b="1" kern="0" dirty="0" smtClean="0">
                  <a:solidFill>
                    <a:srgbClr val="C00000"/>
                  </a:solidFill>
                </a:rPr>
                <a:t>Regulation/RRS Deployments to QSE</a:t>
              </a:r>
              <a:endParaRPr lang="en-US" sz="900" b="1" kern="0" dirty="0">
                <a:solidFill>
                  <a:srgbClr val="C00000"/>
                </a:solidFill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5032297" y="2683968"/>
              <a:ext cx="273129" cy="4529"/>
            </a:xfrm>
            <a:prstGeom prst="straightConnector1">
              <a:avLst/>
            </a:prstGeom>
            <a:noFill/>
            <a:ln w="25400" cap="flat" cmpd="sng" algn="ctr">
              <a:solidFill>
                <a:srgbClr val="008373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8" name="Elbow Connector 117"/>
            <p:cNvCxnSpPr/>
            <p:nvPr/>
          </p:nvCxnSpPr>
          <p:spPr>
            <a:xfrm flipV="1">
              <a:off x="2322776" y="1732451"/>
              <a:ext cx="1531444" cy="691274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992552"/>
            <a:ext cx="7727950" cy="4169648"/>
            <a:chOff x="603250" y="546100"/>
            <a:chExt cx="7727950" cy="4169648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QSE/TSP </a:t>
              </a:r>
              <a:r>
                <a:rPr lang="en-US" sz="2800" b="1" dirty="0"/>
                <a:t>Telemetry </a:t>
              </a:r>
              <a:r>
                <a:rPr lang="en-US" sz="2800" b="1" dirty="0" smtClean="0"/>
                <a:t>Issues  - </a:t>
              </a:r>
            </a:p>
            <a:p>
              <a:pPr algn="ctr"/>
              <a:r>
                <a:rPr lang="en-US" sz="2800" b="1" dirty="0"/>
                <a:t>I</a:t>
              </a:r>
              <a:r>
                <a:rPr lang="en-US" sz="2800" b="1" dirty="0" smtClean="0"/>
                <a:t>mpact </a:t>
              </a:r>
              <a:r>
                <a:rPr lang="en-US" sz="2800" b="1" dirty="0"/>
                <a:t>on EMMS Applications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i="1" dirty="0" smtClean="0"/>
            </a:p>
            <a:p>
              <a:endParaRPr lang="en-US" i="1" dirty="0"/>
            </a:p>
            <a:p>
              <a:endParaRPr lang="en-US" sz="1600" dirty="0"/>
            </a:p>
            <a:p>
              <a:endParaRPr lang="en-US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QSE Telemetry </a:t>
            </a:r>
            <a:r>
              <a:rPr lang="en-US" sz="2000" dirty="0"/>
              <a:t>I</a:t>
            </a:r>
            <a:r>
              <a:rPr lang="en-US" sz="2000" dirty="0" smtClean="0"/>
              <a:t>ssues </a:t>
            </a:r>
            <a:r>
              <a:rPr lang="en-US" sz="2000" dirty="0"/>
              <a:t>I</a:t>
            </a:r>
            <a:r>
              <a:rPr lang="en-US" sz="2000" dirty="0" smtClean="0"/>
              <a:t>mpact </a:t>
            </a:r>
            <a:r>
              <a:rPr lang="en-US" sz="2000" dirty="0"/>
              <a:t>on EMMS Applications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79663" y="742546"/>
            <a:ext cx="8392860" cy="5648728"/>
            <a:chOff x="379663" y="742546"/>
            <a:chExt cx="8392860" cy="5648728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762124" y="1981200"/>
              <a:ext cx="6237539" cy="95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379663" y="742546"/>
              <a:ext cx="8392860" cy="5648728"/>
              <a:chOff x="379663" y="742546"/>
              <a:chExt cx="8392860" cy="564872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123282" y="2400300"/>
                <a:ext cx="1496093" cy="61912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Resource Status (RST)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876550" y="2400300"/>
                <a:ext cx="1123950" cy="61912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MW/NPF,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HSL/LSL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4429126" y="2352675"/>
                <a:ext cx="2276474" cy="80962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Regulation Up/Down, RRS, Non-Spin Ancillary Service Responsibilities/Schedules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124701" y="2371724"/>
                <a:ext cx="1647822" cy="723901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Regulation Up/Down Participation Factors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762124" y="1990725"/>
                <a:ext cx="0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419474" y="1990725"/>
                <a:ext cx="0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5567362" y="1990725"/>
                <a:ext cx="1" cy="3714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7999663" y="1990725"/>
                <a:ext cx="0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Process 32"/>
              <p:cNvSpPr/>
              <p:nvPr/>
            </p:nvSpPr>
            <p:spPr>
              <a:xfrm>
                <a:off x="2332958" y="3438525"/>
                <a:ext cx="4048792" cy="2952749"/>
              </a:xfrm>
              <a:prstGeom prst="flowChartProcess">
                <a:avLst/>
              </a:prstGeom>
              <a:gradFill>
                <a:gsLst>
                  <a:gs pos="0">
                    <a:schemeClr val="accent4">
                      <a:tint val="100000"/>
                      <a:shade val="100000"/>
                      <a:satMod val="130000"/>
                      <a:lumMod val="28000"/>
                      <a:lumOff val="72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Impacts</a:t>
                </a:r>
              </a:p>
              <a:p>
                <a:pPr algn="ctr"/>
                <a:endParaRPr lang="en-US" sz="1200" b="1" i="1" u="sng" dirty="0" smtClean="0">
                  <a:solidFill>
                    <a:schemeClr val="tx1"/>
                  </a:solidFill>
                </a:endParaRPr>
              </a:p>
              <a:p>
                <a:pPr marL="228600" indent="-228600">
                  <a:buAutoNum type="arabicPeriod"/>
                </a:pPr>
                <a:r>
                  <a:rPr lang="en-US" sz="1200" b="1" i="1" dirty="0">
                    <a:solidFill>
                      <a:schemeClr val="tx1"/>
                    </a:solidFill>
                  </a:rPr>
                  <a:t>Incorrect RLC Dispatch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Limits/GTBD 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Calculations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>
                    <a:solidFill>
                      <a:schemeClr val="tx1"/>
                    </a:solidFill>
                  </a:rPr>
                  <a:t>May lead to SCED Dispatch/Prices issues. 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>
                    <a:solidFill>
                      <a:schemeClr val="tx1"/>
                    </a:solidFill>
                  </a:rPr>
                  <a:t>LFC Ancillary Service Monitoring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provides incorrect </a:t>
                </a:r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Physical </a:t>
                </a:r>
                <a:r>
                  <a:rPr lang="en-US" sz="1200" b="1" i="1" u="sng" dirty="0">
                    <a:solidFill>
                      <a:schemeClr val="tx1"/>
                    </a:solidFill>
                  </a:rPr>
                  <a:t>Responsive Capacity, RRS </a:t>
                </a:r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Capacity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Control Room.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>
                    <a:solidFill>
                      <a:schemeClr val="tx1"/>
                    </a:solidFill>
                  </a:rPr>
                  <a:t>LFC Regulation/Responsive Reserve Deployments may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 not be same as QSE Awarded AS Quantity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>
                    <a:solidFill>
                      <a:schemeClr val="tx1"/>
                    </a:solidFill>
                  </a:rPr>
                  <a:t>Incorrect LFC Emergency Base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Point Deployment.</a:t>
                </a:r>
              </a:p>
              <a:p>
                <a:pPr marL="228600" indent="-228600">
                  <a:buFontTx/>
                  <a:buAutoNum type="arabicPeriod"/>
                </a:pPr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Invalid 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Units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Non-Spin and 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Load Resource 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Deployments</a:t>
                </a:r>
                <a:r>
                  <a:rPr lang="en-US" sz="1200" b="1" i="1" dirty="0">
                    <a:solidFill>
                      <a:schemeClr val="tx1"/>
                    </a:solidFill>
                  </a:rPr>
                  <a:t>. </a:t>
                </a:r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 </a:t>
                </a:r>
                <a:endParaRPr lang="en-US" sz="1200" b="1" i="1" u="sng" dirty="0">
                  <a:solidFill>
                    <a:schemeClr val="tx1"/>
                  </a:solidFill>
                </a:endParaRPr>
              </a:p>
              <a:p>
                <a:r>
                  <a:rPr lang="en-US" sz="1200" b="1" dirty="0">
                    <a:solidFill>
                      <a:schemeClr val="tx1"/>
                    </a:solidFill>
                  </a:rPr>
                  <a:t>6.   Control Room may not be able to maintain Grid Frequency effectively.</a:t>
                </a:r>
              </a:p>
            </p:txBody>
          </p:sp>
          <p:sp>
            <p:nvSpPr>
              <p:cNvPr id="34" name="Flowchart: Data 33"/>
              <p:cNvSpPr/>
              <p:nvPr/>
            </p:nvSpPr>
            <p:spPr>
              <a:xfrm>
                <a:off x="2571748" y="742546"/>
                <a:ext cx="4448177" cy="876703"/>
              </a:xfrm>
              <a:prstGeom prst="flowChartInputOutpu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QSE </a:t>
                </a: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Generating Units/Load Resources Telemetry Points</a:t>
                </a: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(Good Quality but Invalid Values)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4633912" y="1619249"/>
                <a:ext cx="0" cy="3429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489452" y="3009901"/>
                <a:ext cx="0" cy="4476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2" name="Flowchart: Process 41"/>
              <p:cNvSpPr/>
              <p:nvPr/>
            </p:nvSpPr>
            <p:spPr>
              <a:xfrm>
                <a:off x="379663" y="3419475"/>
                <a:ext cx="1753938" cy="2552700"/>
              </a:xfrm>
              <a:prstGeom prst="flowChartProcess">
                <a:avLst/>
              </a:prstGeom>
              <a:gradFill>
                <a:gsLst>
                  <a:gs pos="0">
                    <a:schemeClr val="accent4">
                      <a:tint val="100000"/>
                      <a:shade val="100000"/>
                      <a:satMod val="130000"/>
                      <a:lumMod val="21000"/>
                      <a:lumOff val="79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Impacts</a:t>
                </a:r>
              </a:p>
              <a:p>
                <a:pPr algn="ctr"/>
                <a:endParaRPr lang="en-US" sz="1200" b="1" i="1" u="sng" dirty="0" smtClean="0">
                  <a:solidFill>
                    <a:schemeClr val="tx1"/>
                  </a:solidFill>
                </a:endParaRPr>
              </a:p>
              <a:p>
                <a:pPr marL="228600" indent="-228600">
                  <a:buAutoNum type="arabicPeriod"/>
                </a:pPr>
                <a:r>
                  <a:rPr lang="en-US" sz="1200" b="1" i="1" dirty="0" smtClean="0">
                    <a:solidFill>
                      <a:schemeClr val="tx1"/>
                    </a:solidFill>
                  </a:rPr>
                  <a:t>Incorrect Resource Online and Offline Hours Calculations.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 smtClean="0">
                    <a:solidFill>
                      <a:schemeClr val="tx1"/>
                    </a:solidFill>
                  </a:rPr>
                  <a:t>Invalid RUC  Resource Commitments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 smtClean="0">
                    <a:solidFill>
                      <a:schemeClr val="tx1"/>
                    </a:solidFill>
                  </a:rPr>
                  <a:t>Units and Load Resource may not be available for  Non-Spin/RRS Deployments. 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256632" y="3000375"/>
                <a:ext cx="10192" cy="4381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253037" y="3162300"/>
                <a:ext cx="0" cy="3238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8" name="Flowchart: Process 47"/>
              <p:cNvSpPr/>
              <p:nvPr/>
            </p:nvSpPr>
            <p:spPr>
              <a:xfrm>
                <a:off x="6610350" y="3457574"/>
                <a:ext cx="2162173" cy="2066926"/>
              </a:xfrm>
              <a:prstGeom prst="flowChartProcess">
                <a:avLst/>
              </a:prstGeom>
              <a:gradFill>
                <a:gsLst>
                  <a:gs pos="0">
                    <a:schemeClr val="accent4">
                      <a:tint val="100000"/>
                      <a:shade val="100000"/>
                      <a:satMod val="130000"/>
                      <a:lumMod val="31000"/>
                      <a:lumOff val="69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i="1" u="sng" dirty="0" smtClean="0">
                    <a:solidFill>
                      <a:schemeClr val="tx1"/>
                    </a:solidFill>
                  </a:rPr>
                  <a:t>Impacts</a:t>
                </a:r>
              </a:p>
              <a:p>
                <a:pPr algn="ctr"/>
                <a:endParaRPr lang="en-US" sz="1200" b="1" i="1" u="sng" dirty="0" smtClean="0">
                  <a:solidFill>
                    <a:schemeClr val="tx1"/>
                  </a:solidFill>
                </a:endParaRPr>
              </a:p>
              <a:p>
                <a:pPr marL="228600" indent="-228600">
                  <a:buAutoNum type="arabicPeriod"/>
                </a:pPr>
                <a:r>
                  <a:rPr lang="en-US" sz="1200" b="1" i="1" dirty="0" smtClean="0">
                    <a:solidFill>
                      <a:schemeClr val="tx1"/>
                    </a:solidFill>
                  </a:rPr>
                  <a:t>LFC -  Incorrect Resource Level Regulation Up/Down Deployed calculations.</a:t>
                </a:r>
              </a:p>
              <a:p>
                <a:pPr marL="228600" indent="-228600">
                  <a:buAutoNum type="arabicPeriod"/>
                </a:pPr>
                <a:r>
                  <a:rPr lang="en-US" sz="1200" b="1" i="1" dirty="0" smtClean="0">
                    <a:solidFill>
                      <a:schemeClr val="tx1"/>
                    </a:solidFill>
                  </a:rPr>
                  <a:t>Incorrect Resources expected Generation Deviations are presented to Control Room.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7924799" y="3105151"/>
                <a:ext cx="0" cy="3809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3337177" y="3028952"/>
                <a:ext cx="0" cy="4476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1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TSP Telemetry </a:t>
            </a:r>
            <a:r>
              <a:rPr lang="en-US" sz="2000" dirty="0"/>
              <a:t>I</a:t>
            </a:r>
            <a:r>
              <a:rPr lang="en-US" sz="2000" dirty="0" smtClean="0"/>
              <a:t>ssues </a:t>
            </a:r>
            <a:r>
              <a:rPr lang="en-US" sz="2000" dirty="0"/>
              <a:t>I</a:t>
            </a:r>
            <a:r>
              <a:rPr lang="en-US" sz="2000" dirty="0" smtClean="0"/>
              <a:t>mpact </a:t>
            </a:r>
            <a:r>
              <a:rPr lang="en-US" sz="2000" dirty="0"/>
              <a:t>on EMMS Applications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5235" y="742546"/>
            <a:ext cx="8502063" cy="5391554"/>
            <a:chOff x="375235" y="742546"/>
            <a:chExt cx="8502063" cy="5391554"/>
          </a:xfrm>
        </p:grpSpPr>
        <p:sp>
          <p:nvSpPr>
            <p:cNvPr id="6" name="Rounded Rectangle 5"/>
            <p:cNvSpPr/>
            <p:nvPr/>
          </p:nvSpPr>
          <p:spPr>
            <a:xfrm>
              <a:off x="375235" y="2352675"/>
              <a:ext cx="1496093" cy="61912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TIE Lines MW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00300" y="2400300"/>
              <a:ext cx="1619250" cy="61912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Amps, Temperature,</a:t>
              </a:r>
            </a:p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MVA Rating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29126" y="2400300"/>
              <a:ext cx="1371599" cy="57150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CB/DSC Status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15125" y="2371724"/>
              <a:ext cx="2057398" cy="72390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Bus Voltage, Line/Transformer Flow, Transformer Taps, Load MW/MVAR,AVR Status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190624" y="1981201"/>
              <a:ext cx="6809039" cy="95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190624" y="1990725"/>
              <a:ext cx="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419474" y="1990725"/>
              <a:ext cx="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38737" y="1981200"/>
              <a:ext cx="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999663" y="1981200"/>
              <a:ext cx="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Process 32"/>
            <p:cNvSpPr/>
            <p:nvPr/>
          </p:nvSpPr>
          <p:spPr>
            <a:xfrm>
              <a:off x="2238377" y="3371848"/>
              <a:ext cx="2057397" cy="1885951"/>
            </a:xfrm>
            <a:prstGeom prst="flowChartProcess">
              <a:avLst/>
            </a:pr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  <a:lumMod val="29000"/>
                    <a:lumOff val="71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u="sng" dirty="0" smtClean="0">
                  <a:solidFill>
                    <a:schemeClr val="tx1"/>
                  </a:solidFill>
                </a:rPr>
                <a:t>Impacts</a:t>
              </a:r>
            </a:p>
            <a:p>
              <a:pPr algn="ctr"/>
              <a:endParaRPr lang="en-US" sz="1200" b="1" i="1" u="sng" dirty="0" smtClean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Real-time Dynamic Ratings may be inaccurate.</a:t>
              </a: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False Transmissions Lines Violations may show up in State Estimator/Real-Time Contingency Analysis </a:t>
              </a:r>
            </a:p>
          </p:txBody>
        </p:sp>
        <p:sp>
          <p:nvSpPr>
            <p:cNvPr id="34" name="Flowchart: Data 33"/>
            <p:cNvSpPr/>
            <p:nvPr/>
          </p:nvSpPr>
          <p:spPr>
            <a:xfrm>
              <a:off x="2571748" y="742546"/>
              <a:ext cx="4448177" cy="876703"/>
            </a:xfrm>
            <a:prstGeom prst="flowChartInputOutp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TSP 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Transmission Equipment's Telemetry </a:t>
              </a:r>
              <a:r>
                <a:rPr lang="en-US" sz="1200" b="1" dirty="0">
                  <a:solidFill>
                    <a:schemeClr val="tx1"/>
                  </a:solidFill>
                </a:rPr>
                <a:t>Points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(Good Quality but Invalid Values)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633912" y="1619249"/>
              <a:ext cx="0" cy="342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Process 41"/>
            <p:cNvSpPr/>
            <p:nvPr/>
          </p:nvSpPr>
          <p:spPr>
            <a:xfrm>
              <a:off x="379663" y="3352798"/>
              <a:ext cx="1753938" cy="2667002"/>
            </a:xfrm>
            <a:prstGeom prst="flowChartProcess">
              <a:avLst/>
            </a:pr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  <a:lumMod val="31000"/>
                    <a:lumOff val="69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u="sng" dirty="0" smtClean="0">
                  <a:solidFill>
                    <a:schemeClr val="tx1"/>
                  </a:solidFill>
                </a:rPr>
                <a:t>Impacts</a:t>
              </a:r>
            </a:p>
            <a:p>
              <a:pPr marL="228600" indent="-228600">
                <a:buAutoNum type="arabicPeriod"/>
              </a:pPr>
              <a:endParaRPr lang="en-US" sz="1200" b="1" i="1" dirty="0" smtClean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Short Term Load Forecast (STLF) generates bad quality forecast </a:t>
              </a:r>
            </a:p>
            <a:p>
              <a:pPr marL="228600" indent="-228600">
                <a:buAutoNum type="arabicPeriod"/>
              </a:pPr>
              <a:r>
                <a:rPr lang="en-US" sz="1200" b="1" dirty="0" smtClean="0">
                  <a:solidFill>
                    <a:schemeClr val="tx1"/>
                  </a:solidFill>
                </a:rPr>
                <a:t>Impacts Mid Term Load Forecast (MTLF) Quality</a:t>
              </a:r>
            </a:p>
            <a:p>
              <a:pPr marL="228600" indent="-228600">
                <a:buAutoNum type="arabicPeriod"/>
              </a:pPr>
              <a:r>
                <a:rPr lang="en-US" sz="1200" b="1" dirty="0" smtClean="0">
                  <a:solidFill>
                    <a:schemeClr val="tx1"/>
                  </a:solidFill>
                </a:rPr>
                <a:t>Incorrect LFC Load Area Calculations.</a:t>
              </a:r>
            </a:p>
            <a:p>
              <a:pPr marL="228600" indent="-228600">
                <a:buAutoNum type="arabicPeriod"/>
              </a:pPr>
              <a:r>
                <a:rPr lang="en-US" sz="1200" b="1" dirty="0" smtClean="0">
                  <a:solidFill>
                    <a:schemeClr val="tx1"/>
                  </a:solidFill>
                </a:rPr>
                <a:t>Impacts State Estimator Solution Quality. 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1256632" y="2981327"/>
              <a:ext cx="10192" cy="3476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253037" y="2981326"/>
              <a:ext cx="0" cy="3809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8" name="Flowchart: Process 47"/>
            <p:cNvSpPr/>
            <p:nvPr/>
          </p:nvSpPr>
          <p:spPr>
            <a:xfrm>
              <a:off x="6715125" y="3371851"/>
              <a:ext cx="2162173" cy="2066924"/>
            </a:xfrm>
            <a:prstGeom prst="flowChartProcess">
              <a:avLst/>
            </a:pr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  <a:lumMod val="26000"/>
                    <a:lumOff val="74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u="sng" dirty="0" smtClean="0">
                  <a:solidFill>
                    <a:schemeClr val="tx1"/>
                  </a:solidFill>
                </a:rPr>
                <a:t>Impacts</a:t>
              </a:r>
            </a:p>
            <a:p>
              <a:pPr algn="ctr"/>
              <a:endParaRPr lang="en-US" sz="1200" b="1" i="1" u="sng" dirty="0" smtClean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en-US" sz="1200" b="1" i="1" dirty="0">
                  <a:solidFill>
                    <a:schemeClr val="tx1"/>
                  </a:solidFill>
                </a:rPr>
                <a:t>State </a:t>
              </a:r>
              <a:r>
                <a:rPr lang="en-US" sz="1200" b="1" i="1" dirty="0" smtClean="0">
                  <a:solidFill>
                    <a:schemeClr val="tx1"/>
                  </a:solidFill>
                </a:rPr>
                <a:t>Estimator/Real-Time Contingency Analysis </a:t>
              </a:r>
              <a:r>
                <a:rPr lang="en-US" sz="1200" b="1" i="1" dirty="0">
                  <a:solidFill>
                    <a:schemeClr val="tx1"/>
                  </a:solidFill>
                </a:rPr>
                <a:t>may not solve or solution quality will be impacted</a:t>
              </a:r>
              <a:r>
                <a:rPr lang="en-US" sz="1200" b="1" i="1" dirty="0" smtClean="0">
                  <a:solidFill>
                    <a:schemeClr val="tx1"/>
                  </a:solidFill>
                </a:rPr>
                <a:t>.</a:t>
              </a: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Impacts Voltage and Stability Limit Calculations.</a:t>
              </a:r>
            </a:p>
            <a:p>
              <a:pPr marL="228600" indent="-228600">
                <a:buAutoNum type="arabicPeriod"/>
              </a:pPr>
              <a:endParaRPr lang="en-US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4429126" y="3371848"/>
              <a:ext cx="2162173" cy="2762252"/>
            </a:xfrm>
            <a:prstGeom prst="flowChartProcess">
              <a:avLst/>
            </a:pr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  <a:lumMod val="33000"/>
                    <a:lumOff val="67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u="sng" dirty="0" smtClean="0">
                  <a:solidFill>
                    <a:schemeClr val="tx1"/>
                  </a:solidFill>
                </a:rPr>
                <a:t>Impacts</a:t>
              </a:r>
            </a:p>
            <a:p>
              <a:pPr algn="ctr"/>
              <a:endParaRPr lang="en-US" sz="1200" b="1" i="1" u="sng" dirty="0" smtClean="0">
                <a:solidFill>
                  <a:schemeClr val="tx1"/>
                </a:solidFill>
              </a:endParaRP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State Estimator/Real-Time Contingency Analysis may not solve or solution quality will be impacted.</a:t>
              </a: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Transmission violations Shift Factor values may be incorrect.</a:t>
              </a: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May lead to SCED congestion management Issues.</a:t>
              </a:r>
            </a:p>
            <a:p>
              <a:pPr marL="228600" indent="-228600">
                <a:buAutoNum type="arabicPeriod"/>
              </a:pPr>
              <a:r>
                <a:rPr lang="en-US" sz="1200" b="1" i="1" dirty="0" smtClean="0">
                  <a:solidFill>
                    <a:schemeClr val="tx1"/>
                  </a:solidFill>
                </a:rPr>
                <a:t>Can make </a:t>
              </a:r>
              <a:r>
                <a:rPr lang="en-US" sz="1200" b="1" i="1" u="sng" dirty="0" smtClean="0">
                  <a:solidFill>
                    <a:schemeClr val="tx1"/>
                  </a:solidFill>
                </a:rPr>
                <a:t>HRUC Commitments</a:t>
              </a:r>
              <a:r>
                <a:rPr lang="en-US" sz="1200" b="1" i="1" dirty="0" smtClean="0">
                  <a:solidFill>
                    <a:schemeClr val="tx1"/>
                  </a:solidFill>
                </a:rPr>
                <a:t> wrong.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171824" y="3019427"/>
              <a:ext cx="10192" cy="3476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948612" y="3095627"/>
              <a:ext cx="0" cy="27622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QSE/TSP Telemetry </a:t>
            </a:r>
            <a:r>
              <a:rPr lang="en-US" sz="2000" dirty="0"/>
              <a:t>I</a:t>
            </a:r>
            <a:r>
              <a:rPr lang="en-US" sz="2000" dirty="0" smtClean="0"/>
              <a:t>ssues </a:t>
            </a:r>
            <a:r>
              <a:rPr lang="en-US" sz="2000" dirty="0"/>
              <a:t>I</a:t>
            </a:r>
            <a:r>
              <a:rPr lang="en-US" sz="2000" dirty="0" smtClean="0"/>
              <a:t>mpact </a:t>
            </a:r>
            <a:r>
              <a:rPr lang="en-US" sz="2000" dirty="0"/>
              <a:t>on EMMS Applications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97" y="675873"/>
            <a:ext cx="85248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75" y="1075982"/>
            <a:ext cx="69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7" y="713973"/>
            <a:ext cx="8450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QSE/TSP  Telemetry Issues impacts directly or indirectly all EMS and MMS Applications.</a:t>
            </a:r>
          </a:p>
          <a:p>
            <a:endParaRPr lang="en-US" sz="16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Load Frequency Control (LFC)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Resource Limit Calculator (RLC)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State Estimator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Real-Time Contingency Analysis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Forced Outage Detection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Dynamic Ratings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Load Forecast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Security Constraint Economic Dispatch (SCED)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Ancillary Service Deployments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Reliability Unit Commitment (HRUC/DRUC)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dirty="0" smtClean="0"/>
              <a:t>SASM/DAM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All EMS applications have </a:t>
            </a:r>
            <a:r>
              <a:rPr lang="en-US" sz="1600" b="1" i="1" u="sng" dirty="0" smtClean="0"/>
              <a:t>validation checks </a:t>
            </a:r>
            <a:r>
              <a:rPr lang="en-US" sz="1600" dirty="0"/>
              <a:t> </a:t>
            </a:r>
            <a:r>
              <a:rPr lang="en-US" sz="1600" dirty="0" smtClean="0"/>
              <a:t>for Suspect/Garbage Quality Telemetry.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 EMS Applications applies Reasonability Limits if Telemetry </a:t>
            </a:r>
            <a:r>
              <a:rPr lang="en-US" sz="1600" b="1" u="sng" dirty="0" smtClean="0"/>
              <a:t>Quality is Good but Value is Invalid</a:t>
            </a:r>
            <a:r>
              <a:rPr lang="en-US" sz="1600" dirty="0" smtClean="0"/>
              <a:t> for Only certain Telemetry Points (Unit MW, HSL/LSL etc.).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i="1" u="sng" dirty="0" smtClean="0"/>
              <a:t>It is Highly Critical</a:t>
            </a:r>
            <a:r>
              <a:rPr lang="en-US" sz="1600" dirty="0" smtClean="0"/>
              <a:t> to maintain the Good Quality Telemetry all the time to maintain the Grid Reliability and avoid impact to Market.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01606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992552"/>
            <a:ext cx="7727950" cy="4692868"/>
            <a:chOff x="603250" y="546100"/>
            <a:chExt cx="7727950" cy="4692868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Network </a:t>
              </a:r>
              <a:r>
                <a:rPr lang="en-US" sz="2800" b="1" dirty="0"/>
                <a:t>Model </a:t>
              </a:r>
              <a:r>
                <a:rPr lang="en-US" sz="2800" b="1" dirty="0" smtClean="0"/>
                <a:t>Update Process </a:t>
              </a:r>
            </a:p>
            <a:p>
              <a:pPr algn="ctr"/>
              <a:r>
                <a:rPr lang="en-US" sz="2800" b="1" dirty="0" smtClean="0"/>
                <a:t>(DBLOAD)</a:t>
              </a:r>
              <a:endParaRPr lang="en-US" sz="2800" b="1" dirty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i="1" dirty="0" smtClean="0"/>
            </a:p>
            <a:p>
              <a:endParaRPr lang="en-US" i="1" dirty="0"/>
            </a:p>
            <a:p>
              <a:endParaRPr lang="en-US" sz="1600" dirty="0"/>
            </a:p>
            <a:p>
              <a:endParaRPr lang="en-US" sz="1600" dirty="0" smtClean="0"/>
            </a:p>
            <a:p>
              <a:r>
                <a:rPr lang="en-US" dirty="0" smtClean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EMMS Model Load Process - DBLOAD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04798" y="882790"/>
            <a:ext cx="85248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i="1" dirty="0" smtClean="0"/>
              <a:t>Update EMS, MMS, Outage Scheduler(OS) and PI systems </a:t>
            </a:r>
            <a:r>
              <a:rPr lang="en-US" sz="2000" i="1" dirty="0"/>
              <a:t>to allow </a:t>
            </a:r>
            <a:r>
              <a:rPr lang="en-US" sz="2000" i="1" dirty="0" smtClean="0"/>
              <a:t>applications </a:t>
            </a:r>
            <a:r>
              <a:rPr lang="en-US" sz="2000" i="1" dirty="0"/>
              <a:t>to run using a </a:t>
            </a:r>
            <a:r>
              <a:rPr lang="en-US" sz="2000" i="1" dirty="0" smtClean="0"/>
              <a:t>model </a:t>
            </a:r>
            <a:r>
              <a:rPr lang="en-US" sz="2000" i="1" dirty="0"/>
              <a:t>that is closest to what is out on the </a:t>
            </a:r>
            <a:r>
              <a:rPr lang="en-US" sz="2000" i="1" dirty="0" smtClean="0"/>
              <a:t>Grid.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i="1" dirty="0" smtClean="0"/>
              <a:t>Network Model includes Network Topology, Resource/QSE, Resource to QSE Relationship changes etc.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i="1" dirty="0" smtClean="0"/>
              <a:t>EMMS Production creates a Model changes report and the Control Room reviews the model changes. </a:t>
            </a:r>
          </a:p>
          <a:p>
            <a:pPr lvl="1"/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i="1" dirty="0" smtClean="0"/>
              <a:t>EMMS Production loads the Network Model into </a:t>
            </a: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</a:t>
            </a:r>
            <a:r>
              <a:rPr lang="en-US" sz="2000" i="1" dirty="0" smtClean="0"/>
              <a:t> EMS/MMS/OS/PI systems at </a:t>
            </a: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Mid Night on scheduled DBLOAD date.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i="1" dirty="0"/>
              <a:t>Network Model Load is performed every week (</a:t>
            </a:r>
            <a:r>
              <a:rPr lang="en-US" sz="2000" b="1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called Weekly DBLOAD</a:t>
            </a:r>
            <a:r>
              <a:rPr lang="en-US" sz="2000" i="1" dirty="0"/>
              <a:t>).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EMMS Model Load Process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79667" y="728728"/>
            <a:ext cx="8359755" cy="5622589"/>
            <a:chOff x="379667" y="728728"/>
            <a:chExt cx="8359755" cy="5622589"/>
          </a:xfrm>
        </p:grpSpPr>
        <p:grpSp>
          <p:nvGrpSpPr>
            <p:cNvPr id="22" name="Group 21"/>
            <p:cNvGrpSpPr/>
            <p:nvPr/>
          </p:nvGrpSpPr>
          <p:grpSpPr>
            <a:xfrm rot="16200000">
              <a:off x="1351887" y="-243492"/>
              <a:ext cx="2314575" cy="4259016"/>
              <a:chOff x="3390900" y="691581"/>
              <a:chExt cx="2314575" cy="4259016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5099301" y="1187592"/>
                <a:ext cx="329950" cy="488808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390900" y="691581"/>
                <a:ext cx="2314575" cy="4259016"/>
                <a:chOff x="3390900" y="691581"/>
                <a:chExt cx="2314575" cy="4259016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498059" y="1676410"/>
                  <a:ext cx="2140742" cy="950087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tx1"/>
                      </a:solidFill>
                    </a:rPr>
                    <a:t>NOMCR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schemeClr val="tx1"/>
                      </a:solidFill>
                    </a:rPr>
                    <a:t>PROCESS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3390900" y="691581"/>
                  <a:ext cx="2314575" cy="4259016"/>
                  <a:chOff x="3390900" y="691581"/>
                  <a:chExt cx="2314575" cy="4259016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3390900" y="691583"/>
                    <a:ext cx="971550" cy="489518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TSP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" name="Down Arrow 4"/>
                  <p:cNvSpPr/>
                  <p:nvPr/>
                </p:nvSpPr>
                <p:spPr>
                  <a:xfrm>
                    <a:off x="3756276" y="1168542"/>
                    <a:ext cx="329950" cy="488808"/>
                  </a:xfrm>
                  <a:prstGeom prst="downArrow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4733925" y="691581"/>
                    <a:ext cx="971550" cy="499046"/>
                  </a:xfrm>
                  <a:prstGeom prst="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/>
                  <a:lstStyle/>
                  <a:p>
                    <a:pPr algn="ctr"/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QSE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" name="Down Arrow 9"/>
                  <p:cNvSpPr/>
                  <p:nvPr/>
                </p:nvSpPr>
                <p:spPr>
                  <a:xfrm>
                    <a:off x="4237288" y="2647967"/>
                    <a:ext cx="425199" cy="600075"/>
                  </a:xfrm>
                  <a:prstGeom prst="downArrow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ounded Rectangle 18"/>
                  <p:cNvSpPr/>
                  <p:nvPr/>
                </p:nvSpPr>
                <p:spPr>
                  <a:xfrm>
                    <a:off x="3600115" y="3269578"/>
                    <a:ext cx="1699545" cy="1089166"/>
                  </a:xfrm>
                  <a:prstGeom prst="roundRect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" rtlCol="0" anchor="ctr"/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NETWORK MODELING SYSTEM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Down Arrow 19"/>
                  <p:cNvSpPr/>
                  <p:nvPr/>
                </p:nvSpPr>
                <p:spPr>
                  <a:xfrm>
                    <a:off x="4202715" y="4379128"/>
                    <a:ext cx="473201" cy="571469"/>
                  </a:xfrm>
                  <a:prstGeom prst="downArrow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3" name="Flowchart: Document 22"/>
            <p:cNvSpPr/>
            <p:nvPr/>
          </p:nvSpPr>
          <p:spPr>
            <a:xfrm>
              <a:off x="4657725" y="1510287"/>
              <a:ext cx="1162050" cy="1122933"/>
            </a:xfrm>
            <a:prstGeom prst="flowChartDocumen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CIM/XML Model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4600" y="3200249"/>
              <a:ext cx="5362575" cy="6476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EMMS Production – Model Load Process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715714" y="4455992"/>
              <a:ext cx="2046661" cy="18876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Model Load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into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ICCP/EMS/MMS/OS/PI Systems in Model Verification Environment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4986337" y="2592203"/>
              <a:ext cx="504825" cy="60804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670892" y="3847948"/>
              <a:ext cx="504825" cy="60804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47417" y="4463661"/>
              <a:ext cx="2039687" cy="188765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Model Testing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Of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ICCP/EMS/MMS/OS/PI Applications in 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Model Verification Environment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5014849" y="3847948"/>
              <a:ext cx="504825" cy="60804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710471" y="4455993"/>
              <a:ext cx="2028951" cy="188765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Model Load  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into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Production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ICCP/EMS/MMS/OS/PI Systems, Applications  Verification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7291324" y="3855615"/>
              <a:ext cx="504825" cy="60804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1950" y="26743"/>
            <a:ext cx="78867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 smtClean="0"/>
              <a:t>QSE </a:t>
            </a:r>
            <a:r>
              <a:rPr lang="en-US" sz="2000" dirty="0"/>
              <a:t>Model Load Delays - Impacts to ERCOT </a:t>
            </a:r>
            <a:r>
              <a:rPr lang="en-US" sz="2000" dirty="0" smtClean="0"/>
              <a:t>Grid Reliability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94046" y="714091"/>
            <a:ext cx="78451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 smtClean="0"/>
              <a:t>When are QSE Model Loads expected to happen? 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u="sng" dirty="0" smtClean="0"/>
              <a:t>At the same time </a:t>
            </a:r>
            <a:r>
              <a:rPr lang="en-US" i="1" dirty="0" smtClean="0"/>
              <a:t>as the ERCOT Model Load, specifically when Resource to QSE Relationship changes to the Model.</a:t>
            </a:r>
          </a:p>
          <a:p>
            <a:pPr lvl="1">
              <a:buSzPct val="150000"/>
            </a:pPr>
            <a:endParaRPr lang="en-US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u="sng" dirty="0"/>
              <a:t>At the same time </a:t>
            </a:r>
            <a:r>
              <a:rPr lang="en-US" i="1" u="sng" dirty="0" smtClean="0"/>
              <a:t>or prior </a:t>
            </a:r>
            <a:r>
              <a:rPr lang="en-US" i="1" dirty="0" smtClean="0"/>
              <a:t>to </a:t>
            </a:r>
            <a:r>
              <a:rPr lang="en-US" i="1" dirty="0"/>
              <a:t>the ERCOT Model </a:t>
            </a:r>
            <a:r>
              <a:rPr lang="en-US" i="1" dirty="0" smtClean="0"/>
              <a:t>Load when </a:t>
            </a:r>
            <a:r>
              <a:rPr lang="en-US" i="1" dirty="0"/>
              <a:t>there are New Resource/QSE Additions </a:t>
            </a:r>
            <a:r>
              <a:rPr lang="en-US" i="1" dirty="0" smtClean="0"/>
              <a:t>in </a:t>
            </a:r>
            <a:r>
              <a:rPr lang="en-US" i="1" dirty="0"/>
              <a:t>the Model.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i="1" dirty="0" smtClean="0"/>
          </a:p>
          <a:p>
            <a:pPr algn="l"/>
            <a:endParaRPr lang="en-US" sz="2000" dirty="0" smtClean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What happens if </a:t>
            </a:r>
            <a:r>
              <a:rPr lang="en-US" sz="2000" dirty="0"/>
              <a:t>QSE Model </a:t>
            </a:r>
            <a:r>
              <a:rPr lang="en-US" sz="2000" dirty="0" smtClean="0"/>
              <a:t>Load does </a:t>
            </a:r>
            <a:r>
              <a:rPr lang="en-US" sz="2000" u="sng" dirty="0" smtClean="0"/>
              <a:t>NOT</a:t>
            </a:r>
            <a:r>
              <a:rPr lang="en-US" sz="2000" dirty="0" smtClean="0"/>
              <a:t> execute at the same time as the ERCOT Model load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if </a:t>
            </a:r>
            <a:r>
              <a:rPr lang="en-US" sz="2000" b="1" i="1" u="sng" dirty="0">
                <a:solidFill>
                  <a:srgbClr val="00B050"/>
                </a:solidFill>
              </a:rPr>
              <a:t>Model has Resource to QSE Relationship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changes</a:t>
            </a:r>
            <a:r>
              <a:rPr lang="en-US" sz="2000" b="1" dirty="0" smtClean="0">
                <a:solidFill>
                  <a:srgbClr val="00B050"/>
                </a:solidFill>
              </a:rPr>
              <a:t>? </a:t>
            </a:r>
          </a:p>
          <a:p>
            <a:endParaRPr lang="en-US" sz="20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dirty="0" smtClean="0"/>
              <a:t>New QSE will not receive the  ERCOT SCED Dispatch Instructions/Regulation Deployments.</a:t>
            </a:r>
          </a:p>
          <a:p>
            <a:pPr lvl="1">
              <a:buSzPct val="150000"/>
            </a:pPr>
            <a:endParaRPr lang="en-US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dirty="0" smtClean="0"/>
              <a:t>Impacts Grid </a:t>
            </a:r>
            <a:r>
              <a:rPr lang="en-US" i="1" dirty="0"/>
              <a:t>F</a:t>
            </a:r>
            <a:r>
              <a:rPr lang="en-US" i="1" dirty="0" smtClean="0"/>
              <a:t>requency Control </a:t>
            </a:r>
          </a:p>
          <a:p>
            <a:pPr lvl="1"/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2" y="26743"/>
            <a:ext cx="7620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/>
              <a:t>QSE Model Load Delays - Impacts to ERCOT Grid Reliability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662" y="685801"/>
            <a:ext cx="805948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dirty="0"/>
              <a:t>What happens if QSE Model Load does not happen at the same time as ERCOT Model load </a:t>
            </a:r>
            <a:r>
              <a:rPr lang="en-US" b="1" i="1" u="sng" dirty="0">
                <a:solidFill>
                  <a:srgbClr val="00B050"/>
                </a:solidFill>
              </a:rPr>
              <a:t>if Model has </a:t>
            </a:r>
            <a:r>
              <a:rPr lang="en-US" b="1" i="1" u="sng" dirty="0" smtClean="0">
                <a:solidFill>
                  <a:srgbClr val="00B050"/>
                </a:solidFill>
              </a:rPr>
              <a:t>new </a:t>
            </a:r>
            <a:r>
              <a:rPr lang="en-US" b="1" i="1" u="sng" dirty="0">
                <a:solidFill>
                  <a:srgbClr val="00B050"/>
                </a:solidFill>
              </a:rPr>
              <a:t>Resource(s</a:t>
            </a:r>
            <a:r>
              <a:rPr lang="en-US" b="1" i="1" u="sng" dirty="0" smtClean="0">
                <a:solidFill>
                  <a:srgbClr val="00B050"/>
                </a:solidFill>
              </a:rPr>
              <a:t>)/QSE(s)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QSE will not receive the resource base point instructions from ERCOT, so resource will not follow ERCOT base point instructions</a:t>
            </a:r>
            <a:r>
              <a:rPr lang="en-US" sz="1600" i="1" dirty="0" smtClean="0"/>
              <a:t>.</a:t>
            </a:r>
            <a:endParaRPr lang="en-US" sz="1600" i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Resource may be subjected to Base Point Deviation charges.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Impacts Grid Frequency Control 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dirty="0" smtClean="0"/>
              <a:t>What </a:t>
            </a:r>
            <a:r>
              <a:rPr lang="en-US" dirty="0"/>
              <a:t>happens if QSE Model </a:t>
            </a:r>
            <a:r>
              <a:rPr lang="en-US" dirty="0" smtClean="0"/>
              <a:t>is Loaded at same </a:t>
            </a:r>
            <a:r>
              <a:rPr lang="en-US" dirty="0"/>
              <a:t>time as ERCOT Model load </a:t>
            </a:r>
            <a:r>
              <a:rPr lang="en-US" dirty="0" smtClean="0"/>
              <a:t>but </a:t>
            </a:r>
            <a:r>
              <a:rPr lang="en-US" b="1" i="1" u="sng" dirty="0" smtClean="0">
                <a:solidFill>
                  <a:srgbClr val="00B050"/>
                </a:solidFill>
              </a:rPr>
              <a:t>Telemetry is NOT established for the new Resource(s)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ERCOT Applications sees </a:t>
            </a:r>
            <a:r>
              <a:rPr lang="en-US" sz="1600" i="1" dirty="0" smtClean="0"/>
              <a:t>Garbage/Suspect </a:t>
            </a:r>
            <a:r>
              <a:rPr lang="en-US" sz="1600" i="1" dirty="0"/>
              <a:t>Quality telemetry for all analog points (MW, HSL/LSL, Resource Status, Ancillary Service etc.) that may lead to improper SCED dispatch instructions to the </a:t>
            </a:r>
            <a:r>
              <a:rPr lang="en-US" sz="1600" i="1" dirty="0" smtClean="0"/>
              <a:t>resource(s).</a:t>
            </a: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Resource may be subjected to Base Point Deviation charges.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6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 smtClean="0"/>
              <a:t>Impacts </a:t>
            </a:r>
            <a:r>
              <a:rPr lang="en-US" sz="1600" i="1" dirty="0"/>
              <a:t>Grid Frequency Control </a:t>
            </a:r>
            <a:endParaRPr lang="en-US" sz="16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6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 smtClean="0"/>
              <a:t>Can also impact SCED Real-Time Price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992552"/>
            <a:ext cx="7727950" cy="5123755"/>
            <a:chOff x="603250" y="546100"/>
            <a:chExt cx="7727950" cy="5123755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EMMS</a:t>
              </a:r>
              <a:r>
                <a:rPr lang="en-US" sz="2800" b="1" dirty="0"/>
                <a:t> </a:t>
              </a:r>
              <a:r>
                <a:rPr lang="en-US" sz="2800" b="1" dirty="0" smtClean="0"/>
                <a:t> Support Model </a:t>
              </a:r>
            </a:p>
            <a:p>
              <a:pPr algn="ctr"/>
              <a:r>
                <a:rPr lang="en-US" sz="2800" b="1" dirty="0" smtClean="0"/>
                <a:t>&amp;</a:t>
              </a:r>
            </a:p>
            <a:p>
              <a:pPr algn="ctr"/>
              <a:r>
                <a:rPr lang="en-US" sz="2800" b="1" dirty="0" smtClean="0"/>
                <a:t>EMMS Monitoring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i="1" dirty="0" smtClean="0"/>
            </a:p>
            <a:p>
              <a:endParaRPr lang="en-US" i="1" dirty="0"/>
            </a:p>
            <a:p>
              <a:endParaRPr lang="en-US" sz="1600" dirty="0"/>
            </a:p>
            <a:p>
              <a:endParaRPr lang="en-US" sz="1600" dirty="0" smtClean="0"/>
            </a:p>
            <a:p>
              <a:r>
                <a:rPr lang="en-US" dirty="0" smtClean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1B48D-6708-5141-8A45-C2E8F9E8331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26743"/>
            <a:ext cx="76200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TSP</a:t>
            </a:r>
            <a:r>
              <a:rPr lang="en-US" sz="2000" dirty="0" smtClean="0"/>
              <a:t> </a:t>
            </a:r>
            <a:r>
              <a:rPr lang="en-US" sz="2000" dirty="0"/>
              <a:t>Model </a:t>
            </a:r>
            <a:r>
              <a:rPr lang="en-US" sz="2000" dirty="0" smtClean="0"/>
              <a:t>Load Delays - Impacts to ERCOT Grid </a:t>
            </a:r>
            <a:r>
              <a:rPr lang="en-US" sz="2000" dirty="0"/>
              <a:t>Reliability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046" y="856638"/>
            <a:ext cx="7845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When </a:t>
            </a:r>
            <a:r>
              <a:rPr lang="en-US" sz="2000" dirty="0" smtClean="0"/>
              <a:t>are TSP </a:t>
            </a:r>
            <a:r>
              <a:rPr lang="en-US" sz="2000" dirty="0"/>
              <a:t>Model Loads </a:t>
            </a:r>
            <a:r>
              <a:rPr lang="en-US" sz="2000" dirty="0" smtClean="0"/>
              <a:t>expected </a:t>
            </a:r>
            <a:r>
              <a:rPr lang="en-US" sz="2000" dirty="0"/>
              <a:t>to happen? </a:t>
            </a:r>
          </a:p>
          <a:p>
            <a:r>
              <a:rPr lang="en-US" sz="2000" dirty="0"/>
              <a:t>    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dirty="0"/>
              <a:t>At the same time </a:t>
            </a:r>
            <a:r>
              <a:rPr lang="en-US" i="1" dirty="0" smtClean="0"/>
              <a:t>or prior to </a:t>
            </a:r>
            <a:r>
              <a:rPr lang="en-US" i="1" dirty="0"/>
              <a:t>ERCOT Model Load specifically when there </a:t>
            </a:r>
            <a:r>
              <a:rPr lang="en-US" i="1" dirty="0" smtClean="0"/>
              <a:t>are significant </a:t>
            </a:r>
            <a:r>
              <a:rPr lang="en-US" i="1" dirty="0"/>
              <a:t>topology changes (Example: Station Reconfigurations, New Stations etc.)</a:t>
            </a:r>
          </a:p>
          <a:p>
            <a:endParaRPr lang="en-US" sz="2000" dirty="0" smtClean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What </a:t>
            </a:r>
            <a:r>
              <a:rPr lang="en-US" sz="2000" dirty="0"/>
              <a:t>happens if </a:t>
            </a:r>
            <a:r>
              <a:rPr lang="en-US" sz="2000" dirty="0" smtClean="0"/>
              <a:t>TSP </a:t>
            </a:r>
            <a:r>
              <a:rPr lang="en-US" sz="2000" dirty="0"/>
              <a:t>Model is Loaded at same time as ERCOT Model load but </a:t>
            </a:r>
            <a:r>
              <a:rPr lang="en-US" sz="2000" b="1" i="1" u="sng" dirty="0">
                <a:solidFill>
                  <a:srgbClr val="00B050"/>
                </a:solidFill>
              </a:rPr>
              <a:t>Telemetry is NOT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established for the new network changes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dirty="0"/>
              <a:t>ERCOT Applications </a:t>
            </a:r>
            <a:r>
              <a:rPr lang="en-US" i="1" dirty="0" smtClean="0"/>
              <a:t>see Garbage/Suspect </a:t>
            </a:r>
            <a:r>
              <a:rPr lang="en-US" i="1" dirty="0"/>
              <a:t>Quality telemetry.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dirty="0"/>
              <a:t>State Estimator/Real-Time Contingency may not solve.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i="1" dirty="0"/>
              <a:t>ERCOT control room will not have visibility into transmission overloads and may not be able to manage transmission congestion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992552"/>
            <a:ext cx="7727950" cy="5031423"/>
            <a:chOff x="603250" y="546100"/>
            <a:chExt cx="7727950" cy="5031423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/>
            </a:p>
            <a:p>
              <a:pPr algn="ctr"/>
              <a:r>
                <a:rPr lang="en-US" sz="3200" b="1" dirty="0" smtClean="0"/>
                <a:t>EMMS </a:t>
              </a:r>
            </a:p>
            <a:p>
              <a:pPr algn="ctr"/>
              <a:r>
                <a:rPr lang="en-US" sz="3200" b="1" dirty="0" smtClean="0"/>
                <a:t>Site Failover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endParaRPr lang="en-US" i="1" dirty="0" smtClean="0"/>
            </a:p>
            <a:p>
              <a:endParaRPr lang="en-US" i="1" dirty="0"/>
            </a:p>
            <a:p>
              <a:endParaRPr lang="en-US" sz="1600" dirty="0"/>
            </a:p>
            <a:p>
              <a:endParaRPr lang="en-US" sz="1600" dirty="0" smtClean="0"/>
            </a:p>
            <a:p>
              <a:r>
                <a:rPr lang="en-US" dirty="0" smtClean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9" y="179143"/>
            <a:ext cx="8567411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ERCOT’s Data Center Configuration</a:t>
            </a:r>
            <a:endParaRPr lang="en-US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271790" y="685800"/>
            <a:ext cx="8563734" cy="5442010"/>
            <a:chOff x="271790" y="685800"/>
            <a:chExt cx="8563734" cy="544201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5486400" y="828664"/>
              <a:ext cx="7620" cy="5299146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7462929" y="1294877"/>
              <a:ext cx="919071" cy="581025"/>
              <a:chOff x="6579009" y="1294877"/>
              <a:chExt cx="919071" cy="581025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9009" y="1294877"/>
                <a:ext cx="40005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83809" y="1294877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/>
                  <a:t>Internet</a:t>
                </a:r>
              </a:p>
              <a:p>
                <a:r>
                  <a:rPr lang="en-US" sz="900" b="1" dirty="0" smtClean="0"/>
                  <a:t>Firewall</a:t>
                </a:r>
                <a:endParaRPr lang="en-US" sz="9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52729" y="1294877"/>
              <a:ext cx="973408" cy="581025"/>
              <a:chOff x="1724072" y="1294877"/>
              <a:chExt cx="973408" cy="581025"/>
            </a:xfrm>
          </p:grpSpPr>
          <p:pic>
            <p:nvPicPr>
              <p:cNvPr id="30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7430" y="1294877"/>
                <a:ext cx="40005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724072" y="1294877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/>
                  <a:t>Internet</a:t>
                </a:r>
              </a:p>
              <a:p>
                <a:r>
                  <a:rPr lang="en-US" sz="900" b="1" dirty="0" smtClean="0"/>
                  <a:t>Firewall</a:t>
                </a:r>
                <a:endParaRPr lang="en-US" sz="900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29000" y="1767840"/>
              <a:ext cx="1127232" cy="746964"/>
              <a:chOff x="3100343" y="1767840"/>
              <a:chExt cx="1127232" cy="746964"/>
            </a:xfrm>
          </p:grpSpPr>
          <p:pic>
            <p:nvPicPr>
              <p:cNvPr id="32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7974" y="1933779"/>
                <a:ext cx="40005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100343" y="1767840"/>
                <a:ext cx="11272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/>
                  <a:t>MP WAN Firewall</a:t>
                </a:r>
                <a:endParaRPr lang="en-US" sz="9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19800" y="1767840"/>
              <a:ext cx="1127232" cy="741222"/>
              <a:chOff x="5128782" y="1767840"/>
              <a:chExt cx="1127232" cy="741222"/>
            </a:xfrm>
          </p:grpSpPr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3539" y="1928037"/>
                <a:ext cx="400050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128782" y="1767840"/>
                <a:ext cx="11272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 smtClean="0"/>
                  <a:t>MP WAN Firewall</a:t>
                </a:r>
                <a:endParaRPr lang="en-US" sz="900" b="1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4027099" y="2147883"/>
              <a:ext cx="1466921" cy="1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30895" y="2134783"/>
              <a:ext cx="57590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985148" y="1131867"/>
              <a:ext cx="2029180" cy="4196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58064" y="1066800"/>
              <a:ext cx="1548157" cy="3757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7359321" y="2514600"/>
              <a:ext cx="607265" cy="381000"/>
            </a:xfrm>
            <a:prstGeom prst="round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/>
                <a:t>CORE</a:t>
              </a:r>
            </a:p>
            <a:p>
              <a:pPr algn="ctr"/>
              <a:r>
                <a:rPr lang="en-US" sz="700" b="1" dirty="0"/>
                <a:t>SWITCH</a:t>
              </a:r>
            </a:p>
          </p:txBody>
        </p:sp>
        <p:cxnSp>
          <p:nvCxnSpPr>
            <p:cNvPr id="49" name="Straight Connector 48"/>
            <p:cNvCxnSpPr>
              <a:stCxn id="52" idx="0"/>
            </p:cNvCxnSpPr>
            <p:nvPr/>
          </p:nvCxnSpPr>
          <p:spPr>
            <a:xfrm flipH="1" flipV="1">
              <a:off x="7662953" y="1772315"/>
              <a:ext cx="1" cy="7422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2522479" y="2514600"/>
              <a:ext cx="607265" cy="381000"/>
            </a:xfrm>
            <a:prstGeom prst="roundRect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/>
                <a:t>CORE</a:t>
              </a:r>
            </a:p>
            <a:p>
              <a:pPr algn="ctr"/>
              <a:r>
                <a:rPr lang="en-US" sz="700" b="1" dirty="0" smtClean="0"/>
                <a:t>SWITCH</a:t>
              </a:r>
              <a:endParaRPr lang="en-US" sz="700" b="1" dirty="0"/>
            </a:p>
          </p:txBody>
        </p:sp>
        <p:cxnSp>
          <p:nvCxnSpPr>
            <p:cNvPr id="67" name="Straight Connector 66"/>
            <p:cNvCxnSpPr>
              <a:stCxn id="66" idx="0"/>
            </p:cNvCxnSpPr>
            <p:nvPr/>
          </p:nvCxnSpPr>
          <p:spPr>
            <a:xfrm flipH="1" flipV="1">
              <a:off x="2826111" y="1772315"/>
              <a:ext cx="1" cy="74228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6" idx="3"/>
              <a:endCxn id="52" idx="1"/>
            </p:cNvCxnSpPr>
            <p:nvPr/>
          </p:nvCxnSpPr>
          <p:spPr>
            <a:xfrm>
              <a:off x="3129744" y="2705100"/>
              <a:ext cx="422957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85148" y="1676400"/>
              <a:ext cx="45981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127546" y="2401268"/>
              <a:ext cx="762000" cy="2043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14386" y="2377706"/>
              <a:ext cx="659258" cy="1905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64" y="3268980"/>
              <a:ext cx="238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439" y="3268980"/>
              <a:ext cx="238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838200" y="3886200"/>
              <a:ext cx="1775794" cy="1905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DEV              TEST</a:t>
              </a:r>
            </a:p>
            <a:p>
              <a:pPr algn="ctr"/>
              <a:endParaRPr lang="en-US" sz="1100" b="1" dirty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dirty="0"/>
            </a:p>
            <a:p>
              <a:pPr algn="ctr"/>
              <a:endParaRPr lang="en-US" sz="1100" dirty="0" smtClean="0"/>
            </a:p>
            <a:p>
              <a:pPr algn="ctr"/>
              <a:endParaRPr lang="en-US" sz="1100" dirty="0"/>
            </a:p>
            <a:p>
              <a:pPr algn="ctr"/>
              <a:endParaRPr lang="en-US" sz="1100" dirty="0" smtClean="0"/>
            </a:p>
            <a:p>
              <a:pPr algn="ctr"/>
              <a:endParaRPr lang="en-US" sz="11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713915" y="3886200"/>
              <a:ext cx="2239086" cy="1905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PROD                   EMMS</a:t>
              </a:r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</p:txBody>
        </p:sp>
        <p:sp>
          <p:nvSpPr>
            <p:cNvPr id="47" name="Can 46"/>
            <p:cNvSpPr/>
            <p:nvPr/>
          </p:nvSpPr>
          <p:spPr>
            <a:xfrm>
              <a:off x="949023" y="5364480"/>
              <a:ext cx="153902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949023" y="5105400"/>
              <a:ext cx="153902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an 52"/>
            <p:cNvSpPr/>
            <p:nvPr/>
          </p:nvSpPr>
          <p:spPr>
            <a:xfrm>
              <a:off x="4016525" y="536448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an 54"/>
            <p:cNvSpPr/>
            <p:nvPr/>
          </p:nvSpPr>
          <p:spPr>
            <a:xfrm>
              <a:off x="4016525" y="510540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481" y="3268980"/>
              <a:ext cx="238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964" y="3268980"/>
              <a:ext cx="238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4" name="Straight Connector 63"/>
            <p:cNvCxnSpPr/>
            <p:nvPr/>
          </p:nvCxnSpPr>
          <p:spPr>
            <a:xfrm flipV="1">
              <a:off x="2098117" y="2895600"/>
              <a:ext cx="715902" cy="4148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276684" y="2895600"/>
              <a:ext cx="1537335" cy="4038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814019" y="2895600"/>
              <a:ext cx="377770" cy="4038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814019" y="2895600"/>
              <a:ext cx="1425462" cy="4189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947971" y="416814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947971" y="434340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307164" y="4168140"/>
              <a:ext cx="288507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949023" y="451104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947971" y="470154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52756" y="425958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352756" y="434340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352756" y="441960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117515" y="424434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117515" y="477012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117515" y="459486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117515" y="441960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/>
            <p:nvPr/>
          </p:nvSpPr>
          <p:spPr>
            <a:xfrm>
              <a:off x="2947709" y="418338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47709" y="435864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306902" y="4183380"/>
              <a:ext cx="288507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2948761" y="452628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947709" y="471678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3352494" y="42748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352494" y="435864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352494" y="443484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117253" y="425958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117253" y="478536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17253" y="461010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117253" y="443484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Rounded Rectangle 130"/>
            <p:cNvSpPr/>
            <p:nvPr/>
          </p:nvSpPr>
          <p:spPr>
            <a:xfrm>
              <a:off x="1840352" y="41757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1840352" y="435102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2199545" y="4175760"/>
              <a:ext cx="288507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1841404" y="45186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1840352" y="47091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245137" y="426720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245137" y="43510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245137" y="44272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009896" y="425196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009896" y="477774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2009896" y="460248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009896" y="442722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ounded Rectangle 142"/>
            <p:cNvSpPr/>
            <p:nvPr/>
          </p:nvSpPr>
          <p:spPr>
            <a:xfrm>
              <a:off x="4088980" y="418338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4088980" y="435864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4448173" y="4183380"/>
              <a:ext cx="288507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4090032" y="452628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088980" y="471678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4493765" y="42748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493765" y="435864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4493765" y="443484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258524" y="425958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4258524" y="478536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258524" y="461010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258524" y="443484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Can 154"/>
            <p:cNvSpPr/>
            <p:nvPr/>
          </p:nvSpPr>
          <p:spPr>
            <a:xfrm>
              <a:off x="2851368" y="536448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Can 155"/>
            <p:cNvSpPr/>
            <p:nvPr/>
          </p:nvSpPr>
          <p:spPr>
            <a:xfrm>
              <a:off x="2851368" y="510540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6" name="Straight Connector 1045"/>
            <p:cNvCxnSpPr>
              <a:stCxn id="20" idx="0"/>
            </p:cNvCxnSpPr>
            <p:nvPr/>
          </p:nvCxnSpPr>
          <p:spPr>
            <a:xfrm>
              <a:off x="1726097" y="3886200"/>
              <a:ext cx="0" cy="117241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268980"/>
              <a:ext cx="238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0823" y="3268980"/>
              <a:ext cx="238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6" name="Straight Connector 195"/>
            <p:cNvCxnSpPr>
              <a:endCxn id="52" idx="2"/>
            </p:cNvCxnSpPr>
            <p:nvPr/>
          </p:nvCxnSpPr>
          <p:spPr>
            <a:xfrm flipV="1">
              <a:off x="6976971" y="2895600"/>
              <a:ext cx="685983" cy="4148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endCxn id="52" idx="2"/>
            </p:cNvCxnSpPr>
            <p:nvPr/>
          </p:nvCxnSpPr>
          <p:spPr>
            <a:xfrm flipH="1" flipV="1">
              <a:off x="7662954" y="2895600"/>
              <a:ext cx="357869" cy="41890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4325759" y="3581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V="1">
              <a:off x="3212164" y="3581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V="1">
              <a:off x="2066846" y="3581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1248961" y="3581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6936502" y="3581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8096624" y="3581400"/>
              <a:ext cx="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478611" y="685800"/>
              <a:ext cx="860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Taylor</a:t>
              </a:r>
              <a:endParaRPr lang="en-US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778824" y="685800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Bastrop</a:t>
              </a:r>
              <a:endParaRPr lang="en-US" b="1" dirty="0"/>
            </a:p>
          </p:txBody>
        </p:sp>
        <p:sp>
          <p:nvSpPr>
            <p:cNvPr id="159" name="Cloud 158"/>
            <p:cNvSpPr/>
            <p:nvPr/>
          </p:nvSpPr>
          <p:spPr>
            <a:xfrm>
              <a:off x="4953001" y="1912620"/>
              <a:ext cx="1005064" cy="60198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MP</a:t>
              </a:r>
            </a:p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WAN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61" name="Cloud 160"/>
            <p:cNvSpPr/>
            <p:nvPr/>
          </p:nvSpPr>
          <p:spPr>
            <a:xfrm>
              <a:off x="4800600" y="762000"/>
              <a:ext cx="1447800" cy="724493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70C0"/>
                  </a:solidFill>
                </a:rPr>
                <a:t>INTERNET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Left Brace 58"/>
            <p:cNvSpPr/>
            <p:nvPr/>
          </p:nvSpPr>
          <p:spPr>
            <a:xfrm>
              <a:off x="533400" y="1284267"/>
              <a:ext cx="222833" cy="2449533"/>
            </a:xfrm>
            <a:prstGeom prst="leftBrace">
              <a:avLst>
                <a:gd name="adj1" fmla="val 85948"/>
                <a:gd name="adj2" fmla="val 39127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-490438" y="2133828"/>
              <a:ext cx="178606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</a:rPr>
                <a:t>NETWORK &amp; TELECOM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16200000">
              <a:off x="-28774" y="4395474"/>
              <a:ext cx="86273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</a:rPr>
                <a:t>SERVERS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99" name="Left Brace 198"/>
            <p:cNvSpPr/>
            <p:nvPr/>
          </p:nvSpPr>
          <p:spPr>
            <a:xfrm>
              <a:off x="533399" y="4124325"/>
              <a:ext cx="222833" cy="788670"/>
            </a:xfrm>
            <a:prstGeom prst="leftBrace">
              <a:avLst>
                <a:gd name="adj1" fmla="val 85948"/>
                <a:gd name="adj2" fmla="val 4813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16200000">
              <a:off x="-39193" y="5329764"/>
              <a:ext cx="88357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70C0"/>
                  </a:solidFill>
                </a:rPr>
                <a:t>STORAGE</a:t>
              </a:r>
              <a:endParaRPr lang="en-US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201" name="Left Brace 200"/>
            <p:cNvSpPr/>
            <p:nvPr/>
          </p:nvSpPr>
          <p:spPr>
            <a:xfrm>
              <a:off x="539167" y="5058615"/>
              <a:ext cx="222833" cy="788670"/>
            </a:xfrm>
            <a:prstGeom prst="leftBrace">
              <a:avLst>
                <a:gd name="adj1" fmla="val 85948"/>
                <a:gd name="adj2" fmla="val 48132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>
              <a:stCxn id="85" idx="2"/>
            </p:cNvCxnSpPr>
            <p:nvPr/>
          </p:nvCxnSpPr>
          <p:spPr>
            <a:xfrm>
              <a:off x="1106086" y="4853940"/>
              <a:ext cx="1052" cy="2438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83" idx="2"/>
            </p:cNvCxnSpPr>
            <p:nvPr/>
          </p:nvCxnSpPr>
          <p:spPr>
            <a:xfrm>
              <a:off x="1451418" y="4853940"/>
              <a:ext cx="0" cy="2372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endCxn id="133" idx="2"/>
            </p:cNvCxnSpPr>
            <p:nvPr/>
          </p:nvCxnSpPr>
          <p:spPr>
            <a:xfrm flipV="1">
              <a:off x="2343797" y="4861560"/>
              <a:ext cx="2" cy="2427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endCxn id="114" idx="2"/>
            </p:cNvCxnSpPr>
            <p:nvPr/>
          </p:nvCxnSpPr>
          <p:spPr>
            <a:xfrm flipV="1">
              <a:off x="3451156" y="4869180"/>
              <a:ext cx="0" cy="2296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endCxn id="116" idx="2"/>
            </p:cNvCxnSpPr>
            <p:nvPr/>
          </p:nvCxnSpPr>
          <p:spPr>
            <a:xfrm flipV="1">
              <a:off x="3105824" y="4869180"/>
              <a:ext cx="0" cy="2362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endCxn id="145" idx="2"/>
            </p:cNvCxnSpPr>
            <p:nvPr/>
          </p:nvCxnSpPr>
          <p:spPr>
            <a:xfrm flipV="1">
              <a:off x="4592426" y="4869180"/>
              <a:ext cx="1" cy="2362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endCxn id="147" idx="2"/>
            </p:cNvCxnSpPr>
            <p:nvPr/>
          </p:nvCxnSpPr>
          <p:spPr>
            <a:xfrm flipV="1">
              <a:off x="4247094" y="4869180"/>
              <a:ext cx="1" cy="2427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41" idx="0"/>
              <a:endCxn id="41" idx="2"/>
            </p:cNvCxnSpPr>
            <p:nvPr/>
          </p:nvCxnSpPr>
          <p:spPr>
            <a:xfrm>
              <a:off x="3833458" y="3886200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Rounded Rectangle 284"/>
            <p:cNvSpPr/>
            <p:nvPr/>
          </p:nvSpPr>
          <p:spPr>
            <a:xfrm>
              <a:off x="6447714" y="3878580"/>
              <a:ext cx="2239086" cy="19050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PROD                   EMMS</a:t>
              </a:r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b="1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</p:txBody>
        </p:sp>
        <p:sp>
          <p:nvSpPr>
            <p:cNvPr id="286" name="Can 285"/>
            <p:cNvSpPr/>
            <p:nvPr/>
          </p:nvSpPr>
          <p:spPr>
            <a:xfrm>
              <a:off x="7750324" y="535686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Can 286"/>
            <p:cNvSpPr/>
            <p:nvPr/>
          </p:nvSpPr>
          <p:spPr>
            <a:xfrm>
              <a:off x="7750324" y="509778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6681508" y="41757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6681508" y="435102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7040701" y="4175760"/>
              <a:ext cx="288507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6682560" y="45186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6681508" y="47091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3" name="Straight Connector 292"/>
            <p:cNvCxnSpPr/>
            <p:nvPr/>
          </p:nvCxnSpPr>
          <p:spPr>
            <a:xfrm>
              <a:off x="7086293" y="426720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7086293" y="43510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7086293" y="44272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851052" y="425196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6851052" y="477774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851052" y="460248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6851052" y="442722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0" name="Rounded Rectangle 299"/>
            <p:cNvSpPr/>
            <p:nvPr/>
          </p:nvSpPr>
          <p:spPr>
            <a:xfrm>
              <a:off x="7822779" y="41757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Rounded Rectangle 300"/>
            <p:cNvSpPr/>
            <p:nvPr/>
          </p:nvSpPr>
          <p:spPr>
            <a:xfrm>
              <a:off x="7822779" y="435102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Rounded Rectangle 301"/>
            <p:cNvSpPr/>
            <p:nvPr/>
          </p:nvSpPr>
          <p:spPr>
            <a:xfrm>
              <a:off x="8181972" y="4175760"/>
              <a:ext cx="288507" cy="685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7823831" y="45186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7822779" y="4709160"/>
              <a:ext cx="316230" cy="152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8227564" y="426720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8227564" y="43510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8227564" y="4427220"/>
              <a:ext cx="19732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7992323" y="425196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7992323" y="477774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7992323" y="460248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7992323" y="4427220"/>
              <a:ext cx="986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2" name="Can 311"/>
            <p:cNvSpPr/>
            <p:nvPr/>
          </p:nvSpPr>
          <p:spPr>
            <a:xfrm>
              <a:off x="6585167" y="535686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Can 312"/>
            <p:cNvSpPr/>
            <p:nvPr/>
          </p:nvSpPr>
          <p:spPr>
            <a:xfrm>
              <a:off x="6585167" y="5097780"/>
              <a:ext cx="795839" cy="304800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4" name="Straight Connector 313"/>
            <p:cNvCxnSpPr>
              <a:endCxn id="290" idx="2"/>
            </p:cNvCxnSpPr>
            <p:nvPr/>
          </p:nvCxnSpPr>
          <p:spPr>
            <a:xfrm flipV="1">
              <a:off x="7184955" y="4861560"/>
              <a:ext cx="0" cy="2296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>
              <a:endCxn id="292" idx="2"/>
            </p:cNvCxnSpPr>
            <p:nvPr/>
          </p:nvCxnSpPr>
          <p:spPr>
            <a:xfrm flipV="1">
              <a:off x="6839623" y="4861560"/>
              <a:ext cx="0" cy="2362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endCxn id="302" idx="2"/>
            </p:cNvCxnSpPr>
            <p:nvPr/>
          </p:nvCxnSpPr>
          <p:spPr>
            <a:xfrm flipV="1">
              <a:off x="8326225" y="4861560"/>
              <a:ext cx="1" cy="2362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endCxn id="304" idx="2"/>
            </p:cNvCxnSpPr>
            <p:nvPr/>
          </p:nvCxnSpPr>
          <p:spPr>
            <a:xfrm flipV="1">
              <a:off x="7980893" y="4861560"/>
              <a:ext cx="1" cy="2427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285" idx="0"/>
              <a:endCxn id="285" idx="2"/>
            </p:cNvCxnSpPr>
            <p:nvPr/>
          </p:nvCxnSpPr>
          <p:spPr>
            <a:xfrm>
              <a:off x="7567257" y="3878580"/>
              <a:ext cx="0" cy="1905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flipV="1">
              <a:off x="1999517" y="4862634"/>
              <a:ext cx="2" cy="2427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1" name="TextBox 320"/>
            <p:cNvSpPr txBox="1"/>
            <p:nvPr/>
          </p:nvSpPr>
          <p:spPr>
            <a:xfrm>
              <a:off x="1395783" y="579120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TCC1</a:t>
              </a:r>
              <a:endParaRPr lang="en-US" sz="1200" b="1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529383" y="579120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TCC3</a:t>
              </a:r>
              <a:endParaRPr lang="en-US" sz="1200" b="1" dirty="0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7263183" y="5791200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BCC1</a:t>
              </a:r>
              <a:endParaRPr lang="en-US" sz="12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19600" y="336446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EMMS</a:t>
              </a:r>
            </a:p>
            <a:p>
              <a:r>
                <a:rPr lang="en-US" sz="900" b="1" dirty="0" smtClean="0"/>
                <a:t>Firewall</a:t>
              </a:r>
              <a:endParaRPr lang="en-US" sz="900" b="1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301767" y="336446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PROD</a:t>
              </a:r>
            </a:p>
            <a:p>
              <a:r>
                <a:rPr lang="en-US" sz="900" b="1" dirty="0" smtClean="0"/>
                <a:t>Firewall</a:t>
              </a:r>
              <a:endParaRPr lang="en-US" sz="9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163184" y="336446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TEST</a:t>
              </a:r>
            </a:p>
            <a:p>
              <a:r>
                <a:rPr lang="en-US" sz="900" b="1" dirty="0" smtClean="0"/>
                <a:t>Firewall</a:t>
              </a:r>
              <a:endParaRPr lang="en-US" sz="9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321266" y="336446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DEV</a:t>
              </a:r>
            </a:p>
            <a:p>
              <a:r>
                <a:rPr lang="en-US" sz="900" b="1" dirty="0" smtClean="0"/>
                <a:t>Firewall</a:t>
              </a:r>
              <a:endParaRPr lang="en-US" sz="900" b="1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027178" y="336446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PROD</a:t>
              </a:r>
            </a:p>
            <a:p>
              <a:r>
                <a:rPr lang="en-US" sz="900" b="1" dirty="0" smtClean="0"/>
                <a:t>Firewall</a:t>
              </a:r>
              <a:endParaRPr lang="en-US" sz="900" b="1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178567" y="336446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EMMS</a:t>
              </a:r>
            </a:p>
            <a:p>
              <a:r>
                <a:rPr lang="en-US" sz="900" b="1" dirty="0" smtClean="0"/>
                <a:t>Firewall</a:t>
              </a:r>
              <a:endParaRPr lang="en-US" sz="900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267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EMMS Site Failover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046" y="704238"/>
            <a:ext cx="78451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 smtClean="0"/>
              <a:t>EMMS Site Failover </a:t>
            </a:r>
            <a:r>
              <a:rPr lang="en-US" sz="1600" dirty="0"/>
              <a:t>- Transition EMMS Core systems from one Data Center to another </a:t>
            </a:r>
            <a:endParaRPr lang="en-US" sz="1600" dirty="0" smtClean="0"/>
          </a:p>
          <a:p>
            <a:endParaRPr lang="en-US" sz="1600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1600" dirty="0" smtClean="0"/>
              <a:t>ERCOT perform EMMS Site Failovers </a:t>
            </a:r>
          </a:p>
          <a:p>
            <a:pPr algn="l"/>
            <a:endParaRPr lang="en-US" sz="16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 smtClean="0"/>
              <a:t>To practice Disaster Recovery Planning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 smtClean="0"/>
              <a:t>To perform Patching </a:t>
            </a:r>
            <a:r>
              <a:rPr lang="en-US" sz="1600" i="1" dirty="0"/>
              <a:t>and </a:t>
            </a:r>
            <a:r>
              <a:rPr lang="en-US" sz="1600" i="1" dirty="0" smtClean="0"/>
              <a:t>Maintenance </a:t>
            </a:r>
            <a:r>
              <a:rPr lang="en-US" sz="1600" i="1" dirty="0"/>
              <a:t>work </a:t>
            </a:r>
            <a:r>
              <a:rPr lang="en-US" sz="1600" i="1" dirty="0" smtClean="0"/>
              <a:t>on </a:t>
            </a:r>
            <a:r>
              <a:rPr lang="en-US" sz="1600" i="1" dirty="0"/>
              <a:t>passive </a:t>
            </a:r>
            <a:r>
              <a:rPr lang="en-US" sz="1600" i="1" dirty="0" smtClean="0"/>
              <a:t>site.</a:t>
            </a:r>
          </a:p>
          <a:p>
            <a:pPr lvl="1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EMMS Site Failovers Frequency: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Planned Site Failovers – Quarterly (Planned Site Failovers are NOT scheduled peak Summer Months)</a:t>
            </a:r>
          </a:p>
          <a:p>
            <a:pPr lvl="1">
              <a:buSzPct val="150000"/>
            </a:pP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Unplanned Site Failovers  - can occur at any time depending on System, Hardware or Data Center issues.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EMS/MMS Systems/Applications down time during Site Failover Transition:</a:t>
            </a:r>
          </a:p>
          <a:p>
            <a:endParaRPr lang="en-US" sz="1600" i="1" dirty="0" smtClean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/>
              <a:t>EMS System/Applications  -    &lt; 2 </a:t>
            </a:r>
            <a:r>
              <a:rPr lang="en-US" sz="1600" i="1" dirty="0" smtClean="0"/>
              <a:t>minutes</a:t>
            </a:r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endParaRPr lang="en-US" sz="1600" i="1" dirty="0"/>
          </a:p>
          <a:p>
            <a:pPr marL="742950" lvl="1" indent="-285750">
              <a:buSzPct val="150000"/>
              <a:buFont typeface="Arial Narrow" panose="020B0606020202030204" pitchFamily="34" charset="0"/>
              <a:buChar char="–"/>
            </a:pPr>
            <a:r>
              <a:rPr lang="en-US" sz="1600" i="1" dirty="0" smtClean="0"/>
              <a:t>MMS </a:t>
            </a:r>
            <a:r>
              <a:rPr lang="en-US" sz="1600" i="1" dirty="0"/>
              <a:t>System/Applications -  6 to 8 minutes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94191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</a:t>
            </a:r>
            <a:r>
              <a:rPr lang="en-US" dirty="0" smtClean="0"/>
              <a:t>Failover – Impacts to </a:t>
            </a:r>
            <a:r>
              <a:rPr lang="en-US" dirty="0"/>
              <a:t>Grid </a:t>
            </a:r>
            <a:r>
              <a:rPr lang="en-US" dirty="0" smtClean="0"/>
              <a:t>Reliability/ERCOT Market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94046" y="664769"/>
            <a:ext cx="78451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2 SCED intervals may not execute during Site Failover Transition.</a:t>
            </a:r>
          </a:p>
          <a:p>
            <a:pPr algn="l"/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Emergency Base Points will be activated if SCED does not run for </a:t>
            </a:r>
            <a:r>
              <a:rPr lang="en-US" b="1" i="1" u="sng" dirty="0" smtClean="0">
                <a:solidFill>
                  <a:srgbClr val="00B050"/>
                </a:solidFill>
              </a:rPr>
              <a:t>2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b="1" i="1" u="sng" dirty="0" smtClean="0">
                <a:solidFill>
                  <a:srgbClr val="00B050"/>
                </a:solidFill>
              </a:rPr>
              <a:t>consecutive 5 minute intervals</a:t>
            </a:r>
            <a:r>
              <a:rPr lang="en-US" b="1" i="1" dirty="0" smtClean="0"/>
              <a:t> </a:t>
            </a:r>
            <a:r>
              <a:rPr lang="en-US" dirty="0" smtClean="0"/>
              <a:t>(i.e. when t</a:t>
            </a:r>
            <a:r>
              <a:rPr lang="en-US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ime </a:t>
            </a:r>
            <a:r>
              <a:rPr lang="en-US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difference between Last </a:t>
            </a:r>
            <a:r>
              <a:rPr lang="en-US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Successful SCED </a:t>
            </a:r>
            <a:r>
              <a:rPr lang="en-US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run and Current Time &gt;= </a:t>
            </a:r>
            <a:r>
              <a:rPr lang="en-US" b="1" i="1" u="sng" dirty="0">
                <a:solidFill>
                  <a:srgbClr val="00B050"/>
                </a:solidFill>
                <a:cs typeface="Arial" panose="020B0604020202020204" pitchFamily="34" charset="0"/>
              </a:rPr>
              <a:t>605 </a:t>
            </a:r>
            <a:r>
              <a:rPr lang="en-US" b="1" i="1" u="sng" dirty="0" smtClean="0">
                <a:solidFill>
                  <a:srgbClr val="00B050"/>
                </a:solidFill>
                <a:cs typeface="Arial" panose="020B0604020202020204" pitchFamily="34" charset="0"/>
              </a:rPr>
              <a:t>Seconds</a:t>
            </a:r>
            <a:r>
              <a:rPr lang="en-US" dirty="0" smtClean="0"/>
              <a:t>)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 Control Room Operator may deploy Emergency </a:t>
            </a:r>
            <a:r>
              <a:rPr lang="en-US" dirty="0"/>
              <a:t>B</a:t>
            </a:r>
            <a:r>
              <a:rPr lang="en-US" dirty="0" smtClean="0"/>
              <a:t>ase Points to maintain Grid frequency.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At this time Resources will follow the emergency base point instructions from ERCOT in place of the SCED Dispatch Instructions.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Emergency Base Points will be </a:t>
            </a:r>
            <a:r>
              <a:rPr lang="en-US" dirty="0" smtClean="0"/>
              <a:t>deactivated once SCED application is running in New Active Site and </a:t>
            </a:r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R</a:t>
            </a:r>
            <a:r>
              <a:rPr lang="en-US" dirty="0" smtClean="0"/>
              <a:t>oom operator verifies SCED solution.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ERCOT may perform SCED price correction depending on Emergency Base Point Deployments if required.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9717" y="101679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EMMS Site Failover– Emergency Base Points</a:t>
            </a:r>
            <a:endParaRPr lang="en-US" sz="2000" b="1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1907774" y="730117"/>
            <a:ext cx="5411239" cy="5446228"/>
            <a:chOff x="2019299" y="903325"/>
            <a:chExt cx="5411239" cy="5446228"/>
          </a:xfrm>
        </p:grpSpPr>
        <p:cxnSp>
          <p:nvCxnSpPr>
            <p:cNvPr id="148" name="Straight Arrow Connector 147"/>
            <p:cNvCxnSpPr/>
            <p:nvPr/>
          </p:nvCxnSpPr>
          <p:spPr>
            <a:xfrm>
              <a:off x="6415237" y="3460971"/>
              <a:ext cx="1" cy="559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36" name="Group 1035"/>
            <p:cNvGrpSpPr/>
            <p:nvPr/>
          </p:nvGrpSpPr>
          <p:grpSpPr>
            <a:xfrm>
              <a:off x="2019299" y="903325"/>
              <a:ext cx="5411239" cy="5446228"/>
              <a:chOff x="1160065" y="903576"/>
              <a:chExt cx="4874394" cy="5446228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160065" y="903576"/>
                <a:ext cx="4874394" cy="5446228"/>
                <a:chOff x="2704244" y="1017673"/>
                <a:chExt cx="4874394" cy="5446228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5533708" y="2648446"/>
                  <a:ext cx="5133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Yes</a:t>
                  </a:r>
                  <a:endParaRPr lang="en-US" sz="1400" b="1" dirty="0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2704244" y="1017674"/>
                  <a:ext cx="4874394" cy="5446227"/>
                  <a:chOff x="3017871" y="561975"/>
                  <a:chExt cx="4874394" cy="5446227"/>
                </a:xfrm>
              </p:grpSpPr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6950253" y="1214303"/>
                    <a:ext cx="16662" cy="64951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/>
                  <p:cNvCxnSpPr>
                    <a:stCxn id="24" idx="2"/>
                    <a:endCxn id="25" idx="0"/>
                  </p:cNvCxnSpPr>
                  <p:nvPr/>
                </p:nvCxnSpPr>
                <p:spPr>
                  <a:xfrm flipH="1">
                    <a:off x="7005508" y="4697491"/>
                    <a:ext cx="4290" cy="43336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3017871" y="561975"/>
                    <a:ext cx="4874394" cy="5446227"/>
                    <a:chOff x="3017871" y="561975"/>
                    <a:chExt cx="4874394" cy="5446227"/>
                  </a:xfrm>
                </p:grpSpPr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>
                      <a:off x="5175103" y="978023"/>
                      <a:ext cx="928908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Flowchart: Decision 22"/>
                    <p:cNvSpPr/>
                    <p:nvPr/>
                  </p:nvSpPr>
                  <p:spPr>
                    <a:xfrm>
                      <a:off x="6050652" y="1886010"/>
                      <a:ext cx="1841613" cy="1365349"/>
                    </a:xfrm>
                    <a:prstGeom prst="flowChartDecision">
                      <a:avLst/>
                    </a:prstGeom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Grid Frequency Deviation within Tolerance</a:t>
                      </a:r>
                      <a:r>
                        <a:rPr lang="en-US" sz="13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3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Flowchart: Process 23"/>
                    <p:cNvSpPr/>
                    <p:nvPr/>
                  </p:nvSpPr>
                  <p:spPr>
                    <a:xfrm>
                      <a:off x="6298932" y="3681357"/>
                      <a:ext cx="1421731" cy="1016134"/>
                    </a:xfrm>
                    <a:prstGeom prst="flowChartProcess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Room Operator Deploys Emergency Base Points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Flowchart: Process 24"/>
                    <p:cNvSpPr/>
                    <p:nvPr/>
                  </p:nvSpPr>
                  <p:spPr>
                    <a:xfrm>
                      <a:off x="6219210" y="5130854"/>
                      <a:ext cx="1572594" cy="877348"/>
                    </a:xfrm>
                    <a:prstGeom prst="flowChartProcess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follow Emergency 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 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oints Instructions from ERCOT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" name="Flowchart: Process 25"/>
                    <p:cNvSpPr/>
                    <p:nvPr/>
                  </p:nvSpPr>
                  <p:spPr>
                    <a:xfrm>
                      <a:off x="6103405" y="561975"/>
                      <a:ext cx="1688401" cy="885826"/>
                    </a:xfrm>
                    <a:prstGeom prst="flowChartProcess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Base 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oints Flag will be activated automatically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Flowchart: Process 59"/>
                    <p:cNvSpPr/>
                    <p:nvPr/>
                  </p:nvSpPr>
                  <p:spPr>
                    <a:xfrm>
                      <a:off x="3017871" y="2392679"/>
                      <a:ext cx="2157232" cy="1622110"/>
                    </a:xfrm>
                    <a:prstGeom prst="flowChartProcess">
                      <a:avLst/>
                    </a:prstGeom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Arial" panose="020B0604020202020204" pitchFamily="34" charset="0"/>
                        </a:rPr>
                        <a:t>Operator deactivates Emergency Base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Arial" panose="020B0604020202020204" pitchFamily="34" charset="0"/>
                        </a:rPr>
                        <a:t>oints Flag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when SCED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Solution </a:t>
                      </a:r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is available in 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New </a:t>
                      </a:r>
                      <a:r>
                        <a:rPr lang="en-US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Active Site</a:t>
                      </a:r>
                    </a:p>
                    <a:p>
                      <a:pPr algn="ctr"/>
                      <a:endParaRPr lang="en-US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6664063" y="3567579"/>
                  <a:ext cx="82950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No</a:t>
                  </a:r>
                  <a:endParaRPr lang="en-US" sz="1400" b="1" dirty="0"/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2826391" y="1017673"/>
                  <a:ext cx="2035085" cy="977087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Time </a:t>
                  </a:r>
                  <a:r>
                    <a:rPr lang="en-US" sz="1200" b="1" dirty="0" smtClea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difference </a:t>
                  </a:r>
                  <a:r>
                    <a:rPr lang="en-US" sz="12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between Last </a:t>
                  </a:r>
                  <a:r>
                    <a:rPr lang="en-US" sz="1200" b="1" dirty="0" smtClea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Successful SCED </a:t>
                  </a:r>
                  <a:r>
                    <a:rPr lang="en-US" sz="1200" b="1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run and Current Time &gt;= 605 Seconds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27" name="Straight Arrow Connector 1026"/>
              <p:cNvCxnSpPr/>
              <p:nvPr/>
            </p:nvCxnSpPr>
            <p:spPr>
              <a:xfrm flipH="1">
                <a:off x="3317297" y="4180159"/>
                <a:ext cx="112382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Arrow Connector 107"/>
            <p:cNvCxnSpPr/>
            <p:nvPr/>
          </p:nvCxnSpPr>
          <p:spPr>
            <a:xfrm flipH="1">
              <a:off x="4414120" y="2914587"/>
              <a:ext cx="9899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Questions?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4100" name="Picture 4" descr="C:\Users\sbadri\AppData\Local\Microsoft\Windows\Temporary Internet Files\Content.IE5\TMYD3QM7\question-blue-circ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49" y="1695450"/>
            <a:ext cx="33813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2000" kern="0" dirty="0" smtClean="0"/>
          </a:p>
          <a:p>
            <a:pPr algn="ctr">
              <a:defRPr/>
            </a:pPr>
            <a:r>
              <a:rPr lang="en-US" sz="4000" b="1" kern="0" dirty="0"/>
              <a:t>Exam</a:t>
            </a:r>
          </a:p>
          <a:p>
            <a:pPr algn="ctr">
              <a:defRPr/>
            </a:pPr>
            <a:endParaRPr lang="en-US" sz="4000" kern="0" dirty="0" smtClean="0"/>
          </a:p>
          <a:p>
            <a:pPr algn="ctr">
              <a:defRPr/>
            </a:pPr>
            <a:r>
              <a:rPr lang="en-US" dirty="0"/>
              <a:t>Please turn your </a:t>
            </a:r>
            <a:r>
              <a:rPr lang="en-US" dirty="0" err="1"/>
              <a:t>iClicker</a:t>
            </a:r>
            <a:r>
              <a:rPr lang="en-US" dirty="0"/>
              <a:t> on and answer each of the following questions. </a:t>
            </a:r>
          </a:p>
          <a:p>
            <a:pPr algn="ctr">
              <a:defRPr/>
            </a:pPr>
            <a:endParaRPr lang="en-US" sz="4000" kern="0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2000" kern="0" dirty="0" smtClean="0"/>
          </a:p>
          <a:p>
            <a:pPr>
              <a:buClrTx/>
            </a:pPr>
            <a:r>
              <a:rPr lang="en-US" dirty="0" smtClean="0"/>
              <a:t>1. Which one of </a:t>
            </a:r>
            <a:r>
              <a:rPr lang="en-US" dirty="0"/>
              <a:t>the following </a:t>
            </a:r>
            <a:r>
              <a:rPr lang="en-US" dirty="0" smtClean="0"/>
              <a:t>is EMMS Support area for Control Room Operations?</a:t>
            </a:r>
            <a:endParaRPr lang="en-US" dirty="0"/>
          </a:p>
          <a:p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24x7 EMS &amp; MMS Applications Support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Network Model Load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QSE AS Qualification Testing Support</a:t>
            </a:r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All </a:t>
            </a:r>
            <a:r>
              <a:rPr lang="en-US" dirty="0"/>
              <a:t>of the above</a:t>
            </a:r>
          </a:p>
          <a:p>
            <a:pPr algn="ctr">
              <a:defRPr/>
            </a:pPr>
            <a:endParaRPr lang="en-US" sz="4000" kern="0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46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2000" kern="0" dirty="0"/>
          </a:p>
          <a:p>
            <a:pPr>
              <a:buClrTx/>
            </a:pPr>
            <a:r>
              <a:rPr lang="en-US" sz="2000" kern="0" dirty="0" smtClean="0"/>
              <a:t>2. </a:t>
            </a:r>
            <a:r>
              <a:rPr lang="en-US" sz="2000" kern="0" dirty="0"/>
              <a:t> </a:t>
            </a:r>
            <a:r>
              <a:rPr lang="en-US" sz="2000" kern="0" dirty="0" smtClean="0"/>
              <a:t>Who will receive Resource SCED Base Points from ERCOT EMS ICCP System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All QSE’s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All TSP’s</a:t>
            </a:r>
          </a:p>
          <a:p>
            <a:pPr marL="914400" lvl="1" indent="-457200">
              <a:buClrTx/>
              <a:buFont typeface="+mj-lt"/>
              <a:buAutoNum type="alphaLcParenR"/>
            </a:pPr>
            <a:r>
              <a:rPr lang="en-US" dirty="0" smtClean="0"/>
              <a:t>QSE who owns the Resource</a:t>
            </a:r>
          </a:p>
          <a:p>
            <a:pPr marL="914400" lvl="1" indent="-457200">
              <a:buClrTx/>
              <a:buFont typeface="+mj-lt"/>
              <a:buAutoNum type="alphaLcParenR"/>
            </a:pPr>
            <a:r>
              <a:rPr lang="en-US" dirty="0" smtClean="0"/>
              <a:t>None</a:t>
            </a:r>
          </a:p>
          <a:p>
            <a:pPr marL="914400" lvl="1" indent="-457200">
              <a:buClrTx/>
              <a:buFont typeface="+mj-lt"/>
              <a:buAutoNum type="alphaLcParenR"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16200000">
            <a:off x="-1284063" y="2868418"/>
            <a:ext cx="4514851" cy="706243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EMMS Production Support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725248" y="1137757"/>
            <a:ext cx="3165413" cy="12140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Application changes -Requirements/Design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Perform Detailed Applications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Applications Production/Control Room Support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06600" y="1348166"/>
            <a:ext cx="1820863" cy="78058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lumOff val="7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lumOff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Engineers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00365" y="2832404"/>
            <a:ext cx="1815184" cy="78058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lumOff val="7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lumOff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Systems Analyst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00365" y="4376803"/>
            <a:ext cx="1815184" cy="78058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lumOff val="7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lumOff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Architect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2216" y="2668855"/>
            <a:ext cx="3165413" cy="11522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Review/Support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Software builds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Systems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Systems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Control Room Support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22214" y="4230031"/>
            <a:ext cx="3165415" cy="11076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Infrastructure – Current/Future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Systems Monitoring</a:t>
            </a:r>
          </a:p>
        </p:txBody>
      </p:sp>
      <p:cxnSp>
        <p:nvCxnSpPr>
          <p:cNvPr id="21" name="Straight Connector 20"/>
          <p:cNvCxnSpPr>
            <a:endCxn id="6" idx="1"/>
          </p:cNvCxnSpPr>
          <p:nvPr/>
        </p:nvCxnSpPr>
        <p:spPr>
          <a:xfrm>
            <a:off x="3815549" y="1738459"/>
            <a:ext cx="909699" cy="630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3"/>
          </p:cNvCxnSpPr>
          <p:nvPr/>
        </p:nvCxnSpPr>
        <p:spPr>
          <a:xfrm>
            <a:off x="3815549" y="3222697"/>
            <a:ext cx="906665" cy="515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5549" y="4783875"/>
            <a:ext cx="894753" cy="630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2"/>
            <a:endCxn id="8" idx="1"/>
          </p:cNvCxnSpPr>
          <p:nvPr/>
        </p:nvCxnSpPr>
        <p:spPr>
          <a:xfrm flipV="1">
            <a:off x="1326484" y="1738459"/>
            <a:ext cx="680116" cy="1483080"/>
          </a:xfrm>
          <a:prstGeom prst="bentConnector5">
            <a:avLst>
              <a:gd name="adj1" fmla="val 33612"/>
              <a:gd name="adj2" fmla="val 48747"/>
              <a:gd name="adj3" fmla="val 33596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2"/>
            <a:endCxn id="10" idx="1"/>
          </p:cNvCxnSpPr>
          <p:nvPr/>
        </p:nvCxnSpPr>
        <p:spPr>
          <a:xfrm>
            <a:off x="1326484" y="3221539"/>
            <a:ext cx="673881" cy="1545557"/>
          </a:xfrm>
          <a:prstGeom prst="bentConnector5">
            <a:avLst>
              <a:gd name="adj1" fmla="val 33923"/>
              <a:gd name="adj2" fmla="val 100264"/>
              <a:gd name="adj3" fmla="val 66077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2"/>
            <a:endCxn id="9" idx="1"/>
          </p:cNvCxnSpPr>
          <p:nvPr/>
        </p:nvCxnSpPr>
        <p:spPr>
          <a:xfrm>
            <a:off x="1326484" y="3221539"/>
            <a:ext cx="673881" cy="115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Defined Roles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2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r>
              <a:rPr lang="en-US" dirty="0" smtClean="0"/>
              <a:t>. Which </a:t>
            </a:r>
            <a:r>
              <a:rPr lang="en-US" dirty="0"/>
              <a:t>one of the following EMMS Applications are impacted by Real Time Telemetry issues?</a:t>
            </a:r>
          </a:p>
          <a:p>
            <a:pPr marL="457200" indent="-457200">
              <a:buClrTx/>
              <a:buAutoNum type="arabicPeriod" startAt="4"/>
            </a:pP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LFC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SCED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State Estimator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All </a:t>
            </a:r>
            <a:r>
              <a:rPr lang="en-US" dirty="0"/>
              <a:t>of the above</a:t>
            </a:r>
          </a:p>
          <a:p>
            <a:pPr algn="ctr">
              <a:defRPr/>
            </a:pPr>
            <a:endParaRPr lang="en-US" sz="4000" kern="0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2000" kern="0" dirty="0" smtClean="0"/>
          </a:p>
          <a:p>
            <a:pPr>
              <a:buClrTx/>
            </a:pPr>
            <a:r>
              <a:rPr lang="en-US" dirty="0" smtClean="0"/>
              <a:t>4. How Often ERCOT performs Network Model Updates?</a:t>
            </a:r>
            <a:endParaRPr lang="en-US" dirty="0"/>
          </a:p>
          <a:p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Quarterly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Monthly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Weekly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Annually</a:t>
            </a:r>
            <a:endParaRPr lang="en-US" dirty="0"/>
          </a:p>
          <a:p>
            <a:pPr algn="ctr">
              <a:defRPr/>
            </a:pPr>
            <a:endParaRPr lang="en-US" sz="4000" kern="0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367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sz="2000" kern="0" dirty="0" smtClean="0"/>
          </a:p>
          <a:p>
            <a:r>
              <a:rPr lang="en-US" dirty="0"/>
              <a:t>5</a:t>
            </a:r>
            <a:r>
              <a:rPr lang="en-US" dirty="0" smtClean="0"/>
              <a:t>. How many consecutive 5 minute SCED intervals failures activates Emergency </a:t>
            </a:r>
            <a:r>
              <a:rPr lang="en-US" dirty="0"/>
              <a:t>Base Points </a:t>
            </a:r>
            <a:r>
              <a:rPr lang="en-US" dirty="0" smtClean="0"/>
              <a:t>flag automatically?</a:t>
            </a:r>
          </a:p>
          <a:p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3 </a:t>
            </a:r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2</a:t>
            </a:r>
            <a:endParaRPr lang="en-US" dirty="0"/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 smtClean="0"/>
              <a:t>4</a:t>
            </a:r>
          </a:p>
          <a:p>
            <a:pPr marL="857250" lvl="1" indent="-457200">
              <a:buClrTx/>
              <a:buFont typeface="+mj-lt"/>
              <a:buAutoNum type="alphaLcParenR"/>
            </a:pPr>
            <a:r>
              <a:rPr lang="en-US" dirty="0"/>
              <a:t>1</a:t>
            </a:r>
            <a:endParaRPr lang="en-US" dirty="0" smtClean="0"/>
          </a:p>
          <a:p>
            <a:pPr algn="ctr">
              <a:defRPr/>
            </a:pPr>
            <a:endParaRPr lang="en-US" sz="4000" kern="0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9663" y="1145632"/>
            <a:ext cx="8077200" cy="46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2000" kern="0" dirty="0"/>
          </a:p>
          <a:p>
            <a:pPr>
              <a:buClrTx/>
            </a:pPr>
            <a:r>
              <a:rPr lang="en-US" sz="2000" kern="0" dirty="0" smtClean="0"/>
              <a:t>6. </a:t>
            </a:r>
            <a:r>
              <a:rPr lang="en-US" dirty="0" smtClean="0"/>
              <a:t>When QSE/TSP Network Model Load is expected to happen?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After </a:t>
            </a:r>
            <a:r>
              <a:rPr lang="en-US" dirty="0"/>
              <a:t>ERCOT Model </a:t>
            </a:r>
            <a:r>
              <a:rPr lang="en-US" dirty="0" smtClean="0"/>
              <a:t>Load</a:t>
            </a:r>
            <a:endParaRPr lang="en-US" dirty="0"/>
          </a:p>
          <a:p>
            <a:pPr marL="914400" lvl="1" indent="-457200">
              <a:buClrTx/>
              <a:buFont typeface="+mj-lt"/>
              <a:buAutoNum type="alphaLcParenR"/>
            </a:pPr>
            <a:r>
              <a:rPr lang="en-US" dirty="0" smtClean="0"/>
              <a:t>At same time as ERCOT Model Load</a:t>
            </a:r>
          </a:p>
          <a:p>
            <a:pPr marL="914400" lvl="1" indent="-457200">
              <a:buClrTx/>
              <a:buFont typeface="+mj-lt"/>
              <a:buAutoNum type="alphaLcParenR"/>
            </a:pPr>
            <a:r>
              <a:rPr lang="en-US" dirty="0" smtClean="0"/>
              <a:t>At any time</a:t>
            </a:r>
          </a:p>
          <a:p>
            <a:pPr marL="914400" lvl="1" indent="-457200">
              <a:buClrTx/>
              <a:buFont typeface="+mj-lt"/>
              <a:buAutoNum type="alphaLcParenR"/>
            </a:pPr>
            <a:r>
              <a:rPr lang="en-US" dirty="0" smtClean="0"/>
              <a:t>Never</a:t>
            </a:r>
          </a:p>
          <a:p>
            <a:pPr marL="914400" lvl="1" indent="-457200">
              <a:buClrTx/>
              <a:buFont typeface="+mj-lt"/>
              <a:buAutoNum type="alphaLcParenR"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sz="2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79663" y="17914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EMMS Support </a:t>
            </a:r>
            <a:r>
              <a:rPr lang="en-US" sz="2400" dirty="0" smtClean="0"/>
              <a:t>Model</a:t>
            </a:r>
            <a:endParaRPr lang="en-US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27233" y="1381125"/>
            <a:ext cx="7667625" cy="4314825"/>
            <a:chOff x="927233" y="1381125"/>
            <a:chExt cx="7667625" cy="4314825"/>
          </a:xfrm>
        </p:grpSpPr>
        <p:sp>
          <p:nvSpPr>
            <p:cNvPr id="27" name="Up Arrow 26"/>
            <p:cNvSpPr/>
            <p:nvPr/>
          </p:nvSpPr>
          <p:spPr>
            <a:xfrm>
              <a:off x="4542724" y="2368397"/>
              <a:ext cx="364273" cy="725257"/>
            </a:xfrm>
            <a:prstGeom prst="upArrow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shade val="30000"/>
                    <a:satMod val="115000"/>
                  </a:schemeClr>
                </a:gs>
                <a:gs pos="50000">
                  <a:schemeClr val="tx2">
                    <a:lumMod val="25000"/>
                    <a:lumOff val="75000"/>
                    <a:shade val="67500"/>
                    <a:satMod val="115000"/>
                  </a:schemeClr>
                </a:gs>
                <a:gs pos="100000">
                  <a:schemeClr val="tx2">
                    <a:lumMod val="25000"/>
                    <a:lumOff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27233" y="1381125"/>
              <a:ext cx="7667625" cy="4314825"/>
              <a:chOff x="631898" y="857370"/>
              <a:chExt cx="7797727" cy="554343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31898" y="857370"/>
                <a:ext cx="7797727" cy="5543431"/>
                <a:chOff x="631898" y="857370"/>
                <a:chExt cx="7797727" cy="5543431"/>
              </a:xfrm>
            </p:grpSpPr>
            <p:sp>
              <p:nvSpPr>
                <p:cNvPr id="25" name="Up Arrow 24"/>
                <p:cNvSpPr/>
                <p:nvPr/>
              </p:nvSpPr>
              <p:spPr>
                <a:xfrm rot="19065944">
                  <a:off x="2687113" y="1929558"/>
                  <a:ext cx="364273" cy="1970017"/>
                </a:xfrm>
                <a:prstGeom prst="upArrow">
                  <a:avLst/>
                </a:prstGeom>
                <a:gradFill flip="none" rotWithShape="1">
                  <a:gsLst>
                    <a:gs pos="0">
                      <a:schemeClr val="tx2">
                        <a:lumMod val="25000"/>
                        <a:lumOff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5000"/>
                        <a:lumOff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Up Arrow 25"/>
                <p:cNvSpPr/>
                <p:nvPr/>
              </p:nvSpPr>
              <p:spPr>
                <a:xfrm rot="2584193">
                  <a:off x="6077351" y="1771832"/>
                  <a:ext cx="364273" cy="2045299"/>
                </a:xfrm>
                <a:prstGeom prst="upArrow">
                  <a:avLst/>
                </a:prstGeom>
                <a:gradFill flip="none" rotWithShape="1">
                  <a:gsLst>
                    <a:gs pos="0">
                      <a:schemeClr val="tx2">
                        <a:lumMod val="25000"/>
                        <a:lumOff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5000"/>
                        <a:lumOff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lowchart: Alternate Process 10"/>
                <p:cNvSpPr/>
                <p:nvPr/>
              </p:nvSpPr>
              <p:spPr>
                <a:xfrm>
                  <a:off x="3478135" y="3057525"/>
                  <a:ext cx="2201551" cy="1599506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EMMS Support Model 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1600" b="1" dirty="0" smtClean="0">
                      <a:solidFill>
                        <a:schemeClr val="tx1"/>
                      </a:solidFill>
                    </a:rPr>
                    <a:t>For  </a:t>
                  </a:r>
                </a:p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Control Room Operations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lowchart: Alternate Process 11"/>
                <p:cNvSpPr/>
                <p:nvPr/>
              </p:nvSpPr>
              <p:spPr>
                <a:xfrm>
                  <a:off x="6460274" y="3511244"/>
                  <a:ext cx="1969351" cy="1165532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Operator </a:t>
                  </a:r>
                  <a:r>
                    <a:rPr lang="en-US" sz="1400" b="1" dirty="0">
                      <a:solidFill>
                        <a:schemeClr val="tx1"/>
                      </a:solidFill>
                    </a:rPr>
                    <a:t>Training Simulator and </a:t>
                  </a:r>
                  <a:r>
                    <a:rPr lang="en-US" sz="1400" b="1" dirty="0" err="1">
                      <a:solidFill>
                        <a:schemeClr val="tx1"/>
                      </a:solidFill>
                    </a:rPr>
                    <a:t>Macomber</a:t>
                  </a:r>
                  <a:r>
                    <a:rPr lang="en-US" sz="1400" b="1" dirty="0">
                      <a:solidFill>
                        <a:schemeClr val="tx1"/>
                      </a:solidFill>
                    </a:rPr>
                    <a:t> Map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Support</a:t>
                  </a:r>
                  <a:endParaRPr 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lowchart: Alternate Process 14"/>
                <p:cNvSpPr/>
                <p:nvPr/>
              </p:nvSpPr>
              <p:spPr>
                <a:xfrm>
                  <a:off x="631898" y="3549343"/>
                  <a:ext cx="2007224" cy="1165532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solidFill>
                        <a:schemeClr val="tx1"/>
                      </a:solidFill>
                    </a:rPr>
                    <a:t>Control Room EMMS workstations Support</a:t>
                  </a:r>
                </a:p>
              </p:txBody>
            </p:sp>
            <p:sp>
              <p:nvSpPr>
                <p:cNvPr id="16" name="Flowchart: Alternate Process 15"/>
                <p:cNvSpPr/>
                <p:nvPr/>
              </p:nvSpPr>
              <p:spPr>
                <a:xfrm>
                  <a:off x="3464310" y="857370"/>
                  <a:ext cx="1849159" cy="1285755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25000"/>
                        <a:lumOff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5000"/>
                        <a:lumOff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solidFill>
                        <a:schemeClr val="tx1"/>
                      </a:solidFill>
                    </a:rPr>
                    <a:t>Weekly Network Model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Load (DBLOAD) /DPC Implementation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Flowchart: Alternate Process 16"/>
                <p:cNvSpPr/>
                <p:nvPr/>
              </p:nvSpPr>
              <p:spPr>
                <a:xfrm>
                  <a:off x="6452829" y="864803"/>
                  <a:ext cx="1976796" cy="1164022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25000"/>
                        <a:lumOff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5000"/>
                        <a:lumOff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solidFill>
                        <a:schemeClr val="tx1"/>
                      </a:solidFill>
                    </a:rPr>
                    <a:t>Site Failover / Disaster Recovery</a:t>
                  </a:r>
                </a:p>
              </p:txBody>
            </p:sp>
            <p:sp>
              <p:nvSpPr>
                <p:cNvPr id="18" name="Flowchart: Alternate Process 17"/>
                <p:cNvSpPr/>
                <p:nvPr/>
              </p:nvSpPr>
              <p:spPr>
                <a:xfrm>
                  <a:off x="639332" y="864804"/>
                  <a:ext cx="1722867" cy="1354523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chemeClr val="tx2">
                        <a:lumMod val="25000"/>
                        <a:lumOff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25000"/>
                        <a:lumOff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solidFill>
                        <a:schemeClr val="tx1"/>
                      </a:solidFill>
                    </a:rPr>
                    <a:t>24 X 7 Control Room Support on EMS and MMS Applications</a:t>
                  </a:r>
                </a:p>
              </p:txBody>
            </p:sp>
            <p:sp>
              <p:nvSpPr>
                <p:cNvPr id="19" name="Right Arrow 18"/>
                <p:cNvSpPr/>
                <p:nvPr/>
              </p:nvSpPr>
              <p:spPr>
                <a:xfrm>
                  <a:off x="5679688" y="3818830"/>
                  <a:ext cx="773142" cy="444191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 rot="10800000">
                  <a:off x="2639120" y="3909663"/>
                  <a:ext cx="831011" cy="444191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lowchart: Alternate Process 19"/>
                <p:cNvSpPr/>
                <p:nvPr/>
              </p:nvSpPr>
              <p:spPr>
                <a:xfrm>
                  <a:off x="3621824" y="5235269"/>
                  <a:ext cx="1969351" cy="1165532"/>
                </a:xfrm>
                <a:prstGeom prst="flowChartAlternateProcess">
                  <a:avLst/>
                </a:prstGeom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400" b="1" dirty="0">
                      <a:solidFill>
                        <a:schemeClr val="tx1"/>
                      </a:solidFill>
                    </a:rPr>
                    <a:t>QSE Resources AS Qualification </a:t>
                  </a:r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Testing Support to </a:t>
                  </a:r>
                  <a:r>
                    <a:rPr lang="en-US" sz="1400" b="1" dirty="0">
                      <a:solidFill>
                        <a:schemeClr val="tx1"/>
                      </a:solidFill>
                    </a:rPr>
                    <a:t>Control Room</a:t>
                  </a:r>
                </a:p>
              </p:txBody>
            </p:sp>
          </p:grpSp>
          <p:sp>
            <p:nvSpPr>
              <p:cNvPr id="21" name="Right Arrow 20"/>
              <p:cNvSpPr/>
              <p:nvPr/>
            </p:nvSpPr>
            <p:spPr>
              <a:xfrm rot="5400000">
                <a:off x="4313433" y="4728002"/>
                <a:ext cx="586129" cy="444191"/>
              </a:xfrm>
              <a:prstGeom prst="rightArrow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57746" y="783193"/>
            <a:ext cx="756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we do to </a:t>
            </a:r>
            <a:r>
              <a:rPr lang="en-US" sz="2400" dirty="0"/>
              <a:t>s</a:t>
            </a:r>
            <a:r>
              <a:rPr lang="en-US" sz="2400" dirty="0" smtClean="0"/>
              <a:t>upport Control Room Operations?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5863" y="200055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EMMS </a:t>
            </a:r>
            <a:r>
              <a:rPr lang="en-US" sz="2000" dirty="0"/>
              <a:t>Support </a:t>
            </a:r>
            <a:r>
              <a:rPr lang="en-US" sz="2000" dirty="0" smtClean="0"/>
              <a:t>Model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40882" y="710670"/>
            <a:ext cx="8507162" cy="560153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 smtClean="0"/>
              <a:t>How is EMMS Production Group alerted to EMS &amp; MMS Application Issues/Incidents related to Control Room?</a:t>
            </a:r>
          </a:p>
          <a:p>
            <a:pPr marL="1714500" lvl="3" indent="-342900" algn="just">
              <a:lnSpc>
                <a:spcPct val="150000"/>
              </a:lnSpc>
              <a:buSzPct val="150000"/>
              <a:buFont typeface="Arial Narrow" panose="020B0606020202030204" pitchFamily="34" charset="0"/>
              <a:buChar char="–"/>
            </a:pP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Control Room Operators Contacts EMMS Prod On-Call</a:t>
            </a:r>
          </a:p>
          <a:p>
            <a:pPr marL="1714500" lvl="3" indent="-342900" algn="just">
              <a:lnSpc>
                <a:spcPct val="150000"/>
              </a:lnSpc>
              <a:buSzPct val="150000"/>
              <a:buFont typeface="Arial Narrow" panose="020B0606020202030204" pitchFamily="34" charset="0"/>
              <a:buChar char="–"/>
            </a:pPr>
            <a:r>
              <a:rPr lang="en-US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EMMS Monitoring</a:t>
            </a:r>
            <a:endParaRPr lang="en-US" sz="2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EMMS Monitoring</a:t>
            </a:r>
          </a:p>
          <a:p>
            <a:pPr lvl="1"/>
            <a:endParaRPr lang="en-US" sz="2000" dirty="0" smtClean="0"/>
          </a:p>
          <a:p>
            <a:pPr marL="1257300" lvl="2" indent="-342900">
              <a:buSzPct val="150000"/>
              <a:buFont typeface="Arial Narrow" panose="020B0606020202030204" pitchFamily="34" charset="0"/>
              <a:buChar char="–"/>
            </a:pPr>
            <a:r>
              <a:rPr lang="en-US" sz="2000" i="1" dirty="0" smtClean="0"/>
              <a:t>Enables EMMS Production to provide faster resolution to Production  issues.</a:t>
            </a:r>
          </a:p>
          <a:p>
            <a:pPr lvl="2">
              <a:buSzPct val="150000"/>
            </a:pPr>
            <a:endParaRPr lang="en-US" sz="2000" i="1" dirty="0" smtClean="0"/>
          </a:p>
          <a:p>
            <a:pPr marL="1257300" lvl="2" indent="-342900">
              <a:buSzPct val="150000"/>
              <a:buFont typeface="Arial Narrow" panose="020B0606020202030204" pitchFamily="34" charset="0"/>
              <a:buChar char="–"/>
            </a:pPr>
            <a:r>
              <a:rPr lang="en-US" sz="2000" i="1" dirty="0" smtClean="0"/>
              <a:t>EMMS Production alerted to possible production issues and resolves them before Control Room Operators experience the issue. </a:t>
            </a:r>
          </a:p>
          <a:p>
            <a:pPr marL="1257300" lvl="2" indent="-342900">
              <a:buSzPct val="150000"/>
              <a:buFont typeface="Arial Narrow" panose="020B0606020202030204" pitchFamily="34" charset="0"/>
              <a:buChar char="–"/>
            </a:pPr>
            <a:endParaRPr lang="en-US" sz="2000" i="1" dirty="0"/>
          </a:p>
          <a:p>
            <a:pPr marL="1257300" lvl="2" indent="-342900">
              <a:buSzPct val="150000"/>
              <a:buFont typeface="Arial Narrow" panose="020B0606020202030204" pitchFamily="34" charset="0"/>
              <a:buChar char="–"/>
            </a:pPr>
            <a:r>
              <a:rPr lang="en-US" sz="2000" i="1" dirty="0" smtClean="0"/>
              <a:t>Goal is to identify an Issue before it becomes an Incident.</a:t>
            </a:r>
            <a:endParaRPr lang="en-US" sz="2000" i="1" dirty="0"/>
          </a:p>
          <a:p>
            <a:pPr marL="800100" lvl="1" indent="-342900" algn="l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EMMS Monitoring</a:t>
            </a:r>
            <a:endParaRPr lang="en-US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6555120"/>
              </p:ext>
            </p:extLst>
          </p:nvPr>
        </p:nvGraphicFramePr>
        <p:xfrm>
          <a:off x="238126" y="670081"/>
          <a:ext cx="8630812" cy="523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EMMS Monitoring - EMS System Site Overview</a:t>
            </a:r>
            <a:endParaRPr lang="en-US" sz="2000" b="1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381000" y="1409700"/>
            <a:ext cx="8382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4690"/>
            <a:ext cx="8324056" cy="493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651" y="669383"/>
            <a:ext cx="851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Help desk contacts EMMS Production On-Call if any one of the component turns Red </a:t>
            </a:r>
            <a:endParaRPr lang="en-US" sz="16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663" y="179143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EMMS Monitoring - </a:t>
            </a:r>
            <a:r>
              <a:rPr lang="en-US" sz="2000" dirty="0" smtClean="0"/>
              <a:t>ICCP Communication Status</a:t>
            </a:r>
            <a:endParaRPr lang="en-US" sz="2000" b="1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381000" y="1409700"/>
            <a:ext cx="8382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4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5839" y="669383"/>
            <a:ext cx="8329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Control Room Operator or Help desk contacts EMMS Production On-Call if any one of the TSP/QSE links are down.</a:t>
            </a:r>
            <a:endParaRPr lang="en-US" sz="16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9" y="1304924"/>
            <a:ext cx="86106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F11C6078-6362-4786-8B81-1C0170E6D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c34af464-7aa1-4edd-9be4-83dffc1cb9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22695</TotalTime>
  <Words>2652</Words>
  <Application>Microsoft Office PowerPoint</Application>
  <PresentationFormat>On-screen Show (4:3)</PresentationFormat>
  <Paragraphs>701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ERCOT’s Data Center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Wozny, Stacy</cp:lastModifiedBy>
  <cp:revision>582</cp:revision>
  <cp:lastPrinted>2015-03-09T13:01:43Z</cp:lastPrinted>
  <dcterms:created xsi:type="dcterms:W3CDTF">2010-04-12T23:12:02Z</dcterms:created>
  <dcterms:modified xsi:type="dcterms:W3CDTF">2015-03-09T13:02:02Z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