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40"/>
  </p:notesMasterIdLst>
  <p:handoutMasterIdLst>
    <p:handoutMasterId r:id="rId41"/>
  </p:handoutMasterIdLst>
  <p:sldIdLst>
    <p:sldId id="258" r:id="rId5"/>
    <p:sldId id="344" r:id="rId6"/>
    <p:sldId id="348" r:id="rId7"/>
    <p:sldId id="351" r:id="rId8"/>
    <p:sldId id="388" r:id="rId9"/>
    <p:sldId id="389" r:id="rId10"/>
    <p:sldId id="355" r:id="rId11"/>
    <p:sldId id="396" r:id="rId12"/>
    <p:sldId id="383" r:id="rId13"/>
    <p:sldId id="384" r:id="rId14"/>
    <p:sldId id="345" r:id="rId15"/>
    <p:sldId id="366" r:id="rId16"/>
    <p:sldId id="360" r:id="rId17"/>
    <p:sldId id="346" r:id="rId18"/>
    <p:sldId id="367" r:id="rId19"/>
    <p:sldId id="362" r:id="rId20"/>
    <p:sldId id="370" r:id="rId21"/>
    <p:sldId id="374" r:id="rId22"/>
    <p:sldId id="376" r:id="rId23"/>
    <p:sldId id="363" r:id="rId24"/>
    <p:sldId id="385" r:id="rId25"/>
    <p:sldId id="386" r:id="rId26"/>
    <p:sldId id="387" r:id="rId27"/>
    <p:sldId id="373" r:id="rId28"/>
    <p:sldId id="382" r:id="rId29"/>
    <p:sldId id="368" r:id="rId30"/>
    <p:sldId id="369" r:id="rId31"/>
    <p:sldId id="390" r:id="rId32"/>
    <p:sldId id="391" r:id="rId33"/>
    <p:sldId id="364" r:id="rId34"/>
    <p:sldId id="365" r:id="rId35"/>
    <p:sldId id="392" r:id="rId36"/>
    <p:sldId id="393" r:id="rId37"/>
    <p:sldId id="394" r:id="rId38"/>
    <p:sldId id="395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00"/>
    <a:srgbClr val="FF3300"/>
    <a:srgbClr val="40949A"/>
    <a:srgbClr val="5469A2"/>
    <a:srgbClr val="29417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19" autoAdjust="0"/>
    <p:restoredTop sz="94708" autoAdjust="0"/>
  </p:normalViewPr>
  <p:slideViewPr>
    <p:cSldViewPr>
      <p:cViewPr>
        <p:scale>
          <a:sx n="90" d="100"/>
          <a:sy n="90" d="100"/>
        </p:scale>
        <p:origin x="-2244" y="-894"/>
      </p:cViewPr>
      <p:guideLst>
        <p:guide orient="horz" pos="4224"/>
        <p:guide pos="1536"/>
      </p:guideLst>
    </p:cSldViewPr>
  </p:slideViewPr>
  <p:outlineViewPr>
    <p:cViewPr>
      <p:scale>
        <a:sx n="33" d="100"/>
        <a:sy n="33" d="100"/>
      </p:scale>
      <p:origin x="0" y="17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atterson\AppData\Local\Microsoft\Windows\Temporary%20Internet%20Files\Content.Outlook\UJE8XECI\fleet_event_report_06Jan2014_with%20board%20graphs.xlsx" TargetMode="External"/><Relationship Id="rId2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90243812835996E-2"/>
          <c:y val="0.10610296789824349"/>
          <c:w val="0.90505093156105143"/>
          <c:h val="0.82838436862058906"/>
        </c:manualLayout>
      </c:layout>
      <c:scatterChart>
        <c:scatterStyle val="lineMarker"/>
        <c:varyColors val="0"/>
        <c:ser>
          <c:idx val="0"/>
          <c:order val="0"/>
          <c:tx>
            <c:v>Actual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Graph!$E$11:$CV$11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xVal>
          <c:yVal>
            <c:numRef>
              <c:f>Graph!$E$6:$CV$6</c:f>
              <c:numCache>
                <c:formatCode>General</c:formatCode>
                <c:ptCount val="96"/>
                <c:pt idx="0">
                  <c:v>295.88900000000001</c:v>
                </c:pt>
                <c:pt idx="1">
                  <c:v>301.65300000000002</c:v>
                </c:pt>
                <c:pt idx="2">
                  <c:v>262.93599999999998</c:v>
                </c:pt>
                <c:pt idx="3">
                  <c:v>282.73899999999998</c:v>
                </c:pt>
                <c:pt idx="4">
                  <c:v>300.17399999999998</c:v>
                </c:pt>
                <c:pt idx="5">
                  <c:v>249.24199999999999</c:v>
                </c:pt>
                <c:pt idx="6">
                  <c:v>290.904</c:v>
                </c:pt>
                <c:pt idx="7">
                  <c:v>304.17099999999999</c:v>
                </c:pt>
                <c:pt idx="8">
                  <c:v>255.239</c:v>
                </c:pt>
                <c:pt idx="9">
                  <c:v>293.21199999999999</c:v>
                </c:pt>
                <c:pt idx="10">
                  <c:v>305.40800000000002</c:v>
                </c:pt>
                <c:pt idx="11">
                  <c:v>269.87200000000001</c:v>
                </c:pt>
                <c:pt idx="12">
                  <c:v>297.23500000000001</c:v>
                </c:pt>
                <c:pt idx="13">
                  <c:v>272.15800000000002</c:v>
                </c:pt>
                <c:pt idx="14">
                  <c:v>264.322</c:v>
                </c:pt>
                <c:pt idx="15">
                  <c:v>291.916</c:v>
                </c:pt>
                <c:pt idx="16">
                  <c:v>289.87799999999999</c:v>
                </c:pt>
                <c:pt idx="17">
                  <c:v>258.43</c:v>
                </c:pt>
                <c:pt idx="18">
                  <c:v>313.10599999999999</c:v>
                </c:pt>
                <c:pt idx="19">
                  <c:v>258.45400000000001</c:v>
                </c:pt>
                <c:pt idx="20">
                  <c:v>293.63099999999997</c:v>
                </c:pt>
                <c:pt idx="21">
                  <c:v>289.315</c:v>
                </c:pt>
                <c:pt idx="22">
                  <c:v>254.024</c:v>
                </c:pt>
                <c:pt idx="23">
                  <c:v>248.20599999999999</c:v>
                </c:pt>
                <c:pt idx="24">
                  <c:v>256.13799999999998</c:v>
                </c:pt>
                <c:pt idx="25">
                  <c:v>263.10199999999998</c:v>
                </c:pt>
                <c:pt idx="26">
                  <c:v>263.85199999999998</c:v>
                </c:pt>
                <c:pt idx="27">
                  <c:v>272.71300000000002</c:v>
                </c:pt>
                <c:pt idx="28">
                  <c:v>275.221</c:v>
                </c:pt>
                <c:pt idx="29">
                  <c:v>242.28399999999999</c:v>
                </c:pt>
                <c:pt idx="30">
                  <c:v>227.67599999999999</c:v>
                </c:pt>
                <c:pt idx="31">
                  <c:v>222.57400000000001</c:v>
                </c:pt>
                <c:pt idx="32">
                  <c:v>244.63399999999999</c:v>
                </c:pt>
                <c:pt idx="33">
                  <c:v>251.25</c:v>
                </c:pt>
                <c:pt idx="34">
                  <c:v>246.97300000000001</c:v>
                </c:pt>
                <c:pt idx="35">
                  <c:v>253.52099999999999</c:v>
                </c:pt>
                <c:pt idx="36">
                  <c:v>259.59500000000003</c:v>
                </c:pt>
                <c:pt idx="37">
                  <c:v>267.435</c:v>
                </c:pt>
                <c:pt idx="38">
                  <c:v>265.77199999999999</c:v>
                </c:pt>
                <c:pt idx="39">
                  <c:v>268.94</c:v>
                </c:pt>
                <c:pt idx="40">
                  <c:v>270.89499999999998</c:v>
                </c:pt>
                <c:pt idx="41">
                  <c:v>276.33800000000002</c:v>
                </c:pt>
                <c:pt idx="42">
                  <c:v>278.31099999999998</c:v>
                </c:pt>
                <c:pt idx="43">
                  <c:v>278.12200000000001</c:v>
                </c:pt>
                <c:pt idx="44">
                  <c:v>273.59300000000002</c:v>
                </c:pt>
                <c:pt idx="45">
                  <c:v>343.839</c:v>
                </c:pt>
                <c:pt idx="46">
                  <c:v>340.84199999999998</c:v>
                </c:pt>
                <c:pt idx="47">
                  <c:v>330.69099999999997</c:v>
                </c:pt>
                <c:pt idx="48">
                  <c:v>290.20499999999998</c:v>
                </c:pt>
                <c:pt idx="49">
                  <c:v>285.24900000000002</c:v>
                </c:pt>
                <c:pt idx="50">
                  <c:v>279.411</c:v>
                </c:pt>
                <c:pt idx="51">
                  <c:v>282.64</c:v>
                </c:pt>
                <c:pt idx="52">
                  <c:v>283.75200000000001</c:v>
                </c:pt>
                <c:pt idx="53">
                  <c:v>324.15600000000001</c:v>
                </c:pt>
                <c:pt idx="54">
                  <c:v>347.62200000000001</c:v>
                </c:pt>
                <c:pt idx="55">
                  <c:v>333.20100000000002</c:v>
                </c:pt>
                <c:pt idx="56">
                  <c:v>351.87599999999998</c:v>
                </c:pt>
                <c:pt idx="57">
                  <c:v>355.95100000000002</c:v>
                </c:pt>
                <c:pt idx="58">
                  <c:v>331.74400000000003</c:v>
                </c:pt>
                <c:pt idx="59">
                  <c:v>345.291</c:v>
                </c:pt>
                <c:pt idx="60">
                  <c:v>358.91899999999998</c:v>
                </c:pt>
                <c:pt idx="61">
                  <c:v>306.90100000000001</c:v>
                </c:pt>
                <c:pt idx="62">
                  <c:v>318.64</c:v>
                </c:pt>
                <c:pt idx="63">
                  <c:v>352.36900000000003</c:v>
                </c:pt>
                <c:pt idx="64">
                  <c:v>350.721</c:v>
                </c:pt>
                <c:pt idx="65">
                  <c:v>341.57400000000001</c:v>
                </c:pt>
                <c:pt idx="66">
                  <c:v>349.66899999999998</c:v>
                </c:pt>
                <c:pt idx="67">
                  <c:v>331.20400000000001</c:v>
                </c:pt>
                <c:pt idx="68">
                  <c:v>349.08499999999998</c:v>
                </c:pt>
                <c:pt idx="69">
                  <c:v>355.22399999999999</c:v>
                </c:pt>
                <c:pt idx="70">
                  <c:v>309.28899999999999</c:v>
                </c:pt>
                <c:pt idx="71">
                  <c:v>354.78800000000001</c:v>
                </c:pt>
                <c:pt idx="72">
                  <c:v>368.50400000000002</c:v>
                </c:pt>
                <c:pt idx="73">
                  <c:v>331.20699999999999</c:v>
                </c:pt>
                <c:pt idx="74">
                  <c:v>292.00400000000002</c:v>
                </c:pt>
                <c:pt idx="75">
                  <c:v>289.96100000000001</c:v>
                </c:pt>
                <c:pt idx="76">
                  <c:v>296.97000000000003</c:v>
                </c:pt>
                <c:pt idx="77">
                  <c:v>282.93200000000002</c:v>
                </c:pt>
                <c:pt idx="78">
                  <c:v>345.125</c:v>
                </c:pt>
                <c:pt idx="79">
                  <c:v>363.03500000000003</c:v>
                </c:pt>
                <c:pt idx="80">
                  <c:v>320.24599999999998</c:v>
                </c:pt>
                <c:pt idx="81">
                  <c:v>347.238</c:v>
                </c:pt>
                <c:pt idx="82">
                  <c:v>362.072</c:v>
                </c:pt>
                <c:pt idx="83">
                  <c:v>299.80799999999999</c:v>
                </c:pt>
                <c:pt idx="84">
                  <c:v>282.911</c:v>
                </c:pt>
                <c:pt idx="85">
                  <c:v>274.34300000000002</c:v>
                </c:pt>
                <c:pt idx="86">
                  <c:v>271.80900000000003</c:v>
                </c:pt>
                <c:pt idx="87">
                  <c:v>270.61799999999999</c:v>
                </c:pt>
                <c:pt idx="88">
                  <c:v>258.41199999999998</c:v>
                </c:pt>
                <c:pt idx="89">
                  <c:v>255.02500000000001</c:v>
                </c:pt>
                <c:pt idx="90">
                  <c:v>277.40100000000001</c:v>
                </c:pt>
                <c:pt idx="91">
                  <c:v>296.88799999999998</c:v>
                </c:pt>
                <c:pt idx="92">
                  <c:v>327.68099999999998</c:v>
                </c:pt>
                <c:pt idx="93">
                  <c:v>275.47000000000003</c:v>
                </c:pt>
                <c:pt idx="94">
                  <c:v>314.58300000000003</c:v>
                </c:pt>
                <c:pt idx="95">
                  <c:v>312.83300000000003</c:v>
                </c:pt>
              </c:numCache>
            </c:numRef>
          </c:yVal>
          <c:smooth val="0"/>
        </c:ser>
        <c:ser>
          <c:idx val="1"/>
          <c:order val="1"/>
          <c:tx>
            <c:v>Baseline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Graph!$E$11:$CV$11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xVal>
          <c:yVal>
            <c:numRef>
              <c:f>Graph!$E$7:$CV$7</c:f>
              <c:numCache>
                <c:formatCode>General</c:formatCode>
                <c:ptCount val="96"/>
                <c:pt idx="0">
                  <c:v>305.84100000000001</c:v>
                </c:pt>
                <c:pt idx="1">
                  <c:v>311.16000000000003</c:v>
                </c:pt>
                <c:pt idx="2">
                  <c:v>276.76</c:v>
                </c:pt>
                <c:pt idx="3">
                  <c:v>292.322</c:v>
                </c:pt>
                <c:pt idx="4">
                  <c:v>309.20999999999998</c:v>
                </c:pt>
                <c:pt idx="5">
                  <c:v>279.94400000000002</c:v>
                </c:pt>
                <c:pt idx="6">
                  <c:v>300.654</c:v>
                </c:pt>
                <c:pt idx="7">
                  <c:v>312.76400000000001</c:v>
                </c:pt>
                <c:pt idx="8">
                  <c:v>280.23099999999999</c:v>
                </c:pt>
                <c:pt idx="9">
                  <c:v>300.07600000000002</c:v>
                </c:pt>
                <c:pt idx="10">
                  <c:v>312.899</c:v>
                </c:pt>
                <c:pt idx="11">
                  <c:v>286.66500000000002</c:v>
                </c:pt>
                <c:pt idx="12">
                  <c:v>302.93700000000001</c:v>
                </c:pt>
                <c:pt idx="13">
                  <c:v>277.30500000000001</c:v>
                </c:pt>
                <c:pt idx="14">
                  <c:v>279.214</c:v>
                </c:pt>
                <c:pt idx="15">
                  <c:v>300.82799999999997</c:v>
                </c:pt>
                <c:pt idx="16">
                  <c:v>298.23200000000003</c:v>
                </c:pt>
                <c:pt idx="17">
                  <c:v>292.12099999999998</c:v>
                </c:pt>
                <c:pt idx="18">
                  <c:v>317.93200000000002</c:v>
                </c:pt>
                <c:pt idx="19">
                  <c:v>290.18</c:v>
                </c:pt>
                <c:pt idx="20">
                  <c:v>301.50700000000001</c:v>
                </c:pt>
                <c:pt idx="21">
                  <c:v>297.60199999999998</c:v>
                </c:pt>
                <c:pt idx="22">
                  <c:v>297.89699999999999</c:v>
                </c:pt>
                <c:pt idx="23">
                  <c:v>301.363</c:v>
                </c:pt>
                <c:pt idx="24">
                  <c:v>314.18200000000002</c:v>
                </c:pt>
                <c:pt idx="25">
                  <c:v>320.83100000000002</c:v>
                </c:pt>
                <c:pt idx="26">
                  <c:v>323.52499999999998</c:v>
                </c:pt>
                <c:pt idx="27">
                  <c:v>322.298</c:v>
                </c:pt>
                <c:pt idx="28">
                  <c:v>330.85599999999999</c:v>
                </c:pt>
                <c:pt idx="29">
                  <c:v>326.91899999999998</c:v>
                </c:pt>
                <c:pt idx="30">
                  <c:v>322.50700000000001</c:v>
                </c:pt>
                <c:pt idx="31">
                  <c:v>323.339</c:v>
                </c:pt>
                <c:pt idx="32">
                  <c:v>328.85399999999998</c:v>
                </c:pt>
                <c:pt idx="33">
                  <c:v>331.52699999999999</c:v>
                </c:pt>
                <c:pt idx="34">
                  <c:v>327.84</c:v>
                </c:pt>
                <c:pt idx="35">
                  <c:v>323.52999999999997</c:v>
                </c:pt>
                <c:pt idx="36">
                  <c:v>327.58199999999999</c:v>
                </c:pt>
                <c:pt idx="37">
                  <c:v>326.31900000000002</c:v>
                </c:pt>
                <c:pt idx="38">
                  <c:v>332.43799999999999</c:v>
                </c:pt>
                <c:pt idx="39">
                  <c:v>327.60899999999998</c:v>
                </c:pt>
                <c:pt idx="40">
                  <c:v>328.57</c:v>
                </c:pt>
                <c:pt idx="41">
                  <c:v>329.90499999999997</c:v>
                </c:pt>
                <c:pt idx="42">
                  <c:v>328.23399999999998</c:v>
                </c:pt>
                <c:pt idx="43">
                  <c:v>331.84899999999999</c:v>
                </c:pt>
                <c:pt idx="44">
                  <c:v>323.161</c:v>
                </c:pt>
                <c:pt idx="45">
                  <c:v>357.28300000000002</c:v>
                </c:pt>
                <c:pt idx="46">
                  <c:v>353.15800000000002</c:v>
                </c:pt>
                <c:pt idx="47">
                  <c:v>341.93299999999999</c:v>
                </c:pt>
                <c:pt idx="48">
                  <c:v>333.649</c:v>
                </c:pt>
                <c:pt idx="49">
                  <c:v>332.79199999999997</c:v>
                </c:pt>
                <c:pt idx="50">
                  <c:v>330.024</c:v>
                </c:pt>
                <c:pt idx="51">
                  <c:v>340.46499999999997</c:v>
                </c:pt>
                <c:pt idx="52">
                  <c:v>342.10599999999999</c:v>
                </c:pt>
                <c:pt idx="53">
                  <c:v>342.11099999999999</c:v>
                </c:pt>
                <c:pt idx="54">
                  <c:v>358.89100000000002</c:v>
                </c:pt>
                <c:pt idx="55">
                  <c:v>344.88600000000002</c:v>
                </c:pt>
                <c:pt idx="56">
                  <c:v>363.07499999999999</c:v>
                </c:pt>
                <c:pt idx="57">
                  <c:v>366.28399999999999</c:v>
                </c:pt>
                <c:pt idx="58">
                  <c:v>342.161</c:v>
                </c:pt>
                <c:pt idx="59">
                  <c:v>356</c:v>
                </c:pt>
                <c:pt idx="60">
                  <c:v>369.56900000000002</c:v>
                </c:pt>
                <c:pt idx="61">
                  <c:v>335.87900000000002</c:v>
                </c:pt>
                <c:pt idx="62">
                  <c:v>335.23</c:v>
                </c:pt>
                <c:pt idx="63">
                  <c:v>362.94299999999998</c:v>
                </c:pt>
                <c:pt idx="64">
                  <c:v>360.82900000000001</c:v>
                </c:pt>
                <c:pt idx="65">
                  <c:v>351.46800000000002</c:v>
                </c:pt>
                <c:pt idx="66">
                  <c:v>359.93799999999999</c:v>
                </c:pt>
                <c:pt idx="67">
                  <c:v>341.529</c:v>
                </c:pt>
                <c:pt idx="68">
                  <c:v>359.00099999999998</c:v>
                </c:pt>
                <c:pt idx="69">
                  <c:v>363.95</c:v>
                </c:pt>
                <c:pt idx="70">
                  <c:v>337.67599999999999</c:v>
                </c:pt>
                <c:pt idx="71">
                  <c:v>362.00400000000002</c:v>
                </c:pt>
                <c:pt idx="72">
                  <c:v>375.92500000000001</c:v>
                </c:pt>
                <c:pt idx="73">
                  <c:v>350.61399999999998</c:v>
                </c:pt>
                <c:pt idx="74">
                  <c:v>339.87900000000002</c:v>
                </c:pt>
                <c:pt idx="75">
                  <c:v>340.39100000000002</c:v>
                </c:pt>
                <c:pt idx="76">
                  <c:v>333.45100000000002</c:v>
                </c:pt>
                <c:pt idx="77">
                  <c:v>328.625</c:v>
                </c:pt>
                <c:pt idx="78">
                  <c:v>351.31799999999998</c:v>
                </c:pt>
                <c:pt idx="79">
                  <c:v>369.7</c:v>
                </c:pt>
                <c:pt idx="80">
                  <c:v>329.47500000000002</c:v>
                </c:pt>
                <c:pt idx="81">
                  <c:v>353.85</c:v>
                </c:pt>
                <c:pt idx="82">
                  <c:v>368.858</c:v>
                </c:pt>
                <c:pt idx="83">
                  <c:v>323.13200000000001</c:v>
                </c:pt>
                <c:pt idx="84">
                  <c:v>326.05799999999999</c:v>
                </c:pt>
                <c:pt idx="85">
                  <c:v>320.61799999999999</c:v>
                </c:pt>
                <c:pt idx="86">
                  <c:v>323.31799999999998</c:v>
                </c:pt>
                <c:pt idx="87">
                  <c:v>322.089</c:v>
                </c:pt>
                <c:pt idx="88">
                  <c:v>311.66699999999997</c:v>
                </c:pt>
                <c:pt idx="89">
                  <c:v>310.83600000000001</c:v>
                </c:pt>
                <c:pt idx="90">
                  <c:v>311.327</c:v>
                </c:pt>
                <c:pt idx="91">
                  <c:v>314.25200000000001</c:v>
                </c:pt>
                <c:pt idx="92">
                  <c:v>334.89400000000001</c:v>
                </c:pt>
                <c:pt idx="93">
                  <c:v>313.92</c:v>
                </c:pt>
                <c:pt idx="94">
                  <c:v>321.56299999999999</c:v>
                </c:pt>
                <c:pt idx="95">
                  <c:v>320.178</c:v>
                </c:pt>
              </c:numCache>
            </c:numRef>
          </c:yVal>
          <c:smooth val="0"/>
        </c:ser>
        <c:ser>
          <c:idx val="2"/>
          <c:order val="2"/>
          <c:tx>
            <c:v>Reduce</c:v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Graph!$E$11:$CV$11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xVal>
          <c:yVal>
            <c:numRef>
              <c:f>Graph!$E$8:$CV$8</c:f>
              <c:numCache>
                <c:formatCode>General</c:formatCode>
                <c:ptCount val="96"/>
                <c:pt idx="0">
                  <c:v>9.9519999999999982</c:v>
                </c:pt>
                <c:pt idx="1">
                  <c:v>9.507000000000005</c:v>
                </c:pt>
                <c:pt idx="2">
                  <c:v>13.824000000000012</c:v>
                </c:pt>
                <c:pt idx="3">
                  <c:v>9.5830000000000268</c:v>
                </c:pt>
                <c:pt idx="4">
                  <c:v>9.0360000000000014</c:v>
                </c:pt>
                <c:pt idx="5">
                  <c:v>30.702000000000027</c:v>
                </c:pt>
                <c:pt idx="6">
                  <c:v>9.75</c:v>
                </c:pt>
                <c:pt idx="7">
                  <c:v>8.5930000000000177</c:v>
                </c:pt>
                <c:pt idx="8">
                  <c:v>24.99199999999999</c:v>
                </c:pt>
                <c:pt idx="9">
                  <c:v>6.8640000000000327</c:v>
                </c:pt>
                <c:pt idx="10">
                  <c:v>7.4909999999999854</c:v>
                </c:pt>
                <c:pt idx="11">
                  <c:v>16.793000000000006</c:v>
                </c:pt>
                <c:pt idx="12">
                  <c:v>5.7019999999999982</c:v>
                </c:pt>
                <c:pt idx="13">
                  <c:v>5.1469999999999914</c:v>
                </c:pt>
                <c:pt idx="14">
                  <c:v>14.891999999999996</c:v>
                </c:pt>
                <c:pt idx="15">
                  <c:v>8.9119999999999777</c:v>
                </c:pt>
                <c:pt idx="16">
                  <c:v>8.3540000000000418</c:v>
                </c:pt>
                <c:pt idx="17">
                  <c:v>33.690999999999974</c:v>
                </c:pt>
                <c:pt idx="18">
                  <c:v>4.8260000000000218</c:v>
                </c:pt>
                <c:pt idx="19">
                  <c:v>31.725999999999999</c:v>
                </c:pt>
                <c:pt idx="20">
                  <c:v>7.8760000000000332</c:v>
                </c:pt>
                <c:pt idx="21">
                  <c:v>8.2869999999999777</c:v>
                </c:pt>
                <c:pt idx="22">
                  <c:v>43.87299999999999</c:v>
                </c:pt>
                <c:pt idx="23">
                  <c:v>53.157000000000011</c:v>
                </c:pt>
                <c:pt idx="24">
                  <c:v>58.04400000000004</c:v>
                </c:pt>
                <c:pt idx="25">
                  <c:v>57.729000000000042</c:v>
                </c:pt>
                <c:pt idx="26">
                  <c:v>59.673000000000002</c:v>
                </c:pt>
                <c:pt idx="27">
                  <c:v>49.58499999999998</c:v>
                </c:pt>
                <c:pt idx="28">
                  <c:v>55.634999999999991</c:v>
                </c:pt>
                <c:pt idx="29">
                  <c:v>84.634999999999991</c:v>
                </c:pt>
                <c:pt idx="30">
                  <c:v>94.831000000000017</c:v>
                </c:pt>
                <c:pt idx="31">
                  <c:v>100.76499999999999</c:v>
                </c:pt>
                <c:pt idx="32">
                  <c:v>84.22</c:v>
                </c:pt>
                <c:pt idx="33">
                  <c:v>80.276999999999987</c:v>
                </c:pt>
                <c:pt idx="34">
                  <c:v>80.866999999999962</c:v>
                </c:pt>
                <c:pt idx="35">
                  <c:v>70.008999999999986</c:v>
                </c:pt>
                <c:pt idx="36">
                  <c:v>67.986999999999966</c:v>
                </c:pt>
                <c:pt idx="37">
                  <c:v>58.884000000000015</c:v>
                </c:pt>
                <c:pt idx="38">
                  <c:v>66.665999999999997</c:v>
                </c:pt>
                <c:pt idx="39">
                  <c:v>58.668999999999983</c:v>
                </c:pt>
                <c:pt idx="40">
                  <c:v>57.675000000000011</c:v>
                </c:pt>
                <c:pt idx="41">
                  <c:v>53.56699999999995</c:v>
                </c:pt>
                <c:pt idx="42">
                  <c:v>49.923000000000002</c:v>
                </c:pt>
                <c:pt idx="43">
                  <c:v>53.726999999999975</c:v>
                </c:pt>
                <c:pt idx="44">
                  <c:v>49.567999999999984</c:v>
                </c:pt>
                <c:pt idx="45">
                  <c:v>13.444000000000017</c:v>
                </c:pt>
                <c:pt idx="46">
                  <c:v>12.316000000000031</c:v>
                </c:pt>
                <c:pt idx="47">
                  <c:v>11.242000000000019</c:v>
                </c:pt>
                <c:pt idx="48">
                  <c:v>43.444000000000017</c:v>
                </c:pt>
                <c:pt idx="49">
                  <c:v>47.54299999999995</c:v>
                </c:pt>
                <c:pt idx="50">
                  <c:v>50.613</c:v>
                </c:pt>
                <c:pt idx="51">
                  <c:v>57.824999999999989</c:v>
                </c:pt>
                <c:pt idx="52">
                  <c:v>58.353999999999985</c:v>
                </c:pt>
                <c:pt idx="53">
                  <c:v>17.954999999999984</c:v>
                </c:pt>
                <c:pt idx="54">
                  <c:v>11.269000000000005</c:v>
                </c:pt>
                <c:pt idx="55">
                  <c:v>11.685000000000002</c:v>
                </c:pt>
                <c:pt idx="56">
                  <c:v>11.199000000000012</c:v>
                </c:pt>
                <c:pt idx="57">
                  <c:v>10.33299999999997</c:v>
                </c:pt>
                <c:pt idx="58">
                  <c:v>10.416999999999973</c:v>
                </c:pt>
                <c:pt idx="59">
                  <c:v>10.709000000000003</c:v>
                </c:pt>
                <c:pt idx="60">
                  <c:v>10.650000000000034</c:v>
                </c:pt>
                <c:pt idx="61">
                  <c:v>28.978000000000009</c:v>
                </c:pt>
                <c:pt idx="62">
                  <c:v>16.590000000000032</c:v>
                </c:pt>
                <c:pt idx="63">
                  <c:v>10.573999999999955</c:v>
                </c:pt>
                <c:pt idx="64">
                  <c:v>10.108000000000004</c:v>
                </c:pt>
                <c:pt idx="65">
                  <c:v>9.8940000000000055</c:v>
                </c:pt>
                <c:pt idx="66">
                  <c:v>10.269000000000005</c:v>
                </c:pt>
                <c:pt idx="67">
                  <c:v>10.324999999999989</c:v>
                </c:pt>
                <c:pt idx="68">
                  <c:v>9.9159999999999968</c:v>
                </c:pt>
                <c:pt idx="69">
                  <c:v>8.7259999999999991</c:v>
                </c:pt>
                <c:pt idx="70">
                  <c:v>28.387</c:v>
                </c:pt>
                <c:pt idx="71">
                  <c:v>7.2160000000000082</c:v>
                </c:pt>
                <c:pt idx="72">
                  <c:v>7.4209999999999923</c:v>
                </c:pt>
                <c:pt idx="73">
                  <c:v>19.406999999999982</c:v>
                </c:pt>
                <c:pt idx="74">
                  <c:v>47.875</c:v>
                </c:pt>
                <c:pt idx="75">
                  <c:v>50.430000000000007</c:v>
                </c:pt>
                <c:pt idx="76">
                  <c:v>36.480999999999995</c:v>
                </c:pt>
                <c:pt idx="77">
                  <c:v>45.692999999999984</c:v>
                </c:pt>
                <c:pt idx="78">
                  <c:v>6.1929999999999836</c:v>
                </c:pt>
                <c:pt idx="79">
                  <c:v>6.6649999999999636</c:v>
                </c:pt>
                <c:pt idx="80">
                  <c:v>9.2290000000000418</c:v>
                </c:pt>
                <c:pt idx="81">
                  <c:v>6.6120000000000232</c:v>
                </c:pt>
                <c:pt idx="82">
                  <c:v>6.7860000000000014</c:v>
                </c:pt>
                <c:pt idx="83">
                  <c:v>23.324000000000012</c:v>
                </c:pt>
                <c:pt idx="84">
                  <c:v>43.146999999999991</c:v>
                </c:pt>
                <c:pt idx="85">
                  <c:v>46.274999999999977</c:v>
                </c:pt>
                <c:pt idx="86">
                  <c:v>51.508999999999958</c:v>
                </c:pt>
                <c:pt idx="87">
                  <c:v>51.471000000000004</c:v>
                </c:pt>
                <c:pt idx="88">
                  <c:v>53.254999999999995</c:v>
                </c:pt>
                <c:pt idx="89">
                  <c:v>55.811000000000007</c:v>
                </c:pt>
                <c:pt idx="90">
                  <c:v>33.925999999999988</c:v>
                </c:pt>
                <c:pt idx="91">
                  <c:v>17.364000000000033</c:v>
                </c:pt>
                <c:pt idx="92">
                  <c:v>7.2130000000000223</c:v>
                </c:pt>
                <c:pt idx="93">
                  <c:v>38.449999999999989</c:v>
                </c:pt>
                <c:pt idx="94">
                  <c:v>6.9799999999999613</c:v>
                </c:pt>
                <c:pt idx="95">
                  <c:v>7.3449999999999704</c:v>
                </c:pt>
              </c:numCache>
            </c:numRef>
          </c:yVal>
          <c:smooth val="0"/>
        </c:ser>
        <c:ser>
          <c:idx val="3"/>
          <c:order val="3"/>
          <c:tx>
            <c:v>VDI</c:v>
          </c:tx>
          <c:spPr>
            <a:ln>
              <a:noFill/>
            </a:ln>
          </c:spPr>
          <c:marker>
            <c:symbol val="none"/>
          </c:marker>
          <c:dPt>
            <c:idx val="29"/>
            <c:marker>
              <c:symbol val="picture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 w="9525">
                  <a:noFill/>
                </a:ln>
              </c:spPr>
            </c:marker>
            <c:bubble3D val="0"/>
          </c:dPt>
          <c:xVal>
            <c:numRef>
              <c:f>Graph!$E$16:$CY$16</c:f>
              <c:numCache>
                <c:formatCode>General</c:formatCode>
                <c:ptCount val="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28.228888888888889</c:v>
                </c:pt>
                <c:pt idx="29">
                  <c:v>28.228888888888889</c:v>
                </c:pt>
                <c:pt idx="30">
                  <c:v>29.228888888888889</c:v>
                </c:pt>
                <c:pt idx="31">
                  <c:v>29.228888888888889</c:v>
                </c:pt>
                <c:pt idx="32">
                  <c:v>31.551111111111112</c:v>
                </c:pt>
                <c:pt idx="33">
                  <c:v>31.551111111111112</c:v>
                </c:pt>
                <c:pt idx="34">
                  <c:v>32</c:v>
                </c:pt>
                <c:pt idx="35">
                  <c:v>33</c:v>
                </c:pt>
                <c:pt idx="36">
                  <c:v>34</c:v>
                </c:pt>
                <c:pt idx="37">
                  <c:v>35</c:v>
                </c:pt>
                <c:pt idx="38">
                  <c:v>36</c:v>
                </c:pt>
                <c:pt idx="39">
                  <c:v>37</c:v>
                </c:pt>
                <c:pt idx="40">
                  <c:v>38</c:v>
                </c:pt>
                <c:pt idx="41">
                  <c:v>39</c:v>
                </c:pt>
                <c:pt idx="42">
                  <c:v>40</c:v>
                </c:pt>
                <c:pt idx="43">
                  <c:v>41</c:v>
                </c:pt>
                <c:pt idx="44">
                  <c:v>42</c:v>
                </c:pt>
                <c:pt idx="45">
                  <c:v>43</c:v>
                </c:pt>
                <c:pt idx="46">
                  <c:v>44</c:v>
                </c:pt>
                <c:pt idx="47">
                  <c:v>45</c:v>
                </c:pt>
                <c:pt idx="48">
                  <c:v>46</c:v>
                </c:pt>
                <c:pt idx="49">
                  <c:v>47</c:v>
                </c:pt>
                <c:pt idx="50">
                  <c:v>48</c:v>
                </c:pt>
                <c:pt idx="51">
                  <c:v>49</c:v>
                </c:pt>
                <c:pt idx="52">
                  <c:v>50</c:v>
                </c:pt>
                <c:pt idx="53">
                  <c:v>51</c:v>
                </c:pt>
                <c:pt idx="54">
                  <c:v>52</c:v>
                </c:pt>
                <c:pt idx="55">
                  <c:v>53</c:v>
                </c:pt>
                <c:pt idx="56">
                  <c:v>54</c:v>
                </c:pt>
                <c:pt idx="57">
                  <c:v>55</c:v>
                </c:pt>
                <c:pt idx="58">
                  <c:v>56</c:v>
                </c:pt>
                <c:pt idx="59">
                  <c:v>57</c:v>
                </c:pt>
                <c:pt idx="60">
                  <c:v>58</c:v>
                </c:pt>
                <c:pt idx="61">
                  <c:v>59</c:v>
                </c:pt>
                <c:pt idx="62">
                  <c:v>60</c:v>
                </c:pt>
                <c:pt idx="63">
                  <c:v>61</c:v>
                </c:pt>
                <c:pt idx="64">
                  <c:v>62</c:v>
                </c:pt>
                <c:pt idx="65">
                  <c:v>63</c:v>
                </c:pt>
                <c:pt idx="66">
                  <c:v>64</c:v>
                </c:pt>
                <c:pt idx="67">
                  <c:v>65</c:v>
                </c:pt>
                <c:pt idx="68">
                  <c:v>66</c:v>
                </c:pt>
                <c:pt idx="69">
                  <c:v>67</c:v>
                </c:pt>
                <c:pt idx="70">
                  <c:v>68</c:v>
                </c:pt>
                <c:pt idx="71">
                  <c:v>69</c:v>
                </c:pt>
                <c:pt idx="72">
                  <c:v>70</c:v>
                </c:pt>
                <c:pt idx="73">
                  <c:v>71</c:v>
                </c:pt>
                <c:pt idx="74">
                  <c:v>72</c:v>
                </c:pt>
                <c:pt idx="75">
                  <c:v>73</c:v>
                </c:pt>
                <c:pt idx="76">
                  <c:v>74</c:v>
                </c:pt>
                <c:pt idx="77">
                  <c:v>75</c:v>
                </c:pt>
                <c:pt idx="78">
                  <c:v>76</c:v>
                </c:pt>
                <c:pt idx="79">
                  <c:v>77</c:v>
                </c:pt>
                <c:pt idx="80">
                  <c:v>78</c:v>
                </c:pt>
                <c:pt idx="81">
                  <c:v>79</c:v>
                </c:pt>
                <c:pt idx="82">
                  <c:v>80</c:v>
                </c:pt>
                <c:pt idx="83">
                  <c:v>81</c:v>
                </c:pt>
                <c:pt idx="84">
                  <c:v>82</c:v>
                </c:pt>
                <c:pt idx="85">
                  <c:v>83</c:v>
                </c:pt>
                <c:pt idx="86">
                  <c:v>84</c:v>
                </c:pt>
                <c:pt idx="87">
                  <c:v>85</c:v>
                </c:pt>
                <c:pt idx="88">
                  <c:v>86</c:v>
                </c:pt>
                <c:pt idx="89">
                  <c:v>87</c:v>
                </c:pt>
                <c:pt idx="90">
                  <c:v>88</c:v>
                </c:pt>
                <c:pt idx="91">
                  <c:v>89</c:v>
                </c:pt>
                <c:pt idx="92">
                  <c:v>90</c:v>
                </c:pt>
                <c:pt idx="93">
                  <c:v>91</c:v>
                </c:pt>
                <c:pt idx="94">
                  <c:v>92</c:v>
                </c:pt>
                <c:pt idx="95">
                  <c:v>93</c:v>
                </c:pt>
                <c:pt idx="96">
                  <c:v>94</c:v>
                </c:pt>
                <c:pt idx="97">
                  <c:v>95</c:v>
                </c:pt>
                <c:pt idx="98">
                  <c:v>96</c:v>
                </c:pt>
              </c:numCache>
            </c:numRef>
          </c:xVal>
          <c:yVal>
            <c:numRef>
              <c:f>Graph!$E$15:$CY$15</c:f>
              <c:numCache>
                <c:formatCode>General</c:formatCode>
                <c:ptCount val="99"/>
                <c:pt idx="0">
                  <c:v>-1000</c:v>
                </c:pt>
                <c:pt idx="1">
                  <c:v>-1000</c:v>
                </c:pt>
                <c:pt idx="2">
                  <c:v>-1000</c:v>
                </c:pt>
                <c:pt idx="3">
                  <c:v>-1000</c:v>
                </c:pt>
                <c:pt idx="4">
                  <c:v>-1000</c:v>
                </c:pt>
                <c:pt idx="5">
                  <c:v>-1000</c:v>
                </c:pt>
                <c:pt idx="6">
                  <c:v>-1000</c:v>
                </c:pt>
                <c:pt idx="7">
                  <c:v>-1000</c:v>
                </c:pt>
                <c:pt idx="8">
                  <c:v>-1000</c:v>
                </c:pt>
                <c:pt idx="9">
                  <c:v>-1000</c:v>
                </c:pt>
                <c:pt idx="10">
                  <c:v>-1000</c:v>
                </c:pt>
                <c:pt idx="11">
                  <c:v>-1000</c:v>
                </c:pt>
                <c:pt idx="12">
                  <c:v>-1000</c:v>
                </c:pt>
                <c:pt idx="13">
                  <c:v>-1000</c:v>
                </c:pt>
                <c:pt idx="14">
                  <c:v>-1000</c:v>
                </c:pt>
                <c:pt idx="15">
                  <c:v>-1000</c:v>
                </c:pt>
                <c:pt idx="16">
                  <c:v>-1000</c:v>
                </c:pt>
                <c:pt idx="17">
                  <c:v>-1000</c:v>
                </c:pt>
                <c:pt idx="18">
                  <c:v>-1000</c:v>
                </c:pt>
                <c:pt idx="19">
                  <c:v>-1000</c:v>
                </c:pt>
                <c:pt idx="20">
                  <c:v>-1000</c:v>
                </c:pt>
                <c:pt idx="21">
                  <c:v>-1000</c:v>
                </c:pt>
                <c:pt idx="22">
                  <c:v>-1000</c:v>
                </c:pt>
                <c:pt idx="23">
                  <c:v>-1000</c:v>
                </c:pt>
                <c:pt idx="24">
                  <c:v>-1000</c:v>
                </c:pt>
                <c:pt idx="25">
                  <c:v>-1000</c:v>
                </c:pt>
                <c:pt idx="26">
                  <c:v>-1000</c:v>
                </c:pt>
                <c:pt idx="27">
                  <c:v>-1000</c:v>
                </c:pt>
                <c:pt idx="28">
                  <c:v>-1000</c:v>
                </c:pt>
                <c:pt idx="29">
                  <c:v>2000</c:v>
                </c:pt>
                <c:pt idx="30">
                  <c:v>2000</c:v>
                </c:pt>
                <c:pt idx="31">
                  <c:v>-1000</c:v>
                </c:pt>
                <c:pt idx="32">
                  <c:v>2000</c:v>
                </c:pt>
                <c:pt idx="33">
                  <c:v>-1000</c:v>
                </c:pt>
                <c:pt idx="34">
                  <c:v>-1000</c:v>
                </c:pt>
                <c:pt idx="35">
                  <c:v>-1000</c:v>
                </c:pt>
                <c:pt idx="36">
                  <c:v>-1000</c:v>
                </c:pt>
                <c:pt idx="37">
                  <c:v>-1000</c:v>
                </c:pt>
                <c:pt idx="38">
                  <c:v>-1000</c:v>
                </c:pt>
                <c:pt idx="39">
                  <c:v>-1000</c:v>
                </c:pt>
                <c:pt idx="40">
                  <c:v>-1000</c:v>
                </c:pt>
                <c:pt idx="41">
                  <c:v>-1000</c:v>
                </c:pt>
                <c:pt idx="42">
                  <c:v>-1000</c:v>
                </c:pt>
                <c:pt idx="43">
                  <c:v>-1000</c:v>
                </c:pt>
                <c:pt idx="44">
                  <c:v>-1000</c:v>
                </c:pt>
                <c:pt idx="45">
                  <c:v>-1000</c:v>
                </c:pt>
                <c:pt idx="46">
                  <c:v>-1000</c:v>
                </c:pt>
                <c:pt idx="47">
                  <c:v>-1000</c:v>
                </c:pt>
                <c:pt idx="48">
                  <c:v>-1000</c:v>
                </c:pt>
                <c:pt idx="49">
                  <c:v>-1000</c:v>
                </c:pt>
                <c:pt idx="50">
                  <c:v>-1000</c:v>
                </c:pt>
                <c:pt idx="51">
                  <c:v>-1000</c:v>
                </c:pt>
                <c:pt idx="52">
                  <c:v>-1000</c:v>
                </c:pt>
                <c:pt idx="53">
                  <c:v>-1000</c:v>
                </c:pt>
                <c:pt idx="54">
                  <c:v>-1000</c:v>
                </c:pt>
                <c:pt idx="55">
                  <c:v>-1000</c:v>
                </c:pt>
                <c:pt idx="56">
                  <c:v>-1000</c:v>
                </c:pt>
                <c:pt idx="57">
                  <c:v>-1000</c:v>
                </c:pt>
                <c:pt idx="58">
                  <c:v>-1000</c:v>
                </c:pt>
                <c:pt idx="59">
                  <c:v>-1000</c:v>
                </c:pt>
                <c:pt idx="60">
                  <c:v>-1000</c:v>
                </c:pt>
                <c:pt idx="61">
                  <c:v>-1000</c:v>
                </c:pt>
                <c:pt idx="62">
                  <c:v>-1000</c:v>
                </c:pt>
                <c:pt idx="63">
                  <c:v>-1000</c:v>
                </c:pt>
                <c:pt idx="64">
                  <c:v>-1000</c:v>
                </c:pt>
                <c:pt idx="65">
                  <c:v>-1000</c:v>
                </c:pt>
                <c:pt idx="66">
                  <c:v>-1000</c:v>
                </c:pt>
                <c:pt idx="67">
                  <c:v>-1000</c:v>
                </c:pt>
                <c:pt idx="68">
                  <c:v>-1000</c:v>
                </c:pt>
                <c:pt idx="69">
                  <c:v>-1000</c:v>
                </c:pt>
                <c:pt idx="70">
                  <c:v>-1000</c:v>
                </c:pt>
                <c:pt idx="71">
                  <c:v>-1000</c:v>
                </c:pt>
                <c:pt idx="72">
                  <c:v>-1000</c:v>
                </c:pt>
                <c:pt idx="73">
                  <c:v>-1000</c:v>
                </c:pt>
                <c:pt idx="74">
                  <c:v>-1000</c:v>
                </c:pt>
                <c:pt idx="75">
                  <c:v>-1000</c:v>
                </c:pt>
                <c:pt idx="76">
                  <c:v>-1000</c:v>
                </c:pt>
                <c:pt idx="77">
                  <c:v>-1000</c:v>
                </c:pt>
                <c:pt idx="78">
                  <c:v>-1000</c:v>
                </c:pt>
                <c:pt idx="79">
                  <c:v>-1000</c:v>
                </c:pt>
                <c:pt idx="80">
                  <c:v>-1000</c:v>
                </c:pt>
                <c:pt idx="81">
                  <c:v>-1000</c:v>
                </c:pt>
                <c:pt idx="82">
                  <c:v>-1000</c:v>
                </c:pt>
                <c:pt idx="83">
                  <c:v>-1000</c:v>
                </c:pt>
                <c:pt idx="84">
                  <c:v>-1000</c:v>
                </c:pt>
                <c:pt idx="85">
                  <c:v>-1000</c:v>
                </c:pt>
                <c:pt idx="86">
                  <c:v>-1000</c:v>
                </c:pt>
                <c:pt idx="87">
                  <c:v>-1000</c:v>
                </c:pt>
                <c:pt idx="88">
                  <c:v>-1000</c:v>
                </c:pt>
                <c:pt idx="89">
                  <c:v>-1000</c:v>
                </c:pt>
                <c:pt idx="90">
                  <c:v>-1000</c:v>
                </c:pt>
                <c:pt idx="91">
                  <c:v>-1000</c:v>
                </c:pt>
                <c:pt idx="92">
                  <c:v>-1000</c:v>
                </c:pt>
                <c:pt idx="93">
                  <c:v>-1000</c:v>
                </c:pt>
                <c:pt idx="94">
                  <c:v>-1000</c:v>
                </c:pt>
                <c:pt idx="95">
                  <c:v>-1000</c:v>
                </c:pt>
                <c:pt idx="96">
                  <c:v>-1000</c:v>
                </c:pt>
                <c:pt idx="97">
                  <c:v>-1000</c:v>
                </c:pt>
                <c:pt idx="98">
                  <c:v>-1000</c:v>
                </c:pt>
              </c:numCache>
            </c:numRef>
          </c:yVal>
          <c:smooth val="0"/>
        </c:ser>
        <c:ser>
          <c:idx val="4"/>
          <c:order val="4"/>
          <c:tx>
            <c:v>Obligation</c:v>
          </c:tx>
          <c:marker>
            <c:symbol val="none"/>
          </c:marker>
          <c:xVal>
            <c:numRef>
              <c:f>Graph!$E$11:$CV$11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xVal>
          <c:yVal>
            <c:numRef>
              <c:f>Graph!$E$9:$CV$9</c:f>
              <c:numCache>
                <c:formatCode>General</c:formatCode>
                <c:ptCount val="96"/>
                <c:pt idx="0">
                  <c:v>111.67100000000001</c:v>
                </c:pt>
                <c:pt idx="1">
                  <c:v>111.67100000000001</c:v>
                </c:pt>
                <c:pt idx="2">
                  <c:v>111.67100000000001</c:v>
                </c:pt>
                <c:pt idx="3">
                  <c:v>111.67100000000001</c:v>
                </c:pt>
                <c:pt idx="4">
                  <c:v>111.67100000000001</c:v>
                </c:pt>
                <c:pt idx="5">
                  <c:v>111.67100000000001</c:v>
                </c:pt>
                <c:pt idx="6">
                  <c:v>111.67100000000001</c:v>
                </c:pt>
                <c:pt idx="7">
                  <c:v>111.67100000000001</c:v>
                </c:pt>
                <c:pt idx="8">
                  <c:v>111.67100000000001</c:v>
                </c:pt>
                <c:pt idx="9">
                  <c:v>111.67100000000001</c:v>
                </c:pt>
                <c:pt idx="10">
                  <c:v>111.67100000000001</c:v>
                </c:pt>
                <c:pt idx="11">
                  <c:v>111.67100000000001</c:v>
                </c:pt>
                <c:pt idx="12">
                  <c:v>111.67100000000001</c:v>
                </c:pt>
                <c:pt idx="13">
                  <c:v>111.67100000000001</c:v>
                </c:pt>
                <c:pt idx="14">
                  <c:v>111.67100000000001</c:v>
                </c:pt>
                <c:pt idx="15">
                  <c:v>111.67100000000001</c:v>
                </c:pt>
                <c:pt idx="16">
                  <c:v>111.67100000000001</c:v>
                </c:pt>
                <c:pt idx="17">
                  <c:v>111.67100000000001</c:v>
                </c:pt>
                <c:pt idx="18">
                  <c:v>111.67100000000001</c:v>
                </c:pt>
                <c:pt idx="19">
                  <c:v>111.67100000000001</c:v>
                </c:pt>
                <c:pt idx="20">
                  <c:v>111.67100000000001</c:v>
                </c:pt>
                <c:pt idx="21">
                  <c:v>111.67100000000001</c:v>
                </c:pt>
                <c:pt idx="22">
                  <c:v>111.67100000000001</c:v>
                </c:pt>
                <c:pt idx="23">
                  <c:v>111.67100000000001</c:v>
                </c:pt>
                <c:pt idx="24">
                  <c:v>111.67100000000001</c:v>
                </c:pt>
                <c:pt idx="25">
                  <c:v>111.67100000000001</c:v>
                </c:pt>
                <c:pt idx="26">
                  <c:v>111.67100000000001</c:v>
                </c:pt>
                <c:pt idx="27">
                  <c:v>111.67100000000001</c:v>
                </c:pt>
                <c:pt idx="28">
                  <c:v>111.67100000000001</c:v>
                </c:pt>
                <c:pt idx="29">
                  <c:v>111.67100000000001</c:v>
                </c:pt>
                <c:pt idx="30">
                  <c:v>111.67100000000001</c:v>
                </c:pt>
                <c:pt idx="31">
                  <c:v>111.67100000000001</c:v>
                </c:pt>
                <c:pt idx="32">
                  <c:v>117.855</c:v>
                </c:pt>
                <c:pt idx="33">
                  <c:v>117.855</c:v>
                </c:pt>
                <c:pt idx="34">
                  <c:v>117.855</c:v>
                </c:pt>
                <c:pt idx="35">
                  <c:v>117.855</c:v>
                </c:pt>
                <c:pt idx="36">
                  <c:v>117.855</c:v>
                </c:pt>
                <c:pt idx="37">
                  <c:v>117.855</c:v>
                </c:pt>
                <c:pt idx="38">
                  <c:v>117.855</c:v>
                </c:pt>
                <c:pt idx="39">
                  <c:v>117.855</c:v>
                </c:pt>
                <c:pt idx="40">
                  <c:v>117.855</c:v>
                </c:pt>
                <c:pt idx="41">
                  <c:v>117.855</c:v>
                </c:pt>
                <c:pt idx="42">
                  <c:v>117.855</c:v>
                </c:pt>
                <c:pt idx="43">
                  <c:v>117.855</c:v>
                </c:pt>
                <c:pt idx="44">
                  <c:v>117.855</c:v>
                </c:pt>
                <c:pt idx="45">
                  <c:v>117.855</c:v>
                </c:pt>
                <c:pt idx="46">
                  <c:v>117.855</c:v>
                </c:pt>
                <c:pt idx="47">
                  <c:v>117.855</c:v>
                </c:pt>
                <c:pt idx="48">
                  <c:v>117.855</c:v>
                </c:pt>
                <c:pt idx="49">
                  <c:v>117.855</c:v>
                </c:pt>
                <c:pt idx="50">
                  <c:v>117.855</c:v>
                </c:pt>
                <c:pt idx="51">
                  <c:v>117.855</c:v>
                </c:pt>
                <c:pt idx="52">
                  <c:v>119.69499999999999</c:v>
                </c:pt>
                <c:pt idx="53">
                  <c:v>119.69499999999999</c:v>
                </c:pt>
                <c:pt idx="54">
                  <c:v>119.69499999999999</c:v>
                </c:pt>
                <c:pt idx="55">
                  <c:v>119.69499999999999</c:v>
                </c:pt>
                <c:pt idx="56">
                  <c:v>119.69499999999999</c:v>
                </c:pt>
                <c:pt idx="57">
                  <c:v>119.69499999999999</c:v>
                </c:pt>
                <c:pt idx="58">
                  <c:v>119.69499999999999</c:v>
                </c:pt>
                <c:pt idx="59">
                  <c:v>119.69499999999999</c:v>
                </c:pt>
                <c:pt idx="60">
                  <c:v>119.69499999999999</c:v>
                </c:pt>
                <c:pt idx="61">
                  <c:v>119.69499999999999</c:v>
                </c:pt>
                <c:pt idx="62">
                  <c:v>119.69499999999999</c:v>
                </c:pt>
                <c:pt idx="63">
                  <c:v>119.69499999999999</c:v>
                </c:pt>
                <c:pt idx="64">
                  <c:v>118.935</c:v>
                </c:pt>
                <c:pt idx="65">
                  <c:v>118.935</c:v>
                </c:pt>
                <c:pt idx="66">
                  <c:v>118.935</c:v>
                </c:pt>
                <c:pt idx="67">
                  <c:v>118.935</c:v>
                </c:pt>
                <c:pt idx="68">
                  <c:v>118.935</c:v>
                </c:pt>
                <c:pt idx="69">
                  <c:v>118.935</c:v>
                </c:pt>
                <c:pt idx="70">
                  <c:v>118.935</c:v>
                </c:pt>
                <c:pt idx="71">
                  <c:v>118.935</c:v>
                </c:pt>
                <c:pt idx="72">
                  <c:v>118.935</c:v>
                </c:pt>
                <c:pt idx="73">
                  <c:v>118.935</c:v>
                </c:pt>
                <c:pt idx="74">
                  <c:v>118.935</c:v>
                </c:pt>
                <c:pt idx="75">
                  <c:v>118.935</c:v>
                </c:pt>
                <c:pt idx="76">
                  <c:v>118.935</c:v>
                </c:pt>
                <c:pt idx="77">
                  <c:v>118.935</c:v>
                </c:pt>
                <c:pt idx="78">
                  <c:v>118.935</c:v>
                </c:pt>
                <c:pt idx="79">
                  <c:v>118.935</c:v>
                </c:pt>
                <c:pt idx="80">
                  <c:v>111.67100000000001</c:v>
                </c:pt>
                <c:pt idx="81">
                  <c:v>111.67100000000001</c:v>
                </c:pt>
                <c:pt idx="82">
                  <c:v>111.67100000000001</c:v>
                </c:pt>
                <c:pt idx="83">
                  <c:v>111.67100000000001</c:v>
                </c:pt>
                <c:pt idx="84">
                  <c:v>111.67100000000001</c:v>
                </c:pt>
                <c:pt idx="85">
                  <c:v>111.67100000000001</c:v>
                </c:pt>
                <c:pt idx="86">
                  <c:v>111.67100000000001</c:v>
                </c:pt>
                <c:pt idx="87">
                  <c:v>111.67100000000001</c:v>
                </c:pt>
                <c:pt idx="88">
                  <c:v>111.67100000000001</c:v>
                </c:pt>
                <c:pt idx="89">
                  <c:v>111.67100000000001</c:v>
                </c:pt>
                <c:pt idx="90">
                  <c:v>111.67100000000001</c:v>
                </c:pt>
                <c:pt idx="91">
                  <c:v>111.67100000000001</c:v>
                </c:pt>
                <c:pt idx="92">
                  <c:v>111.67100000000001</c:v>
                </c:pt>
                <c:pt idx="93">
                  <c:v>111.67100000000001</c:v>
                </c:pt>
                <c:pt idx="94">
                  <c:v>111.67100000000001</c:v>
                </c:pt>
                <c:pt idx="95">
                  <c:v>111.67100000000001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380160"/>
        <c:axId val="151150976"/>
      </c:scatterChart>
      <c:valAx>
        <c:axId val="114380160"/>
        <c:scaling>
          <c:orientation val="minMax"/>
          <c:max val="5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Intervals</a:t>
                </a:r>
              </a:p>
            </c:rich>
          </c:tx>
          <c:layout>
            <c:manualLayout>
              <c:xMode val="edge"/>
              <c:yMode val="edge"/>
              <c:x val="0.49440455051983206"/>
              <c:y val="0.960131005439702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1150976"/>
        <c:crosses val="autoZero"/>
        <c:crossBetween val="midCat"/>
        <c:majorUnit val="2"/>
      </c:valAx>
      <c:valAx>
        <c:axId val="151150976"/>
        <c:scaling>
          <c:orientation val="minMax"/>
          <c:max val="400"/>
          <c:min val="0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380160"/>
        <c:crosses val="autoZero"/>
        <c:crossBetween val="midCat"/>
      </c:valAx>
    </c:plotArea>
    <c:plotVisOnly val="1"/>
    <c:dispBlanksAs val="gap"/>
    <c:showDLblsOverMax val="0"/>
  </c:chart>
  <c:externalData r:id="rId3">
    <c:autoUpdate val="0"/>
  </c:externalData>
  <c:userShapes r:id="rId4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0.7229</cdr:x>
      <cdr:y>0.0916</cdr:y>
    </cdr:from>
    <cdr:to>
      <cdr:x>0.91568</cdr:x>
      <cdr:y>0.16286</cdr:y>
    </cdr:to>
    <cdr:sp macro="" textlink="">
      <cdr:nvSpPr>
        <cdr:cNvPr id="2" name="TextBox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226186" y="440584"/>
          <a:ext cx="1393690" cy="3427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Baseline </a:t>
          </a:r>
          <a:r>
            <a:rPr lang="en-US" sz="1600" dirty="0">
              <a:solidFill>
                <a:sysClr val="windowText" lastClr="000000"/>
              </a:solidFill>
            </a:rPr>
            <a:t>Load</a:t>
          </a:r>
        </a:p>
      </cdr:txBody>
    </cdr:sp>
  </cdr:relSizeAnchor>
  <cdr:relSizeAnchor xmlns:cdr="http://schemas.openxmlformats.org/drawingml/2006/chartDrawing">
    <cdr:from>
      <cdr:x>0.1479</cdr:x>
      <cdr:y>0.45195</cdr:y>
    </cdr:from>
    <cdr:to>
      <cdr:x>0.33212</cdr:x>
      <cdr:y>0.52885</cdr:y>
    </cdr:to>
    <cdr:sp macro="" textlink="">
      <cdr:nvSpPr>
        <cdr:cNvPr id="3" name="TextBox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69204" y="2173922"/>
          <a:ext cx="1331814" cy="3698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Actual Load</a:t>
          </a:r>
          <a:endParaRPr lang="en-US" sz="16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0.33384</cdr:x>
      <cdr:y>0.40092</cdr:y>
    </cdr:from>
    <cdr:to>
      <cdr:x>0.41546</cdr:x>
      <cdr:y>0.5042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2413490" y="1928471"/>
          <a:ext cx="590069" cy="496789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0.10812</cdr:x>
      <cdr:y>0.71755</cdr:y>
    </cdr:from>
    <cdr:to>
      <cdr:x>0.5</cdr:x>
      <cdr:y>0.83829</cdr:y>
    </cdr:to>
    <cdr:grpSp>
      <cdr:nvGrpSpPr>
        <cdr:cNvPr id="10" name="Group 9"/>
        <cdr:cNvGrpSpPr/>
      </cdr:nvGrpSpPr>
      <cdr:grpSpPr>
        <a:xfrm xmlns:a="http://schemas.openxmlformats.org/drawingml/2006/main">
          <a:off x="882919" y="3475427"/>
          <a:ext cx="3200131" cy="584800"/>
          <a:chOff x="-1047749" y="3780396"/>
          <a:chExt cx="2728625" cy="538191"/>
        </a:xfrm>
      </cdr:grpSpPr>
      <cdr:sp macro="" textlink="">
        <cdr:nvSpPr>
          <cdr:cNvPr id="6" name="TextBox 1"/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-1047749" y="3780396"/>
            <a:ext cx="1085850" cy="538191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19050">
            <a:solidFill>
              <a:schemeClr val="tx1"/>
            </a:solidFill>
          </a:ln>
        </cdr:spPr>
        <cdr:txBody>
          <a:bodyPr xmlns:a="http://schemas.openxmlformats.org/drawingml/2006/main" wrap="square" rtlCol="0" anchor="ctr" anchorCtr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Prorated Obligation</a:t>
            </a:r>
            <a:endParaRPr lang="en-US" sz="1600" dirty="0">
              <a:solidFill>
                <a:sysClr val="windowText" lastClr="000000"/>
              </a:solidFill>
            </a:endParaRPr>
          </a:p>
        </cdr:txBody>
      </cdr: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41275" y="3948037"/>
            <a:ext cx="1639601" cy="77868"/>
          </a:xfrm>
          <a:prstGeom xmlns:a="http://schemas.openxmlformats.org/drawingml/2006/main" prst="straightConnector1">
            <a:avLst/>
          </a:prstGeom>
          <a:ln xmlns:a="http://schemas.openxmlformats.org/drawingml/2006/main" w="15875">
            <a:solidFill>
              <a:schemeClr val="tx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0.70679</cdr:x>
      <cdr:y>0.52671</cdr:y>
    </cdr:from>
    <cdr:to>
      <cdr:x>0.92019</cdr:x>
      <cdr:y>0.79802</cdr:y>
    </cdr:to>
    <cdr:grpSp>
      <cdr:nvGrpSpPr>
        <cdr:cNvPr id="12" name="Group 11"/>
        <cdr:cNvGrpSpPr/>
      </cdr:nvGrpSpPr>
      <cdr:grpSpPr>
        <a:xfrm xmlns:a="http://schemas.openxmlformats.org/drawingml/2006/main">
          <a:off x="5771718" y="2551100"/>
          <a:ext cx="1742646" cy="1314080"/>
          <a:chOff x="2803497" y="2459037"/>
          <a:chExt cx="1485900" cy="1209397"/>
        </a:xfrm>
      </cdr:grpSpPr>
      <cdr:sp macro="" textlink="">
        <cdr:nvSpPr>
          <cdr:cNvPr id="13" name="TextBox 1"/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803497" y="2459037"/>
            <a:ext cx="1485900" cy="342786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19050">
            <a:solidFill>
              <a:schemeClr val="tx1"/>
            </a:solidFill>
          </a:ln>
        </cdr:spPr>
        <cdr:txBody>
          <a:bodyPr xmlns:a="http://schemas.openxmlformats.org/drawingml/2006/main" wrap="square" rtlCol="0" anchor="ctr" anchorCtr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/>
              <a:t>Load Reduction</a:t>
            </a:r>
            <a:endParaRPr lang="en-US" sz="1600" dirty="0">
              <a:solidFill>
                <a:sysClr val="windowText" lastClr="000000"/>
              </a:solidFill>
            </a:endParaRPr>
          </a:p>
        </cdr:txBody>
      </cdr:sp>
      <cdr:cxnSp macro="">
        <cdr:nvCxnSpPr>
          <cdr:cNvPr id="14" name="Straight Arrow Connector 13"/>
          <cdr:cNvCxnSpPr/>
        </cdr:nvCxnSpPr>
        <cdr:spPr>
          <a:xfrm xmlns:a="http://schemas.openxmlformats.org/drawingml/2006/main" flipH="1">
            <a:off x="3047034" y="2803384"/>
            <a:ext cx="73365" cy="865050"/>
          </a:xfrm>
          <a:prstGeom xmlns:a="http://schemas.openxmlformats.org/drawingml/2006/main" prst="straightConnector1">
            <a:avLst/>
          </a:prstGeom>
          <a:ln xmlns:a="http://schemas.openxmlformats.org/drawingml/2006/main" w="15875">
            <a:solidFill>
              <a:schemeClr val="tx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0.46227</cdr:x>
      <cdr:y>0.0902</cdr:y>
    </cdr:from>
    <cdr:to>
      <cdr:x>0.60079</cdr:x>
      <cdr:y>0.15049</cdr:y>
    </cdr:to>
    <cdr:sp macro="" textlink="">
      <cdr:nvSpPr>
        <cdr:cNvPr id="21" name="Rectangle 20"/>
        <cdr:cNvSpPr/>
      </cdr:nvSpPr>
      <cdr:spPr>
        <a:xfrm xmlns:a="http://schemas.openxmlformats.org/drawingml/2006/main">
          <a:off x="3774943" y="464373"/>
          <a:ext cx="1131168" cy="3103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dirty="0"/>
            <a:t>curtail start</a:t>
          </a:r>
        </a:p>
      </cdr:txBody>
    </cdr:sp>
  </cdr:relSizeAnchor>
  <cdr:relSizeAnchor xmlns:cdr="http://schemas.openxmlformats.org/drawingml/2006/chartDrawing">
    <cdr:from>
      <cdr:x>0.38632</cdr:x>
      <cdr:y>0.16238</cdr:y>
    </cdr:from>
    <cdr:to>
      <cdr:x>0.48573</cdr:x>
      <cdr:y>0.24255</cdr:y>
    </cdr:to>
    <cdr:sp macro="" textlink="">
      <cdr:nvSpPr>
        <cdr:cNvPr id="38" name="Rectangle 37"/>
        <cdr:cNvSpPr/>
      </cdr:nvSpPr>
      <cdr:spPr>
        <a:xfrm xmlns:a="http://schemas.openxmlformats.org/drawingml/2006/main">
          <a:off x="3154728" y="835975"/>
          <a:ext cx="811792" cy="41273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vdi start</a:t>
          </a:r>
        </a:p>
      </cdr:txBody>
    </cdr:sp>
  </cdr:relSizeAnchor>
  <cdr:relSizeAnchor xmlns:cdr="http://schemas.openxmlformats.org/drawingml/2006/chartDrawing">
    <cdr:from>
      <cdr:x>0.48485</cdr:x>
      <cdr:y>0.16436</cdr:y>
    </cdr:from>
    <cdr:to>
      <cdr:x>0.4888</cdr:x>
      <cdr:y>0.9275</cdr:y>
    </cdr:to>
    <cdr:cxnSp macro="">
      <cdr:nvCxnSpPr>
        <cdr:cNvPr id="44" name="Straight Connector 43"/>
        <cdr:cNvCxnSpPr/>
      </cdr:nvCxnSpPr>
      <cdr:spPr>
        <a:xfrm xmlns:a="http://schemas.openxmlformats.org/drawingml/2006/main">
          <a:off x="3959334" y="846168"/>
          <a:ext cx="32256" cy="392884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0.56422</cdr:x>
      <cdr:y>0.1694</cdr:y>
    </cdr:from>
    <cdr:to>
      <cdr:x>0.66363</cdr:x>
      <cdr:y>0.24846</cdr:y>
    </cdr:to>
    <cdr:sp macro="" textlink="">
      <cdr:nvSpPr>
        <cdr:cNvPr id="45" name="Rectangle 44"/>
        <cdr:cNvSpPr/>
      </cdr:nvSpPr>
      <cdr:spPr>
        <a:xfrm xmlns:a="http://schemas.openxmlformats.org/drawingml/2006/main">
          <a:off x="4607477" y="872116"/>
          <a:ext cx="811792" cy="40702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vdi stop</a:t>
          </a:r>
        </a:p>
      </cdr:txBody>
    </cdr:sp>
  </cdr:relSizeAnchor>
  <cdr:relSizeAnchor xmlns:cdr="http://schemas.openxmlformats.org/drawingml/2006/chartDrawing">
    <cdr:from>
      <cdr:x>0.53153</cdr:x>
      <cdr:y>0.15049</cdr:y>
    </cdr:from>
    <cdr:to>
      <cdr:x>0.53404</cdr:x>
      <cdr:y>0.92816</cdr:y>
    </cdr:to>
    <cdr:cxnSp macro="">
      <cdr:nvCxnSpPr>
        <cdr:cNvPr id="20" name="Straight Connector 19"/>
        <cdr:cNvCxnSpPr>
          <a:stCxn xmlns:a="http://schemas.openxmlformats.org/drawingml/2006/main" id="21" idx="2"/>
        </cdr:cNvCxnSpPr>
      </cdr:nvCxnSpPr>
      <cdr:spPr>
        <a:xfrm xmlns:a="http://schemas.openxmlformats.org/drawingml/2006/main">
          <a:off x="4340527" y="774762"/>
          <a:ext cx="20497" cy="400364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0.56522</cdr:x>
      <cdr:y>0.17228</cdr:y>
    </cdr:from>
    <cdr:to>
      <cdr:x>0.56566</cdr:x>
      <cdr:y>0.92618</cdr:y>
    </cdr:to>
    <cdr:cxnSp macro="">
      <cdr:nvCxnSpPr>
        <cdr:cNvPr id="22" name="Straight Connector 21"/>
        <cdr:cNvCxnSpPr/>
      </cdr:nvCxnSpPr>
      <cdr:spPr>
        <a:xfrm xmlns:a="http://schemas.openxmlformats.org/drawingml/2006/main">
          <a:off x="4615643" y="886943"/>
          <a:ext cx="3593" cy="3881274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630B594C-C94D-4FCB-BB6C-93D38A1C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2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944F01-167B-4CD4-8505-8215C9B6B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37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49" y="3581400"/>
            <a:ext cx="6343651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1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6276975" cy="476250"/>
          </a:xfrm>
        </p:spPr>
        <p:txBody>
          <a:bodyPr/>
          <a:lstStyle>
            <a:lvl1pPr>
              <a:defRPr sz="18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6276975" cy="419100"/>
          </a:xfrm>
        </p:spPr>
        <p:txBody>
          <a:bodyPr/>
          <a:lstStyle>
            <a:lvl1pPr algn="l">
              <a:defRPr sz="18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ERCOT Operator Seminar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25,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77000" y="6413205"/>
            <a:ext cx="2514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ERCOT Operator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C6D222-1A25-4139-8036-BBDE48ED3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23563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 dirty="0"/>
          </a:p>
        </p:txBody>
      </p:sp>
      <p:sp>
        <p:nvSpPr>
          <p:cNvPr id="2356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AFAFE351-309C-45B3-9FF6-D4F526CC28B6}" type="slidenum">
              <a:rPr lang="en-US" sz="1200"/>
              <a:pPr algn="ctr"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9" r:id="rId3"/>
    <p:sldLayoutId id="2147483680" r:id="rId4"/>
    <p:sldLayoutId id="2147483685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Binary_Worksheet1.xlsb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90600" y="1962150"/>
            <a:ext cx="7924800" cy="1238250"/>
          </a:xfrm>
        </p:spPr>
        <p:txBody>
          <a:bodyPr/>
          <a:lstStyle/>
          <a:p>
            <a:pPr eaLnBrk="1" hangingPunct="1"/>
            <a:r>
              <a:rPr lang="en-US" dirty="0" smtClean="0"/>
              <a:t>ERCOT Demand Response</a:t>
            </a:r>
          </a:p>
        </p:txBody>
      </p:sp>
      <p:sp>
        <p:nvSpPr>
          <p:cNvPr id="3075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505200"/>
            <a:ext cx="57912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Spring 2015 ERCOT Operator Seminar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9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28" y="45720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7772400" cy="609601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4CP Tariffs:  Hypothetical case study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en-US" sz="2100" dirty="0" smtClean="0"/>
              <a:t>Let’s assume an industrial customer:</a:t>
            </a:r>
          </a:p>
          <a:p>
            <a:pPr lvl="1" eaLnBrk="1" hangingPunct="1"/>
            <a:r>
              <a:rPr lang="en-US" altLang="en-US" sz="2100" dirty="0" smtClean="0"/>
              <a:t>Has 10 MWs of Load and is capable of interrupting all of it</a:t>
            </a:r>
          </a:p>
          <a:p>
            <a:pPr lvl="1" eaLnBrk="1" hangingPunct="1"/>
            <a:r>
              <a:rPr lang="en-US" altLang="en-US" sz="2100" dirty="0" smtClean="0"/>
              <a:t>Is connected at transmission voltage</a:t>
            </a:r>
          </a:p>
          <a:p>
            <a:pPr lvl="1" eaLnBrk="1" hangingPunct="1"/>
            <a:r>
              <a:rPr lang="en-US" altLang="en-US" sz="2100" dirty="0" smtClean="0"/>
              <a:t>Is in Oncor service territory, where the tariff* is $2.840117 per 4CP kW</a:t>
            </a:r>
          </a:p>
          <a:p>
            <a:pPr lvl="1" eaLnBrk="1" hangingPunct="1"/>
            <a:r>
              <a:rPr lang="en-US" altLang="en-US" sz="2100" dirty="0" smtClean="0"/>
              <a:t>Correctly anticipates and reduces Load to zero for all four 4CP intervals in 2013</a:t>
            </a:r>
          </a:p>
          <a:p>
            <a:pPr eaLnBrk="1" hangingPunct="1"/>
            <a:r>
              <a:rPr lang="en-US" altLang="en-US" sz="2100" dirty="0" smtClean="0"/>
              <a:t>Our customer’s transmission charge line item would be $0.00 per month for each month of 2014</a:t>
            </a:r>
          </a:p>
          <a:p>
            <a:pPr eaLnBrk="1" hangingPunct="1"/>
            <a:r>
              <a:rPr lang="en-US" altLang="en-US" sz="2100" dirty="0" smtClean="0"/>
              <a:t>If he had been consuming his usual 10 MWs during those 4 intervals, his charge would be:</a:t>
            </a:r>
          </a:p>
          <a:p>
            <a:pPr lvl="1" eaLnBrk="1" hangingPunct="1"/>
            <a:r>
              <a:rPr lang="en-US" altLang="en-US" sz="2100" dirty="0" smtClean="0"/>
              <a:t>$2.84 x 1000 (kW to MW) x 10 (MW) = $28,400 per month</a:t>
            </a:r>
          </a:p>
          <a:p>
            <a:pPr lvl="1" eaLnBrk="1" hangingPunct="1"/>
            <a:r>
              <a:rPr lang="en-US" altLang="en-US" sz="2100" dirty="0" smtClean="0"/>
              <a:t>x 12 (months) = </a:t>
            </a:r>
            <a:r>
              <a:rPr lang="en-US" altLang="en-US" sz="2100" b="1" i="1" dirty="0" smtClean="0">
                <a:solidFill>
                  <a:srgbClr val="FF0000"/>
                </a:solidFill>
              </a:rPr>
              <a:t>$340,800 in savings for the year</a:t>
            </a:r>
          </a:p>
          <a:p>
            <a:pPr eaLnBrk="1" hangingPunct="1"/>
            <a:endParaRPr lang="en-US" altLang="en-US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4800" y="5867400"/>
            <a:ext cx="1735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Based on 2013 tariffs</a:t>
            </a:r>
            <a:endParaRPr lang="en-US" sz="120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ERCOT Operator Seminar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2438400"/>
            <a:ext cx="4998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Weather Sensitive 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21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Weather impacts on load by customer type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629400" y="3554910"/>
            <a:ext cx="1981200" cy="2236289"/>
          </a:xfrm>
        </p:spPr>
        <p:txBody>
          <a:bodyPr/>
          <a:lstStyle/>
          <a:p>
            <a:pPr marL="112713" indent="-112713"/>
            <a:r>
              <a:rPr lang="en-US" sz="1100" dirty="0" smtClean="0"/>
              <a:t>Customer class breakdown is for competitive choice areas; percentages are extrapolated for </a:t>
            </a:r>
            <a:r>
              <a:rPr lang="en-US" sz="1100" dirty="0" err="1" smtClean="0"/>
              <a:t>munis</a:t>
            </a:r>
            <a:r>
              <a:rPr lang="en-US" sz="1100" dirty="0" smtClean="0"/>
              <a:t> and co-ops to achieve region-wide estimate</a:t>
            </a:r>
          </a:p>
          <a:p>
            <a:pPr marL="112713" indent="-112713"/>
            <a:r>
              <a:rPr lang="en-US" sz="1100" dirty="0" smtClean="0"/>
              <a:t>Large C&amp;I are IDR Meter Required (&gt;700kW)</a:t>
            </a:r>
          </a:p>
          <a:p>
            <a:pPr marL="112713" indent="-112713"/>
            <a:r>
              <a:rPr lang="en-US" sz="1100" dirty="0" smtClean="0"/>
              <a:t>ERCOT Load quantities are 15 minute integrated peak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28800" y="1447800"/>
            <a:ext cx="4248150" cy="4724400"/>
            <a:chOff x="2533116" y="1447800"/>
            <a:chExt cx="4248684" cy="4724400"/>
          </a:xfrm>
        </p:grpSpPr>
        <p:pic>
          <p:nvPicPr>
            <p:cNvPr id="717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9267" t="19620" r="11198"/>
            <a:stretch>
              <a:fillRect/>
            </a:stretch>
          </p:blipFill>
          <p:spPr bwMode="auto">
            <a:xfrm>
              <a:off x="4581258" y="1447800"/>
              <a:ext cx="2200542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1198" t="19620" r="60291"/>
            <a:stretch>
              <a:fillRect/>
            </a:stretch>
          </p:blipFill>
          <p:spPr bwMode="auto">
            <a:xfrm>
              <a:off x="2533116" y="1447800"/>
              <a:ext cx="2124342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114715" y="5029200"/>
              <a:ext cx="1066934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Large C&amp;I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23.7%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38506" y="2286000"/>
              <a:ext cx="1371772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latin typeface="+mj-lt"/>
                </a:rPr>
                <a:t>Residential</a:t>
              </a:r>
            </a:p>
            <a:p>
              <a:pPr algn="ctr">
                <a:defRPr/>
              </a:pPr>
              <a:r>
                <a:rPr lang="en-US" sz="1200" dirty="0">
                  <a:latin typeface="+mj-lt"/>
                </a:rPr>
                <a:t>51.2% </a:t>
              </a:r>
            </a:p>
            <a:p>
              <a:pPr algn="ctr">
                <a:defRPr/>
              </a:pPr>
              <a:endParaRPr lang="en-US" sz="1200" dirty="0">
                <a:latin typeface="+mj-lt"/>
              </a:endParaRPr>
            </a:p>
            <a:p>
              <a:pPr algn="ctr">
                <a:defRPr/>
              </a:pPr>
              <a:r>
                <a:rPr lang="en-US" sz="1200" b="1" dirty="0">
                  <a:latin typeface="+mn-lt"/>
                </a:rPr>
                <a:t>(~35,000 MW)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04638" y="3937000"/>
              <a:ext cx="1524192" cy="577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latin typeface="+mj-lt"/>
                </a:rPr>
                <a:t>Residential 27.4% </a:t>
              </a:r>
            </a:p>
            <a:p>
              <a:pPr algn="ctr">
                <a:defRPr/>
              </a:pPr>
              <a:r>
                <a:rPr lang="en-US" sz="1050" b="1" dirty="0">
                  <a:latin typeface="Arial" charset="0"/>
                </a:rPr>
                <a:t>(~8,500 MW)</a:t>
              </a:r>
            </a:p>
            <a:p>
              <a:pPr algn="ctr">
                <a:defRPr/>
              </a:pPr>
              <a:endParaRPr lang="en-US" sz="1050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9877" y="4038600"/>
              <a:ext cx="175282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Small Commercial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25.2%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04638" y="4495800"/>
              <a:ext cx="1600401" cy="415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Small Commercial 28.9%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28428" y="5232400"/>
              <a:ext cx="1600401" cy="415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Large C&amp;I </a:t>
              </a:r>
              <a:br>
                <a:rPr lang="en-US" sz="1050" dirty="0">
                  <a:solidFill>
                    <a:schemeClr val="bg1"/>
                  </a:solidFill>
                  <a:latin typeface="+mj-lt"/>
                </a:rPr>
              </a:br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43.7%</a:t>
              </a:r>
            </a:p>
          </p:txBody>
        </p:sp>
      </p:grpSp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6477000" y="1295400"/>
            <a:ext cx="2286000" cy="83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Wed., Aug. 3, 2011</a:t>
            </a:r>
          </a:p>
          <a:p>
            <a:r>
              <a:rPr lang="en-US" sz="1200" b="1"/>
              <a:t>5:00 PM</a:t>
            </a:r>
          </a:p>
          <a:p>
            <a:r>
              <a:rPr lang="en-US" sz="1200" b="1"/>
              <a:t>ERCOT Load:  68,416 MW</a:t>
            </a:r>
          </a:p>
          <a:p>
            <a:r>
              <a:rPr lang="en-US" sz="1200" b="1">
                <a:solidFill>
                  <a:srgbClr val="C00000"/>
                </a:solidFill>
              </a:rPr>
              <a:t>Temperature in Dallas: 109°</a:t>
            </a:r>
          </a:p>
        </p:txBody>
      </p:sp>
      <p:sp>
        <p:nvSpPr>
          <p:cNvPr id="7174" name="TextBox 30"/>
          <p:cNvSpPr txBox="1">
            <a:spLocks noChangeArrowheads="1"/>
          </p:cNvSpPr>
          <p:nvPr/>
        </p:nvSpPr>
        <p:spPr bwMode="auto">
          <a:xfrm>
            <a:off x="609600" y="2032000"/>
            <a:ext cx="2209800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Wednesday</a:t>
            </a:r>
          </a:p>
          <a:p>
            <a:r>
              <a:rPr lang="en-US" sz="1200" b="1"/>
              <a:t>March 9, 2011</a:t>
            </a:r>
          </a:p>
          <a:p>
            <a:r>
              <a:rPr lang="en-US" sz="1200" b="1"/>
              <a:t>5:15 PM</a:t>
            </a:r>
          </a:p>
          <a:p>
            <a:r>
              <a:rPr lang="en-US" sz="1200" b="1"/>
              <a:t>ERCOT Load: 31,262 MW</a:t>
            </a:r>
          </a:p>
          <a:p>
            <a:r>
              <a:rPr lang="en-US" sz="1200" b="1">
                <a:solidFill>
                  <a:srgbClr val="00B0F0"/>
                </a:solidFill>
              </a:rPr>
              <a:t>Temperature in Dallas: 64° 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47800" y="3048000"/>
            <a:ext cx="533400" cy="762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867400" y="1524000"/>
            <a:ext cx="609600" cy="1397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22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</a:t>
            </a:r>
            <a:r>
              <a:rPr lang="en-US" dirty="0" smtClean="0"/>
              <a:t>DR:  Weather-Sensitive ERS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Weather Sensitive ERS participated as a pilot project during Summer of 2013 (2.6 MWs)</a:t>
            </a:r>
          </a:p>
          <a:p>
            <a:endParaRPr lang="en-US" sz="2400" dirty="0" smtClean="0"/>
          </a:p>
          <a:p>
            <a:r>
              <a:rPr lang="en-US" sz="2400" i="1" dirty="0" smtClean="0">
                <a:solidFill>
                  <a:srgbClr val="FF0000"/>
                </a:solidFill>
              </a:rPr>
              <a:t>NPRR571- ERS Weather Sensitive Loads Requirements</a:t>
            </a:r>
            <a:r>
              <a:rPr lang="en-US" sz="2400" i="1" dirty="0" smtClean="0"/>
              <a:t> </a:t>
            </a:r>
            <a:r>
              <a:rPr lang="en-US" sz="2400" dirty="0" smtClean="0"/>
              <a:t>approved by the Board in December 2013 enabled on June 1, 2014</a:t>
            </a:r>
            <a:endParaRPr lang="en-US" sz="24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ERCOT Operator Seminar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3 QSEs awarded in </a:t>
            </a:r>
            <a:r>
              <a:rPr lang="en-US" sz="2400" b="1" dirty="0" smtClean="0"/>
              <a:t>June-September </a:t>
            </a:r>
            <a:r>
              <a:rPr lang="en-US" sz="2400" b="1" dirty="0"/>
              <a:t>2014 Contract Term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3 Residential Aggregations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30-minute </a:t>
            </a:r>
            <a:r>
              <a:rPr lang="en-US" sz="2000" b="1" dirty="0" smtClean="0"/>
              <a:t>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21.6 MW awarded across peak hours (1 PM – 8 PM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Initial participation 54,241 ESI IDs </a:t>
            </a:r>
            <a:r>
              <a:rPr lang="en-US" sz="2400" b="1" dirty="0" smtClean="0"/>
              <a:t>offered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Monthly updates allowed; final participation in September was 67,121 ESI IDs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518" y="152400"/>
            <a:ext cx="568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Residential DR:  Weather-Sensitive ERS</a:t>
            </a:r>
          </a:p>
        </p:txBody>
      </p:sp>
    </p:spTree>
    <p:extLst>
      <p:ext uri="{BB962C8B-B14F-4D97-AF65-F5344CB8AC3E}">
        <p14:creationId xmlns:p14="http://schemas.microsoft.com/office/powerpoint/2010/main" val="246579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33400" y="54102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VDI Start: 15:24:15		Average MW Reduction: 21.2 MW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VDI Stop: 17:02:00		Average PM Dry Bulb: 92.8⁰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04775"/>
            <a:ext cx="5260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Weather Sensitive ERS Performance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6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457200" y="54102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VDI Start: 15:26:43		Average MW Reduction: 21.8 MW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VDI Stop: 17:48:22		Average PM Dry Bulb: 99.3⁰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52609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Weather Sensitive ERS Performance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6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ERCOT Operator Seminar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2971800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Loads In SCED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1097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Loads in SCED (ver. 1.0</a:t>
            </a:r>
            <a:r>
              <a:rPr lang="en-US" altLang="en-US" dirty="0" smtClean="0"/>
              <a:t>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Eligibility to participate:  </a:t>
            </a:r>
            <a:r>
              <a:rPr lang="en-US" u="sng" dirty="0" smtClean="0"/>
              <a:t>LSE QSEs</a:t>
            </a:r>
            <a:r>
              <a:rPr lang="en-US" dirty="0" smtClean="0"/>
              <a:t> representing Load Resources capable of following 5-minute SCED base point instructions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dirty="0" smtClean="0"/>
              <a:t>Existing or new single-site Controllable Load Resources (CLRs)</a:t>
            </a:r>
          </a:p>
          <a:p>
            <a:pPr lvl="1" eaLnBrk="1" hangingPunct="1">
              <a:defRPr/>
            </a:pPr>
            <a:r>
              <a:rPr lang="en-US" dirty="0" smtClean="0"/>
              <a:t>Aggregate Load Resources (ALRs) composed of multiple sites within single ERCOT Load Zone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dirty="0" smtClean="0"/>
              <a:t>QSEs </a:t>
            </a:r>
            <a:r>
              <a:rPr lang="en-US" dirty="0"/>
              <a:t>with  LRs in SCED will submit </a:t>
            </a:r>
            <a:r>
              <a:rPr lang="en-US" u="sng" dirty="0"/>
              <a:t>Bids to buy</a:t>
            </a:r>
            <a:r>
              <a:rPr lang="en-US" dirty="0"/>
              <a:t> (not Offers to sell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dirty="0"/>
              <a:t>Bids will reflect LR’s willingness to consume “up to” a specified five-minute Load Zone </a:t>
            </a:r>
            <a:r>
              <a:rPr lang="en-US" dirty="0" smtClean="0"/>
              <a:t>LMP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Bid will modify the SCED demand curve and have ability to set price</a:t>
            </a:r>
            <a:endParaRPr lang="en-US" sz="1800" dirty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5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Loads in SCED (ver. 1.0)</a:t>
            </a:r>
            <a:endParaRPr lang="en-US" altLang="en-US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LR benefits and opportunity:</a:t>
            </a:r>
          </a:p>
          <a:p>
            <a:pPr lvl="1" eaLnBrk="1" hangingPunct="1">
              <a:defRPr/>
            </a:pPr>
            <a:r>
              <a:rPr lang="en-US" dirty="0" smtClean="0"/>
              <a:t>Avoided cost of consumption above specified price</a:t>
            </a:r>
          </a:p>
          <a:p>
            <a:pPr lvl="1" eaLnBrk="1" hangingPunct="1">
              <a:defRPr/>
            </a:pPr>
            <a:r>
              <a:rPr lang="en-US" dirty="0" smtClean="0"/>
              <a:t>Price certainty due to ERCOT dispatch</a:t>
            </a:r>
          </a:p>
          <a:p>
            <a:pPr lvl="1" eaLnBrk="1" hangingPunct="1">
              <a:defRPr/>
            </a:pPr>
            <a:r>
              <a:rPr lang="en-US" dirty="0" smtClean="0"/>
              <a:t>Eligibility to provide Non-spin and/or </a:t>
            </a:r>
            <a:r>
              <a:rPr lang="en-US" dirty="0"/>
              <a:t>ORDC payments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Market impacts:</a:t>
            </a:r>
          </a:p>
          <a:p>
            <a:pPr lvl="1" eaLnBrk="1" hangingPunct="1">
              <a:defRPr/>
            </a:pPr>
            <a:r>
              <a:rPr lang="en-US" dirty="0" smtClean="0"/>
              <a:t>LR Bids may set price in the RTM</a:t>
            </a:r>
          </a:p>
          <a:p>
            <a:pPr lvl="1" eaLnBrk="1" hangingPunct="1">
              <a:defRPr/>
            </a:pPr>
            <a:r>
              <a:rPr lang="en-US" dirty="0" smtClean="0"/>
              <a:t>No make-whole payments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dirty="0" smtClean="0"/>
              <a:t>No load ratio share uplifts to market for DR value</a:t>
            </a:r>
          </a:p>
          <a:p>
            <a:pPr lvl="1" eaLnBrk="1" hangingPunct="1">
              <a:defRPr/>
            </a:pPr>
            <a:endParaRPr lang="en-US" dirty="0" smtClean="0"/>
          </a:p>
          <a:p>
            <a:r>
              <a:rPr lang="en-US" dirty="0"/>
              <a:t>Protocols governing Loads In SCED (ver. 1.0) and Aggregated Load Resources enabled on 6/1/14</a:t>
            </a:r>
          </a:p>
          <a:p>
            <a:pPr lvl="1"/>
            <a:r>
              <a:rPr lang="en-US" dirty="0"/>
              <a:t>25-30 MW of ALRs currently in qualification process, consisting of aggregated residential Load</a:t>
            </a:r>
          </a:p>
          <a:p>
            <a:pPr lvl="2"/>
            <a:r>
              <a:rPr lang="en-US" dirty="0"/>
              <a:t>AC, water heaters, pool pumps under direct load control</a:t>
            </a:r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614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953" y="867374"/>
            <a:ext cx="7162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Describe the various Demand Response Opportunities available in </a:t>
            </a:r>
            <a:r>
              <a:rPr lang="en-US" sz="2000" b="1" dirty="0" smtClean="0"/>
              <a:t>the ERCOT Region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Understand </a:t>
            </a:r>
            <a:r>
              <a:rPr lang="en-US" sz="2000" b="1" dirty="0" smtClean="0"/>
              <a:t>the amount of Demand </a:t>
            </a:r>
            <a:r>
              <a:rPr lang="en-US" sz="2000" b="1" dirty="0"/>
              <a:t>Response </a:t>
            </a:r>
            <a:r>
              <a:rPr lang="en-US" sz="2000" b="1" dirty="0" smtClean="0"/>
              <a:t>available to ERCOT for dispatch during emergency 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Describe what Weather Sensitive ERS is and why it is important to </a:t>
            </a:r>
            <a:r>
              <a:rPr lang="en-US" sz="2000" b="1" dirty="0" smtClean="0"/>
              <a:t>ERCOT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Understand </a:t>
            </a:r>
            <a:r>
              <a:rPr lang="en-US" sz="2000" b="1" dirty="0" smtClean="0"/>
              <a:t>4CP load Reduction </a:t>
            </a:r>
            <a:endParaRPr lang="en-US" sz="2000" b="1" dirty="0"/>
          </a:p>
          <a:p>
            <a:r>
              <a:rPr lang="en-US" b="1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Objectives</a:t>
            </a: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RTM Energy Dispatch from SCED for CLRs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7" y="762000"/>
            <a:ext cx="79126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3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RTM Energy Dispatch from SCED for CLRs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8" y="762000"/>
            <a:ext cx="79126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RTM Energy Dispatch from SCED for CLRs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8" y="762000"/>
            <a:ext cx="79126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RTM Energy Dispatch from SCED for CLRs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0" y="762000"/>
            <a:ext cx="791261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ERCOT Operator Seminar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2284" y="2441943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DR Historical Performance</a:t>
            </a:r>
          </a:p>
        </p:txBody>
      </p:sp>
    </p:spTree>
    <p:extLst>
      <p:ext uri="{BB962C8B-B14F-4D97-AF65-F5344CB8AC3E}">
        <p14:creationId xmlns:p14="http://schemas.microsoft.com/office/powerpoint/2010/main" val="22148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79664" y="113154"/>
            <a:ext cx="8459536" cy="461665"/>
          </a:xfrm>
        </p:spPr>
        <p:txBody>
          <a:bodyPr/>
          <a:lstStyle/>
          <a:p>
            <a:r>
              <a:rPr lang="en-US" dirty="0" smtClean="0"/>
              <a:t>Emergency Response Service (ERS) Trends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" y="685800"/>
            <a:ext cx="9090862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txBody>
          <a:bodyPr/>
          <a:lstStyle/>
          <a:p>
            <a:r>
              <a:rPr lang="en-US" altLang="en-US" smtClean="0"/>
              <a:t>ERS-30 Performance (Jan, 6, 2014 Event) 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850900" y="5453063"/>
            <a:ext cx="8293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01638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0" dirty="0" smtClean="0"/>
              <a:t>Performance </a:t>
            </a:r>
            <a:r>
              <a:rPr lang="en-US" altLang="en-US" sz="1400" b="0" dirty="0"/>
              <a:t>is based on a prorated obligation for the 1</a:t>
            </a:r>
            <a:r>
              <a:rPr lang="en-US" altLang="en-US" sz="1400" b="0" baseline="30000" dirty="0"/>
              <a:t>st</a:t>
            </a:r>
            <a:r>
              <a:rPr lang="en-US" altLang="en-US" sz="1400" b="0" dirty="0"/>
              <a:t> partial interval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/>
              <a:t>only (11.57 minutes) therefore prorated obligation for 1</a:t>
            </a:r>
            <a:r>
              <a:rPr lang="en-US" altLang="en-US" sz="1400" b="0" baseline="30000" dirty="0"/>
              <a:t>st</a:t>
            </a:r>
            <a:r>
              <a:rPr lang="en-US" altLang="en-US" sz="1400" b="0" dirty="0"/>
              <a:t> partial interval was 86.11 MWs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0" dirty="0"/>
              <a:t>Fleet response = 94.831 </a:t>
            </a:r>
            <a:r>
              <a:rPr lang="en-US" altLang="en-US" sz="1400" b="0" dirty="0" smtClean="0"/>
              <a:t>MWs</a:t>
            </a:r>
            <a:r>
              <a:rPr lang="en-US" altLang="en-US" sz="1800" b="0" dirty="0"/>
              <a:t>							</a:t>
            </a:r>
          </a:p>
        </p:txBody>
      </p:sp>
      <p:cxnSp>
        <p:nvCxnSpPr>
          <p:cNvPr id="15364" name="Straight Connector 5"/>
          <p:cNvCxnSpPr>
            <a:cxnSpLocks noChangeShapeType="1"/>
          </p:cNvCxnSpPr>
          <p:nvPr/>
        </p:nvCxnSpPr>
        <p:spPr bwMode="auto">
          <a:xfrm>
            <a:off x="4584700" y="4267200"/>
            <a:ext cx="990600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810543"/>
              </p:ext>
            </p:extLst>
          </p:nvPr>
        </p:nvGraphicFramePr>
        <p:xfrm>
          <a:off x="501650" y="609600"/>
          <a:ext cx="8166100" cy="48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1143000" y="64579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1200" dirty="0" smtClean="0"/>
              <a:t>Spring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68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ERS-10 Performance (Jan 6, 2014 Event)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85775" y="5457387"/>
            <a:ext cx="854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0" dirty="0" smtClean="0"/>
              <a:t>Fleet </a:t>
            </a:r>
            <a:r>
              <a:rPr lang="en-US" altLang="en-US" sz="1400" b="0" dirty="0"/>
              <a:t>wide obligation less scheduled unavailability = 495.72 MWs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0" dirty="0"/>
              <a:t>Fleet Response = 594.86 MWs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2480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1143000" y="64579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1200" dirty="0" smtClean="0"/>
              <a:t>Spring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16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762001"/>
          </a:xfrm>
        </p:spPr>
        <p:txBody>
          <a:bodyPr/>
          <a:lstStyle/>
          <a:p>
            <a:pPr algn="l"/>
            <a:r>
              <a:rPr lang="en-US" altLang="en-US" dirty="0" smtClean="0"/>
              <a:t>Load Resource RRS Deployments 2011 to Current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1143000" y="64579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1200" dirty="0" smtClean="0"/>
              <a:t>Spring 2015</a:t>
            </a:r>
            <a:endParaRPr lang="en-US" sz="12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83997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Load Resource RRS Deployments 2011 to Current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1143000" y="64579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1200" dirty="0" smtClean="0"/>
              <a:t>Spring 2015</a:t>
            </a:r>
            <a:endParaRPr lang="en-US" sz="12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5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33400"/>
          </a:xfrm>
        </p:spPr>
        <p:txBody>
          <a:bodyPr/>
          <a:lstStyle/>
          <a:p>
            <a:pPr algn="l"/>
            <a:r>
              <a:rPr lang="en-US" altLang="en-US" dirty="0" smtClean="0"/>
              <a:t>Demand Response in ERCOT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609600" y="762000"/>
            <a:ext cx="5410200" cy="5595378"/>
          </a:xfrm>
        </p:spPr>
        <p:txBody>
          <a:bodyPr wrap="square">
            <a:spAutoFit/>
          </a:bodyPr>
          <a:lstStyle/>
          <a:p>
            <a:pPr marL="285750" indent="-285750"/>
            <a:r>
              <a:rPr lang="en-US" altLang="en-US" sz="1800" dirty="0" smtClean="0"/>
              <a:t>Load Resources</a:t>
            </a:r>
          </a:p>
          <a:p>
            <a:pPr lvl="1">
              <a:buFont typeface="Arial" charset="0"/>
              <a:buChar char="−"/>
            </a:pPr>
            <a:r>
              <a:rPr lang="en-US" altLang="en-US" sz="1800" dirty="0" smtClean="0"/>
              <a:t>Non-Controllable (NCLR)</a:t>
            </a:r>
          </a:p>
          <a:p>
            <a:pPr lvl="1">
              <a:buFont typeface="Arial" charset="0"/>
              <a:buChar char="−"/>
            </a:pPr>
            <a:r>
              <a:rPr lang="en-US" altLang="en-US" sz="1800" dirty="0" smtClean="0"/>
              <a:t>Controllable (CLR)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Loads In SCED</a:t>
            </a:r>
          </a:p>
          <a:p>
            <a:pPr marL="285750" indent="-285750"/>
            <a:endParaRPr lang="en-US" altLang="en-US" sz="1800" dirty="0" smtClean="0"/>
          </a:p>
          <a:p>
            <a:pPr marL="285750" indent="-285750"/>
            <a:r>
              <a:rPr lang="en-US" altLang="en-US" sz="1800" dirty="0" smtClean="0"/>
              <a:t>Emergency Response Service</a:t>
            </a:r>
          </a:p>
          <a:p>
            <a:pPr lvl="1">
              <a:buFont typeface="Arial" charset="0"/>
              <a:buChar char="−"/>
            </a:pPr>
            <a:r>
              <a:rPr lang="en-US" altLang="en-US" sz="1800" dirty="0" smtClean="0"/>
              <a:t>10-Minute ERS</a:t>
            </a:r>
          </a:p>
          <a:p>
            <a:pPr lvl="1">
              <a:buFont typeface="Arial" charset="0"/>
              <a:buChar char="−"/>
            </a:pPr>
            <a:r>
              <a:rPr lang="en-US" altLang="en-US" sz="1800" dirty="0" smtClean="0"/>
              <a:t>30-Minute ERS</a:t>
            </a:r>
          </a:p>
          <a:p>
            <a:pPr lvl="1">
              <a:buFont typeface="Arial" charset="0"/>
              <a:buChar char="−"/>
            </a:pPr>
            <a:r>
              <a:rPr lang="en-US" altLang="en-US" sz="1800" dirty="0" smtClean="0"/>
              <a:t>Weather-Sensitive ERS</a:t>
            </a:r>
          </a:p>
          <a:p>
            <a:pPr lvl="1">
              <a:buFont typeface="Arial" charset="0"/>
              <a:buChar char="−"/>
            </a:pPr>
            <a:endParaRPr lang="en-US" altLang="en-US" sz="1800" dirty="0" smtClean="0"/>
          </a:p>
          <a:p>
            <a:pPr marL="285750" indent="-285750"/>
            <a:r>
              <a:rPr lang="en-US" altLang="en-US" sz="1800" dirty="0" smtClean="0"/>
              <a:t>TDSP Load Management Programs</a:t>
            </a:r>
          </a:p>
          <a:p>
            <a:pPr marL="285750" indent="-285750"/>
            <a:endParaRPr lang="en-US" altLang="en-US" sz="1800" dirty="0" smtClean="0"/>
          </a:p>
          <a:p>
            <a:pPr marL="285750" indent="-285750"/>
            <a:r>
              <a:rPr lang="en-US" altLang="en-US" sz="1800" dirty="0" smtClean="0"/>
              <a:t>Retail Demand Response Products offered through Reps, </a:t>
            </a:r>
            <a:r>
              <a:rPr lang="en-US" altLang="en-US" sz="1800" dirty="0" err="1" smtClean="0"/>
              <a:t>Munis</a:t>
            </a:r>
            <a:r>
              <a:rPr lang="en-US" altLang="en-US" sz="1800" dirty="0" smtClean="0"/>
              <a:t>, and Coops</a:t>
            </a:r>
          </a:p>
          <a:p>
            <a:pPr marL="285750" indent="-285750"/>
            <a:endParaRPr lang="en-US" altLang="en-US" sz="1800" dirty="0"/>
          </a:p>
          <a:p>
            <a:pPr marL="285750" indent="-285750"/>
            <a:r>
              <a:rPr lang="en-US" altLang="en-US" sz="1800" dirty="0"/>
              <a:t>4CP (Transmission Costs)</a:t>
            </a:r>
          </a:p>
          <a:p>
            <a:pPr marL="285750" indent="-285750"/>
            <a:endParaRPr lang="en-US" altLang="en-US" sz="1800" dirty="0" smtClean="0"/>
          </a:p>
        </p:txBody>
      </p:sp>
      <p:pic>
        <p:nvPicPr>
          <p:cNvPr id="4" name="Picture 33" descr="MPj04026870000[1]"/>
          <p:cNvPicPr>
            <a:picLocks noChangeAspect="1" noChangeArrowheads="1"/>
          </p:cNvPicPr>
          <p:nvPr/>
        </p:nvPicPr>
        <p:blipFill>
          <a:blip r:embed="rId2" cstate="print"/>
          <a:srcRect t="11064" b="18124"/>
          <a:stretch>
            <a:fillRect/>
          </a:stretch>
        </p:blipFill>
        <p:spPr bwMode="auto">
          <a:xfrm>
            <a:off x="6096000" y="723900"/>
            <a:ext cx="2666999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7" descr="MPj04141160000[1]"/>
          <p:cNvPicPr>
            <a:picLocks noChangeAspect="1" noChangeArrowheads="1"/>
          </p:cNvPicPr>
          <p:nvPr/>
        </p:nvPicPr>
        <p:blipFill>
          <a:blip r:embed="rId3" cstate="print"/>
          <a:srcRect r="12500" b="25000"/>
          <a:stretch>
            <a:fillRect/>
          </a:stretch>
        </p:blipFill>
        <p:spPr bwMode="auto">
          <a:xfrm>
            <a:off x="6096000" y="2753824"/>
            <a:ext cx="2645227" cy="1513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4" descr="MPj040003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394200"/>
            <a:ext cx="26670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97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6, 2014 LR Deployment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18, 2014 Under-Frequency Deployment of Load Resources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ERCOT Operator Seminar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Spring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953" y="867374"/>
            <a:ext cx="71628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Which of the following  are considered Demand Response </a:t>
            </a:r>
            <a:r>
              <a:rPr lang="en-US" sz="2000" b="1" dirty="0" smtClean="0">
                <a:solidFill>
                  <a:srgbClr val="000000"/>
                </a:solidFill>
              </a:rPr>
              <a:t>products offered by Retail Electric Providers </a:t>
            </a:r>
            <a:r>
              <a:rPr lang="en-US" sz="2000" b="1" dirty="0">
                <a:solidFill>
                  <a:srgbClr val="000000"/>
                </a:solidFill>
              </a:rPr>
              <a:t>in </a:t>
            </a:r>
            <a:r>
              <a:rPr lang="en-US" sz="2000" b="1" dirty="0" smtClean="0">
                <a:solidFill>
                  <a:srgbClr val="000000"/>
                </a:solidFill>
              </a:rPr>
              <a:t>the ERCOT Region</a:t>
            </a:r>
            <a:endParaRPr lang="en-US" sz="2000" b="1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rgbClr val="000000"/>
              </a:solidFill>
            </a:endParaRP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altLang="en-US" sz="2000" dirty="0" smtClean="0">
                <a:solidFill>
                  <a:srgbClr val="000000"/>
                </a:solidFill>
              </a:rPr>
              <a:t>Peak Rebate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altLang="en-US" sz="2000" dirty="0" smtClean="0">
                <a:solidFill>
                  <a:srgbClr val="000000"/>
                </a:solidFill>
              </a:rPr>
              <a:t>Time-of-</a:t>
            </a:r>
            <a:r>
              <a:rPr lang="en-US" altLang="en-US" sz="2000" dirty="0">
                <a:solidFill>
                  <a:srgbClr val="000000"/>
                </a:solidFill>
              </a:rPr>
              <a:t>U</a:t>
            </a:r>
            <a:r>
              <a:rPr lang="en-US" altLang="en-US" sz="2000" dirty="0" smtClean="0">
                <a:solidFill>
                  <a:srgbClr val="000000"/>
                </a:solidFill>
              </a:rPr>
              <a:t>se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altLang="en-US" sz="2000" dirty="0" smtClean="0">
                <a:solidFill>
                  <a:srgbClr val="000000"/>
                </a:solidFill>
              </a:rPr>
              <a:t>Real Time Pricing (RTP) and Block and Index (BI) 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altLang="en-US" sz="2000" dirty="0">
                <a:solidFill>
                  <a:srgbClr val="000000"/>
                </a:solidFill>
              </a:rPr>
              <a:t>All of the above</a:t>
            </a:r>
            <a:endParaRPr lang="en-US" altLang="en-US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endParaRPr lang="en-US" sz="2000" b="1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 Black"/>
                <a:ea typeface="+mj-ea"/>
                <a:cs typeface="+mj-cs"/>
              </a:rPr>
              <a:t>Questions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77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ERCOT Operator Seminar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Spring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953" y="867374"/>
            <a:ext cx="71628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000000"/>
                </a:solidFill>
              </a:rPr>
              <a:t>During the Summer of 2014 approximately how much DR capacity was available to be dispatched by ERCOT?</a:t>
            </a:r>
            <a:endParaRPr lang="en-US" sz="2000" b="1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</a:rPr>
              <a:t>230 MWs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</a:rPr>
              <a:t>2200+ </a:t>
            </a:r>
            <a:r>
              <a:rPr lang="en-US" sz="2000" dirty="0" smtClean="0">
                <a:solidFill>
                  <a:srgbClr val="000000"/>
                </a:solidFill>
              </a:rPr>
              <a:t>MWs</a:t>
            </a:r>
            <a:endParaRPr lang="en-US" sz="2000" dirty="0">
              <a:solidFill>
                <a:srgbClr val="000000"/>
              </a:solidFill>
            </a:endParaRP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</a:rPr>
              <a:t>635 MWs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</a:rPr>
              <a:t>1400 </a:t>
            </a:r>
            <a:r>
              <a:rPr lang="en-US" sz="2000" dirty="0" smtClean="0">
                <a:solidFill>
                  <a:srgbClr val="000000"/>
                </a:solidFill>
              </a:rPr>
              <a:t>MWs</a:t>
            </a:r>
          </a:p>
          <a:p>
            <a:pPr marL="914400" lvl="1" indent="-457200">
              <a:buFont typeface="+mj-lt"/>
              <a:buAutoNum type="alphaLcPeriod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 Black"/>
                <a:ea typeface="+mj-ea"/>
                <a:cs typeface="+mj-cs"/>
              </a:rPr>
              <a:t>Questions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43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ERCOT Operator Seminar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Spring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953" y="867374"/>
            <a:ext cx="71628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000" b="1" dirty="0">
                <a:solidFill>
                  <a:srgbClr val="000000"/>
                </a:solidFill>
              </a:rPr>
              <a:t>Which of the following is the correct </a:t>
            </a:r>
            <a:r>
              <a:rPr lang="en-US" sz="2000" b="1" dirty="0" smtClean="0">
                <a:solidFill>
                  <a:srgbClr val="000000"/>
                </a:solidFill>
              </a:rPr>
              <a:t>contract period </a:t>
            </a:r>
            <a:r>
              <a:rPr lang="en-US" sz="2000" b="1" dirty="0">
                <a:solidFill>
                  <a:srgbClr val="000000"/>
                </a:solidFill>
              </a:rPr>
              <a:t>in which Weather Sensitive ERS is available for dispatch?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en-US" sz="2000" b="1" dirty="0">
              <a:solidFill>
                <a:srgbClr val="000000"/>
              </a:solidFill>
            </a:endParaRP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</a:rPr>
              <a:t>February-May</a:t>
            </a: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</a:rPr>
              <a:t>June-September</a:t>
            </a: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</a:rPr>
              <a:t>October-January</a:t>
            </a: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</a:rPr>
              <a:t>All the Above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 Black"/>
                <a:ea typeface="+mj-ea"/>
                <a:cs typeface="+mj-cs"/>
              </a:rPr>
              <a:t>Questions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94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ERCOT Operator Seminar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Spring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953" y="867374"/>
            <a:ext cx="7162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000" b="1" dirty="0" smtClean="0">
                <a:solidFill>
                  <a:srgbClr val="000000"/>
                </a:solidFill>
              </a:rPr>
              <a:t>4CP Load Reduction is primarily used for:</a:t>
            </a:r>
            <a:endParaRPr lang="en-US" sz="2000" b="1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endParaRPr lang="en-US" sz="2000" b="1" dirty="0">
              <a:solidFill>
                <a:srgbClr val="000000"/>
              </a:solidFill>
            </a:endParaRP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educe Corporate Taxes</a:t>
            </a: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</a:rPr>
              <a:t>Congestion Management</a:t>
            </a: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</a:rPr>
              <a:t>Reduction of various Transmission and Distribution (T&amp;D) charges</a:t>
            </a: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</a:rPr>
              <a:t>None of the above</a:t>
            </a:r>
            <a:endParaRPr lang="en-US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 Black"/>
                <a:ea typeface="+mj-ea"/>
                <a:cs typeface="+mj-cs"/>
              </a:rPr>
              <a:t>Questions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5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available for ERCOT dispatch (summer peaks 2014)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507598"/>
              </p:ext>
            </p:extLst>
          </p:nvPr>
        </p:nvGraphicFramePr>
        <p:xfrm>
          <a:off x="457200" y="838200"/>
          <a:ext cx="8535968" cy="44442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6056"/>
                <a:gridCol w="775852"/>
                <a:gridCol w="5974060"/>
              </a:tblGrid>
              <a:tr h="466622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MWs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Load Resources providing Responsive Reserves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≤1400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AKA “</a:t>
                      </a:r>
                      <a:r>
                        <a:rPr lang="en-US" sz="1400" dirty="0" err="1" smtClean="0"/>
                        <a:t>LaaRs</a:t>
                      </a:r>
                      <a:r>
                        <a:rPr lang="en-US" sz="1400" dirty="0" smtClean="0"/>
                        <a:t>” -- procured on an hourly basis in</a:t>
                      </a:r>
                      <a:r>
                        <a:rPr lang="en-US" sz="1400" baseline="0" dirty="0" smtClean="0"/>
                        <a:t> the Day-Ahead Market for next Operating Day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Deployed via 10-minute instruction or instantaneously based on grid frequency 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Since 4/2012</a:t>
                      </a:r>
                      <a:r>
                        <a:rPr lang="en-US" sz="1400" baseline="0" dirty="0" smtClean="0"/>
                        <a:t> c</a:t>
                      </a:r>
                      <a:r>
                        <a:rPr lang="en-US" sz="1400" dirty="0" smtClean="0"/>
                        <a:t>apped at </a:t>
                      </a:r>
                      <a:r>
                        <a:rPr lang="en-US" sz="1400" baseline="0" dirty="0" smtClean="0"/>
                        <a:t>half of total hourly RRS procurement (2800 MW)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Starting June 1 quantities determined in 4 hour blocks, LRs may still provide up to 50% of the requirement</a:t>
                      </a:r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Emergency Response Service (ERS)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~635</a:t>
                      </a:r>
                      <a:r>
                        <a:rPr lang="en-US" sz="1600" baseline="30000" dirty="0" smtClean="0"/>
                        <a:t>1</a:t>
                      </a: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DR and DG assets with 10- or 30-minute ramp periods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Also open to weather-sensitive loads such as residential AC aggregations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Procured three times per year (4-month strips), with 4 Time Periods within each contract term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TDSP Load Management Programs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~240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C&amp;I</a:t>
                      </a:r>
                      <a:r>
                        <a:rPr lang="en-US" sz="1400" baseline="0" dirty="0" smtClean="0"/>
                        <a:t> Loads procured for s</a:t>
                      </a:r>
                      <a:r>
                        <a:rPr lang="en-US" sz="1400" dirty="0" smtClean="0"/>
                        <a:t>ummer peak hours only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Dispatched concurrently with</a:t>
                      </a:r>
                      <a:r>
                        <a:rPr lang="en-US" sz="1400" baseline="0" dirty="0" smtClean="0"/>
                        <a:t> ERS through agreements between ERCOT and TDSPs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0501" y="5334000"/>
            <a:ext cx="749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2,200+ MW of </a:t>
            </a:r>
            <a:r>
              <a:rPr lang="en-US" b="1" dirty="0" err="1" smtClean="0"/>
              <a:t>dispatchable</a:t>
            </a:r>
            <a:r>
              <a:rPr lang="en-US" b="1" dirty="0" smtClean="0"/>
              <a:t> DR:  ~ 3.3% of ERCOT summer peak</a:t>
            </a:r>
          </a:p>
          <a:p>
            <a:pPr>
              <a:lnSpc>
                <a:spcPct val="150000"/>
              </a:lnSpc>
            </a:pPr>
            <a:r>
              <a:rPr lang="en-US" sz="1400" baseline="30000" dirty="0" smtClean="0"/>
              <a:t>1</a:t>
            </a:r>
            <a:r>
              <a:rPr lang="en-US" sz="1400" dirty="0" smtClean="0"/>
              <a:t> ERS procurement for Feb-May15 increased to 947 MW 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Product types &amp; REP-reported </a:t>
            </a:r>
            <a:r>
              <a:rPr lang="en-US" altLang="en-US" dirty="0" smtClean="0"/>
              <a:t>enrollment - </a:t>
            </a: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53000"/>
          </a:xfrm>
        </p:spPr>
        <p:txBody>
          <a:bodyPr/>
          <a:lstStyle/>
          <a:p>
            <a:r>
              <a:rPr lang="en-US" dirty="0" smtClean="0"/>
              <a:t>ERCOT has been working with LSEs (REPs and NOIEs) to begin tracking growth of retail product offerings for dynamic pricing and other retail demand response incentives</a:t>
            </a:r>
          </a:p>
          <a:p>
            <a:r>
              <a:rPr lang="en-US" dirty="0" smtClean="0"/>
              <a:t>REPs have now provided lists of ESI IDs enrolled in various product types on two snapshot dates:</a:t>
            </a:r>
          </a:p>
          <a:p>
            <a:pPr lvl="1"/>
            <a:r>
              <a:rPr lang="en-US" dirty="0" smtClean="0"/>
              <a:t>June 15, 2013</a:t>
            </a:r>
          </a:p>
          <a:p>
            <a:pPr lvl="1"/>
            <a:r>
              <a:rPr lang="en-US" dirty="0" smtClean="0"/>
              <a:t>Sept. 30, 2014 </a:t>
            </a:r>
          </a:p>
          <a:p>
            <a:pPr lvl="2"/>
            <a:r>
              <a:rPr lang="en-US" dirty="0" smtClean="0"/>
              <a:t>After 2013 experience and dialogue with market participants, we concluded end-of-summer snapshot had more value than early summer snapshot</a:t>
            </a:r>
          </a:p>
          <a:p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Product types &amp; REP-reported enrollment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394460"/>
              </p:ext>
            </p:extLst>
          </p:nvPr>
        </p:nvGraphicFramePr>
        <p:xfrm>
          <a:off x="372872" y="976124"/>
          <a:ext cx="8313928" cy="336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nary Worksheet" r:id="rId4" imgW="6105441" imgH="2143090" progId="Excel.SheetBinaryMacroEnabled.12">
                  <p:embed/>
                </p:oleObj>
              </mc:Choice>
              <mc:Fallback>
                <p:oleObj name="Binary Worksheet" r:id="rId4" imgW="6105441" imgH="2143090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872" y="976124"/>
                        <a:ext cx="8313928" cy="3367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00200"/>
          </a:xfrm>
        </p:spPr>
        <p:txBody>
          <a:bodyPr/>
          <a:lstStyle/>
          <a:p>
            <a:r>
              <a:rPr lang="en-US" sz="1600" dirty="0" smtClean="0"/>
              <a:t>Notes:</a:t>
            </a:r>
          </a:p>
          <a:p>
            <a:pPr lvl="1"/>
            <a:r>
              <a:rPr lang="en-US" sz="1600" dirty="0" smtClean="0"/>
              <a:t>170-fold increase in residential Peak Rebate</a:t>
            </a:r>
          </a:p>
          <a:p>
            <a:pPr lvl="1"/>
            <a:r>
              <a:rPr lang="en-US" sz="1600" dirty="0" smtClean="0"/>
              <a:t>115% increase in residential Time of Use</a:t>
            </a:r>
          </a:p>
          <a:p>
            <a:pPr lvl="1"/>
            <a:r>
              <a:rPr lang="en-US" sz="1600" dirty="0" smtClean="0"/>
              <a:t>123% increase in C&amp;I Real-time Pricing</a:t>
            </a:r>
          </a:p>
          <a:p>
            <a:pPr lvl="1"/>
            <a:r>
              <a:rPr lang="en-US" sz="1600" dirty="0" smtClean="0"/>
              <a:t>72% decline in C&amp;I Block &amp; Index Pricing</a:t>
            </a:r>
            <a:endParaRPr lang="en-US" sz="160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0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Response to wholesale price spikes (&gt;$3,000)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3366151"/>
            <a:ext cx="5535891" cy="533400"/>
          </a:xfrm>
        </p:spPr>
        <p:txBody>
          <a:bodyPr>
            <a:normAutofit/>
          </a:bodyPr>
          <a:lstStyle/>
          <a:p>
            <a:pPr marL="457200" indent="-457200" eaLnBrk="1" fontAlgn="b" hangingPunct="1">
              <a:buFontTx/>
              <a:buNone/>
              <a:defRPr/>
            </a:pPr>
            <a:r>
              <a:rPr lang="en-US" sz="1200" b="0" dirty="0" smtClean="0"/>
              <a:t>(1)  Includes an estimate for industrials </a:t>
            </a:r>
            <a:r>
              <a:rPr lang="en-US" sz="1200" b="0" dirty="0"/>
              <a:t>within NOIE service areas.  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243086"/>
              </p:ext>
            </p:extLst>
          </p:nvPr>
        </p:nvGraphicFramePr>
        <p:xfrm>
          <a:off x="685800" y="1361123"/>
          <a:ext cx="6846216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12823"/>
                <a:gridCol w="32333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r>
                        <a:rPr lang="en-US" baseline="0" dirty="0" smtClean="0"/>
                        <a:t> MW response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Real-time</a:t>
                      </a:r>
                      <a:r>
                        <a:rPr lang="en-US" baseline="0" dirty="0" smtClean="0"/>
                        <a:t> Price + Block &amp; Index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232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NOIE Load Control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rebate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Price Response 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432.5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72" name="TextBox 7"/>
          <p:cNvSpPr txBox="1">
            <a:spLocks noChangeArrowheads="1"/>
          </p:cNvSpPr>
          <p:nvPr/>
        </p:nvSpPr>
        <p:spPr bwMode="auto">
          <a:xfrm>
            <a:off x="457200" y="794598"/>
            <a:ext cx="678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/>
              <a:t>Based on </a:t>
            </a:r>
            <a:r>
              <a:rPr lang="en-US" altLang="en-US" sz="1800" dirty="0" smtClean="0">
                <a:solidFill>
                  <a:srgbClr val="FF0000"/>
                </a:solidFill>
              </a:rPr>
              <a:t>2013 </a:t>
            </a:r>
            <a:r>
              <a:rPr lang="en-US" altLang="en-US" sz="1800" b="0" dirty="0" smtClean="0"/>
              <a:t>Enrollment Data</a:t>
            </a:r>
            <a:endParaRPr lang="en-US" altLang="en-US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629238" y="4034660"/>
            <a:ext cx="73835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Only one settlement interval cleared at $3000 or above in summer 2013; therefore, </a:t>
            </a:r>
            <a:r>
              <a:rPr lang="en-US" altLang="en-US" sz="1400" dirty="0" smtClean="0"/>
              <a:t>2013 </a:t>
            </a:r>
            <a:r>
              <a:rPr lang="en-US" altLang="en-US" sz="1400" dirty="0"/>
              <a:t>results should </a:t>
            </a:r>
            <a:r>
              <a:rPr lang="en-US" altLang="en-US" sz="1400" dirty="0" smtClean="0"/>
              <a:t>not be </a:t>
            </a:r>
            <a:r>
              <a:rPr lang="en-US" altLang="en-US" sz="1400" dirty="0"/>
              <a:t>considered </a:t>
            </a:r>
            <a:r>
              <a:rPr lang="en-US" altLang="en-US" sz="1400" dirty="0" smtClean="0"/>
              <a:t>a </a:t>
            </a:r>
            <a:r>
              <a:rPr lang="en-US" altLang="en-US" sz="1400" dirty="0"/>
              <a:t>definitive quantification of retail </a:t>
            </a:r>
            <a:r>
              <a:rPr lang="en-US" altLang="en-US" sz="1400" dirty="0" smtClean="0"/>
              <a:t>price </a:t>
            </a:r>
            <a:r>
              <a:rPr lang="en-US" altLang="en-US" sz="1400" dirty="0"/>
              <a:t>response capability in </a:t>
            </a:r>
            <a:r>
              <a:rPr lang="en-US" altLang="en-US" sz="1400" dirty="0" smtClean="0"/>
              <a:t>ERCOT.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9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 altLang="en-US" smtClean="0"/>
              <a:t>Response during actual and potential 4CP intervals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623004"/>
              </p:ext>
            </p:extLst>
          </p:nvPr>
        </p:nvGraphicFramePr>
        <p:xfrm>
          <a:off x="685800" y="1515360"/>
          <a:ext cx="7239001" cy="330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4311"/>
                <a:gridCol w="2592345"/>
                <a:gridCol w="25923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Estimated</a:t>
                      </a:r>
                      <a:r>
                        <a:rPr lang="en-US" baseline="0" dirty="0" smtClean="0"/>
                        <a:t> MW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ESIIDs responding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IDR transmission connected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300 - 420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70 of</a:t>
                      </a:r>
                      <a:r>
                        <a:rPr lang="en-US" baseline="0" dirty="0" smtClean="0"/>
                        <a:t> 375</a:t>
                      </a:r>
                      <a:endParaRPr lang="en-US" baseline="30000" dirty="0" smtClean="0"/>
                    </a:p>
                    <a:p>
                      <a:pPr algn="ctr"/>
                      <a:endParaRPr lang="en-US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IDR distribution </a:t>
                      </a:r>
                      <a:r>
                        <a:rPr lang="en-US" baseline="0" dirty="0" smtClean="0"/>
                        <a:t>connected NWS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300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1,250 of</a:t>
                      </a:r>
                      <a:r>
                        <a:rPr lang="en-US" baseline="0" dirty="0" smtClean="0"/>
                        <a:t> 9,500</a:t>
                      </a:r>
                      <a:endParaRPr lang="en-US" baseline="30000" dirty="0" smtClean="0"/>
                    </a:p>
                    <a:p>
                      <a:pPr algn="ctr"/>
                      <a:endParaRPr lang="en-US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IDR distribution </a:t>
                      </a:r>
                      <a:r>
                        <a:rPr lang="en-US" baseline="0" dirty="0" smtClean="0"/>
                        <a:t>connected WS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30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450 of</a:t>
                      </a:r>
                      <a:r>
                        <a:rPr lang="en-US" baseline="0" dirty="0" smtClean="0"/>
                        <a:t> 2,000</a:t>
                      </a:r>
                      <a:endParaRPr lang="en-US" baseline="30000" dirty="0" smtClean="0"/>
                    </a:p>
                    <a:p>
                      <a:pPr algn="ctr"/>
                      <a:endParaRPr lang="en-US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NOIE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US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4CP 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830 - 950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1,770 of 11,875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96" name="TextBox 7"/>
          <p:cNvSpPr txBox="1">
            <a:spLocks noChangeArrowheads="1"/>
          </p:cNvSpPr>
          <p:nvPr/>
        </p:nvSpPr>
        <p:spPr bwMode="auto">
          <a:xfrm>
            <a:off x="685800" y="886901"/>
            <a:ext cx="678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/>
              <a:t>ERCOT Staff analyses</a:t>
            </a:r>
            <a:endParaRPr lang="en-US" altLang="en-US" sz="1800" b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181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Response in competitive areas is based on August and September 2014 … June and July had uncharacteristically low response.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382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78856" y="76200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What is 4CP?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01646" cy="4525963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The Four Coincident Peaks in ERCOT are the highest-Load 15-minute settlement intervals in each of the four summer months (June, July, August, September)</a:t>
            </a:r>
          </a:p>
          <a:p>
            <a:pPr eaLnBrk="1" hangingPunct="1"/>
            <a:r>
              <a:rPr lang="en-US" altLang="en-US" sz="2200" dirty="0" smtClean="0"/>
              <a:t>These intervals are the basis of various Transmission and Distribution (T&amp;D) charges for much of the ERCOT Load</a:t>
            </a:r>
          </a:p>
          <a:p>
            <a:pPr lvl="1" eaLnBrk="1" hangingPunct="1"/>
            <a:r>
              <a:rPr lang="en-US" altLang="en-US" sz="2200" dirty="0" smtClean="0"/>
              <a:t>Non-Opt In Entities (Muni’s and Co-ops), at the</a:t>
            </a:r>
          </a:p>
          <a:p>
            <a:pPr marL="457200" lvl="1" indent="0" eaLnBrk="1" hangingPunct="1">
              <a:buNone/>
            </a:pPr>
            <a:r>
              <a:rPr lang="en-US" altLang="en-US" sz="2200" dirty="0" smtClean="0"/>
              <a:t>    boundary meter level</a:t>
            </a:r>
          </a:p>
          <a:p>
            <a:pPr lvl="1" eaLnBrk="1" hangingPunct="1"/>
            <a:r>
              <a:rPr lang="en-US" altLang="en-US" sz="2200" dirty="0" smtClean="0"/>
              <a:t>Retail Choice customers with peak </a:t>
            </a:r>
          </a:p>
          <a:p>
            <a:pPr marL="457200" lvl="1" indent="0" eaLnBrk="1" hangingPunct="1">
              <a:buNone/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   demand ≥700 kW (Interval Data </a:t>
            </a:r>
          </a:p>
          <a:p>
            <a:pPr marL="457200" lvl="1" indent="0" eaLnBrk="1" hangingPunct="1">
              <a:buNone/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    Recorder meter required) </a:t>
            </a:r>
          </a:p>
        </p:txBody>
      </p:sp>
      <p:sp>
        <p:nvSpPr>
          <p:cNvPr id="23561" name="TextBox 4"/>
          <p:cNvSpPr txBox="1">
            <a:spLocks noChangeArrowheads="1"/>
          </p:cNvSpPr>
          <p:nvPr/>
        </p:nvSpPr>
        <p:spPr bwMode="auto">
          <a:xfrm>
            <a:off x="228600" y="5500101"/>
            <a:ext cx="3352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0" i="1" dirty="0">
                <a:solidFill>
                  <a:srgbClr val="000000"/>
                </a:solidFill>
              </a:rPr>
              <a:t>Chart represents percentages of Load at IE 1700 on Aug. 3, 2011, ERCOT’s all-time system peak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0" i="1" dirty="0">
                <a:solidFill>
                  <a:srgbClr val="000000"/>
                </a:solidFill>
              </a:rPr>
              <a:t>“Large C&amp;I” = IDR Required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43916" y="3249757"/>
            <a:ext cx="5021401" cy="3053586"/>
            <a:chOff x="2325951" y="2543752"/>
            <a:chExt cx="6865766" cy="3652358"/>
          </a:xfrm>
        </p:grpSpPr>
        <p:sp>
          <p:nvSpPr>
            <p:cNvPr id="2" name="Left Brace 1"/>
            <p:cNvSpPr/>
            <p:nvPr/>
          </p:nvSpPr>
          <p:spPr>
            <a:xfrm>
              <a:off x="4709922" y="4531098"/>
              <a:ext cx="419100" cy="1408526"/>
            </a:xfrm>
            <a:prstGeom prst="leftBrace">
              <a:avLst/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23560" name="TextBox 3"/>
            <p:cNvSpPr txBox="1">
              <a:spLocks noChangeArrowheads="1"/>
            </p:cNvSpPr>
            <p:nvPr/>
          </p:nvSpPr>
          <p:spPr bwMode="auto">
            <a:xfrm>
              <a:off x="2325951" y="4672122"/>
              <a:ext cx="2286001" cy="152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>
                  <a:solidFill>
                    <a:srgbClr val="FF0000"/>
                  </a:solidFill>
                </a:rPr>
                <a:t>Combined, over 44% of total ERCOT Load is subject to 4CP charges</a:t>
              </a:r>
            </a:p>
          </p:txBody>
        </p:sp>
        <p:sp>
          <p:nvSpPr>
            <p:cNvPr id="11" name="Left Brace 10"/>
            <p:cNvSpPr/>
            <p:nvPr/>
          </p:nvSpPr>
          <p:spPr>
            <a:xfrm rot="10800000">
              <a:off x="7846218" y="2543752"/>
              <a:ext cx="419100" cy="2635250"/>
            </a:xfrm>
            <a:prstGeom prst="leftBrace">
              <a:avLst>
                <a:gd name="adj1" fmla="val 8333"/>
                <a:gd name="adj2" fmla="val 52062"/>
              </a:avLst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23563" name="TextBox 3"/>
            <p:cNvSpPr txBox="1">
              <a:spLocks noChangeArrowheads="1"/>
            </p:cNvSpPr>
            <p:nvPr/>
          </p:nvSpPr>
          <p:spPr bwMode="auto">
            <a:xfrm>
              <a:off x="8202443" y="3681413"/>
              <a:ext cx="989274" cy="128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>
                  <a:solidFill>
                    <a:srgbClr val="000000"/>
                  </a:solidFill>
                </a:rPr>
                <a:t>Retail choice load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 t="3324" r="24061" b="5375"/>
          <a:stretch/>
        </p:blipFill>
        <p:spPr bwMode="auto">
          <a:xfrm>
            <a:off x="6172200" y="3265706"/>
            <a:ext cx="1939494" cy="29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143000" y="6457950"/>
            <a:ext cx="2133600" cy="476250"/>
          </a:xfrm>
          <a:noFill/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7950"/>
            <a:ext cx="2514600" cy="457200"/>
          </a:xfrm>
          <a:noFill/>
        </p:spPr>
        <p:txBody>
          <a:bodyPr/>
          <a:lstStyle/>
          <a:p>
            <a:r>
              <a:rPr lang="en-US" dirty="0" smtClean="0"/>
              <a:t>ERCOT Operator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0825E013-A11A-4E41-BBD9-78105CDE0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B91161-3323-48F3-8EC8-C98D5648D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135A92-B828-4DDC-B81C-8BB4117B1EAB}">
  <ds:schemaRefs>
    <ds:schemaRef ds:uri="c34af464-7aa1-4edd-9be4-83dffc1cb926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27022</TotalTime>
  <Words>1664</Words>
  <Application>Microsoft Office PowerPoint</Application>
  <PresentationFormat>On-screen Show (4:3)</PresentationFormat>
  <Paragraphs>322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Custom Design</vt:lpstr>
      <vt:lpstr>Binary Worksheet</vt:lpstr>
      <vt:lpstr>ERCOT Demand Response</vt:lpstr>
      <vt:lpstr>PowerPoint Presentation</vt:lpstr>
      <vt:lpstr>Demand Response in ERCOT</vt:lpstr>
      <vt:lpstr>DR available for ERCOT dispatch (summer peaks 2014)</vt:lpstr>
      <vt:lpstr>Product types &amp; REP-reported enrollment - Background</vt:lpstr>
      <vt:lpstr>Product types &amp; REP-reported enrollment</vt:lpstr>
      <vt:lpstr>Response to wholesale price spikes (&gt;$3,000)</vt:lpstr>
      <vt:lpstr>Response during actual and potential 4CP intervals</vt:lpstr>
      <vt:lpstr>What is 4CP?</vt:lpstr>
      <vt:lpstr>4CP Tariffs:  Hypothetical case study</vt:lpstr>
      <vt:lpstr>PowerPoint Presentation</vt:lpstr>
      <vt:lpstr>Weather impacts on load by customer type</vt:lpstr>
      <vt:lpstr>Residential DR:  Weather-Sensitive ERS</vt:lpstr>
      <vt:lpstr>PowerPoint Presentation</vt:lpstr>
      <vt:lpstr>PowerPoint Presentation</vt:lpstr>
      <vt:lpstr>PowerPoint Presentation</vt:lpstr>
      <vt:lpstr>PowerPoint Presentation</vt:lpstr>
      <vt:lpstr>Loads in SCED (ver. 1.0)</vt:lpstr>
      <vt:lpstr>Loads in SCED (ver. 1.0)</vt:lpstr>
      <vt:lpstr>RTM Energy Dispatch from SCED for CLRs</vt:lpstr>
      <vt:lpstr>RTM Energy Dispatch from SCED for CLRs</vt:lpstr>
      <vt:lpstr>RTM Energy Dispatch from SCED for CLRs</vt:lpstr>
      <vt:lpstr>RTM Energy Dispatch from SCED for CLRs</vt:lpstr>
      <vt:lpstr>PowerPoint Presentation</vt:lpstr>
      <vt:lpstr>Emergency Response Service (ERS) Trends</vt:lpstr>
      <vt:lpstr>ERS-30 Performance (Jan, 6, 2014 Event) </vt:lpstr>
      <vt:lpstr>ERS-10 Performance (Jan 6, 2014 Event)</vt:lpstr>
      <vt:lpstr>Load Resource RRS Deployments 2011 to Current</vt:lpstr>
      <vt:lpstr>Load Resource RRS Deployments 2011 to Current</vt:lpstr>
      <vt:lpstr>January 6, 2014 LR Deployment</vt:lpstr>
      <vt:lpstr>January 18, 2014 Under-Frequency Deployment of Load Resources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sandip sharma</dc:creator>
  <cp:lastModifiedBy>Wozny, Stacy</cp:lastModifiedBy>
  <cp:revision>397</cp:revision>
  <cp:lastPrinted>2012-06-12T21:37:56Z</cp:lastPrinted>
  <dcterms:created xsi:type="dcterms:W3CDTF">2005-04-21T14:28:35Z</dcterms:created>
  <dcterms:modified xsi:type="dcterms:W3CDTF">2015-03-06T21:42:02Z</dcterms:modified>
</cp:coreProperties>
</file>