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7" r:id="rId3"/>
    <p:sldId id="258" r:id="rId4"/>
    <p:sldId id="259" r:id="rId5"/>
    <p:sldId id="339" r:id="rId6"/>
    <p:sldId id="260" r:id="rId7"/>
    <p:sldId id="297" r:id="rId8"/>
    <p:sldId id="301" r:id="rId9"/>
    <p:sldId id="299" r:id="rId10"/>
    <p:sldId id="300" r:id="rId11"/>
    <p:sldId id="330" r:id="rId12"/>
    <p:sldId id="302" r:id="rId13"/>
    <p:sldId id="338" r:id="rId14"/>
    <p:sldId id="303" r:id="rId15"/>
    <p:sldId id="331" r:id="rId16"/>
    <p:sldId id="337" r:id="rId17"/>
    <p:sldId id="304" r:id="rId18"/>
    <p:sldId id="305" r:id="rId19"/>
    <p:sldId id="320" r:id="rId20"/>
    <p:sldId id="332" r:id="rId21"/>
    <p:sldId id="336" r:id="rId22"/>
    <p:sldId id="306" r:id="rId23"/>
    <p:sldId id="307" r:id="rId24"/>
    <p:sldId id="323" r:id="rId25"/>
    <p:sldId id="322" r:id="rId26"/>
    <p:sldId id="308" r:id="rId27"/>
    <p:sldId id="328" r:id="rId28"/>
    <p:sldId id="319" r:id="rId29"/>
    <p:sldId id="341" r:id="rId30"/>
    <p:sldId id="333" r:id="rId31"/>
    <p:sldId id="318" r:id="rId32"/>
    <p:sldId id="309" r:id="rId33"/>
    <p:sldId id="311" r:id="rId34"/>
    <p:sldId id="314" r:id="rId35"/>
    <p:sldId id="315" r:id="rId36"/>
    <p:sldId id="329" r:id="rId37"/>
    <p:sldId id="310" r:id="rId38"/>
    <p:sldId id="316" r:id="rId39"/>
    <p:sldId id="335" r:id="rId40"/>
    <p:sldId id="312" r:id="rId41"/>
    <p:sldId id="313" r:id="rId42"/>
    <p:sldId id="317" r:id="rId43"/>
    <p:sldId id="321" r:id="rId44"/>
    <p:sldId id="334" r:id="rId45"/>
    <p:sldId id="326" r:id="rId46"/>
    <p:sldId id="325" r:id="rId47"/>
    <p:sldId id="324" r:id="rId48"/>
    <p:sldId id="327" r:id="rId49"/>
    <p:sldId id="340" r:id="rId50"/>
    <p:sldId id="296" r:id="rId51"/>
    <p:sldId id="343" r:id="rId52"/>
    <p:sldId id="348" r:id="rId53"/>
    <p:sldId id="349" r:id="rId54"/>
    <p:sldId id="350" r:id="rId55"/>
    <p:sldId id="351" r:id="rId5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00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235" autoAdjust="0"/>
  </p:normalViewPr>
  <p:slideViewPr>
    <p:cSldViewPr>
      <p:cViewPr varScale="1">
        <p:scale>
          <a:sx n="61" d="100"/>
          <a:sy n="61" d="100"/>
        </p:scale>
        <p:origin x="-7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4C9C244-AA8B-46FD-B31D-F832B399A4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112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E080838-1793-4A1A-878C-23084448D3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9764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5496DE63-CC6F-4F97-A7B3-0935CE96D2F1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63840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72713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95624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74902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86042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42657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9792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20002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94465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0092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54200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03EFD5E4-4427-4FE4-8072-53D520E0063C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18469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90330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6745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92155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34797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38158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01741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40944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7637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40944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00202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EE964CE-EB76-447D-9F9E-0ADBBF1E36C3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979990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82000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625520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35976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739977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513249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02147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0211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28639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838851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21058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080924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28879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49941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118730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183608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583174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543308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08676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93341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49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00921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9453DFB-C9ED-48A5-B701-CFD6EF639F1D}" type="slidenum">
              <a:rPr lang="en-US" altLang="en-US"/>
              <a:pPr>
                <a:spcBef>
                  <a:spcPct val="0"/>
                </a:spcBef>
              </a:pPr>
              <a:t>50</a:t>
            </a:fld>
            <a:endParaRPr lang="en-US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52821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821444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956249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426577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542004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903306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83885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08092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8349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32755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7A4A53-222D-40D6-8346-498CD9775F01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01597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ERCOT_Logo_2c_no_bckgrnd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6172200"/>
            <a:ext cx="1281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84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42CD3-3004-4F01-804E-12E321293D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4174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2324E-A9A4-439A-BBA3-5703EEDA75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538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AC499-555A-447C-BFBA-807ADCB9BE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0487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026B74-D25C-4C68-8790-0A784F0E9B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5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F4F379-F5B2-44FF-B335-8D7EBF8022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23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1B7EA0-0878-4558-BC45-CC685B5001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53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B78EF-177D-4BE3-9B96-600C32FAF5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09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8CCC-6232-4DB8-8696-CD067A832E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458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F02748-E037-4461-9DD7-8E40A777F6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227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DA2D5C-B831-411C-A523-274B3B5E1B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127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2EA005-D255-4CF3-8C86-BFD04EC924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0314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20F64C1-8143-4614-B58F-A4E583C95672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31" name="Group 14"/>
          <p:cNvGrpSpPr>
            <a:grpSpLocks/>
          </p:cNvGrpSpPr>
          <p:nvPr userDrawn="1"/>
        </p:nvGrpSpPr>
        <p:grpSpPr bwMode="auto">
          <a:xfrm>
            <a:off x="55563" y="46038"/>
            <a:ext cx="9043987" cy="6702425"/>
            <a:chOff x="69" y="117"/>
            <a:chExt cx="5622" cy="4084"/>
          </a:xfrm>
        </p:grpSpPr>
        <p:sp>
          <p:nvSpPr>
            <p:cNvPr id="1034" name="Rectangle 8"/>
            <p:cNvSpPr>
              <a:spLocks noChangeArrowheads="1"/>
            </p:cNvSpPr>
            <p:nvPr userDrawn="1"/>
          </p:nvSpPr>
          <p:spPr bwMode="auto">
            <a:xfrm>
              <a:off x="121" y="117"/>
              <a:ext cx="5514" cy="4084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smtClean="0"/>
            </a:p>
          </p:txBody>
        </p:sp>
        <p:sp>
          <p:nvSpPr>
            <p:cNvPr id="1035" name="Rectangle 13"/>
            <p:cNvSpPr>
              <a:spLocks noChangeArrowheads="1"/>
            </p:cNvSpPr>
            <p:nvPr userDrawn="1"/>
          </p:nvSpPr>
          <p:spPr bwMode="auto">
            <a:xfrm>
              <a:off x="69" y="171"/>
              <a:ext cx="5622" cy="3978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smtClean="0"/>
            </a:p>
          </p:txBody>
        </p:sp>
        <p:sp>
          <p:nvSpPr>
            <p:cNvPr id="1036" name="Rectangle 7"/>
            <p:cNvSpPr>
              <a:spLocks noChangeArrowheads="1"/>
            </p:cNvSpPr>
            <p:nvPr userDrawn="1"/>
          </p:nvSpPr>
          <p:spPr bwMode="auto">
            <a:xfrm>
              <a:off x="96" y="144"/>
              <a:ext cx="5570" cy="403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mtClean="0"/>
                <a:t>  </a:t>
              </a:r>
            </a:p>
          </p:txBody>
        </p:sp>
      </p:grpSp>
      <p:sp>
        <p:nvSpPr>
          <p:cNvPr id="1032" name="Rectangle 11"/>
          <p:cNvSpPr>
            <a:spLocks noChangeArrowheads="1"/>
          </p:cNvSpPr>
          <p:nvPr userDrawn="1"/>
        </p:nvSpPr>
        <p:spPr bwMode="auto">
          <a:xfrm>
            <a:off x="3940175" y="6281738"/>
            <a:ext cx="1219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pic>
        <p:nvPicPr>
          <p:cNvPr id="1033" name="Picture 11" descr="ERCOT_Logo_2c_no_bckgrnd.eps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6172200"/>
            <a:ext cx="1281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designdirections.net/user-interface.html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dp/1420063553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eanproducts.eu/eng/sistemi_principi.php" TargetMode="External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.org/esa/socdev/enable/designm/AD5-03.ht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erendip.brynmawr.edu/bb/blindspot1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or-blindness.com/coblis-color-blindness-simulator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hroma-glass.ucsd.edu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.org/esa/socdev/enable/designm/AD5-03.ht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peterhancock.ucf.edu/Downloads/humanfactors_2/Stress%20and%20Performance%20Lecture/Hancock%20HF%20II%20Stress%20Talk.ppt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rshowfan.com/air-travel-is-ridiculously-safe.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design.stackexchange.com/questions/16872/what-is-the-gui-style-called-that-is-commonly-used-in-sci-fi-media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dyvessup.com/work/star-trek-into-darkness-survillence-viewscreen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gizmodo.com/inside-the-wild-ui-design-of-guardians-of-the-galaxy-1623829439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5ztBii2_wA" TargetMode="External"/><Relationship Id="rId5" Type="http://schemas.openxmlformats.org/officeDocument/2006/relationships/image" Target="../media/image29.jpeg"/><Relationship Id="rId4" Type="http://schemas.openxmlformats.org/officeDocument/2006/relationships/hyperlink" Target="https://www.youtube.com/watch?v=o5ztBii2_wA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directions.net/award-projects.html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.org/esa/socdev/enable/designm/AD5-03.htm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.org/esa/socdev/enable/designm/AD5-03.htm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dp/1420063553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dp/1420063553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dp/1420063553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serendip.brynmawr.edu/bb/blindspot1.html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ChangeArrowheads="1"/>
          </p:cNvSpPr>
          <p:nvPr/>
        </p:nvSpPr>
        <p:spPr bwMode="auto">
          <a:xfrm>
            <a:off x="457200" y="457200"/>
            <a:ext cx="838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Design Your Screens for Situation Awareness</a:t>
            </a:r>
          </a:p>
        </p:txBody>
      </p:sp>
      <p:sp>
        <p:nvSpPr>
          <p:cNvPr id="5123" name="Rectangle 8"/>
          <p:cNvSpPr>
            <a:spLocks noChangeArrowheads="1"/>
          </p:cNvSpPr>
          <p:nvPr/>
        </p:nvSpPr>
        <p:spPr bwMode="auto">
          <a:xfrm>
            <a:off x="533400" y="4343400"/>
            <a:ext cx="8382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dirty="0"/>
              <a:t>Mike Legatt, Ph.D.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/>
              <a:t>Principal Human Factors Engineer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/>
              <a:t>Electric </a:t>
            </a:r>
            <a:r>
              <a:rPr lang="en-US" altLang="en-US" sz="2400" dirty="0" smtClean="0"/>
              <a:t>Reliability </a:t>
            </a:r>
            <a:r>
              <a:rPr lang="en-US" altLang="en-US" sz="2400" dirty="0"/>
              <a:t>Council of Texas, Inc.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/>
              <a:t>Michael.Legatt@ercot.com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2CD3-3004-4F01-804E-12E321293DA5}" type="slidenum">
              <a:rPr lang="en-US" altLang="en-US" smtClean="0"/>
              <a:pPr/>
              <a:t>1</a:t>
            </a:fld>
            <a:endParaRPr lang="en-US" altLang="en-US"/>
          </a:p>
        </p:txBody>
      </p:sp>
      <p:pic>
        <p:nvPicPr>
          <p:cNvPr id="1030" name="Picture 6" descr="http://www.designdirections.net/images/Honeywell/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1600" y="1989581"/>
            <a:ext cx="6172200" cy="234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600" y="6344850"/>
            <a:ext cx="1957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smtClean="0">
                <a:hlinkClick r:id="rId4"/>
              </a:rPr>
              <a:t>Design Directions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Measuring Visual Attention: VC-CPT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7" name="Picture 6" descr="Stim0-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221" y="1828800"/>
            <a:ext cx="1852212" cy="185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Stim2-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1893" y="1838160"/>
            <a:ext cx="1837211" cy="183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221" y="3752753"/>
            <a:ext cx="1835285" cy="183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0304" y="3759238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it Proportion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0433" y="1447800"/>
            <a:ext cx="2925763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Mean Reaction Time to Targets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0433" y="4010667"/>
            <a:ext cx="29146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8600" y="6344850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Legatt, 2005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3502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Question 1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9540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r>
              <a:rPr lang="en-US" altLang="en-US" dirty="0" smtClean="0"/>
              <a:t>Which text can you read most quickly, due to the nonlinear contrast gain control system and pathway speed?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Font typeface="+mj-lt"/>
              <a:buAutoNum type="alphaUcPeriod"/>
            </a:pPr>
            <a:r>
              <a:rPr lang="en-US" altLang="en-US" dirty="0">
                <a:solidFill>
                  <a:schemeClr val="bg1">
                    <a:lumMod val="85000"/>
                  </a:schemeClr>
                </a:solidFill>
              </a:rPr>
              <a:t>Gray text against a white background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>
                <a:solidFill>
                  <a:srgbClr val="92D050"/>
                </a:solidFill>
              </a:rPr>
              <a:t> </a:t>
            </a:r>
            <a:endParaRPr lang="en-US" altLang="en-US" b="1" dirty="0" smtClean="0">
              <a:solidFill>
                <a:srgbClr val="92D050"/>
              </a:solidFill>
            </a:endParaRP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/>
              <a:t>Black </a:t>
            </a:r>
            <a:r>
              <a:rPr lang="en-US" altLang="en-US" dirty="0"/>
              <a:t>text against a white background</a:t>
            </a:r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85949" y="3433474"/>
            <a:ext cx="7162800" cy="58477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solidFill>
                  <a:srgbClr val="FFFF00"/>
                </a:solidFill>
              </a:rPr>
              <a:t>Yellow text against a blue </a:t>
            </a:r>
            <a:r>
              <a:rPr lang="en-US" altLang="en-US" sz="3200" dirty="0" smtClean="0">
                <a:solidFill>
                  <a:srgbClr val="FFFF00"/>
                </a:solidFill>
              </a:rPr>
              <a:t>background</a:t>
            </a:r>
            <a:endParaRPr lang="en-US" altLang="en-US" sz="32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1366" y="4074626"/>
            <a:ext cx="70104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solidFill>
                  <a:srgbClr val="92D050"/>
                </a:solidFill>
              </a:rPr>
              <a:t>Green text against a red </a:t>
            </a:r>
            <a:r>
              <a:rPr lang="en-US" altLang="en-US" sz="3200" dirty="0" smtClean="0">
                <a:solidFill>
                  <a:srgbClr val="92D050"/>
                </a:solidFill>
              </a:rPr>
              <a:t>background</a:t>
            </a:r>
            <a:endParaRPr lang="en-US" altLang="en-US" sz="3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0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accent2"/>
                </a:solidFill>
              </a:rPr>
              <a:t>Situation Awareness</a:t>
            </a:r>
            <a:endParaRPr lang="en-US" altLang="en-US" b="1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3074" name="Picture 2" descr="https://scontent-b-dfw.xx.fbcdn.net/hphotos-frc3/t1/531383_4107902493658_134226560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6934200" cy="46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34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Question 2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4800" y="1225932"/>
            <a:ext cx="83820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r>
              <a:rPr lang="en-US" altLang="en-US" dirty="0" smtClean="0"/>
              <a:t>Which of the following indicates the highest level of situation awareness when looking at a screen?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/>
              <a:t>Being able to locate important information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Font typeface="+mj-lt"/>
              <a:buAutoNum type="alphaUcPeriod"/>
            </a:pPr>
            <a:r>
              <a:rPr lang="en-US" altLang="en-US" dirty="0" smtClean="0"/>
              <a:t>Understanding the status of the equipment 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/>
              <a:t>Being able to predict the status of the equipment one minute from now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/>
              <a:t>Seeing a flashing alarm when there’s a problem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endParaRPr lang="en-US" altLang="en-US" dirty="0" smtClean="0"/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37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Situation Awareness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9540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“The perception of elements in the environment within a volume of time and space, the comprehension of their meaning, and the projection of their status into the near future” (</a:t>
            </a:r>
            <a:r>
              <a:rPr lang="en-US" altLang="en-US" dirty="0" err="1" smtClean="0"/>
              <a:t>Endsley</a:t>
            </a:r>
            <a:r>
              <a:rPr lang="en-US" altLang="en-US" dirty="0" smtClean="0"/>
              <a:t>, 1995).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Level 1: Perception (What?)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Level 2: Comprehension (So what?)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Level 3: Projection (Now what?)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Both individual and team SA</a:t>
            </a:r>
          </a:p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 smtClean="0"/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6344850"/>
            <a:ext cx="1705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>
                <a:hlinkClick r:id="rId3"/>
              </a:rPr>
              <a:t>Endsley</a:t>
            </a:r>
            <a:r>
              <a:rPr lang="en-US" sz="1200" dirty="0" smtClean="0">
                <a:hlinkClick r:id="rId3"/>
              </a:rPr>
              <a:t>, 2011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1382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Question 2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4800" y="1225932"/>
            <a:ext cx="83820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r>
              <a:rPr lang="en-US" altLang="en-US" dirty="0" smtClean="0"/>
              <a:t>Which of the following indicates the highest level of situation awareness when looking at a screen?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/>
              <a:t>Being able to locate important information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Font typeface="+mj-lt"/>
              <a:buAutoNum type="alphaUcPeriod"/>
            </a:pPr>
            <a:r>
              <a:rPr lang="en-US" altLang="en-US" dirty="0" smtClean="0"/>
              <a:t>Understanding the status of the equipment 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/>
              <a:t>Being able to predict the status of the equipment one minute from now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/>
              <a:t>Seeing a flashing alarm when there’s a problem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endParaRPr lang="en-US" altLang="en-US" dirty="0" smtClean="0"/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61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Question 3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9540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r>
              <a:rPr lang="en-US" altLang="en-US" dirty="0" smtClean="0"/>
              <a:t>Which designing your workstation, how should your content be laid out, if you’re facing forward?</a:t>
            </a:r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 smtClean="0"/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rabicParenR"/>
            </a:pPr>
            <a:endParaRPr lang="en-US" altLang="en-US" dirty="0" smtClean="0"/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378199"/>
              </p:ext>
            </p:extLst>
          </p:nvPr>
        </p:nvGraphicFramePr>
        <p:xfrm>
          <a:off x="838200" y="2971800"/>
          <a:ext cx="7315200" cy="29565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31520"/>
                <a:gridCol w="2560320"/>
                <a:gridCol w="4023360"/>
              </a:tblGrid>
              <a:tr h="5791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User</a:t>
                      </a:r>
                      <a:r>
                        <a:rPr lang="en-US" baseline="0" dirty="0" smtClean="0"/>
                        <a:t> Interfaces</a:t>
                      </a:r>
                    </a:p>
                    <a:p>
                      <a:r>
                        <a:rPr lang="en-US" baseline="0" dirty="0" smtClean="0"/>
                        <a:t>(Left to Right)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Desk Materials</a:t>
                      </a:r>
                      <a:endParaRPr lang="en-US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dirty="0" smtClean="0"/>
                        <a:t>Within 60°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 sides</a:t>
                      </a:r>
                      <a:endParaRPr lang="en-US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dirty="0" smtClean="0"/>
                        <a:t>Within 30°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Forward</a:t>
                      </a:r>
                      <a:endParaRPr lang="en-US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C)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Within</a:t>
                      </a:r>
                      <a:r>
                        <a:rPr lang="en-US" baseline="0" dirty="0" smtClean="0"/>
                        <a:t> 15</a:t>
                      </a:r>
                      <a:r>
                        <a:rPr lang="en-US" altLang="en-US" dirty="0" smtClean="0"/>
                        <a:t>°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Forward</a:t>
                      </a:r>
                      <a:endParaRPr lang="en-US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Within 15</a:t>
                      </a:r>
                      <a:r>
                        <a:rPr lang="en-US" altLang="en-US" dirty="0" smtClean="0"/>
                        <a:t>°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 sides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059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www.leanproducts.eu/images/sistemi/principi5_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629" y="3657600"/>
            <a:ext cx="2723003" cy="259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leanproducts.eu/images/sistemi/principi5_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824469"/>
            <a:ext cx="3429000" cy="237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Field of Vision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9540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sz="2800" dirty="0" smtClean="0"/>
              <a:t>Resolution on retina highest at center, lower towards periphery.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Farther out, you can only detect motion &amp; vague shapes. 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Motion in the periphery can be distracting</a:t>
            </a:r>
          </a:p>
          <a:p>
            <a:pPr marL="457200" lvl="1" indent="0" eaLnBrk="1" hangingPunct="1">
              <a:buClr>
                <a:schemeClr val="accent2"/>
              </a:buClr>
              <a:buSzPct val="125000"/>
              <a:buNone/>
            </a:pPr>
            <a:r>
              <a:rPr lang="en-US" altLang="en-US" dirty="0" smtClean="0"/>
              <a:t>          Try to keep content within </a:t>
            </a:r>
          </a:p>
          <a:p>
            <a:pPr marL="457200" lvl="1" indent="0" eaLnBrk="1" hangingPunct="1">
              <a:buClr>
                <a:schemeClr val="accent2"/>
              </a:buClr>
              <a:buSzPct val="125000"/>
              <a:buNone/>
            </a:pPr>
            <a:r>
              <a:rPr lang="en-US" altLang="en-US" dirty="0"/>
              <a:t> </a:t>
            </a:r>
            <a:r>
              <a:rPr lang="en-US" altLang="en-US" dirty="0" smtClean="0"/>
              <a:t>                FOV A(-15 to +15).</a:t>
            </a:r>
          </a:p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 smtClean="0"/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1545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smtClean="0">
                <a:hlinkClick r:id="rId5"/>
              </a:rPr>
              <a:t>Lean Valley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5020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Area of Reach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9540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Lay out your workspace, and user interfaces so the most commonly-used interfaces and materials are in front of you, and less frequently used materials/interfaces are on the periphery.</a:t>
            </a:r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1497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smtClean="0">
                <a:hlinkClick r:id="rId3"/>
              </a:rPr>
              <a:t>UN Enable</a:t>
            </a:r>
            <a:endParaRPr lang="en-US" sz="1200" dirty="0"/>
          </a:p>
        </p:txBody>
      </p:sp>
      <p:pic>
        <p:nvPicPr>
          <p:cNvPr id="10244" name="Picture 4" descr="http://www.leanproducts.eu/images/sistemi/principi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1555" y="4141876"/>
            <a:ext cx="4573289" cy="23282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86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Blind Spot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9540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Close one eye and stare at the cross (if right eye open) or dot (if left eye open). Move your head back or forward</a:t>
            </a:r>
          </a:p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 smtClean="0"/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5024" y="7343840"/>
            <a:ext cx="1280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</a:t>
            </a:r>
            <a:r>
              <a:rPr lang="en-US" sz="1200" dirty="0" smtClean="0">
                <a:hlinkClick r:id="rId3"/>
              </a:rPr>
              <a:t> </a:t>
            </a:r>
            <a:r>
              <a:rPr lang="en-US" sz="1200" dirty="0" err="1" smtClean="0">
                <a:hlinkClick r:id="rId3"/>
              </a:rPr>
              <a:t>Serendip</a:t>
            </a:r>
            <a:r>
              <a:rPr lang="en-US" sz="1200" dirty="0" smtClean="0">
                <a:hlinkClick r:id="rId3"/>
              </a:rPr>
              <a:t> Studio</a:t>
            </a:r>
            <a:endParaRPr lang="en-US" sz="1200" dirty="0"/>
          </a:p>
        </p:txBody>
      </p:sp>
      <p:pic>
        <p:nvPicPr>
          <p:cNvPr id="21506" name="Picture 2" descr="http://serendip.brynmawr.edu/gifs/blindspot1bw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609" y="2353644"/>
            <a:ext cx="7856899" cy="38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serendip.brynmawr.edu/gifs/schematicey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1290"/>
            <a:ext cx="1828800" cy="94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34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accent2"/>
                </a:solidFill>
              </a:rPr>
              <a:t>Introduction</a:t>
            </a: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533400" y="1630363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dirty="0"/>
              <a:t>This </a:t>
            </a:r>
            <a:r>
              <a:rPr lang="en-US" altLang="en-US" dirty="0" smtClean="0"/>
              <a:t>presentation is cover how humans perceive visual information and control visual attention, so that you can optimize your displays and control room environment to maximize situation awareness.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Question 3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9540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r>
              <a:rPr lang="en-US" altLang="en-US" dirty="0" smtClean="0"/>
              <a:t>Which designing your workstation, how should your content be laid out, if you’re facing forward?</a:t>
            </a:r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 smtClean="0"/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rabicParenR"/>
            </a:pPr>
            <a:endParaRPr lang="en-US" altLang="en-US" dirty="0" smtClean="0"/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703783"/>
              </p:ext>
            </p:extLst>
          </p:nvPr>
        </p:nvGraphicFramePr>
        <p:xfrm>
          <a:off x="838200" y="2971800"/>
          <a:ext cx="7315200" cy="29565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31520"/>
                <a:gridCol w="2560320"/>
                <a:gridCol w="4023360"/>
              </a:tblGrid>
              <a:tr h="5791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User</a:t>
                      </a:r>
                      <a:r>
                        <a:rPr lang="en-US" baseline="0" dirty="0" smtClean="0"/>
                        <a:t> Interfaces</a:t>
                      </a:r>
                    </a:p>
                    <a:p>
                      <a:r>
                        <a:rPr lang="en-US" baseline="0" dirty="0" smtClean="0"/>
                        <a:t>(Left to Right)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Desk Materials</a:t>
                      </a:r>
                      <a:endParaRPr lang="en-US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dirty="0" smtClean="0"/>
                        <a:t>Within 60°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 sides</a:t>
                      </a:r>
                      <a:endParaRPr lang="en-US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dirty="0" smtClean="0"/>
                        <a:t>Within 30°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Forward</a:t>
                      </a:r>
                      <a:endParaRPr lang="en-US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C)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Within</a:t>
                      </a:r>
                      <a:r>
                        <a:rPr lang="en-US" baseline="0" dirty="0" smtClean="0"/>
                        <a:t> 30</a:t>
                      </a:r>
                      <a:r>
                        <a:rPr lang="en-US" altLang="en-US" dirty="0" smtClean="0"/>
                        <a:t>°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 Sides</a:t>
                      </a:r>
                      <a:endParaRPr lang="en-US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Within 15</a:t>
                      </a:r>
                      <a:r>
                        <a:rPr lang="en-US" altLang="en-US" dirty="0" smtClean="0"/>
                        <a:t>°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 sides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073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Question 4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4800" y="1225932"/>
            <a:ext cx="83820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r>
              <a:rPr lang="en-US" altLang="en-US" dirty="0" smtClean="0"/>
              <a:t>What is absolutely necessary for good information organization and consolidation in a UI?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/>
              <a:t>Operator trust in the system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Font typeface="+mj-lt"/>
              <a:buAutoNum type="alphaUcPeriod"/>
            </a:pPr>
            <a:r>
              <a:rPr lang="en-US" altLang="en-US" dirty="0" smtClean="0"/>
              <a:t>Showing only warning/error information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/>
              <a:t>Avoiding colors at all costs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/>
              <a:t>Preventing redundant data across screens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12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Ambient Lighting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9540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 smtClean="0"/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1545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Lean Valley</a:t>
            </a:r>
            <a:endParaRPr lang="en-US" sz="1200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5800" y="144780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High contrast differences between environment and your screen/UI can cause stress. For example,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Full brightness in the middle of the night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Low brightness screen in direct sunlight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Transitioning between the screen and other factors of the environment can be frustrating.</a:t>
            </a:r>
          </a:p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 smtClean="0"/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7316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Colors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95400"/>
            <a:ext cx="8229600" cy="212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Color is a fascinating subject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Cultural values associated with colors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Evolutionary issues </a:t>
            </a:r>
          </a:p>
          <a:p>
            <a:pPr lvl="2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Favorite color blue (60% of men, 35% of women)</a:t>
            </a:r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2520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smtClean="0">
                <a:hlinkClick r:id="rId3"/>
              </a:rPr>
              <a:t>Color Blindness Simulator</a:t>
            </a:r>
            <a:endParaRPr lang="en-US" sz="1200" dirty="0"/>
          </a:p>
        </p:txBody>
      </p:sp>
      <p:sp>
        <p:nvSpPr>
          <p:cNvPr id="3" name="AutoShape 2" descr="data:image/jpeg;base64,/9j/4AAQSkZJRgABAQAAAQABAAD/2wCEAAkGBxQREhQUEBIVFhUXGRgZGBcYFR8YFxYZFSAWHBwYHBsYHCghIh4nHRcfITEhJSksLi4uGh8zODMuNygtLisBCgoKDg0OGxAQGy4kICYsNDc0MjA3LDQ0NDc0NCw0MjI0MSw0LCwsLDIvLC80NC8sLC0sLCwuLDQvLCwsLywsNP/AABEIAKcBLQMBEQACEQEDEQH/xAAbAAEAAwEBAQEAAAAAAAAAAAAABAUGAwIBB//EAEcQAAIBAgMGAwMGCgkEAwAAAAECAwARBBIhBQYTIjFBMlFhFHGBIzNCUpGhFSRDU2JygrHB0wcWVWOSk7LD0VRzdKKj0uH/xAAaAQEAAwEBAQAAAAAAAAAAAAAAAwQFAgEG/8QAOhEAAgECAwMKBAUEAwEBAAAAAAECAxEEITESQVEFEyIyYXGBkaGxUsHR8BQjQpLhM2JygiSywvEG/9oADAMBAAIRAxEAPwD9xoBQCgFAKA4Y3GRwoZJnVEFrsxsozEAXJ8yQPjQHoYhc+TMM9s2W+uUm17eVxQHWgFAcsTiUjXNIwUXAuTYXYgAe8kgfGgOtAKAjQ7QidsiSKW5tAdeQgN9hIB99AfcXjY4gDK6pe9rm18oZjb3KpPuBoDi+2IA5QzR5wyoVzC4dxmVbeZXmt5a9KAnUAoDxJKq2zMBc2Fza51Nh5mwOnpQHyCZXUMhDKwuCOhHnQH2KVXF0YMNRcG400PT1FqA8zYhUKh2ALHKtzbMxubD1sD9lAdaA5YnEpGAZGCgsqgk2uzkKq+8kgD30B1oBQCgFAKAUBwxOMjjvxHVbKW1NjlW12t5C4ufUUB2BoD7QCgFAKAUAoBQCgFAKAUAoCk3ywZmwrRhOJmkw90tcMomiLXB7ZQb+l6AyeJ2fiYsQVZZmgiEKGVCxklw+aVst1OYspKq1tWVb9yKA9z4PFSK7r7WFWDGNAOK4a5ZeDnAa5e1yobUAi+oNAS59lTRS5oTiTllwZGaaRxlY2n0diLFeulu+hoCkghxUmjJiCGELujiRskqYiBmUtI5DMqluZFVSBpcAWA1G+mExTvGuFeVVlVo3ZGI4ZQrIjjUWuFdCRqc6+VAZuePaDqHk46GZGeNF4jNFM7vZOSRVXLGI7Z+Tx9Lm4F9u7gJUxhZ0IH43drWBLyREfaASKAo9u4PEOzZUxRxCSYxiwZ+GqNFiBh8muQGxQDLqCWvqTcCTjNhze0vJEs2f2lnRjI+S/saqrEZrZeLy9O1umlAc8HhMVImUtiQhfCrJYyxtmDninM8pfw6MVspuLX1oDxiMNjr4gBpxIBi/DxLGMiQQBXMmS9uHbIuYMGv1YkCbjdlyJPHpiWiR8K/zkjkSMuIR2vmJ68PMOmpJ6mgK/wDHAuGzDEh0XBljeVyyh1M5urhAcuZWzB2bt2oDl7HiY48kYxCqPaFUDjM3tDSuQQRIosUKFWYlPH0ubgWr4WZsXBxVxDSris7MC/AEPDcKQL5LdrAXDEk+dAWG2BL7U+mJLkw+zmJiIgo8efXJbNcsHFyuW3awFE2DxEgw+RMScrYY4kTFzedJ8O2ZM7FbKolJKaWyeQAA6xriuGuUYvjKmbFks+VpBJE1ortY6CSwj0y8vkKAsMHHNicWWb2lYDOzqC7xgosOHC3W4shkDHKbXN7jU3A4bySyHGYlIjiTJ7PB7OEd+CkzNPZnVDlA0XMW0Kgj0IESSLHFsRzTiQJi82USAENmEAVuJkvbIVMa3FmvYk3AsZsLJHNktjGa8Jw7LI5QD8pxWYlTzliwfUjLboLAUMxxSQXkkxIu2ESULxUdpGnjDhGeUm+UsDw7KQQOwoDrtLA4hjJJEMVYxYxMLzyh0DLhyoa7XW7rKVzdgg0soAE/FpiflQBivac+JLMrOIuAVlEIXmyZrcO2XmDZj5mgL7d3CSRTupMpiMGHN5HZ7y/KiQ3cnWwS/wAKA0lAKAUAoBQCgFAKAUAoBQCgFAKAUAoBQCgFAKAUAoBQCgFAKAUAoBQCgFAeBEoYsFGYgAm2pAvYE+lz9tAe6AUB4liVhZlBAIIuL2Km4OvcEXoD3QCgFAKAUAoBQCgFAKAUAoBQCgFAKAUAoBQCgFAKAUBm9sbQxaSuIVUoOl4mYtaNn8QcDVgE6aX70BBi3gxjEjg/TW/yLgrGb5m1axZSALAm+bTpQH3D7Ux+VDw1sdCpiYsLHDrqxk/vHPT6HvoD3hts4yWxRFQXQHNA9+b2dWNi4NlMkh/Y+NAaPZM7yQxvKuV2UFltax76GgJdAV2255UVOABmZwpJUsFWzEmwI8vPvQGefb2MRkV4h1XMww7kZWWMkgBzqrOQQetutAfBtfHkM3BVHyglSjMAQMQcgs4B8Kcw+t7rAdJ9uYxSyCIGQMwU8F8hReMA/itqyJy3vZvW9AWuwMXiHaQYhVsPCVQpe0kyd2N7qit+3QH3bOJxCyIuHC5SBmZoy9i0kSdmFrK7N+zQFEm8WOLFRh7tl0UxMoZxweXNmIAYM5DX0y6jTUDoNqY6/Iq5T3aFyTfjm9jJyj5NBl7Z6A+ybdxrXEcIDKJC2aFyLrxygHML3CR6j6/wAGj2PNKyHjgZgzC4UqCB0NiT+/tQE6gFAKAUAoBQCgFAKAUAoBQCgFAKAUAoBQCgFAKAUAoDL70bVxEEloBmDRGy5CSz5rcrAWBCnNzX0Xp3AEOXenEKlhBd10YlGspzSAE3IvmVV6HrID5Aga7Byl40ZlysyglfqkjUfCgO1AKAUAoDKbS3inTEmCJEPMqgGNyQp4F5CQQpHyp068nXrYCG29mLsfxX6dtVOh1+SPN4zYc3r4elwL7d/aE02bjoF0VlsrL4i4ynMTcjKDcW8XTzA57w7UmgPyMYYBCzEqTY5407ECwDlzc9EPTqAIGyNuYmfERLInDWzFl4bXIyqVfMeXKSTZet1OpsbAaygFAKAUAoBQCgFAKAUAoBQCgFAKAUAoBQCgFAKAUAoBQCgMvt7el8NM8axKwCKw5teY2LMOyLe5Y2HrfSgIce+ExjMjQIq6gXfS6iFsxbw5CJDY5raDWgPCbzYhmBRAQwJVLEFioJIuV8PQdL8w1oD2m9kuYy5AIMjSWYMHMY4LBgLXDcNmfIbnT0oDV7NnaSJHdMjMoJX6t9bUBJoCr3j2ocNCZFCk5lHM2VRc9STp9pH8CBnf65TM7rHh15c2rMdAiyHmUcwLZLrcDRqA4YjeJuLI8UESyA2Z7ZjkF9JCBcGy3AJHuIAJA7YrenECI5IrSKmfMQSCGS6dFF7srggdOH6igL7YO13neZHQDhEKWB5WLZmFr9jGUf9u3agPG8G3Gw0kKhAwe99eY2KiyqNSdb6X6dLXIAqMDvfNJqYEyra5D5s2Y5eUpmGh0OvY+6gI39bp3yMqqFNg1uYXPE8DAEE8vW7DQjrQEufeTEM8YjjVebI2a+UupVWANr2ztlDe/Q6UBodhbSOJhEuQoGJsD1sptf7QfhagLCgFAKAUAoBQCgFAKAUAoBQCgFAKAUAoBQCgFAKAUAoCDtnaS4WFppFYqmpyi7W87EjpU2HoSr1FTja74nFSahFyZQbq78RY2ThLG4k5z4eQIrHKSb3uVy39Tar+O5JqYWG22rZd97Z+t/AgoYuFV7K1NRiMOsilZFDKbXBFwbEEXB9RWUWjrQCgFAKAUBC2rtFcOmdgSL20F7eV/Sq+JxMcPDble3YVcZi4YWnzk07dhB3b2lHKGEceU+N7LZSz9T11J/hUOCx0MSuindLPgV+T+UqeMXRTukr8CDvVvpHgZFjdHLHI18vKUJs1jfxAA6e6pq2IjSdmfVcm8jVcbBzg1ZXWud7ZbtGXOw9rJi4VmjVwjXtnFibG19CdLipac1OO0ihi8LPC1XSm1dcCwrsrHmRAwIIuCLEeYPagPkEKooVFCqoACgWAA6ACgPdAKAUAoBQCgFAKAUAoBQCgFAKAUB8JtqaA5jEobWdebw8w5ri+nnprQHp5lBsWANr2J1sOp++gPdAKAUAoBQHLF4dZEZHF1YFSPQ6V1CThJSjqjxpNWZj/6N92GwQnaUc7OUW/5uMmx/aJv8BWxyxygsU4KGiV/F/Qp4PD80pX4m1rFLooBQCgFAKAi7UwvFidD3Gnv7VDiKKrUpU3vRXxVBV6Mqb3ogbq7PMMPMLMxufP0H2VU5MwzoUEpLN5spcj4N4bDJSVpPNlP/AEkbttjIozELyI4HT6LmzfZofganxVF1Iq2p9lyDylHB1ZbfVa9VmvPNeJqdn4RYYkiQcqKFHwqzGKikkY1arKrUlUlq3ckV6RigFAKAUAoBQCgFAKAUAoBQCgFAKAyf9IWBxUsUXsfEzKxJCSZM3KQuYhla19bhtDbRqAoPwLtRpZM8kgDSJmKSkIyGeFuQ57rlhDroqXufESDQHyPYm0lli1lZFMy2aclBHxJ8l+e5bhNGOYPew1UgkgctnboYtZRcOmcRZ5BL4SuFaIkC+jLLY6DpagG1N2cfiIDxwXkeKYugmsFfiYfhxqdNMkRPYZiSetAaDclZ2nxRkkkaGJzFDmZjmDMZGJLeIpnEV9fmzrQF/iME3tKTqAcsUiEZrXLNGR6fROvuoCs2FsOSIy5jw8wVc0bAtIys7GU3XQsGAN7nQ+QoCfsCRy2JR5GfhzZVLWuF4cLW5QO7E/GgLagKHeTaUitFh8KQJ5j4iMwijXxSEdPQX6kiruEoQalWq9SPq9y+vYQ1ZvKENX93IOLOI2cRK08mIw5sJuJbPFew4qlQOXXVew1qeHNYxc2oKE/02vZ9jvfPg95w9ql0m7rf2GqjcMAVNwRcEdCD3rMaadmWT1XgFAKAUBwxmKWJS7mwH3+g9ajq1YUouc3ZEVatCjBzm7JFXnmlUySSezxWvbQPlHdmPSqkeerrak9iPDfbtb0KdOGKxed3CL0SXSfe87N8ErlHDLiJyTs3OsYJ+WmYsslvqI17i+mbQe+uFRlrQb8XdPzv5mwuSKGA6VWc3PXm1L0nJ32f9cyVsnYqTAtJPiTiFPOTMylW9FWy5fKwqTDSjVTu2pLVX0ftbge4flx14tRpwhbJw2U7eLzfffMlzbLxcIzYfFtLb8nOFIYeWdVDD0OtWHCcerK/eW44nC1HatSUe2F7rwbafoS9ibdXEFo3Ropk8cT9R+kD9JfUV1CopZPJ8CDFYOVBKcWpQeklp3Pg+xlvUhTFAKAUAoBQCgFAKAUAoBQCgFAKAUAoBQCgFAKAiNtKISiEuOIRcLY+pte1r2BNr3sCe1AfMDtSKYsInDFeuhHmLi41FwRcXGhoCJsIfKY3/wAj/Zw9AWsjhQSegFz7hRK+QM7ujCZeJjZBz4g/J3+hAp+TUe8cx/WrQx8ub2cNHSGvbLe/l4EFBXvUe/23GhmiDqVYAqQQQehB6iqCbi7rUnavkZrd2U4SZsDKTlsXwzH6UXeO/mh+61aOLSr01iorPSXfx7pe5XpPYlzT8O7+DUVmlgUAoBQFQVE+JNxdIBbXoZG1v8Bb7ao2VbEO+kPd/Re5m7KxGLbecaf/AGefovcrcW34RnMKn8Vhb5Yj8rIv5H9VdC3wFTS/Nls/pWva+B9VT/4NFVX/AFZro/2x+Lve7zNOiAAAAADQAdABVgyG23dldtPBsGE0Pzi9R2kX6p9fI1TxFGV+dpdZeq4P5GfiqE9rn6PXW74lwfye5krZ+MEyB1uL9QeoI6g1PRrRqwU4lnD1416aqR3+nFeBXbw7HMwWWBgmJj1jfsfONvNT/wDtKlPazjqvvyNTBYtUr06qvTlqvmv7l/B32BtcYlCSpSRDlljPVHHb3HqD3Fe06m2u3ecYzCPDzsneLzi+K+9VuZZ1IVBQCgFAKAUAoBQCgFAKAUAoBQCgFAKAUAoBQFTNsa8/GWS2ofLlvzhDGDe/TK3TzA18wIuzN1IouMHCypLa6MgynKzMGYEnM928WnQaUB73XwyRNjEiRUQYjRVAUD5HD9hQHrfLElMHLlPM4Ea/rSkIP9VXMBBSxEb6LN9yz+RDXdqb8vMtMDhxFGka9EVVHuUAfwqtUm5zcnvdyWMVFJI71welZt/Y64qPKSUkUho5B4o3HRh/EdxVjDYl0J3tdPJriuBHUpqasR93drvIXgxKhcTDbOB4XVvDIl9cp+46VJisPGCVWk7wlpxXFPtXqjmlUbvGWqLuqZMKAh7VxnBjZup6KPNjoB9tQYitzNNz37u17iviq/MUnPV7lxb0XmUO1C8UUOFha0+IY5nHVV8UsnwBsPUioadOVKmqd+k9X7sv8iYOFGk6tbNQV3/dJ6LxfojQbM2emHjWKJcqKNB+8k9yet6txioqyPK9edeo6lR3bJVdEIoCnw/yOJZPoTcy+QdRzD49ftqjD8nEOO6ea71qvHXzM2n+RinB9Wpmu9arxWfmXFXjSMxvEDhZ0xqeA5Y8QLdUJssnvUn7CfKoKnQlzi8fvsNbBP8AE0nhJa5uHfvX+y9TTK1xcdKnMk+0AoBQCgFAKAUAoDniJlRWdzZVBYnyCi5P2V1GLk1Fas8bSV2ZzD7Tx2IXjYeGFITqiys3ElXs3KLJfqL369q0J0MLRfN1ZSct+zayfDPreFiBTqz6UUrdu/6FlsLbQxIdWRopoyBJE3VCehBGjKexFV8ThnRs09qL0a3/AEfYSU6m3lazW4iYrepIs4lilRlQOFKmzXMoC5xyAnhGwJF7iqpId8RvRhoxd5LDr4G6c+vh6fJtc9reooDu22FSMPMjoWJCqFMjNa5zARgm2UX9KAjtvThgbZ2v6RObjXn0XwaHn6adaAl7O2xDiGdYXzNH4hYjqWAIuNQSjC400NAT6AUAoCtfbCifg5W6hc+mUOVaQL1v4Vve1tRQEfZ28sUwkYBlWO2pFywJZQQqEta6+X8QAPO7M4kbGMtyDiNLgj8jh+zAGgOW83yk2Ch7NNxG90ILf6stXsJ0adWpwjb9zt7XIKucox7fY0NUScUAoDOb2wmIx42MXbDk8QDq8DW4g9bDmH6taGBkp7WGlpPTsktPPTxIK62bVFu9t5oIpAyhlNwQCD5g9KoNNOzJ1me68BVbT554I/ImQ+5RYfeap1+lWpw735Ze7KGJ6eIpU+DcvJWXqyDsAe0YifFtqoJgh9EjPOw/We/TsoqWn0pOfgvvvPo8Y+ZoU8MtetLvei8I+rZo6nMsUAoCDtjCGSPk0dCGQ/pL2+PSq2KpOpT6PWWa7192KmNoOrS6HWWce9fXTxOuz8WJY1caX6jyI6j4GpKFVVaamt5Jhq6r0o1Fv9OK8Ge8ZhllRo3F1YFSPMHrUjSasy1TqSpzU4uzTuik3VxLJnwcxvLBbKfzkJ8D+/6J9R61FSbXQeq9jQ5QpxnbFU10Z6rhLevmuxmhqYzBQCgFAKAUAoBQEfaGCSeN4pBdHFmF7XB7XFd0qkqc1OOqPJRUlZnHE7Tw8BVJJooz0VWdVOnkCailUin0mWKWFrVVenCTS4Jv2PS4GIzDEKOfJkzA6FCQe2h1Gh9T51Nz0+b5u/Rvfx0K7ppSu1noccfsKGdy8qsSVCkZ2CkDPYlQbXGdrG3f3VGekV91MMb3Rjdr+Nv0uUa6LztoNNaAn7Q2ZHOqq4aym4ysUI0IIupBsQSKAjR7uYdc1kOoI1YmytcZFudF1NgOl6A77N2RFhy7RLYubtqT3JsL9BdibetAT6AUAoCDLsmJpeKQc9rXDEDoRmsDbNlJGbrY2oD7gNlRwszRggtpqxNgCSFW50W7E2GmtARNg/OY3/yP9nD0BG+c2n/2IP8A2nb/AIj++r3UwX+Uv+q+siDWt3L3/wDhoaok4oBQHiaIOrK2oYEH3HQ17GTi7o8aurFFuTMfZuC3iw7NAfO0Zsp+KZT8au8oxXPc4tJpS89fW5Dh30NnhkaCqJOZXbmPye0zKbsqrBEPOR7fxYfZWep3q1Ki3Wiu/V+rXkR8k0I4vlGUpdWOT7l0pfJF7sXAiCCKIfQUD3nufidavQjsxUS3iq7r1pVXvZNrogFAKAUBUYP5LEyR9FkHEXyzdGH7j8apUvysRKnul0l36P5MzqH5OKnS3SW0u/SXyZb1dNEz29kDJw8XCLyQXzAdZIj409/0h6ioayatNar2NPk+pGe1hqjtGej4S3P5PsZd4TErKiyRkFWAII7g1Kmmroz6lOVOThNWa1O1enAoBQCgFAKAUBE2u8iwyGBc0uU5BcC7W066da5m3svZ1JsOqbqxVV2jdX7t5X7H3bhijtJGskrD5WR1DM7HU3J7X7VxClGKzV3vLOJ5QrVZ3jJxiuqk2klu039p42Nsx8JO8cYJwrrnQFriFwbMigm4Vr5vIWNeQg4SaWnsdYrExxNGM5/1E7PLrLc3uutOLyIW19n4qIMMG8pWyaZlZrkylypk73EY1NsuawvUxnHzZOzsTJMGxvE5RfRlEWdWBXIqHNbL1z979qAY9ccZHy8fLnPzZhA4djk4fE1zXtmzaWvbtQHDFQbSCkq7FmPMAY+UA/k726/pE6X70Bq9nCThR8axkyLnI0GewzW+N6AkUAoBQFDNtlxjBFdBHcKQfGc0bycQG9soy5bW6310tQHjY+8TTviRwXtEyBEClZCrDq3Eyi9wTYHpbvQHbdqQs+MJRkviPC1rj5HD+RI++gOe7gzT46Xs0yoPdCiL/qLfbV7F5UqMOEb+bb9rENLOUpdvsi/qiTCgFAKAzeGPs+0pE+hiYxIv/ci5WHxXKfga0Jfm4OMt8Hbwea9bkC6NVrivYt9rYzhRkjVjyqPNj0rIxNbmqbktdF3vQ5xdfmaTks3olxb0M3FheLiYYF5lw3y079jM4OVD5kXLemlQUKWzs09bZt8WzVwGG/AcnNyfTqZLi87zl4vJeJsavFMUAoBQCgKnb6lQky9YmBP6p0b7jf4VSxvRUay/S7+Gj+vgZ/KF4RjXX6Hd9zyfpn4FqrXFx3q6aCdwRfrQGb2H+KYhsI3zb5pMMfTrJF+yTceh9Kgp9CWxu3fNGri/+VQWKXWVlP8A8y8dH2o0tTmUKAUAoBQCgFAc8RMEVmY2Cgk/CuZzUIuUtEcVJxhFzlolcqYTiZhnDLEp1VSt2sehb/iqcHiaq201FPRWu/H6IoU3i665xNQT0Vrvxz9EStm45mZo5gFkSxNujA3sw+ypMPWlJunUVpLya4omw2InOUqVVWnHho096+8mV+K3oENxPDIpGYnJZ1WyySAE3HMVjJtby11q0XDnNvph1LKyyZlOW3LdmHiUc9gVsb3IvY2vQHbBbyDEMFw8TG9jmfkVkuAzL1NxcaEDr76A6YreNEdl4UzEMUBVQQ7gZmVSWGqjU3sNDa5oCK2+kABOWWx8Giji6kHIWYdLfStQF/hZ1kRXTVXUMNLaMLjQ++gOtAKA5tCpNyoJta5AvY9r+XpQHsL6daApdkShGx7NoFnJPuEOHNeqLk7LVhu2Z53JiIwcTN4pM0re+Zmf9zW+FXOUZJ4mSWisl/qkvkQ4dflpvfn5l7VImFAKAUBRb3YJniWWG3Gw7cWO+gbKCGQ+jKSPsq3g68KcnGr1JKz7O3weZBXXR2lqs/vwK3FbXzRnGMOVeWCLqWlblsbd82n21iO858/LqrqLjf8AVnx3dmZHyVhpcqYqNV5QV7di/VN+Gn8l1u3sv2aBVaxka7yt9aR9WP26e4CrlKGzGz13mvjsTz9ZyXVWUVwitF97y1qQpigFAKAUB4mjDKVPQgg/GvJRUk09GcyipRcXoys2ROYz7PL4lHI35xO3xHQ1Sws3Tf4eeq0fFfVbzPwVSVN/hamsVk/iX1W8tqvGkVW8eyjiIuQ5ZUIeJ/quvT4HoR5Go6sNpZa7i5gsUqFS8leLVpLin81qu0+7vbW9pizEZZFOSVO6OvUe7uD3FKc9uN9+88xuF/D1NlO8XnF8U9H9e0tKkKgoBQCgFAKA5zwq6lXFweo865lFTTjJXRzOEZxcZK6Z7AtoK6OjwYFzB7DMBa/ex1tXOxHa2rZ6HHNx29u2drX7Ctx+70M06zSrmZVK5SFym4dbnlzeGRh1tr0ro7O0uxYGLFolu5ux738xbp62696A74fARRm8caqbEaC1gxBI+0CgI+I2Hh3ZmeFCzG5Ntbiwv6GwsSOvegPUuxoGFjEltegsRc5jYjUa66UBNjQKAFAAAsABYADsKA9UAoDP4iWYYwfOZLg2AvGYsj5r9s/FK+trW0vQHHYs+JY4gjPcEBUnDKPE12uFsARYBVuLKCTcmgKSZ5J5JsE2UPPiSZsjEhYEiw2bUgHm0X4nyrRwKVNSxL/Tp/k9PLUr1ntNU1v17jfxoFACiwAsAOgA7Vnttu7LB6rwCgFAccViViUtIwVR3NcVKkacXKbsiOrVhSg5zdkimnk44Mk/yWGTmOY2L27t5L6VRalic5rZprc9Zd/Bdm8o06VXlCai4tQ3R3yfavh7NXvMjhWCTrjHjddnmVmjBOkbuAOOyWuEY3t5Zr962qMZcoWf6oLor4kvmlouB9DiXDkum8PDOUuu90dOiv8A0+OR+mIwIBBuDqCO4NVtCgfaAUAoBQCgFAQtqYDiqLHK6m6N5H/g96r4ihzscnaSzT4P6cSri8Nz8VZ2ks0+D+j3rgedm48vdJBllXxL5/pDzBrzD4jbvCatNar5rsOcLinUvCorTWq+a4pk+rJcM1tuFsJN7ZApZSLYmMfSUdJQPrL9491QVE4S5xeP1NXCTjiaX4So7PWDe5749z9GaDC4lZUV42DKwBBHQg1MmmrozakJU5OE1ZrU616cCgFAKAUAoBQCgFAKAUAoBQCgFAKAUAoDO7t4FVxOPlOrtOFv5IsUBCj0uxqWVVuChuXvx9DlRV9reaKojo+FrdaHjaWpCxO14Y9C4J+qvM32Cq9TF0YZOWfBZvyRVqY7D03ZyV+CzfksyBiduta6qsY+vO4Rffa9/wB1QvE1ZLoQt2yy9NfY5hUxmIezh6L75X9leXsVK7ViLgx5sdP2yfNJ8fCo9dTUcacHJSk+cl6LuWi9WaND/wDPTi+ex0rNb55fth995Pg2FJiHEm0CrBTdMOl+Ch82v429+npVtU3J3qeW7+TQljadCLp4RNX1k+s+74V3Z9poZYlZSrAFSLEEaEHtarCbTujLeepl/Z59m/MK0+E6mIazQD+7+sg+qdfKtPbpYz+o9mp8W6XfwfbpxK1pUurnHhvXcW+zd4cNPpHMmbuhOVx71axFVK2Dr0c5xduO7zWRLCrCWjLSqxIKAUAoBQCgIG09ncWzKcsi+Fx1HofMelV6+H5y0k7SWj+9V2FXE4VVrSi9ma0f3quKI6bWaOwxMZTzkXVL/vHxqFYqVOyrxt2rNfVeJXWNnSssTDZ/uWcfqvFFjBiUkF0ZWHob1chOM1eLTXYX6dSFRXg012Zmel2ZNgmaTAjPESWfDE9L6kwnsf0ehqJwlTzhpw+hsxxNHFpQxWUrWU/lJb126on7N3lw8xyh8kneOQcOQfstY/ZXcasJZXz4MrV+T8RRW043j8Uc15r5luDUhSPtAKAUAoBQCgFAKAUAoBQCgFAKAz2IwM3tolCkqLENnAsgR1MOUnu5D9Laam4FAeNhbJmQy52eK4UZ1ZXMjhnLSgMGABUhdRfS3YGgOGE2NixJiSmMkjVprjNFExccOEZ75AOoI6fRqGcarfQkku1X+aI2qnOJprZ4Wz875eRIO7+JY8+08RbyRIV/2zRQm10peSt82WlWSWUV45nH+pEZJL4rFyE/nJEcfANHpR0IPXPvbJ5coVnHZWyl2RivZHxtx4QDZ5eh0tFr/wDFXiw1GLuoo5jja8HeMrdyX0Oex9z4+FE8l1lKIXHBg5XIBYC8J6EnvXao01nso6lyji5Kzqyt3suo9kMvhxMw9yQD/ZqQpuTlm2dPwfJ/1c/+GH+TQ8Iu0cHOqgxYmdmzxgjLD4WdQ5+Z7KSfhQEr8Hyf9XP/AIYf5NAQMfutHP8APSO582igJHuPAvU9LE1qX9OTXcziVOEusrkWHcpUN48bjU9FlUL/AIeHb7qlljaklaSi++Mb+drnKoxTur+bOn4HxaMqrtCcqc12aKFitrWF+H3/AIVE6lNu+z6nSi1vJH4IxX9oy/5EP8uvNun8Pr/B7Z8R+CMV/aMv+RD/AC6bdP4fX+BZ8R+CMV/aMv8AkQ/y6bdP4fX+BZ8TjFszGF3Bx8oUZcp4EPNca/Q7Gm1T+H1/gWfE7fgjFf2jL/kQ/wD0pt0/h9f4FnxPh2Pij12jJ/kQ/wAum1S+H1/gWb3kN90pCSfbXBPdYIVP3JVZ4bCN35uz7Hb2RUlgKMnfZSfFZexE2ZuviSpL7QxKNnkGXKlsquwRrZe6AH415HD0I7pfvkcrARi8py/dL6knE7nySi02NeUf3mHga3uvHUuxR3xb73f5GhhqlfDO9KpJeLIjf0fte6bRxMdvzeRB/wCopsUN0X+5l1cpYj9WzL/KMX7o7ybu4vDxyPDtLFSuqMUjdYmDsAcqm6X1OnWvJKOWzdeNyGWI209qMfBJexrk6C/W1CueqAUAoBQCgFAKAUAoBQCgFAKApN7MPiZIQuEIvmBbnKMQNQqkKeptf0uO9AZ6fZuLJflmsc2YCW2aY8bJKpz6RjMmmnQcvLQG7S9hfr3oD7QGc3nwmKkeLgECIZswVyrksrjMRaxAuLDMNTr0BAFds7Z+JDx3SUKGThkvYqquTKZVDkEunKBzdPo3oDaUAoDE43Z2I40hCTPEXLSWfKzDXIsREo5RoTfKdB11FAWG7uDxCTsZ855XDsWukjFlMZQX0yoCDoNT360BpqA8Sg5TbrY299AYTDbLxS8Oyzcp5S5GrNwczy2mPTK2Ui/fT6wGh3Uw0savxQ63K2DvnbMFUSNe50LgkfuF6AvaAqt5YJJICsWa+ZC2XxFAwLAajUj1FAZeLZuL5c6Snw8ULKflIvkQI1vJo4ytm1H0tTmoDY7HjdYI1lvnCjNc3N/InufWgJlAZ/e3CzSCPgBzbOcqm13sOGWOZTkGtyLkXGh6gCi/BeKGYBJiOezFwr8Zr5HNpCDEh/1eE2oDe0AoDN7w7LkkkZ4g/Kg8MhUyXYBlAzAAiMNbpq410oCNsbA4hZ0LrKFDMQWkuqwFHCwsMxvIHKknXQeI9KA1tAKAUAoBQCgFAKAUAoBQCgFAKAUAoBQCgFAKAUAoDxMmZSLkXBFx1F+4oD8k2dtLaBlijlfEWYiNmAOn4NCtM+n55iVFvEAKAsMBvpj2gaQRpIeIsS2iZdZ4laJmAY8om5GsTYHryk0B8m3px0jyRsuUpPCpVFKugTFQR6sCQVliLNrl06ZhcgD5s7fDaE6xgCNWkY5mMDHgkQyyNEVz2uroFuTfm1UG1wPGN3yxz2VckbyIwVOA5cfijziVXzWuZRlC2+j5g0BL3a25jPaVDycWGWdIzeMiw9lSXiIb8q5wRbXVjr2oD9IoBQCgFAKAUAoBQCgFAKAUAoBQCgFAKAUAoBQCgFAKAUAoBQCgFAKAUAoBQCgFAKAUBAGxYBP7QIU435zLzagLe/nlAF/IWoCfQCgFAKAUAoBQCgFAKA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8" name="Picture 6" descr="http://www.workwithcolor.com/covi-cone-sensitivity-0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187" y="3415577"/>
            <a:ext cx="4010025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33400" y="3285148"/>
            <a:ext cx="3809999" cy="212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Processing </a:t>
            </a:r>
            <a:r>
              <a:rPr lang="en-US" altLang="en-US" dirty="0"/>
              <a:t>speed increases when large red objects </a:t>
            </a:r>
            <a:r>
              <a:rPr lang="en-US" altLang="en-US" dirty="0" smtClean="0"/>
              <a:t>seen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In the eye, three types of cones process color </a:t>
            </a:r>
            <a:endParaRPr lang="en-US" altLang="en-US" dirty="0"/>
          </a:p>
          <a:p>
            <a:pPr lvl="2" eaLnBrk="1" hangingPunct="1">
              <a:buClr>
                <a:schemeClr val="accent2"/>
              </a:buClr>
              <a:buSzPct val="125000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3984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Issues with color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57200" y="122638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Color discriminability decreases both with age and nicotine use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Color deficiency / blindness</a:t>
            </a:r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35532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</a:t>
            </a:r>
            <a:r>
              <a:rPr lang="en-US" sz="1200" dirty="0" smtClean="0">
                <a:hlinkClick r:id="rId3"/>
              </a:rPr>
              <a:t> Chroma: A wearable augmented reality…</a:t>
            </a:r>
            <a:endParaRPr lang="en-US" sz="1200" dirty="0"/>
          </a:p>
        </p:txBody>
      </p:sp>
      <p:pic>
        <p:nvPicPr>
          <p:cNvPr id="27650" name="Picture 2" descr="http://chroma-glass.ucsd.edu/assets/img/DifferentSpectrum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939" y="3112243"/>
            <a:ext cx="4507514" cy="267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chroma-glass.ucsd.edu/assets/img/ColorType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5157" y="3132121"/>
            <a:ext cx="3870973" cy="258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47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Targeting our visual system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9540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Based on knowledge on the visual system:</a:t>
            </a:r>
            <a:endParaRPr lang="en-US" altLang="en-US" dirty="0"/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If colors are being used, critical </a:t>
            </a:r>
            <a:r>
              <a:rPr lang="en-US" altLang="en-US" dirty="0"/>
              <a:t>information should have strong red/green </a:t>
            </a:r>
            <a:r>
              <a:rPr lang="en-US" altLang="en-US" dirty="0" smtClean="0"/>
              <a:t>components (but check users for color blindness)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Motion captures attention – only use when you want to capture attention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Critical information should not have low contrast differentials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endParaRPr lang="en-US" altLang="en-US" dirty="0"/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1497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smtClean="0">
                <a:hlinkClick r:id="rId3"/>
              </a:rPr>
              <a:t>UN Enable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6239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Information Organization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9540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Try to group UIs based on task, frequency of use, and/or how critical its information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Try to minimize redundant data across multiple screens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If possible, integrate information from multiple sources to support operations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If possible, stay involved in development/vendor efforts; make sure the screens you receive work for you.</a:t>
            </a:r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113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Information Organization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9540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When possible, show as little “all good” information – especially in complex systems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Provide straightforward paths to navigating to detail and searching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Whenever possible, test screens in simulations under a variety of conditions before deploying.</a:t>
            </a:r>
          </a:p>
        </p:txBody>
      </p:sp>
    </p:spTree>
    <p:extLst>
      <p:ext uri="{BB962C8B-B14F-4D97-AF65-F5344CB8AC3E}">
        <p14:creationId xmlns:p14="http://schemas.microsoft.com/office/powerpoint/2010/main" val="189056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Processing under stress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28</a:t>
            </a:fld>
            <a:endParaRPr lang="en-US" alt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9540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 smtClean="0"/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24327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altLang="en-US" sz="1200" dirty="0">
                <a:hlinkClick r:id="rId3"/>
              </a:rPr>
              <a:t>Hancock &amp; Warm (1989)</a:t>
            </a:r>
            <a:endParaRPr lang="en-US" altLang="en-US" sz="1200" dirty="0"/>
          </a:p>
        </p:txBody>
      </p:sp>
      <p:pic>
        <p:nvPicPr>
          <p:cNvPr id="8" name="Picture 2" descr="http://robdyoung.com/images/human-brain-in-part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3114" y="4072284"/>
            <a:ext cx="3429000" cy="198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peterhancock.ucf.edu/Downloads/humanfactors_2/Stress%20and%20Performance%20Lecture/Hancock%20HF%20II%20Stress%20Talk_files/slide0026_image03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3988254"/>
            <a:ext cx="3810000" cy="216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8600" y="1447800"/>
            <a:ext cx="8305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It’s most difficult to process information under extreme stress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Working </a:t>
            </a:r>
            <a:r>
              <a:rPr lang="en-US" altLang="en-US" dirty="0"/>
              <a:t>memory decreases under </a:t>
            </a:r>
            <a:r>
              <a:rPr lang="en-US" altLang="en-US" dirty="0" smtClean="0"/>
              <a:t>stress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7±2 </a:t>
            </a:r>
            <a:r>
              <a:rPr lang="en-US" altLang="en-US" dirty="0"/>
              <a:t>items =&gt; 3-5 long term damage</a:t>
            </a:r>
          </a:p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 smtClean="0"/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038600" y="3276600"/>
            <a:ext cx="4340679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806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Trust is key!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9540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A low trust in system is a </a:t>
            </a:r>
            <a:r>
              <a:rPr lang="en-US" altLang="en-US" u="sng" dirty="0" smtClean="0"/>
              <a:t>major </a:t>
            </a:r>
            <a:r>
              <a:rPr lang="en-US" altLang="en-US" dirty="0" smtClean="0"/>
              <a:t>source of stress and forces changes in processing</a:t>
            </a:r>
          </a:p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 smtClean="0"/>
          </a:p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27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2"/>
                </a:solidFill>
              </a:rPr>
              <a:t>Objectives</a:t>
            </a: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304800" y="1143000"/>
            <a:ext cx="8610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  <a:buFontTx/>
              <a:buNone/>
            </a:pPr>
            <a:r>
              <a:rPr lang="en-US" altLang="en-US" dirty="0"/>
              <a:t>You will</a:t>
            </a:r>
            <a:r>
              <a:rPr lang="en-US" altLang="en-US" dirty="0" smtClean="0"/>
              <a:t>:</a:t>
            </a:r>
            <a:endParaRPr lang="en-US" dirty="0"/>
          </a:p>
          <a:p>
            <a:pPr lvl="1"/>
            <a:r>
              <a:rPr lang="en-US" sz="2400" dirty="0"/>
              <a:t>Comprehend and report key components of how people process visual information</a:t>
            </a:r>
          </a:p>
          <a:p>
            <a:pPr lvl="1"/>
            <a:r>
              <a:rPr lang="en-US" sz="2400" dirty="0"/>
              <a:t>Comprehend and report the role of working memory on human performance</a:t>
            </a:r>
          </a:p>
          <a:p>
            <a:pPr lvl="1"/>
            <a:r>
              <a:rPr lang="en-US" sz="2400" dirty="0"/>
              <a:t>Comprehend and report the levels and characteristics of situation awareness</a:t>
            </a:r>
          </a:p>
          <a:p>
            <a:pPr lvl="1"/>
            <a:r>
              <a:rPr lang="en-US" sz="2400" dirty="0"/>
              <a:t>Evaluate the layout of operator workstations, maximizing information processing</a:t>
            </a:r>
          </a:p>
          <a:p>
            <a:pPr lvl="1"/>
            <a:r>
              <a:rPr lang="en-US" sz="2400" dirty="0"/>
              <a:t>Formulate UI design improvements to reduce working memory </a:t>
            </a:r>
            <a:r>
              <a:rPr lang="en-US" sz="2400" dirty="0" smtClean="0"/>
              <a:t>loading</a:t>
            </a:r>
            <a:r>
              <a:rPr lang="en-US" sz="2400" dirty="0"/>
              <a:t/>
            </a:r>
            <a:br>
              <a:rPr lang="en-US" sz="2400" dirty="0"/>
            </a:br>
            <a:endParaRPr lang="en-US" alt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Question 4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30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4800" y="1225932"/>
            <a:ext cx="83820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r>
              <a:rPr lang="en-US" altLang="en-US" dirty="0" smtClean="0"/>
              <a:t>What is absolutely necessary for good information organization and consolidation in a UI?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Font typeface="+mj-lt"/>
              <a:buAutoNum type="alphaUcPeriod"/>
            </a:pPr>
            <a:r>
              <a:rPr lang="en-US" altLang="en-US" dirty="0" smtClean="0"/>
              <a:t>Operator trust in the system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/>
              <a:t>Showing only warning/error information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/>
              <a:t>Avoiding colors at all costs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/>
              <a:t>Preventing redundant data across screens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469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User-Centered Design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23067"/>
            <a:ext cx="8229600" cy="197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Organize around: 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User procedures and abilities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The way we process information and make decisions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2052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>
                <a:hlinkClick r:id="rId3"/>
              </a:rPr>
              <a:t>Bernardo </a:t>
            </a:r>
            <a:r>
              <a:rPr lang="en-US" sz="1200" dirty="0" err="1">
                <a:hlinkClick r:id="rId3"/>
              </a:rPr>
              <a:t>Malfitano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685800" y="42448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hangingPunct="1">
              <a:buClr>
                <a:schemeClr val="accent2"/>
              </a:buClr>
              <a:buSzPct val="125000"/>
            </a:pPr>
            <a:endParaRPr lang="en-US" altLang="en-US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36713" y="3313636"/>
            <a:ext cx="3654287" cy="278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Users </a:t>
            </a:r>
            <a:r>
              <a:rPr lang="en-US" altLang="en-US" dirty="0"/>
              <a:t>understanding the state of the system (e.g., avoid early auto-pilot failures)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979" y="2768254"/>
            <a:ext cx="4791669" cy="332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7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Focus on the message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23067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“This system is powerful”</a:t>
            </a:r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1822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smtClean="0">
                <a:hlinkClick r:id="rId3"/>
              </a:rPr>
              <a:t>StackExchange</a:t>
            </a:r>
            <a:endParaRPr lang="en-US" sz="1200" dirty="0"/>
          </a:p>
        </p:txBody>
      </p:sp>
      <p:pic>
        <p:nvPicPr>
          <p:cNvPr id="11268" name="Picture 4" descr="enter image description her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813573"/>
            <a:ext cx="5436674" cy="435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9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Focus on the message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23067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“This system is powerful”</a:t>
            </a:r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16605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smtClean="0">
                <a:hlinkClick r:id="rId3"/>
              </a:rPr>
              <a:t>Rudy </a:t>
            </a:r>
            <a:r>
              <a:rPr lang="en-US" sz="1200" dirty="0" err="1" smtClean="0">
                <a:hlinkClick r:id="rId3"/>
              </a:rPr>
              <a:t>Vessup</a:t>
            </a:r>
            <a:endParaRPr lang="en-US" sz="1200" dirty="0"/>
          </a:p>
        </p:txBody>
      </p:sp>
      <p:pic>
        <p:nvPicPr>
          <p:cNvPr id="15364" name="Picture 4" descr="http://www.rudyvessup.com/wp-content/uploads/2013/11/stid_bridge_futuristic_viewscreen_ui_design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193"/>
          <a:stretch/>
        </p:blipFill>
        <p:spPr bwMode="auto">
          <a:xfrm>
            <a:off x="685800" y="1981200"/>
            <a:ext cx="7848600" cy="37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80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Focus on the message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23067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“This system is powerful”</a:t>
            </a:r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smtClean="0">
                <a:hlinkClick r:id="rId3"/>
              </a:rPr>
              <a:t>Gizmodo</a:t>
            </a:r>
            <a:endParaRPr lang="en-US" sz="1200" dirty="0"/>
          </a:p>
        </p:txBody>
      </p:sp>
      <p:pic>
        <p:nvPicPr>
          <p:cNvPr id="17410" name="Picture 2" descr="Inside the Wild UI Design of Guardians of the Galax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908974"/>
            <a:ext cx="7696200" cy="432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68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Focus on the message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35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57200" y="1287463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“This system is powerful”</a:t>
            </a:r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1356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smtClean="0">
                <a:hlinkClick r:id="rId4"/>
              </a:rPr>
              <a:t>YouTube</a:t>
            </a:r>
            <a:endParaRPr lang="en-US" sz="1200" dirty="0"/>
          </a:p>
        </p:txBody>
      </p:sp>
      <p:pic>
        <p:nvPicPr>
          <p:cNvPr id="3" name="o5ztBii2_wA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38200" y="1905000"/>
            <a:ext cx="754380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1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Focus on the message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36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57200" y="1287463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“This system is powerful”</a:t>
            </a:r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1957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smtClean="0">
                <a:hlinkClick r:id="rId3"/>
              </a:rPr>
              <a:t>Design Directions</a:t>
            </a:r>
            <a:endParaRPr lang="en-US" sz="1200" dirty="0"/>
          </a:p>
        </p:txBody>
      </p:sp>
      <p:pic>
        <p:nvPicPr>
          <p:cNvPr id="34818" name="Picture 2" descr="http://www.designdirections.net/images/Honeywell/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801" y="2209800"/>
            <a:ext cx="8291764" cy="393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21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Focus on the message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37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23067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buClr>
                <a:schemeClr val="accent2"/>
              </a:buClr>
              <a:buSzPct val="125000"/>
              <a:buNone/>
            </a:pPr>
            <a:r>
              <a:rPr lang="en-US" altLang="en-US" sz="4000" dirty="0" smtClean="0"/>
              <a:t>“This system is powerful” </a:t>
            </a:r>
          </a:p>
          <a:p>
            <a:pPr marL="0" indent="0" algn="ctr" eaLnBrk="1" hangingPunct="1">
              <a:buClr>
                <a:schemeClr val="accent2"/>
              </a:buClr>
              <a:buSzPct val="125000"/>
              <a:buNone/>
            </a:pPr>
            <a:r>
              <a:rPr lang="en-US" altLang="en-US" sz="4000" dirty="0" smtClean="0"/>
              <a:t>vs.</a:t>
            </a:r>
          </a:p>
          <a:p>
            <a:pPr marL="0" indent="0" algn="ctr" eaLnBrk="1" hangingPunct="1">
              <a:buClr>
                <a:schemeClr val="accent2"/>
              </a:buClr>
              <a:buSzPct val="125000"/>
              <a:buNone/>
            </a:pPr>
            <a:r>
              <a:rPr lang="en-US" altLang="en-US" sz="4000" dirty="0" smtClean="0"/>
              <a:t>“This system is optimized so you can quickly understand what is going on”</a:t>
            </a:r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1497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smtClean="0">
                <a:hlinkClick r:id="rId3"/>
              </a:rPr>
              <a:t>UN Enable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306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Focus on the message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38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57200" y="1287463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“This system is trying to optimize SA”</a:t>
            </a:r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1892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Sources: SA Tech, DHS, </a:t>
            </a:r>
            <a:endParaRPr lang="en-US" sz="1200" dirty="0"/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03" y="2133600"/>
            <a:ext cx="2086610" cy="19799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5604" name="Picture 4" descr="http://www.dhs.gov/xlibrary/photos/snapshots/st-snapshots-mobile-200-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4687" y="1922704"/>
            <a:ext cx="1905000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www.mitre.org/sites/default/files/images/caasd_whatwedo_integratedtool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295" y="2120277"/>
            <a:ext cx="3879810" cy="227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06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Question 5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39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4800" y="1225932"/>
            <a:ext cx="83820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r>
              <a:rPr lang="en-US" altLang="en-US" dirty="0" smtClean="0"/>
              <a:t>Which of these statements is always true?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/>
              <a:t>“Powerful system” user interfaces should never be used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Font typeface="+mj-lt"/>
              <a:buAutoNum type="alphaUcPeriod"/>
            </a:pPr>
            <a:r>
              <a:rPr lang="en-US" altLang="en-US" dirty="0" smtClean="0"/>
              <a:t>Operator error risk can be mitigated, even with increased data complexity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/>
              <a:t>User interface design can completely compensate for operator fatigue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/>
              <a:t>An operator in a dark, quiet room will perform best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301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accent2"/>
                </a:solidFill>
              </a:rPr>
              <a:t>Definitions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33400" y="129540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Color Discriminability/Deficiency/Blindness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Signal Detection Theory (SDT)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Situation Awareness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Visual pathways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err="1" smtClean="0"/>
              <a:t>Magnocellular</a:t>
            </a:r>
            <a:endParaRPr lang="en-US" altLang="en-US" dirty="0" smtClean="0"/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err="1" smtClean="0"/>
              <a:t>Parvocellular</a:t>
            </a:r>
            <a:endParaRPr lang="en-US" altLang="en-US" dirty="0" smtClean="0"/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err="1" smtClean="0"/>
              <a:t>Koniocellular</a:t>
            </a:r>
            <a:endParaRPr lang="en-US" altLang="en-US" dirty="0" smtClean="0"/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Non-linear contrast gain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Working memory</a:t>
            </a:r>
          </a:p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 smtClean="0"/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Focus on the message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06680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Why “this system is powerful?”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Dignitaries and others visiting control rooms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“cool” / “wow” factor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Why “Optimizing SA?”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Important, mission critical systems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Data that may be changing rapidly, and is of importance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Trust in core systems – show primarily the exceptions, not all information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Both messages have their place!</a:t>
            </a: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1497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smtClean="0">
                <a:hlinkClick r:id="rId3"/>
              </a:rPr>
              <a:t>UN Enable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5524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Avoid Pitfalls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41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23067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Attentional narrowing – attention grabbed, drawing focus away from critical information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Data overload – More/faster information presented than a human can process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Misplaced salience – Avoid the wrong things standing and catching your attention</a:t>
            </a: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1705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>
                <a:hlinkClick r:id="rId3"/>
              </a:rPr>
              <a:t>Endsley</a:t>
            </a:r>
            <a:r>
              <a:rPr lang="en-US" sz="1200" dirty="0" smtClean="0">
                <a:hlinkClick r:id="rId3"/>
              </a:rPr>
              <a:t>, 2011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0876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Avoid Pitfalls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42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23067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Complexity Creep – Additions to a UI or procedure may affect far more than one screen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/>
              <a:t>Alarm screens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/>
              <a:t>“Alarm storms” – critical information scrolling off the screen due to other important alarms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/>
              <a:t>“Dust storms” – critical information scrolling off the screen due to unimportant alarms</a:t>
            </a:r>
          </a:p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 smtClean="0"/>
          </a:p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 smtClean="0"/>
          </a:p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1705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>
                <a:hlinkClick r:id="rId3"/>
              </a:rPr>
              <a:t>Endsley</a:t>
            </a:r>
            <a:r>
              <a:rPr lang="en-US" sz="1200" dirty="0" smtClean="0">
                <a:hlinkClick r:id="rId3"/>
              </a:rPr>
              <a:t>, 2011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4007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Avoid Pitfalls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43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23067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Human factors still matter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User Interfaces can’t compensate fully for fatigue, stress, etc.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People’s personality types influence how they perform in different environments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/>
              <a:t>Low operator confidence in systems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/>
              <a:t>Uncertainty in data not represented to users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endParaRPr lang="en-US" altLang="en-US" dirty="0" smtClean="0"/>
          </a:p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 smtClean="0"/>
          </a:p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 smtClean="0"/>
          </a:p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1705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>
                <a:hlinkClick r:id="rId3"/>
              </a:rPr>
              <a:t>Endsley</a:t>
            </a:r>
            <a:r>
              <a:rPr lang="en-US" sz="1200" dirty="0" smtClean="0">
                <a:hlinkClick r:id="rId3"/>
              </a:rPr>
              <a:t>, 2011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336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Question 5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44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4800" y="1225932"/>
            <a:ext cx="83820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r>
              <a:rPr lang="en-US" altLang="en-US" dirty="0" smtClean="0"/>
              <a:t>Which of these statements is always true?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/>
              <a:t>“Powerful system” user interfaces should never be used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/>
              <a:t>Operator error risk can be mitigated, even with increased data complexity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Font typeface="+mj-lt"/>
              <a:buAutoNum type="alphaUcPeriod"/>
            </a:pPr>
            <a:r>
              <a:rPr lang="en-US" altLang="en-US" dirty="0" smtClean="0"/>
              <a:t>User interface design can completely compensate for operator fatigue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/>
              <a:t>An operator in a dark, quiet room will perform best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238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Watch for Data Context &amp; Misinterpretation Risk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45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23067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1303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J. Merlo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28417"/>
            <a:ext cx="6362913" cy="455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Watch for Data Context &amp; Misinterpretation Risk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46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23067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1303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J. Merlo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330" y="1564317"/>
            <a:ext cx="6487888" cy="450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9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Focus On What’s Important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47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23067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1303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J. Merlo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693794"/>
            <a:ext cx="61055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0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Focus On What’s Important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48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23067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44850"/>
            <a:ext cx="1303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J. Merlo</a:t>
            </a:r>
            <a:endParaRPr lang="en-US" sz="1200" dirty="0"/>
          </a:p>
        </p:txBody>
      </p:sp>
      <p:pic>
        <p:nvPicPr>
          <p:cNvPr id="8" name="Picture 2" descr="\\wacosanpri\Redirect\sheino\My Documents\My Pictures\Caution sig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37668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20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Blind Spot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49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9540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Close one eye and stare at the cross (if right eye open) or dot (if left eye open). Move your head back or forward</a:t>
            </a:r>
          </a:p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 smtClean="0"/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5024" y="7343840"/>
            <a:ext cx="1280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</a:t>
            </a:r>
            <a:r>
              <a:rPr lang="en-US" sz="1200" dirty="0" smtClean="0">
                <a:hlinkClick r:id="rId3"/>
              </a:rPr>
              <a:t> </a:t>
            </a:r>
            <a:r>
              <a:rPr lang="en-US" sz="1200" dirty="0" err="1" smtClean="0">
                <a:hlinkClick r:id="rId3"/>
              </a:rPr>
              <a:t>Serendip</a:t>
            </a:r>
            <a:r>
              <a:rPr lang="en-US" sz="1200" dirty="0" smtClean="0">
                <a:hlinkClick r:id="rId3"/>
              </a:rPr>
              <a:t> Studio</a:t>
            </a:r>
            <a:endParaRPr lang="en-US" sz="1200" dirty="0"/>
          </a:p>
        </p:txBody>
      </p:sp>
      <p:pic>
        <p:nvPicPr>
          <p:cNvPr id="21506" name="Picture 2" descr="http://serendip.brynmawr.edu/gifs/blindspot1bw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609" y="2353644"/>
            <a:ext cx="7856899" cy="38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serendip.brynmawr.edu/gifs/schematicey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1290"/>
            <a:ext cx="1828800" cy="94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97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Question 1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9540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r>
              <a:rPr lang="en-US" altLang="en-US" dirty="0" smtClean="0"/>
              <a:t>Which text can you read most quickly, due to the nonlinear contrast gain control system and pathway speed?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Font typeface="+mj-lt"/>
              <a:buAutoNum type="alphaUcPeriod"/>
            </a:pPr>
            <a:r>
              <a:rPr lang="en-US" altLang="en-US" dirty="0">
                <a:solidFill>
                  <a:schemeClr val="bg1">
                    <a:lumMod val="85000"/>
                  </a:schemeClr>
                </a:solidFill>
              </a:rPr>
              <a:t>Gray text against a white background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>
                <a:solidFill>
                  <a:srgbClr val="92D050"/>
                </a:solidFill>
              </a:rPr>
              <a:t> </a:t>
            </a:r>
            <a:endParaRPr lang="en-US" altLang="en-US" b="1" dirty="0" smtClean="0">
              <a:solidFill>
                <a:srgbClr val="92D050"/>
              </a:solidFill>
            </a:endParaRP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/>
              <a:t>Black </a:t>
            </a:r>
            <a:r>
              <a:rPr lang="en-US" altLang="en-US" dirty="0"/>
              <a:t>text against a white background</a:t>
            </a:r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85949" y="3433474"/>
            <a:ext cx="7162800" cy="58477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solidFill>
                  <a:srgbClr val="FFFF00"/>
                </a:solidFill>
              </a:rPr>
              <a:t>Yellow text against a blue </a:t>
            </a:r>
            <a:r>
              <a:rPr lang="en-US" altLang="en-US" sz="3200" dirty="0" smtClean="0">
                <a:solidFill>
                  <a:srgbClr val="FFFF00"/>
                </a:solidFill>
              </a:rPr>
              <a:t>background</a:t>
            </a:r>
            <a:endParaRPr lang="en-US" altLang="en-US" sz="32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1366" y="4074626"/>
            <a:ext cx="70104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solidFill>
                  <a:srgbClr val="92D050"/>
                </a:solidFill>
              </a:rPr>
              <a:t>Green text against a red </a:t>
            </a:r>
            <a:r>
              <a:rPr lang="en-US" altLang="en-US" sz="3200" dirty="0" smtClean="0">
                <a:solidFill>
                  <a:srgbClr val="92D050"/>
                </a:solidFill>
              </a:rPr>
              <a:t>background</a:t>
            </a:r>
            <a:endParaRPr lang="en-US" altLang="en-US" sz="3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0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accent2"/>
                </a:solidFill>
              </a:rPr>
              <a:t>Questions</a:t>
            </a: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3429000" y="1295400"/>
            <a:ext cx="2438400" cy="411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  <a:buFont typeface="Wingdings" pitchFamily="2" charset="2"/>
              <a:buNone/>
            </a:pPr>
            <a:r>
              <a:rPr lang="en-US" altLang="en-US" sz="30000">
                <a:solidFill>
                  <a:schemeClr val="hlink"/>
                </a:solidFill>
              </a:rPr>
              <a:t>?</a:t>
            </a:r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3429000" y="1295400"/>
            <a:ext cx="2438400" cy="4114800"/>
          </a:xfrm>
          <a:prstGeom prst="rect">
            <a:avLst/>
          </a:prstGeom>
          <a:noFill/>
          <a:ln>
            <a:noFill/>
          </a:ln>
          <a:effectLst>
            <a:outerShdw dist="81320" dir="13119588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  <a:buFont typeface="Wingdings" pitchFamily="2" charset="2"/>
              <a:buNone/>
            </a:pPr>
            <a:r>
              <a:rPr lang="en-US" altLang="en-US" sz="30000" dirty="0">
                <a:solidFill>
                  <a:schemeClr val="hlink"/>
                </a:solidFill>
              </a:rPr>
              <a:t>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02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Question 1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51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9540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r>
              <a:rPr lang="en-US" altLang="en-US" dirty="0" smtClean="0"/>
              <a:t>Which text can you read most quickly, due to the nonlinear contrast gain control system and pathway speed?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FontTx/>
              <a:buAutoNum type="alphaUcPeriod"/>
            </a:pPr>
            <a:r>
              <a:rPr lang="en-US" altLang="en-US" dirty="0">
                <a:solidFill>
                  <a:schemeClr val="bg1">
                    <a:lumMod val="85000"/>
                  </a:schemeClr>
                </a:solidFill>
              </a:rPr>
              <a:t>Gray text against a white background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>
                <a:solidFill>
                  <a:srgbClr val="92D050"/>
                </a:solidFill>
              </a:rPr>
              <a:t> </a:t>
            </a:r>
            <a:endParaRPr lang="en-US" altLang="en-US" b="1" dirty="0" smtClean="0">
              <a:solidFill>
                <a:srgbClr val="92D050"/>
              </a:solidFill>
            </a:endParaRPr>
          </a:p>
          <a:p>
            <a:pPr marL="514350" indent="-514350" eaLnBrk="1" hangingPunct="1">
              <a:buClr>
                <a:schemeClr val="accent2"/>
              </a:buClr>
              <a:buSzPct val="125000"/>
              <a:buAutoNum type="alphaUcPeriod"/>
            </a:pPr>
            <a:r>
              <a:rPr lang="en-US" alt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marL="514350" indent="-514350" eaLnBrk="1" hangingPunct="1">
              <a:buClr>
                <a:schemeClr val="accent2"/>
              </a:buClr>
              <a:buSzPct val="125000"/>
              <a:buFont typeface="+mj-lt"/>
              <a:buAutoNum type="alphaUcPeriod"/>
            </a:pPr>
            <a:r>
              <a:rPr lang="en-US" altLang="en-US" dirty="0" smtClean="0"/>
              <a:t>Black </a:t>
            </a:r>
            <a:r>
              <a:rPr lang="en-US" altLang="en-US" dirty="0"/>
              <a:t>text against a white background</a:t>
            </a:r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85949" y="3433474"/>
            <a:ext cx="7162800" cy="58477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solidFill>
                  <a:srgbClr val="FFFF00"/>
                </a:solidFill>
              </a:rPr>
              <a:t>Yellow text against a blue </a:t>
            </a:r>
            <a:r>
              <a:rPr lang="en-US" altLang="en-US" sz="3200" dirty="0" smtClean="0">
                <a:solidFill>
                  <a:srgbClr val="FFFF00"/>
                </a:solidFill>
              </a:rPr>
              <a:t>background</a:t>
            </a:r>
            <a:endParaRPr lang="en-US" altLang="en-US" sz="32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1366" y="4074626"/>
            <a:ext cx="70104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solidFill>
                  <a:srgbClr val="92D050"/>
                </a:solidFill>
              </a:rPr>
              <a:t>Green text against a red </a:t>
            </a:r>
            <a:r>
              <a:rPr lang="en-US" altLang="en-US" sz="3200" dirty="0" smtClean="0">
                <a:solidFill>
                  <a:srgbClr val="92D050"/>
                </a:solidFill>
              </a:rPr>
              <a:t>background</a:t>
            </a:r>
            <a:endParaRPr lang="en-US" altLang="en-US" sz="3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4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333399"/>
                </a:solidFill>
              </a:rPr>
              <a:t>Question 2</a:t>
            </a:r>
            <a:endParaRPr lang="en-US" altLang="en-US" sz="4400" b="1" dirty="0">
              <a:solidFill>
                <a:srgbClr val="333399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rgbClr val="333399"/>
              </a:buClr>
              <a:buSzPct val="125000"/>
              <a:buFontTx/>
              <a:buNone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>
                <a:solidFill>
                  <a:srgbClr val="000000"/>
                </a:solidFill>
              </a:rPr>
              <a:pPr/>
              <a:t>52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4800" y="1225932"/>
            <a:ext cx="83820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rgbClr val="333399"/>
              </a:buClr>
              <a:buSzPct val="125000"/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</a:rPr>
              <a:t>Which of the following indicates the highest level of situation awareness when looking at a screen?</a:t>
            </a:r>
          </a:p>
          <a:p>
            <a:pPr marL="514350" indent="-514350" eaLnBrk="1" hangingPunct="1">
              <a:buClr>
                <a:srgbClr val="333399"/>
              </a:buClr>
              <a:buSzPct val="125000"/>
              <a:buFontTx/>
              <a:buAutoNum type="alphaUcPeriod"/>
            </a:pPr>
            <a:r>
              <a:rPr lang="en-US" altLang="en-US" dirty="0" smtClean="0">
                <a:solidFill>
                  <a:srgbClr val="000000"/>
                </a:solidFill>
              </a:rPr>
              <a:t>Being able to locate important information</a:t>
            </a:r>
          </a:p>
          <a:p>
            <a:pPr marL="514350" indent="-514350" eaLnBrk="1" hangingPunct="1">
              <a:buClr>
                <a:srgbClr val="333399"/>
              </a:buClr>
              <a:buSzPct val="125000"/>
              <a:buFontTx/>
              <a:buAutoNum type="alphaUcPeriod"/>
            </a:pPr>
            <a:r>
              <a:rPr lang="en-US" altLang="en-US" dirty="0" smtClean="0">
                <a:solidFill>
                  <a:srgbClr val="000000"/>
                </a:solidFill>
              </a:rPr>
              <a:t>Understanding the status of the equipment </a:t>
            </a:r>
          </a:p>
          <a:p>
            <a:pPr marL="514350" indent="-514350" eaLnBrk="1" hangingPunct="1">
              <a:buClr>
                <a:srgbClr val="333399"/>
              </a:buClr>
              <a:buSzPct val="125000"/>
              <a:buFont typeface="+mj-lt"/>
              <a:buAutoNum type="alphaUcPeriod"/>
            </a:pPr>
            <a:r>
              <a:rPr lang="en-US" altLang="en-US" dirty="0" smtClean="0">
                <a:solidFill>
                  <a:srgbClr val="000000"/>
                </a:solidFill>
              </a:rPr>
              <a:t>Being able to predict the status of the equipment one minute from now</a:t>
            </a:r>
          </a:p>
          <a:p>
            <a:pPr marL="514350" indent="-514350" eaLnBrk="1" hangingPunct="1">
              <a:buClr>
                <a:srgbClr val="333399"/>
              </a:buClr>
              <a:buSzPct val="125000"/>
              <a:buFontTx/>
              <a:buAutoNum type="alphaUcPeriod"/>
            </a:pPr>
            <a:r>
              <a:rPr lang="en-US" altLang="en-US" dirty="0" smtClean="0">
                <a:solidFill>
                  <a:srgbClr val="000000"/>
                </a:solidFill>
              </a:rPr>
              <a:t>Seeing a flashing alarm when there’s a problem</a:t>
            </a:r>
          </a:p>
          <a:p>
            <a:pPr marL="514350" indent="-514350" eaLnBrk="1" hangingPunct="1">
              <a:buClr>
                <a:srgbClr val="333399"/>
              </a:buClr>
              <a:buSzPct val="125000"/>
              <a:buFontTx/>
              <a:buAutoNum type="alphaUcPeriod"/>
            </a:pPr>
            <a:endParaRPr lang="en-US" altLang="en-US" dirty="0" smtClean="0">
              <a:solidFill>
                <a:srgbClr val="000000"/>
              </a:solidFill>
            </a:endParaRPr>
          </a:p>
          <a:p>
            <a:pPr marL="0" indent="0" eaLnBrk="1" hangingPunct="1">
              <a:buClr>
                <a:srgbClr val="333399"/>
              </a:buClr>
              <a:buSzPct val="125000"/>
              <a:buFontTx/>
              <a:buNone/>
            </a:pPr>
            <a:endParaRPr lang="en-US" altLang="en-US" dirty="0">
              <a:solidFill>
                <a:srgbClr val="FFFFFF">
                  <a:lumMod val="85000"/>
                </a:srgbClr>
              </a:solidFill>
            </a:endParaRPr>
          </a:p>
          <a:p>
            <a:pPr marL="0" indent="0" eaLnBrk="1" hangingPunct="1">
              <a:buClr>
                <a:srgbClr val="333399"/>
              </a:buClr>
              <a:buSzPct val="125000"/>
              <a:buFontTx/>
              <a:buNone/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2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333399"/>
                </a:solidFill>
              </a:rPr>
              <a:t>Question 3</a:t>
            </a:r>
            <a:endParaRPr lang="en-US" altLang="en-US" sz="4400" b="1" dirty="0">
              <a:solidFill>
                <a:srgbClr val="333399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rgbClr val="333399"/>
              </a:buClr>
              <a:buSzPct val="125000"/>
              <a:buFontTx/>
              <a:buNone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>
                <a:solidFill>
                  <a:srgbClr val="000000"/>
                </a:solidFill>
              </a:rPr>
              <a:pPr/>
              <a:t>53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295400"/>
            <a:ext cx="8229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rgbClr val="333399"/>
              </a:buClr>
              <a:buSzPct val="125000"/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</a:rPr>
              <a:t>Which designing your workstation, how should your content be laid out, if you’re facing forward?</a:t>
            </a:r>
          </a:p>
          <a:p>
            <a:pPr marL="0" indent="0" eaLnBrk="1" hangingPunct="1">
              <a:buClr>
                <a:srgbClr val="333399"/>
              </a:buClr>
              <a:buSzPct val="125000"/>
              <a:buFontTx/>
              <a:buNone/>
            </a:pPr>
            <a:endParaRPr lang="en-US" altLang="en-US" dirty="0" smtClean="0">
              <a:solidFill>
                <a:srgbClr val="000000"/>
              </a:solidFill>
            </a:endParaRPr>
          </a:p>
          <a:p>
            <a:pPr marL="514350" indent="-514350" eaLnBrk="1" hangingPunct="1">
              <a:buClr>
                <a:srgbClr val="333399"/>
              </a:buClr>
              <a:buSzPct val="125000"/>
              <a:buFontTx/>
              <a:buAutoNum type="arabicParenR"/>
            </a:pPr>
            <a:endParaRPr lang="en-US" altLang="en-US" dirty="0" smtClean="0">
              <a:solidFill>
                <a:srgbClr val="000000"/>
              </a:solidFill>
            </a:endParaRPr>
          </a:p>
          <a:p>
            <a:pPr marL="0" indent="0" eaLnBrk="1" hangingPunct="1">
              <a:buClr>
                <a:srgbClr val="333399"/>
              </a:buClr>
              <a:buSzPct val="125000"/>
              <a:buFontTx/>
              <a:buNone/>
            </a:pPr>
            <a:endParaRPr lang="en-US" altLang="en-US" dirty="0">
              <a:solidFill>
                <a:srgbClr val="FFFFFF">
                  <a:lumMod val="85000"/>
                </a:srgbClr>
              </a:solidFill>
            </a:endParaRPr>
          </a:p>
          <a:p>
            <a:pPr marL="0" indent="0" eaLnBrk="1" hangingPunct="1">
              <a:buClr>
                <a:srgbClr val="333399"/>
              </a:buClr>
              <a:buSzPct val="125000"/>
              <a:buFontTx/>
              <a:buNone/>
            </a:pPr>
            <a:endParaRPr lang="en-US" altLang="en-US" dirty="0">
              <a:solidFill>
                <a:srgbClr val="0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890078"/>
              </p:ext>
            </p:extLst>
          </p:nvPr>
        </p:nvGraphicFramePr>
        <p:xfrm>
          <a:off x="838200" y="2971800"/>
          <a:ext cx="7315200" cy="29565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31520"/>
                <a:gridCol w="2560320"/>
                <a:gridCol w="4023360"/>
              </a:tblGrid>
              <a:tr h="5791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User</a:t>
                      </a:r>
                      <a:r>
                        <a:rPr lang="en-US" baseline="0" dirty="0" smtClean="0"/>
                        <a:t> Interfaces</a:t>
                      </a:r>
                    </a:p>
                    <a:p>
                      <a:r>
                        <a:rPr lang="en-US" baseline="0" dirty="0" smtClean="0"/>
                        <a:t>(Left to Right)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Desk Materials</a:t>
                      </a:r>
                      <a:endParaRPr lang="en-US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dirty="0" smtClean="0"/>
                        <a:t>Within 60°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 sides</a:t>
                      </a:r>
                      <a:endParaRPr lang="en-US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dirty="0" smtClean="0"/>
                        <a:t>Within 30°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Forward</a:t>
                      </a:r>
                      <a:endParaRPr lang="en-US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C)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Within</a:t>
                      </a:r>
                      <a:r>
                        <a:rPr lang="en-US" baseline="0" dirty="0" smtClean="0"/>
                        <a:t> 30</a:t>
                      </a:r>
                      <a:r>
                        <a:rPr lang="en-US" altLang="en-US" dirty="0" smtClean="0"/>
                        <a:t>°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 Sides</a:t>
                      </a:r>
                      <a:endParaRPr lang="en-US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Within 15</a:t>
                      </a:r>
                      <a:r>
                        <a:rPr lang="en-US" altLang="en-US" dirty="0" smtClean="0"/>
                        <a:t>°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 sides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241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333399"/>
                </a:solidFill>
              </a:rPr>
              <a:t>Question 4</a:t>
            </a:r>
            <a:endParaRPr lang="en-US" altLang="en-US" sz="4400" b="1" dirty="0">
              <a:solidFill>
                <a:srgbClr val="333399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rgbClr val="333399"/>
              </a:buClr>
              <a:buSzPct val="125000"/>
              <a:buFontTx/>
              <a:buNone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>
                <a:solidFill>
                  <a:srgbClr val="000000"/>
                </a:solidFill>
              </a:rPr>
              <a:pPr/>
              <a:t>54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4800" y="1225932"/>
            <a:ext cx="83820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rgbClr val="333399"/>
              </a:buClr>
              <a:buSzPct val="125000"/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</a:rPr>
              <a:t>What is absolutely necessary for good information organization and consolidation in a UI?</a:t>
            </a:r>
          </a:p>
          <a:p>
            <a:pPr marL="514350" indent="-514350" eaLnBrk="1" hangingPunct="1">
              <a:buClr>
                <a:srgbClr val="333399"/>
              </a:buClr>
              <a:buSzPct val="125000"/>
              <a:buFont typeface="+mj-lt"/>
              <a:buAutoNum type="alphaUcPeriod"/>
            </a:pPr>
            <a:r>
              <a:rPr lang="en-US" altLang="en-US" dirty="0" smtClean="0">
                <a:solidFill>
                  <a:srgbClr val="000000"/>
                </a:solidFill>
              </a:rPr>
              <a:t>Operator trust in the system</a:t>
            </a:r>
          </a:p>
          <a:p>
            <a:pPr marL="514350" indent="-514350" eaLnBrk="1" hangingPunct="1">
              <a:buClr>
                <a:srgbClr val="333399"/>
              </a:buClr>
              <a:buSzPct val="125000"/>
              <a:buFontTx/>
              <a:buAutoNum type="alphaUcPeriod"/>
            </a:pPr>
            <a:r>
              <a:rPr lang="en-US" altLang="en-US" dirty="0" smtClean="0">
                <a:solidFill>
                  <a:srgbClr val="000000"/>
                </a:solidFill>
              </a:rPr>
              <a:t>Showing only warning/error information</a:t>
            </a:r>
          </a:p>
          <a:p>
            <a:pPr marL="514350" indent="-514350" eaLnBrk="1" hangingPunct="1">
              <a:buClr>
                <a:srgbClr val="333399"/>
              </a:buClr>
              <a:buSzPct val="125000"/>
              <a:buFontTx/>
              <a:buAutoNum type="alphaUcPeriod"/>
            </a:pPr>
            <a:r>
              <a:rPr lang="en-US" altLang="en-US" dirty="0" smtClean="0">
                <a:solidFill>
                  <a:srgbClr val="000000"/>
                </a:solidFill>
              </a:rPr>
              <a:t>Avoiding colors at all costs</a:t>
            </a:r>
          </a:p>
          <a:p>
            <a:pPr marL="514350" indent="-514350" eaLnBrk="1" hangingPunct="1">
              <a:buClr>
                <a:srgbClr val="333399"/>
              </a:buClr>
              <a:buSzPct val="125000"/>
              <a:buFontTx/>
              <a:buAutoNum type="alphaUcPeriod"/>
            </a:pPr>
            <a:r>
              <a:rPr lang="en-US" altLang="en-US" dirty="0" smtClean="0">
                <a:solidFill>
                  <a:srgbClr val="000000"/>
                </a:solidFill>
              </a:rPr>
              <a:t>Preventing redundant data across screens</a:t>
            </a:r>
          </a:p>
          <a:p>
            <a:pPr marL="514350" indent="-514350" eaLnBrk="1" hangingPunct="1">
              <a:buClr>
                <a:srgbClr val="333399"/>
              </a:buClr>
              <a:buSzPct val="125000"/>
              <a:buFontTx/>
              <a:buAutoNum type="alphaUcPeriod"/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333399"/>
                </a:solidFill>
              </a:rPr>
              <a:t>Question 5</a:t>
            </a:r>
            <a:endParaRPr lang="en-US" altLang="en-US" sz="4400" b="1" dirty="0">
              <a:solidFill>
                <a:srgbClr val="333399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353496"/>
            <a:ext cx="56388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rgbClr val="333399"/>
              </a:buClr>
              <a:buSzPct val="125000"/>
              <a:buFontTx/>
              <a:buNone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>
                <a:solidFill>
                  <a:srgbClr val="000000"/>
                </a:solidFill>
              </a:rPr>
              <a:pPr/>
              <a:t>55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4800" y="1225932"/>
            <a:ext cx="83820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Clr>
                <a:srgbClr val="333399"/>
              </a:buClr>
              <a:buSzPct val="125000"/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</a:rPr>
              <a:t>Which of these statements is always true?</a:t>
            </a:r>
          </a:p>
          <a:p>
            <a:pPr marL="514350" indent="-514350" eaLnBrk="1" hangingPunct="1">
              <a:buClr>
                <a:srgbClr val="333399"/>
              </a:buClr>
              <a:buSzPct val="125000"/>
              <a:buFont typeface="+mj-lt"/>
              <a:buAutoNum type="alphaUcPeriod"/>
            </a:pPr>
            <a:r>
              <a:rPr lang="en-US" altLang="en-US" dirty="0" smtClean="0">
                <a:solidFill>
                  <a:srgbClr val="000000"/>
                </a:solidFill>
              </a:rPr>
              <a:t>“Powerful system” user interfaces should never be used</a:t>
            </a:r>
          </a:p>
          <a:p>
            <a:pPr marL="514350" indent="-514350" eaLnBrk="1" hangingPunct="1">
              <a:buClr>
                <a:srgbClr val="333399"/>
              </a:buClr>
              <a:buSzPct val="125000"/>
              <a:buFontTx/>
              <a:buAutoNum type="alphaUcPeriod"/>
            </a:pPr>
            <a:r>
              <a:rPr lang="en-US" altLang="en-US" dirty="0" smtClean="0">
                <a:solidFill>
                  <a:srgbClr val="000000"/>
                </a:solidFill>
              </a:rPr>
              <a:t>Operator error risk can be mitigated, even with increased data complexity</a:t>
            </a:r>
          </a:p>
          <a:p>
            <a:pPr marL="514350" indent="-514350" eaLnBrk="1" hangingPunct="1">
              <a:buClr>
                <a:srgbClr val="333399"/>
              </a:buClr>
              <a:buSzPct val="125000"/>
              <a:buFontTx/>
              <a:buAutoNum type="alphaUcPeriod"/>
            </a:pPr>
            <a:r>
              <a:rPr lang="en-US" altLang="en-US" dirty="0" smtClean="0">
                <a:solidFill>
                  <a:srgbClr val="000000"/>
                </a:solidFill>
              </a:rPr>
              <a:t>User interface design can completely compensate for operator fatigue</a:t>
            </a:r>
          </a:p>
          <a:p>
            <a:pPr marL="514350" indent="-514350" eaLnBrk="1" hangingPunct="1">
              <a:buClr>
                <a:srgbClr val="333399"/>
              </a:buClr>
              <a:buSzPct val="125000"/>
              <a:buFontTx/>
              <a:buAutoNum type="alphaUcPeriod"/>
            </a:pPr>
            <a:r>
              <a:rPr lang="en-US" altLang="en-US" dirty="0" smtClean="0">
                <a:solidFill>
                  <a:srgbClr val="000000"/>
                </a:solidFill>
              </a:rPr>
              <a:t>An operator in a dark, quiet room will perform best</a:t>
            </a:r>
          </a:p>
          <a:p>
            <a:pPr marL="514350" indent="-514350" eaLnBrk="1" hangingPunct="1">
              <a:buClr>
                <a:srgbClr val="333399"/>
              </a:buClr>
              <a:buSzPct val="125000"/>
              <a:buFontTx/>
              <a:buAutoNum type="alphaUcPeriod"/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23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Starting Small…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33400" y="1295400"/>
            <a:ext cx="77724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Eye to LGN to several areas of brain: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“What” system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“Where / how” system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Both involved in visual attention</a:t>
            </a:r>
          </a:p>
          <a:p>
            <a:pPr eaLnBrk="1" hangingPunct="1">
              <a:buClr>
                <a:schemeClr val="accent2"/>
              </a:buClr>
              <a:buSzPct val="125000"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6</a:t>
            </a:fld>
            <a:endParaRPr lang="en-US" altLang="en-US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997679574"/>
              </p:ext>
            </p:extLst>
          </p:nvPr>
        </p:nvGraphicFramePr>
        <p:xfrm>
          <a:off x="533400" y="3446462"/>
          <a:ext cx="4419600" cy="2699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Photo Editor Photo" r:id="rId4" imgW="8047619" imgH="4915586" progId="MSPhotoEd.3">
                  <p:embed/>
                </p:oleObj>
              </mc:Choice>
              <mc:Fallback>
                <p:oleObj name="Photo Editor Photo" r:id="rId4" imgW="8047619" imgH="49155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446462"/>
                        <a:ext cx="4419600" cy="26998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06-3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5414" y="3487072"/>
            <a:ext cx="3048000" cy="275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Starting Small…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28601" y="1353496"/>
            <a:ext cx="57912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err="1" smtClean="0"/>
              <a:t>Magnocellular</a:t>
            </a:r>
            <a:r>
              <a:rPr lang="en-US" altLang="en-US" dirty="0"/>
              <a:t> </a:t>
            </a:r>
            <a:r>
              <a:rPr lang="en-US" altLang="en-US" dirty="0" smtClean="0"/>
              <a:t>(large cells): 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Edges, motion, low contrast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“Low resolution”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Black/Gray/White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Fast processing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Strongly linked to attention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/>
              <a:t>Nonlinear contrast gain control system – speeds up visual processing to high </a:t>
            </a:r>
            <a:r>
              <a:rPr lang="en-US" altLang="en-US" dirty="0" smtClean="0"/>
              <a:t>contrast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7</a:t>
            </a:fld>
            <a:endParaRPr lang="en-US" altLang="en-US"/>
          </a:p>
        </p:txBody>
      </p:sp>
      <p:graphicFrame>
        <p:nvGraphicFramePr>
          <p:cNvPr id="6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420223654"/>
              </p:ext>
            </p:extLst>
          </p:nvPr>
        </p:nvGraphicFramePr>
        <p:xfrm>
          <a:off x="5863706" y="1404567"/>
          <a:ext cx="3131585" cy="3190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" name="Photo Editor Photo" r:id="rId4" imgW="5609524" imgH="5714286" progId="MSPhotoEd.3">
                  <p:embed/>
                </p:oleObj>
              </mc:Choice>
              <mc:Fallback>
                <p:oleObj name="Photo Editor Photo" r:id="rId4" imgW="5609524" imgH="57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3706" y="1404567"/>
                        <a:ext cx="3131585" cy="3190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077273"/>
              </p:ext>
            </p:extLst>
          </p:nvPr>
        </p:nvGraphicFramePr>
        <p:xfrm>
          <a:off x="6378016" y="4552005"/>
          <a:ext cx="2102967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Image File" r:id="rId6" imgW="1620000" imgH="1231200" progId="DellImageExpertImage">
                  <p:embed/>
                </p:oleObj>
              </mc:Choice>
              <mc:Fallback>
                <p:oleObj name="Image File" r:id="rId6" imgW="1620000" imgH="1231200" progId="Dell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8016" y="4552005"/>
                        <a:ext cx="2102967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8600" y="6344850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Legatt, 2005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958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Starting Small…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28601" y="1353496"/>
            <a:ext cx="57912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err="1" smtClean="0"/>
              <a:t>Parvocellular</a:t>
            </a:r>
            <a:r>
              <a:rPr lang="en-US" altLang="en-US" dirty="0" smtClean="0"/>
              <a:t> (small cells): 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Red/green color, form, high </a:t>
            </a:r>
            <a:r>
              <a:rPr lang="en-US" altLang="en-US" dirty="0"/>
              <a:t>contrast, slower processing</a:t>
            </a:r>
            <a:endParaRPr lang="en-US" altLang="en-US" dirty="0" smtClean="0"/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“High resolution”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80% of LGN area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err="1" smtClean="0"/>
              <a:t>Koniocellular</a:t>
            </a:r>
            <a:r>
              <a:rPr lang="en-US" altLang="en-US" dirty="0" smtClean="0"/>
              <a:t> (“sand” cells) 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Yellow/blue color, slowest processing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Recently discovered, hidden between layers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8</a:t>
            </a:fld>
            <a:endParaRPr lang="en-US" altLang="en-US"/>
          </a:p>
        </p:txBody>
      </p:sp>
      <p:graphicFrame>
        <p:nvGraphicFramePr>
          <p:cNvPr id="6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420223654"/>
              </p:ext>
            </p:extLst>
          </p:nvPr>
        </p:nvGraphicFramePr>
        <p:xfrm>
          <a:off x="5863706" y="1404567"/>
          <a:ext cx="3131585" cy="3190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2" name="Photo Editor Photo" r:id="rId4" imgW="5609524" imgH="5714286" progId="MSPhotoEd.3">
                  <p:embed/>
                </p:oleObj>
              </mc:Choice>
              <mc:Fallback>
                <p:oleObj name="Photo Editor Photo" r:id="rId4" imgW="5609524" imgH="57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3706" y="1404567"/>
                        <a:ext cx="3131585" cy="3190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077273"/>
              </p:ext>
            </p:extLst>
          </p:nvPr>
        </p:nvGraphicFramePr>
        <p:xfrm>
          <a:off x="6378016" y="4552005"/>
          <a:ext cx="2102967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3" name="Image File" r:id="rId6" imgW="1620000" imgH="1231200" progId="DellImageExpertImage">
                  <p:embed/>
                </p:oleObj>
              </mc:Choice>
              <mc:Fallback>
                <p:oleObj name="Image File" r:id="rId6" imgW="1620000" imgH="1231200" progId="Dell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8016" y="4552005"/>
                        <a:ext cx="2102967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8600" y="6344850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Legatt, 2005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5645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</a:rPr>
              <a:t>Signal Detection Theory</a:t>
            </a:r>
            <a:endParaRPr lang="en-US" altLang="en-US" sz="4400" b="1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28600" y="1227137"/>
            <a:ext cx="518160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Green &amp; </a:t>
            </a:r>
            <a:r>
              <a:rPr lang="en-US" altLang="en-US" dirty="0" err="1" smtClean="0"/>
              <a:t>Swets</a:t>
            </a:r>
            <a:r>
              <a:rPr lang="en-US" altLang="en-US" dirty="0" smtClean="0"/>
              <a:t> (1966)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sz="2400" dirty="0" smtClean="0"/>
              <a:t>Ability to correctly identify stimuli on a radar screen</a:t>
            </a:r>
          </a:p>
          <a:p>
            <a:pPr eaLnBrk="1" hangingPunct="1">
              <a:buClr>
                <a:schemeClr val="accent2"/>
              </a:buClr>
              <a:buSzPct val="125000"/>
            </a:pPr>
            <a:r>
              <a:rPr lang="en-US" altLang="en-US" dirty="0" smtClean="0"/>
              <a:t>How accurately can you detect stimuli?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sz="2400" dirty="0" smtClean="0"/>
              <a:t>Hit / False Alarm Proportion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sz="2400" dirty="0" smtClean="0"/>
              <a:t>Accuracy (% correct)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sz="2400" dirty="0" smtClean="0"/>
              <a:t>Sensitivity (accuracy)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r>
              <a:rPr lang="en-US" altLang="en-US" sz="2400" dirty="0" smtClean="0"/>
              <a:t>Response criterion (bias in ambiguous situations)</a:t>
            </a:r>
          </a:p>
          <a:p>
            <a:pPr lvl="1" eaLnBrk="1" hangingPunct="1">
              <a:buClr>
                <a:schemeClr val="accent2"/>
              </a:buClr>
              <a:buSzPct val="125000"/>
            </a:pPr>
            <a:endParaRPr lang="en-US" altLang="en-US" dirty="0" smtClean="0"/>
          </a:p>
          <a:p>
            <a:pPr marL="0" indent="0" eaLnBrk="1" hangingPunct="1">
              <a:buClr>
                <a:schemeClr val="accent2"/>
              </a:buClr>
              <a:buSzPct val="125000"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6B74-D25C-4C68-8790-0A784F0E9B1F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graphicFrame>
        <p:nvGraphicFramePr>
          <p:cNvPr id="8" name="Object 56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182501390"/>
              </p:ext>
            </p:extLst>
          </p:nvPr>
        </p:nvGraphicFramePr>
        <p:xfrm>
          <a:off x="5410200" y="1227137"/>
          <a:ext cx="3448915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4" r:id="rId4" imgW="4296375" imgH="2752381" progId="">
                  <p:embed/>
                </p:oleObj>
              </mc:Choice>
              <mc:Fallback>
                <p:oleObj r:id="rId4" imgW="4296375" imgH="2752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227137"/>
                        <a:ext cx="3448915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Group 5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036038012"/>
              </p:ext>
            </p:extLst>
          </p:nvPr>
        </p:nvGraphicFramePr>
        <p:xfrm>
          <a:off x="5486400" y="3886200"/>
          <a:ext cx="3411167" cy="1808163"/>
        </p:xfrm>
        <a:graphic>
          <a:graphicData uri="http://schemas.openxmlformats.org/drawingml/2006/table">
            <a:tbl>
              <a:tblPr/>
              <a:tblGrid>
                <a:gridCol w="1224168"/>
                <a:gridCol w="668479"/>
                <a:gridCol w="1518520"/>
              </a:tblGrid>
              <a:tr h="6057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200" b="0" i="0" u="none" strike="noStrike" cap="none" spc="0" normalizeH="0" baseline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spc="0" normalizeH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</a:rPr>
                        <a:t>Target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spc="0" normalizeH="0" baseline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</a:rPr>
                        <a:t>Noise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1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spc="0" normalizeH="0" baseline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</a:rPr>
                        <a:t>Response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spc="0" normalizeH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</a:rPr>
                        <a:t>Hit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spc="0" normalizeH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</a:rPr>
                        <a:t>False Alarm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5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spc="0" normalizeH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</a:rPr>
                        <a:t>No Response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spc="0" normalizeH="0" baseline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</a:rPr>
                        <a:t>Miss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spc="0" normalizeH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</a:rPr>
                        <a:t>Correct Rejection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" y="6344850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Legatt, 2005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3313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4401</TotalTime>
  <Words>2091</Words>
  <Application>Microsoft Office PowerPoint</Application>
  <PresentationFormat>On-screen Show (4:3)</PresentationFormat>
  <Paragraphs>449</Paragraphs>
  <Slides>55</Slides>
  <Notes>54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Default Design</vt:lpstr>
      <vt:lpstr>Photo Editor Photo</vt:lpstr>
      <vt:lpstr>Image 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Situation Awareness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CenterPoint Energy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OTStrain01</dc:creator>
  <cp:lastModifiedBy>Wozny, Stacy</cp:lastModifiedBy>
  <cp:revision>212</cp:revision>
  <dcterms:created xsi:type="dcterms:W3CDTF">2004-09-28T20:14:27Z</dcterms:created>
  <dcterms:modified xsi:type="dcterms:W3CDTF">2015-04-20T18:50:37Z</dcterms:modified>
</cp:coreProperties>
</file>