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9" r:id="rId5"/>
    <p:sldMasterId id="2147483691" r:id="rId6"/>
    <p:sldMasterId id="2147483703" r:id="rId7"/>
  </p:sldMasterIdLst>
  <p:notesMasterIdLst>
    <p:notesMasterId r:id="rId52"/>
  </p:notesMasterIdLst>
  <p:handoutMasterIdLst>
    <p:handoutMasterId r:id="rId53"/>
  </p:handoutMasterIdLst>
  <p:sldIdLst>
    <p:sldId id="310" r:id="rId8"/>
    <p:sldId id="342" r:id="rId9"/>
    <p:sldId id="343" r:id="rId10"/>
    <p:sldId id="346" r:id="rId11"/>
    <p:sldId id="323" r:id="rId12"/>
    <p:sldId id="313" r:id="rId13"/>
    <p:sldId id="315" r:id="rId14"/>
    <p:sldId id="316" r:id="rId15"/>
    <p:sldId id="312" r:id="rId16"/>
    <p:sldId id="317" r:id="rId17"/>
    <p:sldId id="327" r:id="rId18"/>
    <p:sldId id="319" r:id="rId19"/>
    <p:sldId id="354" r:id="rId20"/>
    <p:sldId id="320" r:id="rId21"/>
    <p:sldId id="321" r:id="rId22"/>
    <p:sldId id="322" r:id="rId23"/>
    <p:sldId id="326" r:id="rId24"/>
    <p:sldId id="324" r:id="rId25"/>
    <p:sldId id="328" r:id="rId26"/>
    <p:sldId id="355" r:id="rId27"/>
    <p:sldId id="329" r:id="rId28"/>
    <p:sldId id="356" r:id="rId29"/>
    <p:sldId id="357" r:id="rId30"/>
    <p:sldId id="358" r:id="rId31"/>
    <p:sldId id="338" r:id="rId32"/>
    <p:sldId id="339" r:id="rId33"/>
    <p:sldId id="330" r:id="rId34"/>
    <p:sldId id="331" r:id="rId35"/>
    <p:sldId id="332" r:id="rId36"/>
    <p:sldId id="340" r:id="rId37"/>
    <p:sldId id="335" r:id="rId38"/>
    <p:sldId id="336" r:id="rId39"/>
    <p:sldId id="333" r:id="rId40"/>
    <p:sldId id="334" r:id="rId41"/>
    <p:sldId id="341" r:id="rId42"/>
    <p:sldId id="344" r:id="rId43"/>
    <p:sldId id="345" r:id="rId44"/>
    <p:sldId id="347" r:id="rId45"/>
    <p:sldId id="348" r:id="rId46"/>
    <p:sldId id="349" r:id="rId47"/>
    <p:sldId id="350" r:id="rId48"/>
    <p:sldId id="351" r:id="rId49"/>
    <p:sldId id="352" r:id="rId50"/>
    <p:sldId id="353" r:id="rId5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606" autoAdjust="0"/>
    <p:restoredTop sz="85593" autoAdjust="0"/>
  </p:normalViewPr>
  <p:slideViewPr>
    <p:cSldViewPr>
      <p:cViewPr>
        <p:scale>
          <a:sx n="90" d="100"/>
          <a:sy n="90" d="100"/>
        </p:scale>
        <p:origin x="-2244" y="-6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theme" Target="theme/theme1.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1F928F6-49B7-4BEC-A1E9-763E149FDF30}" type="datetimeFigureOut">
              <a:rPr lang="en-US" smtClean="0"/>
              <a:pPr/>
              <a:t>3/6/2015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4A0C3E1-1177-4834-B518-8EB742341069}" type="slidenum">
              <a:rPr lang="en-US" smtClean="0"/>
              <a:pPr/>
              <a:t>‹#›</a:t>
            </a:fld>
            <a:endParaRPr lang="en-US" dirty="0"/>
          </a:p>
        </p:txBody>
      </p:sp>
    </p:spTree>
    <p:extLst>
      <p:ext uri="{BB962C8B-B14F-4D97-AF65-F5344CB8AC3E}">
        <p14:creationId xmlns:p14="http://schemas.microsoft.com/office/powerpoint/2010/main" val="2744149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F18C99D-D6EA-4B30-A967-2D284A7AD81D}" type="datetimeFigureOut">
              <a:rPr lang="en-US" smtClean="0"/>
              <a:pPr/>
              <a:t>3/6/2015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64E749F-79EF-4E4C-8223-C050BC2F4876}" type="slidenum">
              <a:rPr lang="en-US" smtClean="0"/>
              <a:pPr/>
              <a:t>‹#›</a:t>
            </a:fld>
            <a:endParaRPr lang="en-US"/>
          </a:p>
        </p:txBody>
      </p:sp>
    </p:spTree>
    <p:extLst>
      <p:ext uri="{BB962C8B-B14F-4D97-AF65-F5344CB8AC3E}">
        <p14:creationId xmlns:p14="http://schemas.microsoft.com/office/powerpoint/2010/main" val="138680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14</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15</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16</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17</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18</a:t>
            </a:fld>
            <a:endParaRPr lang="en-US"/>
          </a:p>
        </p:txBody>
      </p:sp>
    </p:spTree>
    <p:extLst>
      <p:ext uri="{BB962C8B-B14F-4D97-AF65-F5344CB8AC3E}">
        <p14:creationId xmlns:p14="http://schemas.microsoft.com/office/powerpoint/2010/main" val="1395868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19</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20</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21</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22</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23</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6</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24</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25</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26</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27</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28</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29</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30</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31</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32</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33</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7</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34</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35</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36</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37</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38</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39</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40</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41</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42</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43</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8</a:t>
            </a:fld>
            <a:endParaRPr lang="en-US"/>
          </a:p>
        </p:txBody>
      </p:sp>
    </p:spTree>
    <p:extLst>
      <p:ext uri="{BB962C8B-B14F-4D97-AF65-F5344CB8AC3E}">
        <p14:creationId xmlns:p14="http://schemas.microsoft.com/office/powerpoint/2010/main" val="33434734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44</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9</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10</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11</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12</a:t>
            </a:fld>
            <a:endParaRPr lang="en-US"/>
          </a:p>
        </p:txBody>
      </p:sp>
    </p:spTree>
    <p:extLst>
      <p:ext uri="{BB962C8B-B14F-4D97-AF65-F5344CB8AC3E}">
        <p14:creationId xmlns:p14="http://schemas.microsoft.com/office/powerpoint/2010/main" val="699996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E749F-79EF-4E4C-8223-C050BC2F4876}" type="slidenum">
              <a:rPr lang="en-US" smtClean="0"/>
              <a:pPr/>
              <a:t>13</a:t>
            </a:fld>
            <a:endParaRPr lang="en-US"/>
          </a:p>
        </p:txBody>
      </p:sp>
    </p:spTree>
    <p:extLst>
      <p:ext uri="{BB962C8B-B14F-4D97-AF65-F5344CB8AC3E}">
        <p14:creationId xmlns:p14="http://schemas.microsoft.com/office/powerpoint/2010/main" val="699996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2826464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BA1AEA4-0AAB-44A8-AF72-DA5E223DD5D7}" type="slidenum">
              <a:rPr lang="en-US"/>
              <a:pPr>
                <a:defRPr/>
              </a:pPr>
              <a:t>‹#›</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dt" sz="half" idx="12"/>
          </p:nvPr>
        </p:nvSpPr>
        <p:spPr>
          <a:ln/>
        </p:spPr>
        <p:txBody>
          <a:bodyPr/>
          <a:lstStyle>
            <a:lvl1pPr>
              <a:defRPr/>
            </a:lvl1pPr>
          </a:lstStyle>
          <a:p>
            <a:pPr>
              <a:defRPr/>
            </a:pPr>
            <a:fld id="{14BD4DAD-14BA-41E1-A316-1BBA2A5C16F5}" type="datetime1">
              <a:rPr lang="en-US" smtClean="0"/>
              <a:t>3/6/2015</a:t>
            </a:fld>
            <a:endParaRPr lang="en-US"/>
          </a:p>
        </p:txBody>
      </p:sp>
    </p:spTree>
    <p:extLst>
      <p:ext uri="{BB962C8B-B14F-4D97-AF65-F5344CB8AC3E}">
        <p14:creationId xmlns:p14="http://schemas.microsoft.com/office/powerpoint/2010/main" val="1096669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181D5976-B9F3-4949-8AD5-6B5BDFB2A5F7}" type="slidenum">
              <a:rPr lang="en-US"/>
              <a:pPr>
                <a:defRPr/>
              </a:pPr>
              <a:t>‹#›</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dt" sz="half" idx="12"/>
          </p:nvPr>
        </p:nvSpPr>
        <p:spPr>
          <a:ln/>
        </p:spPr>
        <p:txBody>
          <a:bodyPr/>
          <a:lstStyle>
            <a:lvl1pPr>
              <a:defRPr/>
            </a:lvl1pPr>
          </a:lstStyle>
          <a:p>
            <a:pPr>
              <a:defRPr/>
            </a:pPr>
            <a:fld id="{DD6565D0-ABA6-4798-A880-3E14696F7ED8}" type="datetime1">
              <a:rPr lang="en-US" smtClean="0"/>
              <a:t>3/6/2015</a:t>
            </a:fld>
            <a:endParaRPr lang="en-US"/>
          </a:p>
        </p:txBody>
      </p:sp>
    </p:spTree>
    <p:extLst>
      <p:ext uri="{BB962C8B-B14F-4D97-AF65-F5344CB8AC3E}">
        <p14:creationId xmlns:p14="http://schemas.microsoft.com/office/powerpoint/2010/main" val="4284479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1082691-7D80-4F7E-B865-782913307316}" type="slidenum">
              <a:rPr lang="en-US"/>
              <a:pPr>
                <a:defRPr/>
              </a:pPr>
              <a:t>‹#›</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dt" sz="half" idx="12"/>
          </p:nvPr>
        </p:nvSpPr>
        <p:spPr>
          <a:ln/>
        </p:spPr>
        <p:txBody>
          <a:bodyPr/>
          <a:lstStyle>
            <a:lvl1pPr>
              <a:defRPr/>
            </a:lvl1pPr>
          </a:lstStyle>
          <a:p>
            <a:pPr>
              <a:defRPr/>
            </a:pPr>
            <a:fld id="{B110A3B2-E8A8-4793-AFCB-04A4E71408FE}" type="datetime1">
              <a:rPr lang="en-US" smtClean="0"/>
              <a:t>3/6/2015</a:t>
            </a:fld>
            <a:endParaRPr lang="en-US"/>
          </a:p>
        </p:txBody>
      </p:sp>
    </p:spTree>
    <p:extLst>
      <p:ext uri="{BB962C8B-B14F-4D97-AF65-F5344CB8AC3E}">
        <p14:creationId xmlns:p14="http://schemas.microsoft.com/office/powerpoint/2010/main" val="5340044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B53DF66-6075-434C-8526-EB7B9849577C}"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fld id="{A9834F8E-799C-42EA-8F7B-098A0F33E3EB}" type="datetime1">
              <a:rPr lang="en-US" smtClean="0"/>
              <a:t>3/6/2015</a:t>
            </a:fld>
            <a:endParaRPr lang="en-US"/>
          </a:p>
        </p:txBody>
      </p:sp>
    </p:spTree>
    <p:extLst>
      <p:ext uri="{BB962C8B-B14F-4D97-AF65-F5344CB8AC3E}">
        <p14:creationId xmlns:p14="http://schemas.microsoft.com/office/powerpoint/2010/main" val="42463868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5D6F8A5-6F6C-4021-B366-CFDE4928419D}"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fld id="{E68FF2CB-47DF-4ECC-BE75-44B6774730CA}" type="datetime1">
              <a:rPr lang="en-US" smtClean="0"/>
              <a:t>3/6/2015</a:t>
            </a:fld>
            <a:endParaRPr lang="en-US"/>
          </a:p>
        </p:txBody>
      </p:sp>
    </p:spTree>
    <p:extLst>
      <p:ext uri="{BB962C8B-B14F-4D97-AF65-F5344CB8AC3E}">
        <p14:creationId xmlns:p14="http://schemas.microsoft.com/office/powerpoint/2010/main" val="9164607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0FE8238-364A-4A8F-A473-14CDDF16E19F}"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fld id="{897765C7-1991-4825-9ACB-FBC1AFBBF52C}" type="datetime1">
              <a:rPr lang="en-US" smtClean="0"/>
              <a:t>3/6/2015</a:t>
            </a:fld>
            <a:endParaRPr lang="en-US"/>
          </a:p>
        </p:txBody>
      </p:sp>
    </p:spTree>
    <p:extLst>
      <p:ext uri="{BB962C8B-B14F-4D97-AF65-F5344CB8AC3E}">
        <p14:creationId xmlns:p14="http://schemas.microsoft.com/office/powerpoint/2010/main" val="2268336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E05430B-5611-4AB5-9BAA-DFFEB3BC1F42}"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fld id="{22677E7A-25A0-4D22-86F5-098176314804}" type="datetime1">
              <a:rPr lang="en-US" smtClean="0"/>
              <a:t>3/6/2015</a:t>
            </a:fld>
            <a:endParaRPr lang="en-US"/>
          </a:p>
        </p:txBody>
      </p:sp>
    </p:spTree>
    <p:extLst>
      <p:ext uri="{BB962C8B-B14F-4D97-AF65-F5344CB8AC3E}">
        <p14:creationId xmlns:p14="http://schemas.microsoft.com/office/powerpoint/2010/main" val="21197190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fld id="{A93C84D4-F4D4-431F-BCCD-63EE8D2E7E82}" type="datetime1">
              <a:rPr lang="en-US" smtClean="0"/>
              <a:t>3/6/2015</a:t>
            </a:fld>
            <a:endParaRPr lang="en-US"/>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endParaRPr lang="en-US"/>
          </a:p>
        </p:txBody>
      </p:sp>
    </p:spTree>
    <p:extLst>
      <p:ext uri="{BB962C8B-B14F-4D97-AF65-F5344CB8AC3E}">
        <p14:creationId xmlns:p14="http://schemas.microsoft.com/office/powerpoint/2010/main" val="27453871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BD26A4E-30E1-402B-9F60-BA5FC177C5E5}"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fld id="{F6CFAD52-A61E-41F8-A766-ACA572492275}" type="datetime1">
              <a:rPr lang="en-US" smtClean="0"/>
              <a:t>3/6/2015</a:t>
            </a:fld>
            <a:endParaRPr lang="en-US"/>
          </a:p>
        </p:txBody>
      </p:sp>
    </p:spTree>
    <p:extLst>
      <p:ext uri="{BB962C8B-B14F-4D97-AF65-F5344CB8AC3E}">
        <p14:creationId xmlns:p14="http://schemas.microsoft.com/office/powerpoint/2010/main" val="12767392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9CC10FC-E15E-4910-AAB5-D5B6E78A1DD7}"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fld id="{C2FE884B-F882-492C-8630-79AAC4FA0CC1}" type="datetime1">
              <a:rPr lang="en-US" smtClean="0"/>
              <a:t>3/6/2015</a:t>
            </a:fld>
            <a:endParaRPr lang="en-US"/>
          </a:p>
        </p:txBody>
      </p:sp>
    </p:spTree>
    <p:extLst>
      <p:ext uri="{BB962C8B-B14F-4D97-AF65-F5344CB8AC3E}">
        <p14:creationId xmlns:p14="http://schemas.microsoft.com/office/powerpoint/2010/main" val="21073773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B5621D1B-7BE7-4E53-AE29-CA8A9E60B916}"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910894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D416A4A-C408-41B5-BE3D-D21E310DEE46}"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fld id="{87259746-807B-4590-9B11-82895A9CF771}" type="datetime1">
              <a:rPr lang="en-US" smtClean="0"/>
              <a:t>3/6/2015</a:t>
            </a:fld>
            <a:endParaRPr lang="en-US"/>
          </a:p>
        </p:txBody>
      </p:sp>
    </p:spTree>
    <p:extLst>
      <p:ext uri="{BB962C8B-B14F-4D97-AF65-F5344CB8AC3E}">
        <p14:creationId xmlns:p14="http://schemas.microsoft.com/office/powerpoint/2010/main" val="23853225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AA5F476-BACA-4156-BAFE-CA9939047251}" type="slidenum">
              <a:rPr lang="en-US"/>
              <a:pPr>
                <a:defRPr/>
              </a:pPr>
              <a:t>‹#›</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dt" sz="half" idx="12"/>
          </p:nvPr>
        </p:nvSpPr>
        <p:spPr>
          <a:ln/>
        </p:spPr>
        <p:txBody>
          <a:bodyPr/>
          <a:lstStyle>
            <a:lvl1pPr>
              <a:defRPr/>
            </a:lvl1pPr>
          </a:lstStyle>
          <a:p>
            <a:pPr>
              <a:defRPr/>
            </a:pPr>
            <a:fld id="{498A24B5-C5EF-49B3-B135-84EDD9C7CEF6}" type="datetime1">
              <a:rPr lang="en-US" smtClean="0"/>
              <a:t>3/6/2015</a:t>
            </a:fld>
            <a:endParaRPr lang="en-US"/>
          </a:p>
        </p:txBody>
      </p:sp>
    </p:spTree>
    <p:extLst>
      <p:ext uri="{BB962C8B-B14F-4D97-AF65-F5344CB8AC3E}">
        <p14:creationId xmlns:p14="http://schemas.microsoft.com/office/powerpoint/2010/main" val="18686361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8E92B05-D956-4B47-9CF3-BC33D218FECD}" type="slidenum">
              <a:rPr lang="en-US"/>
              <a:pPr>
                <a:defRPr/>
              </a:pPr>
              <a:t>‹#›</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dt" sz="half" idx="12"/>
          </p:nvPr>
        </p:nvSpPr>
        <p:spPr>
          <a:ln/>
        </p:spPr>
        <p:txBody>
          <a:bodyPr/>
          <a:lstStyle>
            <a:lvl1pPr>
              <a:defRPr/>
            </a:lvl1pPr>
          </a:lstStyle>
          <a:p>
            <a:pPr>
              <a:defRPr/>
            </a:pPr>
            <a:fld id="{4CF9DA39-39B1-459F-A947-2E195EF8D9D1}" type="datetime1">
              <a:rPr lang="en-US" smtClean="0"/>
              <a:t>3/6/2015</a:t>
            </a:fld>
            <a:endParaRPr lang="en-US"/>
          </a:p>
        </p:txBody>
      </p:sp>
    </p:spTree>
    <p:extLst>
      <p:ext uri="{BB962C8B-B14F-4D97-AF65-F5344CB8AC3E}">
        <p14:creationId xmlns:p14="http://schemas.microsoft.com/office/powerpoint/2010/main" val="1061917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43CC9016-D3EE-4601-827A-67BCD873A234}" type="slidenum">
              <a:rPr lang="en-US"/>
              <a:pPr>
                <a:defRPr/>
              </a:pPr>
              <a:t>‹#›</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dt" sz="half" idx="12"/>
          </p:nvPr>
        </p:nvSpPr>
        <p:spPr>
          <a:ln/>
        </p:spPr>
        <p:txBody>
          <a:bodyPr/>
          <a:lstStyle>
            <a:lvl1pPr>
              <a:defRPr/>
            </a:lvl1pPr>
          </a:lstStyle>
          <a:p>
            <a:pPr>
              <a:defRPr/>
            </a:pPr>
            <a:fld id="{376A0459-5EAF-409D-89C1-5F562D18C33A}" type="datetime1">
              <a:rPr lang="en-US" smtClean="0"/>
              <a:t>3/6/2015</a:t>
            </a:fld>
            <a:endParaRPr lang="en-US"/>
          </a:p>
        </p:txBody>
      </p:sp>
    </p:spTree>
    <p:extLst>
      <p:ext uri="{BB962C8B-B14F-4D97-AF65-F5344CB8AC3E}">
        <p14:creationId xmlns:p14="http://schemas.microsoft.com/office/powerpoint/2010/main" val="18867554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9662392-DCE3-4AF4-AE04-3A391315A156}"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fld id="{C3375623-92F0-46EB-B11F-93582F628001}" type="datetime1">
              <a:rPr lang="en-US" smtClean="0"/>
              <a:t>3/6/2015</a:t>
            </a:fld>
            <a:endParaRPr lang="en-US"/>
          </a:p>
        </p:txBody>
      </p:sp>
    </p:spTree>
    <p:extLst>
      <p:ext uri="{BB962C8B-B14F-4D97-AF65-F5344CB8AC3E}">
        <p14:creationId xmlns:p14="http://schemas.microsoft.com/office/powerpoint/2010/main" val="42653695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0669ACE-4826-4807-9ED6-79ABD475C506}"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fld id="{389DABCA-6F61-4002-8700-39C669150D03}" type="datetime1">
              <a:rPr lang="en-US" smtClean="0"/>
              <a:t>3/6/2015</a:t>
            </a:fld>
            <a:endParaRPr lang="en-US"/>
          </a:p>
        </p:txBody>
      </p:sp>
    </p:spTree>
    <p:extLst>
      <p:ext uri="{BB962C8B-B14F-4D97-AF65-F5344CB8AC3E}">
        <p14:creationId xmlns:p14="http://schemas.microsoft.com/office/powerpoint/2010/main" val="2643684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058B2C8-0273-46CE-9865-89543A5E1BB6}"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fld id="{12891DBC-7000-49D2-9550-2C1EC215EBAA}" type="datetime1">
              <a:rPr lang="en-US" smtClean="0"/>
              <a:t>3/6/2015</a:t>
            </a:fld>
            <a:endParaRPr lang="en-US"/>
          </a:p>
        </p:txBody>
      </p:sp>
    </p:spTree>
    <p:extLst>
      <p:ext uri="{BB962C8B-B14F-4D97-AF65-F5344CB8AC3E}">
        <p14:creationId xmlns:p14="http://schemas.microsoft.com/office/powerpoint/2010/main" val="9365024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7BA7CBE-B34F-4BFF-AEDF-5A8DFDC4E160}"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fld id="{CB39ABCC-2575-4A2A-B4F4-38602C83330D}" type="datetime1">
              <a:rPr lang="en-US" smtClean="0"/>
              <a:t>3/6/2015</a:t>
            </a:fld>
            <a:endParaRPr lang="en-US"/>
          </a:p>
        </p:txBody>
      </p:sp>
    </p:spTree>
    <p:extLst>
      <p:ext uri="{BB962C8B-B14F-4D97-AF65-F5344CB8AC3E}">
        <p14:creationId xmlns:p14="http://schemas.microsoft.com/office/powerpoint/2010/main" val="11624119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6"/>
          <p:cNvSpPr txBox="1">
            <a:spLocks/>
          </p:cNvSpPr>
          <p:nvPr userDrawn="1"/>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9EF2A138-6AD2-4A8B-831E-3F15551407BF}"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Placeholder 1"/>
          <p:cNvSpPr>
            <a:spLocks noGrp="1"/>
          </p:cNvSpPr>
          <p:nvPr>
            <p:ph type="title"/>
          </p:nvPr>
        </p:nvSpPr>
        <p:spPr>
          <a:xfrm>
            <a:off x="379664" y="179143"/>
            <a:ext cx="8459536" cy="461665"/>
          </a:xfrm>
          <a:prstGeom prst="rect">
            <a:avLst/>
          </a:prstGeom>
        </p:spPr>
        <p:txBody>
          <a:bodyPr rtlCol="0">
            <a:noAutofit/>
          </a:bodyPr>
          <a:lstStyle>
            <a:lvl1pPr algn="l">
              <a:defRPr sz="2400" b="1"/>
            </a:lvl1pPr>
          </a:lstStyle>
          <a:p>
            <a:r>
              <a:rPr lang="en-US" smtClean="0"/>
              <a:t>Click to edit Master title style</a:t>
            </a:r>
            <a:endParaRPr lang="en-US" dirty="0"/>
          </a:p>
        </p:txBody>
      </p:sp>
      <p:sp>
        <p:nvSpPr>
          <p:cNvPr id="6" name="Footer Placeholder 4"/>
          <p:cNvSpPr>
            <a:spLocks noGrp="1"/>
          </p:cNvSpPr>
          <p:nvPr>
            <p:ph type="ftr" sz="quarter" idx="10"/>
          </p:nvPr>
        </p:nvSpPr>
        <p:spPr>
          <a:xfrm>
            <a:off x="3124200" y="6194425"/>
            <a:ext cx="2895600" cy="2000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Tree>
    <p:extLst>
      <p:ext uri="{BB962C8B-B14F-4D97-AF65-F5344CB8AC3E}">
        <p14:creationId xmlns:p14="http://schemas.microsoft.com/office/powerpoint/2010/main" val="24307557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6"/>
          <p:cNvSpPr txBox="1">
            <a:spLocks/>
          </p:cNvSpPr>
          <p:nvPr userDrawn="1"/>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BB06A485-29BB-4225-B75E-5967FE8F9BE4}"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0"/>
          </p:nvPr>
        </p:nvSpPr>
        <p:spPr>
          <a:xfrm>
            <a:off x="3124200" y="6194425"/>
            <a:ext cx="2895600" cy="2000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Tree>
    <p:extLst>
      <p:ext uri="{BB962C8B-B14F-4D97-AF65-F5344CB8AC3E}">
        <p14:creationId xmlns:p14="http://schemas.microsoft.com/office/powerpoint/2010/main" val="16003661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a:prstGeom prst="rect">
            <a:avLst/>
          </a:prstGeom>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066800"/>
            <a:ext cx="8229600" cy="4724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E6C801F-FB11-4D66-B13A-1F9FD2CFCAED}" type="datetime1">
              <a:rPr lang="en-US" smtClean="0"/>
              <a:t>3/6/2015</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CAFEC54-8E76-433E-A5DB-26023827982F}" type="slidenum">
              <a:rPr lang="en-US" smtClean="0"/>
              <a:pPr/>
              <a:t>‹#›</a:t>
            </a:fld>
            <a:endParaRPr lang="en-US" dirty="0"/>
          </a:p>
        </p:txBody>
      </p:sp>
    </p:spTree>
    <p:extLst>
      <p:ext uri="{BB962C8B-B14F-4D97-AF65-F5344CB8AC3E}">
        <p14:creationId xmlns:p14="http://schemas.microsoft.com/office/powerpoint/2010/main" val="2741997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6" name="Slide Number Placeholder 6"/>
          <p:cNvSpPr txBox="1">
            <a:spLocks/>
          </p:cNvSpPr>
          <p:nvPr userDrawn="1"/>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B333BB10-8F06-4332-B077-5D19A9F6F8C1}"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Placeholder 1"/>
          <p:cNvSpPr>
            <a:spLocks noGrp="1"/>
          </p:cNvSpPr>
          <p:nvPr>
            <p:ph type="title"/>
          </p:nvPr>
        </p:nvSpPr>
        <p:spPr>
          <a:xfrm>
            <a:off x="371475" y="179143"/>
            <a:ext cx="8459536" cy="461665"/>
          </a:xfrm>
          <a:prstGeom prst="rect">
            <a:avLst/>
          </a:prstGeom>
        </p:spPr>
        <p:txBody>
          <a:bodyPr rtlCol="0">
            <a:noAutofit/>
          </a:bodyPr>
          <a:lstStyle>
            <a:lvl1pPr algn="l">
              <a:defRPr sz="2400" b="1"/>
            </a:lvl1pPr>
          </a:lstStyle>
          <a:p>
            <a:r>
              <a:rPr lang="en-US" smtClean="0"/>
              <a:t>Click to edit Master title style</a:t>
            </a:r>
            <a:endParaRPr lang="en-US" dirty="0"/>
          </a:p>
        </p:txBody>
      </p:sp>
      <p:sp>
        <p:nvSpPr>
          <p:cNvPr id="7" name="Footer Placeholder 4"/>
          <p:cNvSpPr>
            <a:spLocks noGrp="1"/>
          </p:cNvSpPr>
          <p:nvPr>
            <p:ph type="ftr" sz="quarter" idx="10"/>
          </p:nvPr>
        </p:nvSpPr>
        <p:spPr>
          <a:xfrm>
            <a:off x="3124200" y="6194425"/>
            <a:ext cx="2895600" cy="2000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Tree>
    <p:extLst>
      <p:ext uri="{BB962C8B-B14F-4D97-AF65-F5344CB8AC3E}">
        <p14:creationId xmlns:p14="http://schemas.microsoft.com/office/powerpoint/2010/main" val="41002732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BD6F2F9F-38E2-4C81-969F-01C85F981034}"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itle Placeholder 1"/>
          <p:cNvSpPr>
            <a:spLocks noGrp="1"/>
          </p:cNvSpPr>
          <p:nvPr>
            <p:ph type="title"/>
          </p:nvPr>
        </p:nvSpPr>
        <p:spPr>
          <a:xfrm>
            <a:off x="379664" y="179143"/>
            <a:ext cx="8459536" cy="461665"/>
          </a:xfrm>
          <a:prstGeom prst="rect">
            <a:avLst/>
          </a:prstGeom>
        </p:spPr>
        <p:txBody>
          <a:bodyPr rtlCol="0">
            <a:noAutofit/>
          </a:bodyPr>
          <a:lstStyle>
            <a:lvl1pPr algn="l">
              <a:defRPr sz="2400" b="1"/>
            </a:lvl1pPr>
          </a:lstStyle>
          <a:p>
            <a:r>
              <a:rPr lang="en-US" smtClean="0"/>
              <a:t>Click to edit Master title style</a:t>
            </a:r>
            <a:endParaRPr lang="en-US" dirty="0"/>
          </a:p>
        </p:txBody>
      </p:sp>
      <p:sp>
        <p:nvSpPr>
          <p:cNvPr id="9" name="Footer Placeholder 4"/>
          <p:cNvSpPr>
            <a:spLocks noGrp="1"/>
          </p:cNvSpPr>
          <p:nvPr>
            <p:ph type="ftr" sz="quarter" idx="10"/>
          </p:nvPr>
        </p:nvSpPr>
        <p:spPr>
          <a:xfrm>
            <a:off x="3124200" y="6194425"/>
            <a:ext cx="2895600" cy="2000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Tree>
    <p:extLst>
      <p:ext uri="{BB962C8B-B14F-4D97-AF65-F5344CB8AC3E}">
        <p14:creationId xmlns:p14="http://schemas.microsoft.com/office/powerpoint/2010/main" val="19664850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userDrawn="1"/>
        </p:nvSpPr>
        <p:spPr>
          <a:xfrm>
            <a:off x="6705600" y="6202363"/>
            <a:ext cx="2133600" cy="182562"/>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D5163E09-9FF7-481F-9301-BC218EDBFBBB}"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rtlCol="0">
            <a:noAutofit/>
          </a:bodyPr>
          <a:lstStyle>
            <a:lvl1pPr algn="l">
              <a:defRPr sz="2400" b="1"/>
            </a:lvl1pPr>
          </a:lstStyle>
          <a:p>
            <a:r>
              <a:rPr lang="en-US" smtClean="0"/>
              <a:t>Click to edit Master title style</a:t>
            </a:r>
            <a:endParaRPr lang="en-US" dirty="0"/>
          </a:p>
        </p:txBody>
      </p:sp>
      <p:sp>
        <p:nvSpPr>
          <p:cNvPr id="5" name="Footer Placeholder 4"/>
          <p:cNvSpPr>
            <a:spLocks noGrp="1"/>
          </p:cNvSpPr>
          <p:nvPr>
            <p:ph type="ftr" sz="quarter" idx="10"/>
          </p:nvPr>
        </p:nvSpPr>
        <p:spPr>
          <a:xfrm>
            <a:off x="3124200" y="6194425"/>
            <a:ext cx="2895600" cy="2000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Tree>
    <p:extLst>
      <p:ext uri="{BB962C8B-B14F-4D97-AF65-F5344CB8AC3E}">
        <p14:creationId xmlns:p14="http://schemas.microsoft.com/office/powerpoint/2010/main" val="27951454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156688BD-686B-437B-ADDB-729E68D04019}"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Footer Placeholder 4"/>
          <p:cNvSpPr>
            <a:spLocks noGrp="1"/>
          </p:cNvSpPr>
          <p:nvPr>
            <p:ph type="ftr" sz="quarter" idx="10"/>
          </p:nvPr>
        </p:nvSpPr>
        <p:spPr>
          <a:xfrm>
            <a:off x="3124200" y="6194425"/>
            <a:ext cx="2895600" cy="2000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Tree>
    <p:extLst>
      <p:ext uri="{BB962C8B-B14F-4D97-AF65-F5344CB8AC3E}">
        <p14:creationId xmlns:p14="http://schemas.microsoft.com/office/powerpoint/2010/main" val="21099245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11D85496-29D2-4269-9F61-8283A4C78759}"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0"/>
          </p:nvPr>
        </p:nvSpPr>
        <p:spPr>
          <a:xfrm>
            <a:off x="3124200" y="6194425"/>
            <a:ext cx="2895600" cy="2000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Tree>
    <p:extLst>
      <p:ext uri="{BB962C8B-B14F-4D97-AF65-F5344CB8AC3E}">
        <p14:creationId xmlns:p14="http://schemas.microsoft.com/office/powerpoint/2010/main" val="26202795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3" name="Straight Connector 2"/>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p:nvSpPr>
        <p:spPr>
          <a:xfrm>
            <a:off x="6705600" y="6202363"/>
            <a:ext cx="2133600" cy="182562"/>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D7121ED-6DED-4FA8-B93B-24204BA276FE}"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5"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8659174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C7F3B9C-B1BA-4BB1-A084-ABAB051C3EB3}" type="datetime1">
              <a:rPr lang="en-US" smtClean="0"/>
              <a:t>3/6/2015</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DCAFEC54-8E76-433E-A5DB-26023827982F}" type="slidenum">
              <a:rPr lang="en-US" smtClean="0"/>
              <a:pPr/>
              <a:t>‹#›</a:t>
            </a:fld>
            <a:endParaRPr lang="en-US" dirty="0"/>
          </a:p>
        </p:txBody>
      </p:sp>
    </p:spTree>
    <p:extLst>
      <p:ext uri="{BB962C8B-B14F-4D97-AF65-F5344CB8AC3E}">
        <p14:creationId xmlns:p14="http://schemas.microsoft.com/office/powerpoint/2010/main" val="2486708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fld id="{0CDB01C5-B9D7-4351-925C-6E383CCD1ADB}" type="datetime1">
              <a:rPr lang="en-US" smtClean="0"/>
              <a:t>3/6/2015</a:t>
            </a:fld>
            <a:endParaRPr lang="en-US"/>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endParaRPr lang="en-US"/>
          </a:p>
        </p:txBody>
      </p:sp>
    </p:spTree>
    <p:extLst>
      <p:ext uri="{BB962C8B-B14F-4D97-AF65-F5344CB8AC3E}">
        <p14:creationId xmlns:p14="http://schemas.microsoft.com/office/powerpoint/2010/main" val="3095360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6D1069D-57B5-44E8-91CF-52BFF62849E0}"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fld id="{30748891-C6F3-448E-9075-4D278207B004}" type="datetime1">
              <a:rPr lang="en-US" smtClean="0"/>
              <a:t>3/6/2015</a:t>
            </a:fld>
            <a:endParaRPr lang="en-US"/>
          </a:p>
        </p:txBody>
      </p:sp>
    </p:spTree>
    <p:extLst>
      <p:ext uri="{BB962C8B-B14F-4D97-AF65-F5344CB8AC3E}">
        <p14:creationId xmlns:p14="http://schemas.microsoft.com/office/powerpoint/2010/main" val="36051502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F7F0023-A417-4AE2-85DA-68D450FC8D67}"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fld id="{5591D47C-5450-40D9-93D2-8AFDE07813FC}" type="datetime1">
              <a:rPr lang="en-US" smtClean="0"/>
              <a:t>3/6/2015</a:t>
            </a:fld>
            <a:endParaRPr lang="en-US"/>
          </a:p>
        </p:txBody>
      </p:sp>
    </p:spTree>
    <p:extLst>
      <p:ext uri="{BB962C8B-B14F-4D97-AF65-F5344CB8AC3E}">
        <p14:creationId xmlns:p14="http://schemas.microsoft.com/office/powerpoint/2010/main" val="21601275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7C422DD-FA6E-46A6-A7A7-1B2BEC1A2224}"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fld id="{4CCE96D3-7584-40ED-8AC2-E6675652C64A}" type="datetime1">
              <a:rPr lang="en-US" smtClean="0"/>
              <a:t>3/6/2015</a:t>
            </a:fld>
            <a:endParaRPr lang="en-US"/>
          </a:p>
        </p:txBody>
      </p:sp>
    </p:spTree>
    <p:extLst>
      <p:ext uri="{BB962C8B-B14F-4D97-AF65-F5344CB8AC3E}">
        <p14:creationId xmlns:p14="http://schemas.microsoft.com/office/powerpoint/2010/main" val="17193323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2.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10" Type="http://schemas.openxmlformats.org/officeDocument/2006/relationships/image" Target="../media/image4.png"/><Relationship Id="rId4" Type="http://schemas.openxmlformats.org/officeDocument/2006/relationships/slideLayout" Target="../slideLayouts/slideLayout31.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2" name="Picture 11"/>
          <p:cNvPicPr>
            <a:picLocks/>
          </p:cNvPicPr>
          <p:nvPr/>
        </p:nvPicPr>
        <p:blipFill rotWithShape="1">
          <a:blip r:embed="rId7">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fld id="{5F6AFA97-E6F6-4112-8442-0EDE7F6F9E0F}" type="datetime1">
              <a:rPr lang="en-US" smtClean="0"/>
              <a:t>3/6/2015</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DCAFEC54-8E76-433E-A5DB-26023827982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Arial" charset="0"/>
        </a:defRPr>
      </a:lvl2pPr>
      <a:lvl3pPr algn="ctr" defTabSz="457200" rtl="0" eaLnBrk="1" fontAlgn="base" hangingPunct="1">
        <a:spcBef>
          <a:spcPct val="0"/>
        </a:spcBef>
        <a:spcAft>
          <a:spcPct val="0"/>
        </a:spcAft>
        <a:defRPr sz="4400">
          <a:solidFill>
            <a:schemeClr val="tx1"/>
          </a:solidFill>
          <a:latin typeface="Arial" charset="0"/>
        </a:defRPr>
      </a:lvl3pPr>
      <a:lvl4pPr algn="ctr" defTabSz="457200" rtl="0" eaLnBrk="1" fontAlgn="base" hangingPunct="1">
        <a:spcBef>
          <a:spcPct val="0"/>
        </a:spcBef>
        <a:spcAft>
          <a:spcPct val="0"/>
        </a:spcAft>
        <a:defRPr sz="4400">
          <a:solidFill>
            <a:schemeClr val="tx1"/>
          </a:solidFill>
          <a:latin typeface="Arial" charset="0"/>
        </a:defRPr>
      </a:lvl4pPr>
      <a:lvl5pPr algn="ctr" defTabSz="457200" rtl="0" eaLnBrk="1" fontAlgn="base" hangingPunct="1">
        <a:spcBef>
          <a:spcPct val="0"/>
        </a:spcBef>
        <a:spcAft>
          <a:spcPct val="0"/>
        </a:spcAft>
        <a:defRPr sz="4400">
          <a:solidFill>
            <a:schemeClr val="tx1"/>
          </a:solidFill>
          <a:latin typeface="Arial" charset="0"/>
        </a:defRPr>
      </a:lvl5pPr>
      <a:lvl6pPr marL="457200" algn="ctr" defTabSz="457200" rtl="0" eaLnBrk="1" fontAlgn="base" hangingPunct="1">
        <a:spcBef>
          <a:spcPct val="0"/>
        </a:spcBef>
        <a:spcAft>
          <a:spcPct val="0"/>
        </a:spcAft>
        <a:defRPr sz="4400">
          <a:solidFill>
            <a:schemeClr val="tx1"/>
          </a:solidFill>
          <a:latin typeface="Arial" charset="0"/>
        </a:defRPr>
      </a:lvl6pPr>
      <a:lvl7pPr marL="914400" algn="ctr" defTabSz="457200" rtl="0" eaLnBrk="1" fontAlgn="base" hangingPunct="1">
        <a:spcBef>
          <a:spcPct val="0"/>
        </a:spcBef>
        <a:spcAft>
          <a:spcPct val="0"/>
        </a:spcAft>
        <a:defRPr sz="4400">
          <a:solidFill>
            <a:schemeClr val="tx1"/>
          </a:solidFill>
          <a:latin typeface="Arial" charset="0"/>
        </a:defRPr>
      </a:lvl7pPr>
      <a:lvl8pPr marL="1371600" algn="ctr" defTabSz="457200" rtl="0" eaLnBrk="1" fontAlgn="base" hangingPunct="1">
        <a:spcBef>
          <a:spcPct val="0"/>
        </a:spcBef>
        <a:spcAft>
          <a:spcPct val="0"/>
        </a:spcAft>
        <a:defRPr sz="4400">
          <a:solidFill>
            <a:schemeClr val="tx1"/>
          </a:solidFill>
          <a:latin typeface="Arial" charset="0"/>
        </a:defRPr>
      </a:lvl8pPr>
      <a:lvl9pPr marL="1828800" algn="ctr" defTabSz="457200" rtl="0" eaLnBrk="1" fontAlgn="base" hangingPunct="1">
        <a:spcBef>
          <a:spcPct val="0"/>
        </a:spcBef>
        <a:spcAft>
          <a:spcPct val="0"/>
        </a:spcAft>
        <a:defRPr sz="4400">
          <a:solidFill>
            <a:schemeClr val="tx1"/>
          </a:solidFill>
          <a:latin typeface="Arial"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cs typeface="+mn-cs"/>
              </a:defRPr>
            </a:lvl1pPr>
          </a:lstStyle>
          <a:p>
            <a:pPr>
              <a:defRPr/>
            </a:pPr>
            <a:fld id="{7355A444-198C-4B3A-BDD0-4EC8FA09D03F}" type="slidenum">
              <a:rPr lang="en-US"/>
              <a:pPr>
                <a:defRPr/>
              </a:pPr>
              <a:t>‹#›</a:t>
            </a:fld>
            <a:endParaRPr lang="en-US"/>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endParaRPr lang="en-US" altLang="en-US" smtClean="0"/>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a:latin typeface="+mn-lt"/>
                <a:cs typeface="+mn-cs"/>
              </a:defRPr>
            </a:lvl1pPr>
          </a:lstStyle>
          <a:p>
            <a:pPr>
              <a:defRPr/>
            </a:pPr>
            <a:endParaRPr lang="en-US"/>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200">
                <a:latin typeface="+mn-lt"/>
                <a:cs typeface="+mn-cs"/>
              </a:defRPr>
            </a:lvl1pPr>
          </a:lstStyle>
          <a:p>
            <a:pPr>
              <a:defRPr/>
            </a:pPr>
            <a:fld id="{FBB6D5F7-3761-458E-A923-E33D0FD11B33}" type="datetime1">
              <a:rPr lang="en-US" smtClean="0"/>
              <a:t>3/6/2015</a:t>
            </a:fld>
            <a:endParaRPr lang="en-US"/>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fld id="{507F9C81-DBC5-4D6C-A3DC-8AD19F1F8242}" type="slidenum">
              <a:rPr lang="en-US" altLang="en-US" sz="1200" smtClean="0"/>
              <a:pPr algn="ctr">
                <a:defRPr/>
              </a:pPr>
              <a:t>‹#›</a:t>
            </a:fld>
            <a:endParaRPr lang="en-US" altLang="en-US" sz="1200" smtClean="0"/>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cs typeface="+mn-cs"/>
              </a:defRPr>
            </a:lvl1pPr>
          </a:lstStyle>
          <a:p>
            <a:pPr>
              <a:defRPr/>
            </a:pPr>
            <a:fld id="{E1AB524F-1EF3-4440-91A6-3C321FC86A6A}" type="slidenum">
              <a:rPr lang="en-US"/>
              <a:pPr>
                <a:defRPr/>
              </a:pPr>
              <a:t>‹#›</a:t>
            </a:fld>
            <a:endParaRPr lang="en-US"/>
          </a:p>
        </p:txBody>
      </p:sp>
      <p:sp>
        <p:nvSpPr>
          <p:cNvPr id="3076"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endParaRPr lang="en-US" altLang="en-US" smtClean="0"/>
          </a:p>
        </p:txBody>
      </p:sp>
      <p:pic>
        <p:nvPicPr>
          <p:cNvPr id="3077"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a:latin typeface="+mn-lt"/>
                <a:cs typeface="+mn-cs"/>
              </a:defRPr>
            </a:lvl1pPr>
          </a:lstStyle>
          <a:p>
            <a:pPr>
              <a:defRPr/>
            </a:pPr>
            <a:endParaRPr lang="en-US"/>
          </a:p>
        </p:txBody>
      </p:sp>
      <p:sp>
        <p:nvSpPr>
          <p:cNvPr id="3080"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200">
                <a:latin typeface="+mn-lt"/>
                <a:cs typeface="+mn-cs"/>
              </a:defRPr>
            </a:lvl1pPr>
          </a:lstStyle>
          <a:p>
            <a:pPr>
              <a:defRPr/>
            </a:pPr>
            <a:fld id="{A138983C-9A97-49A3-8BB6-532533171A34}" type="datetime1">
              <a:rPr lang="en-US" smtClean="0"/>
              <a:t>3/6/2015</a:t>
            </a:fld>
            <a:endParaRPr lang="en-US"/>
          </a:p>
        </p:txBody>
      </p:sp>
      <p:sp>
        <p:nvSpPr>
          <p:cNvPr id="3082"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3"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fld id="{57EA2175-F876-409A-A82E-FF29365D2AC3}" type="slidenum">
              <a:rPr lang="en-US" altLang="en-US" sz="1200" smtClean="0"/>
              <a:pPr algn="ctr">
                <a:defRPr/>
              </a:pPr>
              <a:t>‹#›</a:t>
            </a:fld>
            <a:endParaRPr lang="en-US" altLang="en-US" sz="1200" smtClean="0"/>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099"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00"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3" name="Picture 12"/>
          <p:cNvPicPr>
            <a:picLocks/>
          </p:cNvPicPr>
          <p:nvPr/>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4102" name="Picture 8" descr="ERCOT cmyk-01.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085850" y="6024563"/>
            <a:ext cx="6867525" cy="415925"/>
          </a:xfrm>
          <a:prstGeom prst="rect">
            <a:avLst/>
          </a:prstGeom>
          <a:noFill/>
        </p:spPr>
        <p:txBody>
          <a:bodyPr>
            <a:spAutoFit/>
          </a:bodyPr>
          <a:lstStyle/>
          <a:p>
            <a:pPr fontAlgn="auto">
              <a:spcBef>
                <a:spcPts val="0"/>
              </a:spcBef>
              <a:spcAft>
                <a:spcPts val="0"/>
              </a:spcAft>
              <a:defRPr/>
            </a:pPr>
            <a:r>
              <a:rPr lang="en-US" sz="1050" b="1" dirty="0">
                <a:latin typeface="+mn-lt"/>
                <a:cs typeface="+mn-cs"/>
              </a:rPr>
              <a:t>TAC</a:t>
            </a:r>
          </a:p>
          <a:p>
            <a:pPr fontAlgn="auto">
              <a:spcBef>
                <a:spcPts val="0"/>
              </a:spcBef>
              <a:spcAft>
                <a:spcPts val="0"/>
              </a:spcAft>
              <a:defRPr/>
            </a:pPr>
            <a:r>
              <a:rPr lang="en-US" sz="1050" dirty="0">
                <a:latin typeface="+mn-lt"/>
                <a:cs typeface="+mn-cs"/>
              </a:rPr>
              <a:t>01/28/2014</a:t>
            </a:r>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Arial" charset="0"/>
        </a:defRPr>
      </a:lvl2pPr>
      <a:lvl3pPr algn="ctr" defTabSz="457200" rtl="0" eaLnBrk="1" fontAlgn="base" hangingPunct="1">
        <a:spcBef>
          <a:spcPct val="0"/>
        </a:spcBef>
        <a:spcAft>
          <a:spcPct val="0"/>
        </a:spcAft>
        <a:defRPr sz="4400">
          <a:solidFill>
            <a:schemeClr val="tx1"/>
          </a:solidFill>
          <a:latin typeface="Arial" charset="0"/>
        </a:defRPr>
      </a:lvl3pPr>
      <a:lvl4pPr algn="ctr" defTabSz="457200" rtl="0" eaLnBrk="1" fontAlgn="base" hangingPunct="1">
        <a:spcBef>
          <a:spcPct val="0"/>
        </a:spcBef>
        <a:spcAft>
          <a:spcPct val="0"/>
        </a:spcAft>
        <a:defRPr sz="4400">
          <a:solidFill>
            <a:schemeClr val="tx1"/>
          </a:solidFill>
          <a:latin typeface="Arial" charset="0"/>
        </a:defRPr>
      </a:lvl4pPr>
      <a:lvl5pPr algn="ctr" defTabSz="457200" rtl="0" eaLnBrk="1" fontAlgn="base" hangingPunct="1">
        <a:spcBef>
          <a:spcPct val="0"/>
        </a:spcBef>
        <a:spcAft>
          <a:spcPct val="0"/>
        </a:spcAft>
        <a:defRPr sz="4400">
          <a:solidFill>
            <a:schemeClr val="tx1"/>
          </a:solidFill>
          <a:latin typeface="Arial" charset="0"/>
        </a:defRPr>
      </a:lvl5pPr>
      <a:lvl6pPr marL="457200" algn="ctr" defTabSz="457200" rtl="0" eaLnBrk="1" fontAlgn="base" hangingPunct="1">
        <a:spcBef>
          <a:spcPct val="0"/>
        </a:spcBef>
        <a:spcAft>
          <a:spcPct val="0"/>
        </a:spcAft>
        <a:defRPr sz="4400">
          <a:solidFill>
            <a:schemeClr val="tx1"/>
          </a:solidFill>
          <a:latin typeface="Arial" charset="0"/>
        </a:defRPr>
      </a:lvl6pPr>
      <a:lvl7pPr marL="914400" algn="ctr" defTabSz="457200" rtl="0" eaLnBrk="1" fontAlgn="base" hangingPunct="1">
        <a:spcBef>
          <a:spcPct val="0"/>
        </a:spcBef>
        <a:spcAft>
          <a:spcPct val="0"/>
        </a:spcAft>
        <a:defRPr sz="4400">
          <a:solidFill>
            <a:schemeClr val="tx1"/>
          </a:solidFill>
          <a:latin typeface="Arial" charset="0"/>
        </a:defRPr>
      </a:lvl7pPr>
      <a:lvl8pPr marL="1371600" algn="ctr" defTabSz="457200" rtl="0" eaLnBrk="1" fontAlgn="base" hangingPunct="1">
        <a:spcBef>
          <a:spcPct val="0"/>
        </a:spcBef>
        <a:spcAft>
          <a:spcPct val="0"/>
        </a:spcAft>
        <a:defRPr sz="4400">
          <a:solidFill>
            <a:schemeClr val="tx1"/>
          </a:solidFill>
          <a:latin typeface="Arial" charset="0"/>
        </a:defRPr>
      </a:lvl8pPr>
      <a:lvl9pPr marL="1828800" algn="ctr" defTabSz="457200" rtl="0" eaLnBrk="1" fontAlgn="base" hangingPunct="1">
        <a:spcBef>
          <a:spcPct val="0"/>
        </a:spcBef>
        <a:spcAft>
          <a:spcPct val="0"/>
        </a:spcAft>
        <a:defRPr sz="4400">
          <a:solidFill>
            <a:schemeClr val="tx1"/>
          </a:solidFill>
          <a:latin typeface="Arial"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3492540"/>
            <a:chOff x="603250" y="546100"/>
            <a:chExt cx="7727950" cy="3492540"/>
          </a:xfrm>
        </p:grpSpPr>
        <p:pic>
          <p:nvPicPr>
            <p:cNvPr id="9" name="Picture 8" descr="ERCOT cmyk-0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1908215"/>
            </a:xfrm>
            <a:prstGeom prst="rect">
              <a:avLst/>
            </a:prstGeom>
            <a:noFill/>
          </p:spPr>
          <p:txBody>
            <a:bodyPr wrap="square" rtlCol="0">
              <a:spAutoFit/>
            </a:bodyPr>
            <a:lstStyle/>
            <a:p>
              <a:r>
                <a:rPr lang="en-US" sz="3200" b="1" dirty="0" smtClean="0"/>
                <a:t>Real-Time Transmission Congestion Management &amp; Market Effects</a:t>
              </a:r>
            </a:p>
            <a:p>
              <a:endParaRPr lang="en-US" altLang="en-US" b="1" dirty="0"/>
            </a:p>
            <a:p>
              <a:r>
                <a:rPr lang="en-US" altLang="en-US" dirty="0" smtClean="0"/>
                <a:t>Chad Thompson, Manager, Operations Support, ERCOT</a:t>
              </a:r>
            </a:p>
            <a:p>
              <a:r>
                <a:rPr lang="en-US" altLang="en-US" dirty="0" smtClean="0"/>
                <a:t>Jeff Gilbertson, </a:t>
              </a:r>
              <a:r>
                <a:rPr lang="en-US" altLang="en-US" dirty="0" err="1" smtClean="0"/>
                <a:t>Sr</a:t>
              </a:r>
              <a:r>
                <a:rPr lang="en-US" altLang="en-US" dirty="0"/>
                <a:t> </a:t>
              </a:r>
              <a:r>
                <a:rPr lang="en-US" altLang="en-US" dirty="0" smtClean="0"/>
                <a:t>Market Operations Analyst, ERCOT</a:t>
              </a:r>
              <a:endParaRPr lang="en-US" altLang="en-US" dirty="0"/>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0257571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609600" y="1905000"/>
            <a:ext cx="8229600" cy="4038600"/>
          </a:xfrm>
          <a:prstGeom prst="rect">
            <a:avLst/>
          </a:prstGeom>
        </p:spPr>
        <p:txBody>
          <a:bodyPr>
            <a:normAutofit fontScale="92500" lnSpcReduction="10000"/>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Does this mean that not all constraints are activated?</a:t>
            </a:r>
          </a:p>
          <a:p>
            <a:r>
              <a:rPr lang="en-US" dirty="0"/>
              <a:t>What are the criteria for activating constraints?</a:t>
            </a:r>
          </a:p>
          <a:p>
            <a:pPr lvl="1"/>
            <a:r>
              <a:rPr lang="en-US" dirty="0"/>
              <a:t>Correct modeling, telemetry, &amp; solution</a:t>
            </a:r>
          </a:p>
          <a:p>
            <a:pPr lvl="1"/>
            <a:r>
              <a:rPr lang="en-US" dirty="0"/>
              <a:t>Not redundant</a:t>
            </a:r>
          </a:p>
          <a:p>
            <a:pPr lvl="1"/>
            <a:r>
              <a:rPr lang="en-US" dirty="0"/>
              <a:t>Not Private Use Network Equipment</a:t>
            </a:r>
          </a:p>
          <a:p>
            <a:pPr lvl="1"/>
            <a:r>
              <a:rPr lang="en-US" dirty="0"/>
              <a:t>2 % </a:t>
            </a:r>
            <a:r>
              <a:rPr lang="en-US" dirty="0" smtClean="0"/>
              <a:t>or greater Generator Shift Factor*</a:t>
            </a:r>
            <a:endParaRPr lang="en-US" dirty="0"/>
          </a:p>
          <a:p>
            <a:pPr lvl="1"/>
            <a:r>
              <a:rPr lang="en-US" dirty="0"/>
              <a:t>Constraint Management Plans (CMP</a:t>
            </a:r>
            <a:r>
              <a:rPr lang="en-US" dirty="0" smtClean="0"/>
              <a:t>)</a:t>
            </a:r>
            <a:endParaRPr lang="en-US" dirty="0"/>
          </a:p>
        </p:txBody>
      </p:sp>
      <p:sp>
        <p:nvSpPr>
          <p:cNvPr id="2" name="Title 1"/>
          <p:cNvSpPr>
            <a:spLocks noGrp="1"/>
          </p:cNvSpPr>
          <p:nvPr>
            <p:ph type="title"/>
          </p:nvPr>
        </p:nvSpPr>
        <p:spPr/>
        <p:txBody>
          <a:bodyPr/>
          <a:lstStyle/>
          <a:p>
            <a:r>
              <a:rPr lang="en-US" dirty="0" smtClean="0"/>
              <a:t>Constraint Management</a:t>
            </a:r>
            <a:endParaRPr lang="en-US" dirty="0"/>
          </a:p>
        </p:txBody>
      </p:sp>
      <p:sp>
        <p:nvSpPr>
          <p:cNvPr id="3" name="Content Placeholder 2"/>
          <p:cNvSpPr>
            <a:spLocks noGrp="1"/>
          </p:cNvSpPr>
          <p:nvPr>
            <p:ph idx="1"/>
          </p:nvPr>
        </p:nvSpPr>
        <p:spPr>
          <a:xfrm>
            <a:off x="457200" y="1066800"/>
            <a:ext cx="8229600" cy="762000"/>
          </a:xfrm>
        </p:spPr>
        <p:txBody>
          <a:bodyPr>
            <a:normAutofit lnSpcReduction="10000"/>
          </a:bodyPr>
          <a:lstStyle/>
          <a:p>
            <a:pPr marL="400050" lvl="2" indent="0">
              <a:buNone/>
            </a:pPr>
            <a:r>
              <a:rPr lang="en-US" dirty="0" smtClean="0"/>
              <a:t>“Only </a:t>
            </a:r>
            <a:r>
              <a:rPr lang="en-US" dirty="0"/>
              <a:t>those constraints passed from RTCA into SCED are considered in congestion </a:t>
            </a:r>
            <a:r>
              <a:rPr lang="en-US" dirty="0" smtClean="0"/>
              <a:t>management”</a:t>
            </a:r>
            <a:endParaRPr lang="en-US" dirty="0"/>
          </a:p>
        </p:txBody>
      </p:sp>
      <p:sp>
        <p:nvSpPr>
          <p:cNvPr id="4" name="Slide Number Placeholder 3"/>
          <p:cNvSpPr>
            <a:spLocks noGrp="1"/>
          </p:cNvSpPr>
          <p:nvPr>
            <p:ph type="sldNum" sz="quarter" idx="12"/>
          </p:nvPr>
        </p:nvSpPr>
        <p:spPr/>
        <p:txBody>
          <a:bodyPr/>
          <a:lstStyle/>
          <a:p>
            <a:fld id="{DCAFEC54-8E76-433E-A5DB-26023827982F}" type="slidenum">
              <a:rPr lang="en-US" smtClean="0"/>
              <a:pPr/>
              <a:t>10</a:t>
            </a:fld>
            <a:endParaRPr lang="en-US" dirty="0"/>
          </a:p>
        </p:txBody>
      </p:sp>
    </p:spTree>
    <p:extLst>
      <p:ext uri="{BB962C8B-B14F-4D97-AF65-F5344CB8AC3E}">
        <p14:creationId xmlns:p14="http://schemas.microsoft.com/office/powerpoint/2010/main" val="2733857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Management</a:t>
            </a:r>
            <a:endParaRPr lang="en-US" dirty="0"/>
          </a:p>
        </p:txBody>
      </p:sp>
      <p:sp>
        <p:nvSpPr>
          <p:cNvPr id="3" name="Content Placeholder 2"/>
          <p:cNvSpPr>
            <a:spLocks noGrp="1"/>
          </p:cNvSpPr>
          <p:nvPr>
            <p:ph idx="1"/>
          </p:nvPr>
        </p:nvSpPr>
        <p:spPr/>
        <p:txBody>
          <a:bodyPr>
            <a:normAutofit/>
          </a:bodyPr>
          <a:lstStyle/>
          <a:p>
            <a:r>
              <a:rPr lang="en-US" dirty="0" smtClean="0"/>
              <a:t>How </a:t>
            </a:r>
            <a:r>
              <a:rPr lang="en-US" dirty="0"/>
              <a:t>can I find out why a constraint was not activated?</a:t>
            </a:r>
          </a:p>
          <a:p>
            <a:pPr lvl="1"/>
            <a:r>
              <a:rPr lang="en-US" dirty="0"/>
              <a:t>MIS Secure Area under Grid </a:t>
            </a:r>
            <a:r>
              <a:rPr lang="en-US" dirty="0">
                <a:sym typeface="Wingdings" panose="05000000000000000000" pitchFamily="2" charset="2"/>
              </a:rPr>
              <a:t></a:t>
            </a:r>
            <a:r>
              <a:rPr lang="en-US" dirty="0"/>
              <a:t> Transmission </a:t>
            </a:r>
            <a:r>
              <a:rPr lang="en-US" dirty="0">
                <a:sym typeface="Wingdings" panose="05000000000000000000" pitchFamily="2" charset="2"/>
              </a:rPr>
              <a:t></a:t>
            </a:r>
            <a:r>
              <a:rPr lang="en-US" dirty="0"/>
              <a:t> Real-Time Operations</a:t>
            </a:r>
          </a:p>
          <a:p>
            <a:endParaRPr lang="en-US" dirty="0" smtClean="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505201"/>
            <a:ext cx="6783140" cy="2705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0836" y="3124200"/>
            <a:ext cx="4143375" cy="1190625"/>
          </a:xfrm>
          <a:prstGeom prst="rect">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Rectangle 4"/>
          <p:cNvSpPr/>
          <p:nvPr/>
        </p:nvSpPr>
        <p:spPr>
          <a:xfrm>
            <a:off x="508591" y="4419600"/>
            <a:ext cx="4876800" cy="259463"/>
          </a:xfrm>
          <a:prstGeom prst="rect">
            <a:avLst/>
          </a:prstGeom>
          <a:noFill/>
          <a:ln w="254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DCAFEC54-8E76-433E-A5DB-26023827982F}" type="slidenum">
              <a:rPr lang="en-US" smtClean="0"/>
              <a:pPr/>
              <a:t>11</a:t>
            </a:fld>
            <a:endParaRPr lang="en-US" dirty="0"/>
          </a:p>
        </p:txBody>
      </p:sp>
    </p:spTree>
    <p:extLst>
      <p:ext uri="{BB962C8B-B14F-4D97-AF65-F5344CB8AC3E}">
        <p14:creationId xmlns:p14="http://schemas.microsoft.com/office/powerpoint/2010/main" val="13705549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Management</a:t>
            </a:r>
            <a:endParaRPr lang="en-US" dirty="0"/>
          </a:p>
        </p:txBody>
      </p:sp>
      <p:sp>
        <p:nvSpPr>
          <p:cNvPr id="3" name="Content Placeholder 2"/>
          <p:cNvSpPr>
            <a:spLocks noGrp="1"/>
          </p:cNvSpPr>
          <p:nvPr>
            <p:ph idx="1"/>
          </p:nvPr>
        </p:nvSpPr>
        <p:spPr/>
        <p:txBody>
          <a:bodyPr>
            <a:normAutofit/>
          </a:bodyPr>
          <a:lstStyle/>
          <a:p>
            <a:r>
              <a:rPr lang="en-US" dirty="0" smtClean="0"/>
              <a:t>What’s a Constraint Management Plan?</a:t>
            </a:r>
          </a:p>
          <a:p>
            <a:pPr lvl="1"/>
            <a:r>
              <a:rPr lang="en-US" dirty="0" smtClean="0"/>
              <a:t>A transmission switching action that is developed to ensure overall grid reliability in the event a given contingency occurs</a:t>
            </a:r>
          </a:p>
          <a:p>
            <a:pPr lvl="1"/>
            <a:r>
              <a:rPr lang="en-US" dirty="0" smtClean="0"/>
              <a:t>CMPs are intended to supplement SCED, while maximizing transmission capacity when possible </a:t>
            </a:r>
          </a:p>
        </p:txBody>
      </p:sp>
      <p:sp>
        <p:nvSpPr>
          <p:cNvPr id="4" name="Slide Number Placeholder 3"/>
          <p:cNvSpPr>
            <a:spLocks noGrp="1"/>
          </p:cNvSpPr>
          <p:nvPr>
            <p:ph type="sldNum" sz="quarter" idx="12"/>
          </p:nvPr>
        </p:nvSpPr>
        <p:spPr/>
        <p:txBody>
          <a:bodyPr/>
          <a:lstStyle/>
          <a:p>
            <a:fld id="{DCAFEC54-8E76-433E-A5DB-26023827982F}" type="slidenum">
              <a:rPr lang="en-US" smtClean="0"/>
              <a:pPr/>
              <a:t>12</a:t>
            </a:fld>
            <a:endParaRPr lang="en-US" dirty="0"/>
          </a:p>
        </p:txBody>
      </p:sp>
    </p:spTree>
    <p:extLst>
      <p:ext uri="{BB962C8B-B14F-4D97-AF65-F5344CB8AC3E}">
        <p14:creationId xmlns:p14="http://schemas.microsoft.com/office/powerpoint/2010/main" val="526965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Management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What’s a Constraint Management Plan?</a:t>
            </a:r>
          </a:p>
          <a:p>
            <a:pPr lvl="1"/>
            <a:r>
              <a:rPr lang="en-US" dirty="0" smtClean="0"/>
              <a:t>Currently 4 types of CMPs as detailed in Section 2.1 </a:t>
            </a:r>
            <a:r>
              <a:rPr lang="en-US" i="1" dirty="0" smtClean="0"/>
              <a:t>Definitions</a:t>
            </a:r>
            <a:r>
              <a:rPr lang="en-US" dirty="0" smtClean="0"/>
              <a:t> of the ERCOT Nodal Protocols</a:t>
            </a:r>
          </a:p>
          <a:p>
            <a:pPr lvl="2"/>
            <a:r>
              <a:rPr lang="en-US" dirty="0" smtClean="0"/>
              <a:t>Mitigation Plan</a:t>
            </a:r>
          </a:p>
          <a:p>
            <a:pPr lvl="2"/>
            <a:r>
              <a:rPr lang="en-US" dirty="0" smtClean="0"/>
              <a:t>Pre-Contingency Action Plan (PCAP)</a:t>
            </a:r>
          </a:p>
          <a:p>
            <a:pPr lvl="2"/>
            <a:r>
              <a:rPr lang="en-US" dirty="0"/>
              <a:t>Remedial Action Plan (RAP)</a:t>
            </a:r>
          </a:p>
          <a:p>
            <a:pPr lvl="2"/>
            <a:r>
              <a:rPr lang="en-US" dirty="0" smtClean="0"/>
              <a:t>Temporary Outage Action Plan (TOAP)</a:t>
            </a:r>
          </a:p>
          <a:p>
            <a:pPr lvl="1"/>
            <a:r>
              <a:rPr lang="en-US" dirty="0" smtClean="0"/>
              <a:t>All CMPs are intended to resolve loading to below Emergency Ratings, with restoration of normal operating conditions within two hours</a:t>
            </a:r>
          </a:p>
        </p:txBody>
      </p:sp>
      <p:sp>
        <p:nvSpPr>
          <p:cNvPr id="4" name="Slide Number Placeholder 3"/>
          <p:cNvSpPr>
            <a:spLocks noGrp="1"/>
          </p:cNvSpPr>
          <p:nvPr>
            <p:ph type="sldNum" sz="quarter" idx="12"/>
          </p:nvPr>
        </p:nvSpPr>
        <p:spPr/>
        <p:txBody>
          <a:bodyPr/>
          <a:lstStyle/>
          <a:p>
            <a:fld id="{DCAFEC54-8E76-433E-A5DB-26023827982F}" type="slidenum">
              <a:rPr lang="en-US" smtClean="0"/>
              <a:pPr/>
              <a:t>13</a:t>
            </a:fld>
            <a:endParaRPr lang="en-US" dirty="0"/>
          </a:p>
        </p:txBody>
      </p:sp>
    </p:spTree>
    <p:extLst>
      <p:ext uri="{BB962C8B-B14F-4D97-AF65-F5344CB8AC3E}">
        <p14:creationId xmlns:p14="http://schemas.microsoft.com/office/powerpoint/2010/main" val="33554072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Management</a:t>
            </a:r>
            <a:endParaRPr lang="en-US" dirty="0"/>
          </a:p>
        </p:txBody>
      </p:sp>
      <p:sp>
        <p:nvSpPr>
          <p:cNvPr id="3" name="Content Placeholder 2"/>
          <p:cNvSpPr>
            <a:spLocks noGrp="1"/>
          </p:cNvSpPr>
          <p:nvPr>
            <p:ph idx="1"/>
          </p:nvPr>
        </p:nvSpPr>
        <p:spPr>
          <a:xfrm>
            <a:off x="457200" y="1066800"/>
            <a:ext cx="8229600" cy="5105400"/>
          </a:xfrm>
        </p:spPr>
        <p:txBody>
          <a:bodyPr>
            <a:normAutofit fontScale="92500"/>
          </a:bodyPr>
          <a:lstStyle/>
          <a:p>
            <a:r>
              <a:rPr lang="en-US" dirty="0" smtClean="0"/>
              <a:t>Mitigation Plan</a:t>
            </a:r>
          </a:p>
          <a:p>
            <a:pPr lvl="1"/>
            <a:r>
              <a:rPr lang="en-US" dirty="0" smtClean="0"/>
              <a:t>Post-contingency actions</a:t>
            </a:r>
          </a:p>
          <a:p>
            <a:pPr lvl="1"/>
            <a:r>
              <a:rPr lang="en-US" dirty="0" smtClean="0">
                <a:solidFill>
                  <a:srgbClr val="FF0000"/>
                </a:solidFill>
              </a:rPr>
              <a:t>May include load shed</a:t>
            </a:r>
          </a:p>
          <a:p>
            <a:pPr lvl="1"/>
            <a:r>
              <a:rPr lang="en-US" dirty="0" smtClean="0"/>
              <a:t>Constraints managed to their Emergency Ratings</a:t>
            </a:r>
          </a:p>
          <a:p>
            <a:pPr lvl="1"/>
            <a:r>
              <a:rPr lang="en-US" dirty="0" smtClean="0"/>
              <a:t>Not Modeled in ERCOT Systems</a:t>
            </a:r>
          </a:p>
          <a:p>
            <a:r>
              <a:rPr lang="en-US" dirty="0" smtClean="0"/>
              <a:t>Pre-Contingency Action Plan (PCAP)</a:t>
            </a:r>
          </a:p>
          <a:p>
            <a:pPr lvl="1"/>
            <a:r>
              <a:rPr lang="en-US" dirty="0" smtClean="0">
                <a:solidFill>
                  <a:srgbClr val="FF0000"/>
                </a:solidFill>
              </a:rPr>
              <a:t>Pre-contingency actions</a:t>
            </a:r>
          </a:p>
          <a:p>
            <a:pPr lvl="1"/>
            <a:r>
              <a:rPr lang="en-US" dirty="0"/>
              <a:t>D</a:t>
            </a:r>
            <a:r>
              <a:rPr lang="en-US" dirty="0" smtClean="0"/>
              <a:t>o not include load shed</a:t>
            </a:r>
          </a:p>
          <a:p>
            <a:pPr lvl="1"/>
            <a:r>
              <a:rPr lang="en-US" dirty="0"/>
              <a:t>Constraints managed to their Emergency </a:t>
            </a:r>
            <a:r>
              <a:rPr lang="en-US" dirty="0" smtClean="0"/>
              <a:t>Ratings</a:t>
            </a:r>
          </a:p>
          <a:p>
            <a:pPr lvl="1"/>
            <a:r>
              <a:rPr lang="en-US" dirty="0"/>
              <a:t>Not Modeled in ERCOT </a:t>
            </a:r>
            <a:r>
              <a:rPr lang="en-US" dirty="0" smtClean="0"/>
              <a:t>Systems</a:t>
            </a:r>
            <a:endParaRPr lang="en-US" dirty="0"/>
          </a:p>
        </p:txBody>
      </p:sp>
      <p:sp>
        <p:nvSpPr>
          <p:cNvPr id="4" name="Slide Number Placeholder 3"/>
          <p:cNvSpPr>
            <a:spLocks noGrp="1"/>
          </p:cNvSpPr>
          <p:nvPr>
            <p:ph type="sldNum" sz="quarter" idx="12"/>
          </p:nvPr>
        </p:nvSpPr>
        <p:spPr/>
        <p:txBody>
          <a:bodyPr/>
          <a:lstStyle/>
          <a:p>
            <a:fld id="{DCAFEC54-8E76-433E-A5DB-26023827982F}" type="slidenum">
              <a:rPr lang="en-US" smtClean="0"/>
              <a:pPr/>
              <a:t>14</a:t>
            </a:fld>
            <a:endParaRPr lang="en-US" dirty="0"/>
          </a:p>
        </p:txBody>
      </p:sp>
    </p:spTree>
    <p:extLst>
      <p:ext uri="{BB962C8B-B14F-4D97-AF65-F5344CB8AC3E}">
        <p14:creationId xmlns:p14="http://schemas.microsoft.com/office/powerpoint/2010/main" val="29084946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Management</a:t>
            </a:r>
            <a:endParaRPr lang="en-US" dirty="0"/>
          </a:p>
        </p:txBody>
      </p:sp>
      <p:sp>
        <p:nvSpPr>
          <p:cNvPr id="3" name="Content Placeholder 2"/>
          <p:cNvSpPr>
            <a:spLocks noGrp="1"/>
          </p:cNvSpPr>
          <p:nvPr>
            <p:ph idx="1"/>
          </p:nvPr>
        </p:nvSpPr>
        <p:spPr>
          <a:xfrm>
            <a:off x="457200" y="1066800"/>
            <a:ext cx="8229600" cy="5105400"/>
          </a:xfrm>
        </p:spPr>
        <p:txBody>
          <a:bodyPr>
            <a:normAutofit fontScale="92500" lnSpcReduction="10000"/>
          </a:bodyPr>
          <a:lstStyle/>
          <a:p>
            <a:r>
              <a:rPr lang="en-US" dirty="0" smtClean="0"/>
              <a:t>Remedial Action Plan (RAP)</a:t>
            </a:r>
          </a:p>
          <a:p>
            <a:pPr lvl="1"/>
            <a:r>
              <a:rPr lang="en-US" dirty="0" smtClean="0"/>
              <a:t>Post-contingency actions</a:t>
            </a:r>
          </a:p>
          <a:p>
            <a:pPr lvl="1"/>
            <a:r>
              <a:rPr lang="en-US" dirty="0"/>
              <a:t>D</a:t>
            </a:r>
            <a:r>
              <a:rPr lang="en-US" dirty="0" smtClean="0"/>
              <a:t>o not include load shed</a:t>
            </a:r>
          </a:p>
          <a:p>
            <a:pPr lvl="1"/>
            <a:r>
              <a:rPr lang="en-US" dirty="0" smtClean="0">
                <a:solidFill>
                  <a:srgbClr val="FF0000"/>
                </a:solidFill>
              </a:rPr>
              <a:t>Constraints managed to their 15-Minute Ratings</a:t>
            </a:r>
          </a:p>
          <a:p>
            <a:pPr lvl="1"/>
            <a:r>
              <a:rPr lang="en-US" dirty="0" smtClean="0">
                <a:solidFill>
                  <a:srgbClr val="FF0000"/>
                </a:solidFill>
              </a:rPr>
              <a:t>Modeled in ERCOT Systems</a:t>
            </a:r>
          </a:p>
          <a:p>
            <a:r>
              <a:rPr lang="en-US" dirty="0" smtClean="0"/>
              <a:t>Temporary Outage Action Plan (TOAP)</a:t>
            </a:r>
          </a:p>
          <a:p>
            <a:pPr lvl="1"/>
            <a:r>
              <a:rPr lang="en-US" dirty="0" smtClean="0"/>
              <a:t>Post-contingency actions</a:t>
            </a:r>
          </a:p>
          <a:p>
            <a:pPr lvl="1"/>
            <a:r>
              <a:rPr lang="en-US" dirty="0" smtClean="0">
                <a:solidFill>
                  <a:srgbClr val="FF0000"/>
                </a:solidFill>
              </a:rPr>
              <a:t>May include load shed</a:t>
            </a:r>
          </a:p>
          <a:p>
            <a:pPr lvl="1"/>
            <a:r>
              <a:rPr lang="en-US" dirty="0" smtClean="0"/>
              <a:t>Constraints managed to their Emergency Ratings</a:t>
            </a:r>
          </a:p>
          <a:p>
            <a:pPr lvl="1"/>
            <a:r>
              <a:rPr lang="en-US" dirty="0" smtClean="0"/>
              <a:t>Not </a:t>
            </a:r>
            <a:r>
              <a:rPr lang="en-US" dirty="0"/>
              <a:t>Modeled in ERCOT </a:t>
            </a:r>
            <a:r>
              <a:rPr lang="en-US" dirty="0" smtClean="0"/>
              <a:t>Systems</a:t>
            </a:r>
          </a:p>
          <a:p>
            <a:pPr lvl="1"/>
            <a:r>
              <a:rPr lang="en-US" dirty="0" smtClean="0">
                <a:solidFill>
                  <a:srgbClr val="FF0000"/>
                </a:solidFill>
              </a:rPr>
              <a:t>“</a:t>
            </a:r>
            <a:r>
              <a:rPr lang="en-US" dirty="0">
                <a:solidFill>
                  <a:srgbClr val="FF0000"/>
                </a:solidFill>
              </a:rPr>
              <a:t>Mitigation Plan for the duration of an outage</a:t>
            </a:r>
            <a:r>
              <a:rPr lang="en-US" dirty="0" smtClean="0">
                <a:solidFill>
                  <a:srgbClr val="FF0000"/>
                </a:solidFill>
              </a:rPr>
              <a:t>”</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DCAFEC54-8E76-433E-A5DB-26023827982F}" type="slidenum">
              <a:rPr lang="en-US" smtClean="0"/>
              <a:pPr/>
              <a:t>15</a:t>
            </a:fld>
            <a:endParaRPr lang="en-US" dirty="0"/>
          </a:p>
        </p:txBody>
      </p:sp>
    </p:spTree>
    <p:extLst>
      <p:ext uri="{BB962C8B-B14F-4D97-AF65-F5344CB8AC3E}">
        <p14:creationId xmlns:p14="http://schemas.microsoft.com/office/powerpoint/2010/main" val="23863468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Management</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762000"/>
            <a:ext cx="4724400" cy="5619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295400" y="1761460"/>
            <a:ext cx="2438400" cy="369332"/>
          </a:xfrm>
          <a:prstGeom prst="rect">
            <a:avLst/>
          </a:prstGeom>
          <a:noFill/>
          <a:ln>
            <a:solidFill>
              <a:schemeClr val="tx1"/>
            </a:solidFill>
          </a:ln>
        </p:spPr>
        <p:txBody>
          <a:bodyPr wrap="square" rtlCol="0">
            <a:spAutoFit/>
          </a:bodyPr>
          <a:lstStyle/>
          <a:p>
            <a:r>
              <a:rPr lang="en-US" dirty="0" smtClean="0"/>
              <a:t>Contingency Details</a:t>
            </a:r>
            <a:endParaRPr lang="en-US" dirty="0"/>
          </a:p>
        </p:txBody>
      </p:sp>
      <p:sp>
        <p:nvSpPr>
          <p:cNvPr id="9" name="TextBox 8"/>
          <p:cNvSpPr txBox="1"/>
          <p:nvPr/>
        </p:nvSpPr>
        <p:spPr>
          <a:xfrm>
            <a:off x="1295400" y="3288268"/>
            <a:ext cx="2438400" cy="369332"/>
          </a:xfrm>
          <a:prstGeom prst="rect">
            <a:avLst/>
          </a:prstGeom>
          <a:noFill/>
          <a:ln>
            <a:solidFill>
              <a:schemeClr val="tx1"/>
            </a:solidFill>
          </a:ln>
        </p:spPr>
        <p:txBody>
          <a:bodyPr wrap="square" rtlCol="0">
            <a:spAutoFit/>
          </a:bodyPr>
          <a:lstStyle/>
          <a:p>
            <a:r>
              <a:rPr lang="en-US" dirty="0" smtClean="0"/>
              <a:t>Overloaded Elements</a:t>
            </a:r>
            <a:endParaRPr lang="en-US" dirty="0"/>
          </a:p>
        </p:txBody>
      </p:sp>
      <p:sp>
        <p:nvSpPr>
          <p:cNvPr id="10" name="TextBox 9"/>
          <p:cNvSpPr txBox="1"/>
          <p:nvPr/>
        </p:nvSpPr>
        <p:spPr>
          <a:xfrm>
            <a:off x="1306033" y="4126468"/>
            <a:ext cx="2438400" cy="369332"/>
          </a:xfrm>
          <a:prstGeom prst="rect">
            <a:avLst/>
          </a:prstGeom>
          <a:noFill/>
          <a:ln>
            <a:solidFill>
              <a:schemeClr val="tx1"/>
            </a:solidFill>
          </a:ln>
        </p:spPr>
        <p:txBody>
          <a:bodyPr wrap="square" rtlCol="0">
            <a:spAutoFit/>
          </a:bodyPr>
          <a:lstStyle/>
          <a:p>
            <a:r>
              <a:rPr lang="en-US" dirty="0" smtClean="0"/>
              <a:t>Corrective Actions</a:t>
            </a:r>
            <a:endParaRPr lang="en-US" dirty="0"/>
          </a:p>
        </p:txBody>
      </p:sp>
      <p:sp>
        <p:nvSpPr>
          <p:cNvPr id="11" name="TextBox 10"/>
          <p:cNvSpPr txBox="1"/>
          <p:nvPr/>
        </p:nvSpPr>
        <p:spPr>
          <a:xfrm>
            <a:off x="1306033" y="5498068"/>
            <a:ext cx="2438400" cy="369332"/>
          </a:xfrm>
          <a:prstGeom prst="rect">
            <a:avLst/>
          </a:prstGeom>
          <a:noFill/>
          <a:ln>
            <a:solidFill>
              <a:schemeClr val="tx1"/>
            </a:solidFill>
          </a:ln>
        </p:spPr>
        <p:txBody>
          <a:bodyPr wrap="square" rtlCol="0">
            <a:spAutoFit/>
          </a:bodyPr>
          <a:lstStyle/>
          <a:p>
            <a:r>
              <a:rPr lang="en-US" dirty="0" smtClean="0"/>
              <a:t>Additional Details</a:t>
            </a:r>
            <a:endParaRPr lang="en-US" dirty="0"/>
          </a:p>
        </p:txBody>
      </p:sp>
      <p:cxnSp>
        <p:nvCxnSpPr>
          <p:cNvPr id="8" name="Straight Arrow Connector 7"/>
          <p:cNvCxnSpPr>
            <a:stCxn id="6" idx="3"/>
          </p:cNvCxnSpPr>
          <p:nvPr/>
        </p:nvCxnSpPr>
        <p:spPr>
          <a:xfrm>
            <a:off x="3733800" y="1946126"/>
            <a:ext cx="381000"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Left Brace 14"/>
          <p:cNvSpPr/>
          <p:nvPr/>
        </p:nvSpPr>
        <p:spPr>
          <a:xfrm>
            <a:off x="3744432" y="3200400"/>
            <a:ext cx="370367" cy="609600"/>
          </a:xfrm>
          <a:prstGeom prst="leftBrace">
            <a:avLst/>
          </a:prstGeom>
          <a:no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Left Brace 24"/>
          <p:cNvSpPr/>
          <p:nvPr/>
        </p:nvSpPr>
        <p:spPr>
          <a:xfrm>
            <a:off x="3744433" y="4038600"/>
            <a:ext cx="403150" cy="457200"/>
          </a:xfrm>
          <a:prstGeom prst="leftBrace">
            <a:avLst/>
          </a:prstGeom>
          <a:no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Left Brace 25"/>
          <p:cNvSpPr/>
          <p:nvPr/>
        </p:nvSpPr>
        <p:spPr>
          <a:xfrm>
            <a:off x="3733800" y="4972703"/>
            <a:ext cx="457200" cy="1428097"/>
          </a:xfrm>
          <a:prstGeom prst="leftBrace">
            <a:avLst/>
          </a:prstGeom>
          <a:no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Left Brace 16"/>
          <p:cNvSpPr/>
          <p:nvPr/>
        </p:nvSpPr>
        <p:spPr>
          <a:xfrm>
            <a:off x="3760824" y="2141425"/>
            <a:ext cx="370367" cy="609600"/>
          </a:xfrm>
          <a:prstGeom prst="leftBrace">
            <a:avLst/>
          </a:prstGeom>
          <a:no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TextBox 17"/>
          <p:cNvSpPr txBox="1"/>
          <p:nvPr/>
        </p:nvSpPr>
        <p:spPr>
          <a:xfrm>
            <a:off x="1293628" y="2261559"/>
            <a:ext cx="2438400" cy="369332"/>
          </a:xfrm>
          <a:prstGeom prst="rect">
            <a:avLst/>
          </a:prstGeom>
          <a:noFill/>
          <a:ln>
            <a:solidFill>
              <a:schemeClr val="tx1"/>
            </a:solidFill>
          </a:ln>
        </p:spPr>
        <p:txBody>
          <a:bodyPr wrap="square" rtlCol="0">
            <a:spAutoFit/>
          </a:bodyPr>
          <a:lstStyle/>
          <a:p>
            <a:r>
              <a:rPr lang="en-US" dirty="0" smtClean="0"/>
              <a:t>Administrative Details</a:t>
            </a:r>
            <a:endParaRPr lang="en-US" dirty="0"/>
          </a:p>
        </p:txBody>
      </p:sp>
      <p:sp>
        <p:nvSpPr>
          <p:cNvPr id="12" name="Slide Number Placeholder 11"/>
          <p:cNvSpPr>
            <a:spLocks noGrp="1"/>
          </p:cNvSpPr>
          <p:nvPr>
            <p:ph type="sldNum" sz="quarter" idx="12"/>
          </p:nvPr>
        </p:nvSpPr>
        <p:spPr/>
        <p:txBody>
          <a:bodyPr/>
          <a:lstStyle/>
          <a:p>
            <a:fld id="{DCAFEC54-8E76-433E-A5DB-26023827982F}" type="slidenum">
              <a:rPr lang="en-US" smtClean="0"/>
              <a:pPr/>
              <a:t>16</a:t>
            </a:fld>
            <a:endParaRPr lang="en-US" dirty="0"/>
          </a:p>
        </p:txBody>
      </p:sp>
    </p:spTree>
    <p:extLst>
      <p:ext uri="{BB962C8B-B14F-4D97-AF65-F5344CB8AC3E}">
        <p14:creationId xmlns:p14="http://schemas.microsoft.com/office/powerpoint/2010/main" val="9473180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5" grpId="0" animBg="1"/>
      <p:bldP spid="25" grpId="0" animBg="1"/>
      <p:bldP spid="26" grpId="0" animBg="1"/>
      <p:bldP spid="17"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Management</a:t>
            </a:r>
            <a:endParaRPr lang="en-US" dirty="0"/>
          </a:p>
        </p:txBody>
      </p:sp>
      <p:sp>
        <p:nvSpPr>
          <p:cNvPr id="3" name="Content Placeholder 2"/>
          <p:cNvSpPr>
            <a:spLocks noGrp="1"/>
          </p:cNvSpPr>
          <p:nvPr>
            <p:ph idx="1"/>
          </p:nvPr>
        </p:nvSpPr>
        <p:spPr/>
        <p:txBody>
          <a:bodyPr>
            <a:normAutofit/>
          </a:bodyPr>
          <a:lstStyle/>
          <a:p>
            <a:r>
              <a:rPr lang="en-US" dirty="0" smtClean="0"/>
              <a:t>Where are CMPs Posted?</a:t>
            </a:r>
          </a:p>
          <a:p>
            <a:pPr lvl="1"/>
            <a:r>
              <a:rPr lang="en-US" dirty="0"/>
              <a:t>MIS Secure Area under Grid </a:t>
            </a:r>
            <a:r>
              <a:rPr lang="en-US" dirty="0">
                <a:sym typeface="Wingdings" panose="05000000000000000000" pitchFamily="2" charset="2"/>
              </a:rPr>
              <a:t></a:t>
            </a:r>
            <a:r>
              <a:rPr lang="en-US" dirty="0" smtClean="0"/>
              <a:t> </a:t>
            </a:r>
            <a:r>
              <a:rPr lang="en-US" dirty="0"/>
              <a:t>Long-Term Planning </a:t>
            </a:r>
            <a:r>
              <a:rPr lang="en-US" dirty="0">
                <a:sym typeface="Wingdings" panose="05000000000000000000" pitchFamily="2" charset="2"/>
              </a:rPr>
              <a:t></a:t>
            </a:r>
            <a:r>
              <a:rPr lang="en-US" dirty="0" smtClean="0"/>
              <a:t> </a:t>
            </a:r>
            <a:r>
              <a:rPr lang="en-US" dirty="0"/>
              <a:t>Special Protection Systems and Remedial Action </a:t>
            </a:r>
            <a:r>
              <a:rPr lang="en-US" dirty="0" smtClean="0"/>
              <a:t>Plans</a:t>
            </a:r>
            <a:endParaRPr lang="en-US" dirty="0"/>
          </a:p>
        </p:txBody>
      </p:sp>
      <p:grpSp>
        <p:nvGrpSpPr>
          <p:cNvPr id="5" name="Group 4"/>
          <p:cNvGrpSpPr/>
          <p:nvPr/>
        </p:nvGrpSpPr>
        <p:grpSpPr>
          <a:xfrm>
            <a:off x="381000" y="3138488"/>
            <a:ext cx="4114800" cy="3212326"/>
            <a:chOff x="381000" y="3138488"/>
            <a:chExt cx="4114800" cy="3212326"/>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138488"/>
              <a:ext cx="4114800" cy="3212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500062" y="4419600"/>
              <a:ext cx="3462338" cy="325051"/>
            </a:xfrm>
            <a:prstGeom prst="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3138487"/>
            <a:ext cx="4181475"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12"/>
          </p:nvPr>
        </p:nvSpPr>
        <p:spPr/>
        <p:txBody>
          <a:bodyPr/>
          <a:lstStyle/>
          <a:p>
            <a:fld id="{DCAFEC54-8E76-433E-A5DB-26023827982F}" type="slidenum">
              <a:rPr lang="en-US" smtClean="0"/>
              <a:pPr/>
              <a:t>17</a:t>
            </a:fld>
            <a:endParaRPr lang="en-US" dirty="0"/>
          </a:p>
        </p:txBody>
      </p:sp>
    </p:spTree>
    <p:extLst>
      <p:ext uri="{BB962C8B-B14F-4D97-AF65-F5344CB8AC3E}">
        <p14:creationId xmlns:p14="http://schemas.microsoft.com/office/powerpoint/2010/main" val="4285802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8"/>
          <p:cNvGrpSpPr>
            <a:grpSpLocks/>
          </p:cNvGrpSpPr>
          <p:nvPr/>
        </p:nvGrpSpPr>
        <p:grpSpPr bwMode="auto">
          <a:xfrm>
            <a:off x="1295400" y="2735262"/>
            <a:ext cx="6553200" cy="2217738"/>
            <a:chOff x="1295400" y="2799182"/>
            <a:chExt cx="6553200" cy="1752919"/>
          </a:xfrm>
        </p:grpSpPr>
        <p:sp>
          <p:nvSpPr>
            <p:cNvPr id="18435" name="TextBox 1"/>
            <p:cNvSpPr txBox="1">
              <a:spLocks noChangeArrowheads="1"/>
            </p:cNvSpPr>
            <p:nvPr/>
          </p:nvSpPr>
          <p:spPr bwMode="auto">
            <a:xfrm>
              <a:off x="1295400" y="2922743"/>
              <a:ext cx="6553200" cy="1629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200" b="1" dirty="0" smtClean="0"/>
                <a:t>Congestion Management:</a:t>
              </a:r>
            </a:p>
            <a:p>
              <a:pPr algn="ctr" eaLnBrk="1" hangingPunct="1"/>
              <a:r>
                <a:rPr lang="en-US" altLang="en-US" sz="3200" b="1" dirty="0" smtClean="0"/>
                <a:t>Market Effects</a:t>
              </a:r>
              <a:endParaRPr lang="en-US" altLang="en-US" b="1" dirty="0"/>
            </a:p>
            <a:p>
              <a:pPr algn="ctr" eaLnBrk="1" hangingPunct="1"/>
              <a:endParaRPr lang="en-US" altLang="en-US" dirty="0"/>
            </a:p>
            <a:p>
              <a:pPr algn="ctr" eaLnBrk="1" hangingPunct="1"/>
              <a:r>
                <a:rPr lang="en-US" altLang="en-US" dirty="0" smtClean="0"/>
                <a:t>Jeff Gilbertson</a:t>
              </a:r>
              <a:endParaRPr lang="en-US" altLang="en-US" dirty="0"/>
            </a:p>
          </p:txBody>
        </p:sp>
        <p:cxnSp>
          <p:nvCxnSpPr>
            <p:cNvPr id="4" name="Straight Connector 3"/>
            <p:cNvCxnSpPr/>
            <p:nvPr/>
          </p:nvCxnSpPr>
          <p:spPr>
            <a:xfrm>
              <a:off x="1428750" y="2799182"/>
              <a:ext cx="6286500" cy="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438275" y="4185077"/>
              <a:ext cx="6286500" cy="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2546154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normAutofit/>
          </a:bodyPr>
          <a:lstStyle/>
          <a:p>
            <a:r>
              <a:rPr lang="en-US" dirty="0" smtClean="0"/>
              <a:t>Security Constrained Economic Dispatch (SCED) inputs and outputs</a:t>
            </a:r>
          </a:p>
          <a:p>
            <a:endParaRPr lang="en-US" dirty="0" smtClean="0"/>
          </a:p>
          <a:p>
            <a:r>
              <a:rPr lang="en-US" dirty="0" smtClean="0"/>
              <a:t>Constraint Scenarios</a:t>
            </a:r>
          </a:p>
          <a:p>
            <a:endParaRPr lang="en-US" dirty="0" smtClean="0"/>
          </a:p>
          <a:p>
            <a:endParaRPr lang="en-US" dirty="0"/>
          </a:p>
          <a:p>
            <a:r>
              <a:rPr lang="en-US" dirty="0" smtClean="0"/>
              <a:t>Data relationships</a:t>
            </a:r>
          </a:p>
          <a:p>
            <a:endParaRPr lang="en-US" dirty="0" smtClean="0"/>
          </a:p>
          <a:p>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19</a:t>
            </a:fld>
            <a:endParaRPr lang="en-US" dirty="0"/>
          </a:p>
        </p:txBody>
      </p:sp>
    </p:spTree>
    <p:extLst>
      <p:ext uri="{BB962C8B-B14F-4D97-AF65-F5344CB8AC3E}">
        <p14:creationId xmlns:p14="http://schemas.microsoft.com/office/powerpoint/2010/main" val="38342041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dirty="0" smtClean="0"/>
              <a:t>Identify what defines a constraint in the ERCOT system.</a:t>
            </a:r>
          </a:p>
          <a:p>
            <a:r>
              <a:rPr lang="en-US" dirty="0" smtClean="0"/>
              <a:t>Identify which ERCOT application dispatches generation to resolve constraint overloads.</a:t>
            </a:r>
          </a:p>
          <a:p>
            <a:r>
              <a:rPr lang="en-US" dirty="0" smtClean="0"/>
              <a:t>Identify the types of Constraint Management Plans as detailed in the ERCOT Nodal Protocols.       </a:t>
            </a:r>
            <a:endParaRPr lang="en-US" dirty="0"/>
          </a:p>
        </p:txBody>
      </p:sp>
      <p:sp>
        <p:nvSpPr>
          <p:cNvPr id="4" name="Slide Number Placeholder 3"/>
          <p:cNvSpPr>
            <a:spLocks noGrp="1"/>
          </p:cNvSpPr>
          <p:nvPr>
            <p:ph type="sldNum" sz="quarter" idx="12"/>
          </p:nvPr>
        </p:nvSpPr>
        <p:spPr/>
        <p:txBody>
          <a:bodyPr/>
          <a:lstStyle/>
          <a:p>
            <a:fld id="{DCAFEC54-8E76-433E-A5DB-26023827982F}" type="slidenum">
              <a:rPr lang="en-US" smtClean="0"/>
              <a:pPr/>
              <a:t>2</a:t>
            </a:fld>
            <a:endParaRPr lang="en-US" dirty="0"/>
          </a:p>
        </p:txBody>
      </p:sp>
    </p:spTree>
    <p:extLst>
      <p:ext uri="{BB962C8B-B14F-4D97-AF65-F5344CB8AC3E}">
        <p14:creationId xmlns:p14="http://schemas.microsoft.com/office/powerpoint/2010/main" val="3879991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SCED Inputs and Outputs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Security Constrained Economic Dispatch (SCED)</a:t>
            </a:r>
          </a:p>
          <a:p>
            <a:pPr lvl="1"/>
            <a:r>
              <a:rPr lang="en-US" dirty="0" smtClean="0"/>
              <a:t>Goal: Minimize generation cost while also respecting transmission constraints (“security constrained”)</a:t>
            </a:r>
          </a:p>
          <a:p>
            <a:r>
              <a:rPr lang="en-US" dirty="0" smtClean="0"/>
              <a:t>Inputs</a:t>
            </a:r>
          </a:p>
          <a:p>
            <a:pPr lvl="1"/>
            <a:r>
              <a:rPr lang="en-US" dirty="0" smtClean="0"/>
              <a:t>Generation to be Dispatched (GTBD)</a:t>
            </a:r>
          </a:p>
          <a:p>
            <a:pPr lvl="1"/>
            <a:r>
              <a:rPr lang="en-US" dirty="0" smtClean="0"/>
              <a:t>Generator offer curves</a:t>
            </a:r>
          </a:p>
          <a:p>
            <a:pPr lvl="1"/>
            <a:r>
              <a:rPr lang="en-US" dirty="0" smtClean="0"/>
              <a:t>Generator limits (Low/High Dispatch Limits)</a:t>
            </a:r>
          </a:p>
          <a:p>
            <a:pPr lvl="1"/>
            <a:r>
              <a:rPr lang="en-US" dirty="0" smtClean="0"/>
              <a:t>Generator current power output</a:t>
            </a:r>
          </a:p>
          <a:p>
            <a:pPr lvl="1"/>
            <a:r>
              <a:rPr lang="en-US" dirty="0" smtClean="0"/>
              <a:t>Active transmission constraints (cont’d)</a:t>
            </a:r>
          </a:p>
        </p:txBody>
      </p:sp>
      <p:sp>
        <p:nvSpPr>
          <p:cNvPr id="4" name="Slide Number Placeholder 3"/>
          <p:cNvSpPr>
            <a:spLocks noGrp="1"/>
          </p:cNvSpPr>
          <p:nvPr>
            <p:ph type="sldNum" sz="quarter" idx="12"/>
          </p:nvPr>
        </p:nvSpPr>
        <p:spPr/>
        <p:txBody>
          <a:bodyPr/>
          <a:lstStyle/>
          <a:p>
            <a:fld id="{DCAFEC54-8E76-433E-A5DB-26023827982F}" type="slidenum">
              <a:rPr lang="en-US" smtClean="0"/>
              <a:pPr/>
              <a:t>20</a:t>
            </a:fld>
            <a:endParaRPr lang="en-US" dirty="0"/>
          </a:p>
        </p:txBody>
      </p:sp>
    </p:spTree>
    <p:extLst>
      <p:ext uri="{BB962C8B-B14F-4D97-AF65-F5344CB8AC3E}">
        <p14:creationId xmlns:p14="http://schemas.microsoft.com/office/powerpoint/2010/main" val="5874438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SCED Inputs and Outputs</a:t>
            </a:r>
          </a:p>
        </p:txBody>
      </p:sp>
      <p:sp>
        <p:nvSpPr>
          <p:cNvPr id="3" name="Content Placeholder 2"/>
          <p:cNvSpPr>
            <a:spLocks noGrp="1"/>
          </p:cNvSpPr>
          <p:nvPr>
            <p:ph idx="1"/>
          </p:nvPr>
        </p:nvSpPr>
        <p:spPr/>
        <p:txBody>
          <a:bodyPr>
            <a:normAutofit lnSpcReduction="10000"/>
          </a:bodyPr>
          <a:lstStyle/>
          <a:p>
            <a:r>
              <a:rPr lang="en-US" dirty="0" smtClean="0"/>
              <a:t>Active transmission constraints</a:t>
            </a:r>
          </a:p>
          <a:p>
            <a:pPr lvl="1"/>
            <a:r>
              <a:rPr lang="en-US" dirty="0" smtClean="0"/>
              <a:t>Contingency and monitored element pair names</a:t>
            </a:r>
          </a:p>
          <a:p>
            <a:pPr lvl="1"/>
            <a:r>
              <a:rPr lang="en-US" dirty="0" smtClean="0"/>
              <a:t>Monitored element (“constraint”)</a:t>
            </a:r>
            <a:br>
              <a:rPr lang="en-US" dirty="0" smtClean="0"/>
            </a:br>
            <a:r>
              <a:rPr lang="en-US" dirty="0" smtClean="0"/>
              <a:t>post-contingency flow</a:t>
            </a:r>
          </a:p>
          <a:p>
            <a:pPr lvl="1"/>
            <a:r>
              <a:rPr lang="en-US" dirty="0" smtClean="0"/>
              <a:t>Constraint limit</a:t>
            </a:r>
          </a:p>
          <a:p>
            <a:pPr lvl="1"/>
            <a:r>
              <a:rPr lang="en-US" dirty="0" smtClean="0"/>
              <a:t>Maximum shadow price</a:t>
            </a:r>
          </a:p>
          <a:p>
            <a:pPr lvl="1"/>
            <a:r>
              <a:rPr lang="en-US" dirty="0" smtClean="0"/>
              <a:t>Resource shift factors</a:t>
            </a:r>
          </a:p>
          <a:p>
            <a:r>
              <a:rPr lang="en-US" dirty="0" smtClean="0"/>
              <a:t>This is all SCED knows about the ERCOT transmission network!</a:t>
            </a:r>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21</a:t>
            </a:fld>
            <a:endParaRPr lang="en-US" dirty="0"/>
          </a:p>
        </p:txBody>
      </p:sp>
    </p:spTree>
    <p:extLst>
      <p:ext uri="{BB962C8B-B14F-4D97-AF65-F5344CB8AC3E}">
        <p14:creationId xmlns:p14="http://schemas.microsoft.com/office/powerpoint/2010/main" val="36424563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SCED Inputs and Outputs</a:t>
            </a:r>
          </a:p>
        </p:txBody>
      </p:sp>
      <p:sp>
        <p:nvSpPr>
          <p:cNvPr id="3" name="Content Placeholder 2"/>
          <p:cNvSpPr>
            <a:spLocks noGrp="1"/>
          </p:cNvSpPr>
          <p:nvPr>
            <p:ph idx="1"/>
          </p:nvPr>
        </p:nvSpPr>
        <p:spPr/>
        <p:txBody>
          <a:bodyPr>
            <a:normAutofit/>
          </a:bodyPr>
          <a:lstStyle/>
          <a:p>
            <a:r>
              <a:rPr lang="en-US" dirty="0" smtClean="0"/>
              <a:t>Transmission Constraint Shadow Price (SCED </a:t>
            </a:r>
            <a:r>
              <a:rPr lang="en-US" b="1" dirty="0" smtClean="0"/>
              <a:t>output</a:t>
            </a:r>
            <a:r>
              <a:rPr lang="en-US" dirty="0" smtClean="0"/>
              <a:t>)</a:t>
            </a:r>
          </a:p>
          <a:p>
            <a:pPr lvl="1"/>
            <a:r>
              <a:rPr lang="en-US" dirty="0" smtClean="0"/>
              <a:t>Change in cost of system dispatch for a 1 MW change in monitored element limit</a:t>
            </a:r>
            <a:endParaRPr lang="en-US" dirty="0"/>
          </a:p>
          <a:p>
            <a:r>
              <a:rPr lang="en-US" dirty="0" smtClean="0"/>
              <a:t>Maximum Shadow Price (SCED input)</a:t>
            </a:r>
            <a:endParaRPr lang="en-US" dirty="0"/>
          </a:p>
          <a:p>
            <a:pPr lvl="1"/>
            <a:r>
              <a:rPr lang="en-US" dirty="0" smtClean="0"/>
              <a:t>Prevents wide price spread when constraint is not resolvable or very difficult to resolve</a:t>
            </a:r>
          </a:p>
        </p:txBody>
      </p:sp>
      <p:sp>
        <p:nvSpPr>
          <p:cNvPr id="4" name="Slide Number Placeholder 3"/>
          <p:cNvSpPr>
            <a:spLocks noGrp="1"/>
          </p:cNvSpPr>
          <p:nvPr>
            <p:ph type="sldNum" sz="quarter" idx="12"/>
          </p:nvPr>
        </p:nvSpPr>
        <p:spPr/>
        <p:txBody>
          <a:bodyPr/>
          <a:lstStyle/>
          <a:p>
            <a:fld id="{DCAFEC54-8E76-433E-A5DB-26023827982F}" type="slidenum">
              <a:rPr lang="en-US" smtClean="0"/>
              <a:pPr/>
              <a:t>22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826569558"/>
              </p:ext>
            </p:extLst>
          </p:nvPr>
        </p:nvGraphicFramePr>
        <p:xfrm>
          <a:off x="1600200" y="4724400"/>
          <a:ext cx="5867401" cy="990600"/>
        </p:xfrm>
        <a:graphic>
          <a:graphicData uri="http://schemas.openxmlformats.org/drawingml/2006/table">
            <a:tbl>
              <a:tblPr/>
              <a:tblGrid>
                <a:gridCol w="1643786"/>
                <a:gridCol w="1164348"/>
                <a:gridCol w="525099"/>
                <a:gridCol w="1073026"/>
                <a:gridCol w="1461142"/>
              </a:tblGrid>
              <a:tr h="495300">
                <a:tc>
                  <a:txBody>
                    <a:bodyPr/>
                    <a:lstStyle/>
                    <a:p>
                      <a:pPr algn="r" fontAlgn="b"/>
                      <a:r>
                        <a:rPr lang="en-US" sz="2000" b="1" i="0" u="none" strike="noStrike" dirty="0">
                          <a:solidFill>
                            <a:srgbClr val="000000"/>
                          </a:solidFill>
                          <a:effectLst/>
                          <a:latin typeface="+mj-lt"/>
                        </a:rPr>
                        <a:t>BASE CASE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mj-lt"/>
                        </a:rPr>
                        <a:t>$5,000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r" fontAlgn="b"/>
                      <a:r>
                        <a:rPr lang="en-US" sz="2000" b="1" i="0" u="none" strike="noStrike">
                          <a:solidFill>
                            <a:srgbClr val="000000"/>
                          </a:solidFill>
                          <a:effectLst/>
                          <a:latin typeface="+mj-lt"/>
                        </a:rPr>
                        <a:t>138 kV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mj-lt"/>
                        </a:rPr>
                        <a:t>$3,500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5300">
                <a:tc>
                  <a:txBody>
                    <a:bodyPr/>
                    <a:lstStyle/>
                    <a:p>
                      <a:pPr algn="r" fontAlgn="b"/>
                      <a:r>
                        <a:rPr lang="en-US" sz="2000" b="1" i="0" u="none" strike="noStrike">
                          <a:solidFill>
                            <a:srgbClr val="000000"/>
                          </a:solidFill>
                          <a:effectLst/>
                          <a:latin typeface="+mj-lt"/>
                        </a:rPr>
                        <a:t>345 kV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mj-lt"/>
                        </a:rPr>
                        <a:t>$4,500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r" fontAlgn="b"/>
                      <a:r>
                        <a:rPr lang="en-US" sz="2000" b="1" i="0" u="none" strike="noStrike">
                          <a:solidFill>
                            <a:srgbClr val="000000"/>
                          </a:solidFill>
                          <a:effectLst/>
                          <a:latin typeface="+mj-lt"/>
                        </a:rPr>
                        <a:t>69 kV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mj-lt"/>
                        </a:rPr>
                        <a:t>$2,800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847486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dirty="0"/>
              <a:t>SCED Inputs and Outputs</a:t>
            </a:r>
          </a:p>
        </p:txBody>
      </p:sp>
      <p:sp>
        <p:nvSpPr>
          <p:cNvPr id="3" name="Content Placeholder 2"/>
          <p:cNvSpPr>
            <a:spLocks noGrp="1"/>
          </p:cNvSpPr>
          <p:nvPr>
            <p:ph idx="1"/>
          </p:nvPr>
        </p:nvSpPr>
        <p:spPr/>
        <p:txBody>
          <a:bodyPr>
            <a:normAutofit/>
          </a:bodyPr>
          <a:lstStyle/>
          <a:p>
            <a:r>
              <a:rPr lang="en-US" dirty="0" smtClean="0"/>
              <a:t>Resource Shift Factor</a:t>
            </a:r>
          </a:p>
          <a:p>
            <a:pPr lvl="1"/>
            <a:r>
              <a:rPr lang="en-US" dirty="0" smtClean="0"/>
              <a:t>Change of flow on monitored element due to 1MW change of output of Resource</a:t>
            </a:r>
          </a:p>
          <a:p>
            <a:pPr lvl="2"/>
            <a:r>
              <a:rPr lang="en-US" b="1" dirty="0" smtClean="0"/>
              <a:t>Value range: </a:t>
            </a:r>
            <a:r>
              <a:rPr lang="en-US" dirty="0" smtClean="0"/>
              <a:t>-1 to 1</a:t>
            </a:r>
          </a:p>
          <a:p>
            <a:pPr lvl="2"/>
            <a:r>
              <a:rPr lang="en-US" b="1" dirty="0" smtClean="0"/>
              <a:t>Positive shift factor :</a:t>
            </a:r>
            <a:r>
              <a:rPr lang="en-US" dirty="0" smtClean="0"/>
              <a:t> flow on monitored element increases as generation increases</a:t>
            </a:r>
          </a:p>
          <a:p>
            <a:pPr lvl="2"/>
            <a:r>
              <a:rPr lang="en-US" b="1" dirty="0" smtClean="0"/>
              <a:t>Negative shift factor:</a:t>
            </a:r>
            <a:r>
              <a:rPr lang="en-US" dirty="0" smtClean="0"/>
              <a:t> flow on monitored element decreases as generation increases</a:t>
            </a:r>
          </a:p>
          <a:p>
            <a:pPr lvl="1"/>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23</a:t>
            </a:fld>
            <a:endParaRPr lang="en-US" dirty="0"/>
          </a:p>
        </p:txBody>
      </p:sp>
    </p:spTree>
    <p:extLst>
      <p:ext uri="{BB962C8B-B14F-4D97-AF65-F5344CB8AC3E}">
        <p14:creationId xmlns:p14="http://schemas.microsoft.com/office/powerpoint/2010/main" val="1289468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SCED Inputs and Outputs</a:t>
            </a:r>
          </a:p>
        </p:txBody>
      </p:sp>
      <p:sp>
        <p:nvSpPr>
          <p:cNvPr id="3" name="Content Placeholder 2"/>
          <p:cNvSpPr>
            <a:spLocks noGrp="1"/>
          </p:cNvSpPr>
          <p:nvPr>
            <p:ph idx="1"/>
          </p:nvPr>
        </p:nvSpPr>
        <p:spPr/>
        <p:txBody>
          <a:bodyPr>
            <a:normAutofit/>
          </a:bodyPr>
          <a:lstStyle/>
          <a:p>
            <a:r>
              <a:rPr lang="en-US" dirty="0" smtClean="0"/>
              <a:t>Resource Shift Factor</a:t>
            </a:r>
          </a:p>
          <a:p>
            <a:pPr lvl="1"/>
            <a:r>
              <a:rPr lang="en-US" dirty="0" smtClean="0"/>
              <a:t>Magnitude of shift factor indicative of number of paths Resource output has to flow</a:t>
            </a:r>
          </a:p>
          <a:p>
            <a:pPr lvl="1"/>
            <a:r>
              <a:rPr lang="en-US" dirty="0" smtClean="0"/>
              <a:t>Greater magnitude shift factors:</a:t>
            </a:r>
          </a:p>
          <a:p>
            <a:pPr lvl="2"/>
            <a:r>
              <a:rPr lang="en-US" dirty="0" smtClean="0"/>
              <a:t>Resource located on a radial path from monitored element; and/or</a:t>
            </a:r>
          </a:p>
          <a:p>
            <a:pPr lvl="2"/>
            <a:r>
              <a:rPr lang="en-US" dirty="0" smtClean="0"/>
              <a:t>Resource located close to monitored element</a:t>
            </a:r>
          </a:p>
          <a:p>
            <a:pPr lvl="1"/>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24</a:t>
            </a:fld>
            <a:endParaRPr lang="en-US" dirty="0"/>
          </a:p>
        </p:txBody>
      </p:sp>
    </p:spTree>
    <p:extLst>
      <p:ext uri="{BB962C8B-B14F-4D97-AF65-F5344CB8AC3E}">
        <p14:creationId xmlns:p14="http://schemas.microsoft.com/office/powerpoint/2010/main" val="388563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SCED Inputs and Outputs</a:t>
            </a:r>
          </a:p>
        </p:txBody>
      </p:sp>
      <p:sp>
        <p:nvSpPr>
          <p:cNvPr id="3" name="Content Placeholder 2"/>
          <p:cNvSpPr>
            <a:spLocks noGrp="1"/>
          </p:cNvSpPr>
          <p:nvPr>
            <p:ph idx="1"/>
          </p:nvPr>
        </p:nvSpPr>
        <p:spPr/>
        <p:txBody>
          <a:bodyPr>
            <a:normAutofit/>
          </a:bodyPr>
          <a:lstStyle/>
          <a:p>
            <a:r>
              <a:rPr lang="en-US" dirty="0" smtClean="0"/>
              <a:t>Outputs</a:t>
            </a:r>
          </a:p>
          <a:p>
            <a:pPr lvl="1"/>
            <a:r>
              <a:rPr lang="en-US" dirty="0" smtClean="0">
                <a:solidFill>
                  <a:srgbClr val="FF0000"/>
                </a:solidFill>
              </a:rPr>
              <a:t>Resource Base points (sent only to Resource)</a:t>
            </a:r>
          </a:p>
          <a:p>
            <a:pPr lvl="1"/>
            <a:r>
              <a:rPr lang="en-US" dirty="0" smtClean="0"/>
              <a:t>Locational Marginal Prices (LMPs) – cost to serve additional 1MW of load at a location</a:t>
            </a:r>
          </a:p>
          <a:p>
            <a:pPr lvl="2"/>
            <a:r>
              <a:rPr lang="en-US" dirty="0" smtClean="0"/>
              <a:t>Consistent with base points</a:t>
            </a:r>
          </a:p>
          <a:p>
            <a:pPr lvl="3"/>
            <a:r>
              <a:rPr lang="en-US" dirty="0" smtClean="0"/>
              <a:t>LMP higher than offer curve price, base point instructs resource to increase output</a:t>
            </a:r>
          </a:p>
          <a:p>
            <a:pPr lvl="3"/>
            <a:r>
              <a:rPr lang="en-US" dirty="0" smtClean="0"/>
              <a:t>LMP lower than offer curve price, base point instructs resource to decrease output</a:t>
            </a:r>
          </a:p>
          <a:p>
            <a:pPr lvl="1"/>
            <a:r>
              <a:rPr lang="en-US" dirty="0" smtClean="0"/>
              <a:t>Constraint solution flow</a:t>
            </a:r>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25</a:t>
            </a:fld>
            <a:endParaRPr lang="en-US" dirty="0"/>
          </a:p>
        </p:txBody>
      </p:sp>
    </p:spTree>
    <p:extLst>
      <p:ext uri="{BB962C8B-B14F-4D97-AF65-F5344CB8AC3E}">
        <p14:creationId xmlns:p14="http://schemas.microsoft.com/office/powerpoint/2010/main" val="1618804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287" y="2819400"/>
            <a:ext cx="3629025"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SCED Inputs and Outputs</a:t>
            </a:r>
          </a:p>
        </p:txBody>
      </p:sp>
      <p:sp>
        <p:nvSpPr>
          <p:cNvPr id="3" name="Content Placeholder 2"/>
          <p:cNvSpPr>
            <a:spLocks noGrp="1"/>
          </p:cNvSpPr>
          <p:nvPr>
            <p:ph idx="1"/>
          </p:nvPr>
        </p:nvSpPr>
        <p:spPr/>
        <p:txBody>
          <a:bodyPr>
            <a:normAutofit/>
          </a:bodyPr>
          <a:lstStyle/>
          <a:p>
            <a:r>
              <a:rPr lang="en-US" dirty="0" smtClean="0"/>
              <a:t>Where is SCED constraint data posted?</a:t>
            </a:r>
          </a:p>
          <a:p>
            <a:pPr lvl="1"/>
            <a:r>
              <a:rPr lang="en-US" dirty="0"/>
              <a:t>MIS Secure Area under </a:t>
            </a:r>
            <a:r>
              <a:rPr lang="en-US" dirty="0" smtClean="0"/>
              <a:t>Markets </a:t>
            </a:r>
            <a:r>
              <a:rPr lang="en-US" dirty="0">
                <a:sym typeface="Wingdings" panose="05000000000000000000" pitchFamily="2" charset="2"/>
              </a:rPr>
              <a:t></a:t>
            </a:r>
            <a:r>
              <a:rPr lang="en-US" dirty="0" smtClean="0"/>
              <a:t> Real-Time Market</a:t>
            </a:r>
            <a:endParaRPr lang="en-US" dirty="0"/>
          </a:p>
        </p:txBody>
      </p:sp>
      <p:sp>
        <p:nvSpPr>
          <p:cNvPr id="4" name="Rectangle 3"/>
          <p:cNvSpPr/>
          <p:nvPr/>
        </p:nvSpPr>
        <p:spPr>
          <a:xfrm>
            <a:off x="838200" y="5410200"/>
            <a:ext cx="1752599" cy="179143"/>
          </a:xfrm>
          <a:prstGeom prst="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2819400"/>
            <a:ext cx="3257550"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4762500" y="4411980"/>
            <a:ext cx="2933700" cy="160020"/>
          </a:xfrm>
          <a:prstGeom prst="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DCAFEC54-8E76-433E-A5DB-26023827982F}" type="slidenum">
              <a:rPr lang="en-US" smtClean="0"/>
              <a:pPr/>
              <a:t>26</a:t>
            </a:fld>
            <a:endParaRPr lang="en-US" dirty="0"/>
          </a:p>
        </p:txBody>
      </p:sp>
    </p:spTree>
    <p:extLst>
      <p:ext uri="{BB962C8B-B14F-4D97-AF65-F5344CB8AC3E}">
        <p14:creationId xmlns:p14="http://schemas.microsoft.com/office/powerpoint/2010/main" val="2451619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8863" y="5181600"/>
            <a:ext cx="4486275"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Constraint Scenarios</a:t>
            </a:r>
            <a:endParaRPr lang="en-US" dirty="0"/>
          </a:p>
        </p:txBody>
      </p:sp>
      <p:sp>
        <p:nvSpPr>
          <p:cNvPr id="3" name="Content Placeholder 2"/>
          <p:cNvSpPr>
            <a:spLocks noGrp="1"/>
          </p:cNvSpPr>
          <p:nvPr>
            <p:ph idx="1"/>
          </p:nvPr>
        </p:nvSpPr>
        <p:spPr>
          <a:xfrm>
            <a:off x="457200" y="1066800"/>
            <a:ext cx="8229600" cy="4343400"/>
          </a:xfrm>
        </p:spPr>
        <p:txBody>
          <a:bodyPr>
            <a:normAutofit fontScale="92500" lnSpcReduction="10000"/>
          </a:bodyPr>
          <a:lstStyle/>
          <a:p>
            <a:r>
              <a:rPr lang="en-US" dirty="0" smtClean="0"/>
              <a:t>No active constraints</a:t>
            </a:r>
          </a:p>
          <a:p>
            <a:pPr lvl="1"/>
            <a:r>
              <a:rPr lang="en-US" dirty="0" smtClean="0"/>
              <a:t>Transmission network “invisible” to SCED</a:t>
            </a:r>
          </a:p>
          <a:p>
            <a:pPr lvl="1"/>
            <a:r>
              <a:rPr lang="en-US" dirty="0" smtClean="0"/>
              <a:t>Dispatch is like using an “offer stack”</a:t>
            </a:r>
          </a:p>
          <a:p>
            <a:pPr lvl="2"/>
            <a:r>
              <a:rPr lang="en-US" dirty="0" smtClean="0"/>
              <a:t>Resources dispatched to meet GTBD</a:t>
            </a:r>
          </a:p>
          <a:p>
            <a:pPr lvl="2"/>
            <a:r>
              <a:rPr lang="en-US" dirty="0" smtClean="0"/>
              <a:t>Less expensive resources fully dispatched to</a:t>
            </a:r>
            <a:br>
              <a:rPr lang="en-US" dirty="0" smtClean="0"/>
            </a:br>
            <a:r>
              <a:rPr lang="en-US" dirty="0" smtClean="0"/>
              <a:t>High Dispatch Limit (HDL)</a:t>
            </a:r>
          </a:p>
          <a:p>
            <a:pPr lvl="2"/>
            <a:r>
              <a:rPr lang="en-US" dirty="0" smtClean="0"/>
              <a:t>More expensive resources dispatched to</a:t>
            </a:r>
            <a:br>
              <a:rPr lang="en-US" dirty="0" smtClean="0"/>
            </a:br>
            <a:r>
              <a:rPr lang="en-US" dirty="0" smtClean="0"/>
              <a:t>Low Dispatch Limit (LDL)</a:t>
            </a:r>
          </a:p>
          <a:p>
            <a:pPr lvl="2"/>
            <a:r>
              <a:rPr lang="en-US" dirty="0" smtClean="0"/>
              <a:t>Resources in between LDL and HDL are “marginal” and set one system-wide Locational Marginal Price (LMP)</a:t>
            </a:r>
          </a:p>
          <a:p>
            <a:pPr lvl="1"/>
            <a:r>
              <a:rPr lang="en-US" dirty="0" smtClean="0"/>
              <a:t>No congestion costs</a:t>
            </a:r>
          </a:p>
          <a:p>
            <a:pPr lvl="2"/>
            <a:endParaRPr lang="en-US" dirty="0" smtClean="0"/>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27</a:t>
            </a:fld>
            <a:endParaRPr lang="en-US" dirty="0"/>
          </a:p>
        </p:txBody>
      </p:sp>
    </p:spTree>
    <p:extLst>
      <p:ext uri="{BB962C8B-B14F-4D97-AF65-F5344CB8AC3E}">
        <p14:creationId xmlns:p14="http://schemas.microsoft.com/office/powerpoint/2010/main" val="975517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Scenarios</a:t>
            </a:r>
            <a:endParaRPr lang="en-US" dirty="0"/>
          </a:p>
        </p:txBody>
      </p:sp>
      <p:sp>
        <p:nvSpPr>
          <p:cNvPr id="3" name="Content Placeholder 2"/>
          <p:cNvSpPr>
            <a:spLocks noGrp="1"/>
          </p:cNvSpPr>
          <p:nvPr>
            <p:ph idx="1"/>
          </p:nvPr>
        </p:nvSpPr>
        <p:spPr/>
        <p:txBody>
          <a:bodyPr>
            <a:normAutofit/>
          </a:bodyPr>
          <a:lstStyle/>
          <a:p>
            <a:r>
              <a:rPr lang="en-US" dirty="0"/>
              <a:t>A</a:t>
            </a:r>
            <a:r>
              <a:rPr lang="en-US" dirty="0" smtClean="0"/>
              <a:t>ctive constraint(s) that are not binding in SCED</a:t>
            </a:r>
          </a:p>
          <a:p>
            <a:pPr lvl="1"/>
            <a:r>
              <a:rPr lang="en-US" dirty="0" smtClean="0"/>
              <a:t>By dispatching inexpensive resources first, the resulting post-contingency flow on constraints is less than limit</a:t>
            </a:r>
          </a:p>
          <a:p>
            <a:pPr lvl="1"/>
            <a:r>
              <a:rPr lang="en-US" dirty="0" smtClean="0"/>
              <a:t>No congestion costs; one system-wide LMP</a:t>
            </a:r>
          </a:p>
          <a:p>
            <a:pPr lvl="1"/>
            <a:r>
              <a:rPr lang="en-US" dirty="0" smtClean="0"/>
              <a:t>Again, dispatch is like using an “offer stack”</a:t>
            </a:r>
          </a:p>
          <a:p>
            <a:pPr lvl="1"/>
            <a:endParaRPr lang="en-US" dirty="0" smtClean="0"/>
          </a:p>
          <a:p>
            <a:pPr lvl="2"/>
            <a:endParaRPr lang="en-US" dirty="0" smtClean="0"/>
          </a:p>
          <a:p>
            <a:pPr lvl="2"/>
            <a:endParaRPr lang="en-US" dirty="0" smtClean="0"/>
          </a:p>
          <a:p>
            <a:pPr lvl="1"/>
            <a:endParaRPr lang="en-US" dirty="0" smtClean="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8390" y="4953000"/>
            <a:ext cx="4457700" cy="85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DCAFEC54-8E76-433E-A5DB-26023827982F}" type="slidenum">
              <a:rPr lang="en-US" smtClean="0"/>
              <a:pPr/>
              <a:t>28</a:t>
            </a:fld>
            <a:endParaRPr lang="en-US" dirty="0"/>
          </a:p>
        </p:txBody>
      </p:sp>
    </p:spTree>
    <p:extLst>
      <p:ext uri="{BB962C8B-B14F-4D97-AF65-F5344CB8AC3E}">
        <p14:creationId xmlns:p14="http://schemas.microsoft.com/office/powerpoint/2010/main" val="31643095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Scenarios</a:t>
            </a:r>
            <a:endParaRPr lang="en-US" dirty="0"/>
          </a:p>
        </p:txBody>
      </p:sp>
      <p:sp>
        <p:nvSpPr>
          <p:cNvPr id="3" name="Content Placeholder 2"/>
          <p:cNvSpPr>
            <a:spLocks noGrp="1"/>
          </p:cNvSpPr>
          <p:nvPr>
            <p:ph idx="1"/>
          </p:nvPr>
        </p:nvSpPr>
        <p:spPr>
          <a:xfrm>
            <a:off x="457200" y="1066800"/>
            <a:ext cx="8229600" cy="4343400"/>
          </a:xfrm>
        </p:spPr>
        <p:txBody>
          <a:bodyPr>
            <a:normAutofit fontScale="92500" lnSpcReduction="20000"/>
          </a:bodyPr>
          <a:lstStyle/>
          <a:p>
            <a:r>
              <a:rPr lang="en-US" dirty="0"/>
              <a:t>A</a:t>
            </a:r>
            <a:r>
              <a:rPr lang="en-US" dirty="0" smtClean="0"/>
              <a:t>ctive constraint(s) that are binding in SCED</a:t>
            </a:r>
          </a:p>
          <a:p>
            <a:pPr lvl="1"/>
            <a:r>
              <a:rPr lang="en-US" dirty="0" smtClean="0"/>
              <a:t>Dispatch based on economics alone would result in post-contingency flow above transmission limit</a:t>
            </a:r>
          </a:p>
          <a:p>
            <a:pPr lvl="1"/>
            <a:r>
              <a:rPr lang="en-US" dirty="0" smtClean="0"/>
              <a:t>More expensive resources must  be dispatched higher and less expensive resources dispatched lower in order to respect the limit</a:t>
            </a:r>
          </a:p>
          <a:p>
            <a:pPr lvl="1"/>
            <a:r>
              <a:rPr lang="en-US" dirty="0" smtClean="0"/>
              <a:t>Flow change on constraint is (solution resource output – initial resource output) * shift factor for each resource</a:t>
            </a:r>
          </a:p>
          <a:p>
            <a:pPr lvl="1"/>
            <a:r>
              <a:rPr lang="en-US" dirty="0" smtClean="0"/>
              <a:t>Power balance must be maintained, so resource level adjustments must balance each other out</a:t>
            </a:r>
          </a:p>
          <a:p>
            <a:pPr lvl="1"/>
            <a:endParaRPr lang="en-US" dirty="0" smtClean="0"/>
          </a:p>
          <a:p>
            <a:pPr lvl="2"/>
            <a:endParaRPr lang="en-US" dirty="0" smtClean="0"/>
          </a:p>
          <a:p>
            <a:pPr lvl="2"/>
            <a:endParaRPr lang="en-US" dirty="0" smtClean="0"/>
          </a:p>
          <a:p>
            <a:pPr lvl="1"/>
            <a:endParaRPr lang="en-US" dirty="0" smtClean="0"/>
          </a:p>
          <a:p>
            <a:endParaRPr lang="en-US" dirty="0" smtClean="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0290" y="5105400"/>
            <a:ext cx="45339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DCAFEC54-8E76-433E-A5DB-26023827982F}" type="slidenum">
              <a:rPr lang="en-US" smtClean="0"/>
              <a:pPr/>
              <a:t>29</a:t>
            </a:fld>
            <a:endParaRPr lang="en-US" dirty="0"/>
          </a:p>
        </p:txBody>
      </p:sp>
    </p:spTree>
    <p:extLst>
      <p:ext uri="{BB962C8B-B14F-4D97-AF65-F5344CB8AC3E}">
        <p14:creationId xmlns:p14="http://schemas.microsoft.com/office/powerpoint/2010/main" val="16882611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dirty="0" smtClean="0"/>
              <a:t>Identify the time-frame in which all Congestion Management Plans are intended to resolve loading below Emergency Ratings.</a:t>
            </a:r>
          </a:p>
          <a:p>
            <a:r>
              <a:rPr lang="en-US" dirty="0" smtClean="0"/>
              <a:t>Identify where Congestion Management Plans are posted to the Market</a:t>
            </a:r>
          </a:p>
          <a:p>
            <a:r>
              <a:rPr lang="en-US" dirty="0" smtClean="0"/>
              <a:t>Identify the ERCOT application whose goal is to minimize generation costs while also respecting transmission constraints. </a:t>
            </a:r>
            <a:endParaRPr lang="en-US" dirty="0"/>
          </a:p>
        </p:txBody>
      </p:sp>
      <p:sp>
        <p:nvSpPr>
          <p:cNvPr id="4" name="Slide Number Placeholder 3"/>
          <p:cNvSpPr>
            <a:spLocks noGrp="1"/>
          </p:cNvSpPr>
          <p:nvPr>
            <p:ph type="sldNum" sz="quarter" idx="12"/>
          </p:nvPr>
        </p:nvSpPr>
        <p:spPr/>
        <p:txBody>
          <a:bodyPr/>
          <a:lstStyle/>
          <a:p>
            <a:fld id="{DCAFEC54-8E76-433E-A5DB-26023827982F}" type="slidenum">
              <a:rPr lang="en-US" smtClean="0"/>
              <a:pPr/>
              <a:t>3</a:t>
            </a:fld>
            <a:endParaRPr lang="en-US" dirty="0"/>
          </a:p>
        </p:txBody>
      </p:sp>
    </p:spTree>
    <p:extLst>
      <p:ext uri="{BB962C8B-B14F-4D97-AF65-F5344CB8AC3E}">
        <p14:creationId xmlns:p14="http://schemas.microsoft.com/office/powerpoint/2010/main" val="14208593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Scenarios</a:t>
            </a:r>
            <a:endParaRPr lang="en-US" dirty="0"/>
          </a:p>
        </p:txBody>
      </p:sp>
      <p:sp>
        <p:nvSpPr>
          <p:cNvPr id="3" name="Content Placeholder 2"/>
          <p:cNvSpPr>
            <a:spLocks noGrp="1"/>
          </p:cNvSpPr>
          <p:nvPr>
            <p:ph idx="1"/>
          </p:nvPr>
        </p:nvSpPr>
        <p:spPr>
          <a:xfrm>
            <a:off x="457200" y="1066800"/>
            <a:ext cx="8229600" cy="4267200"/>
          </a:xfrm>
        </p:spPr>
        <p:txBody>
          <a:bodyPr>
            <a:normAutofit fontScale="92500" lnSpcReduction="20000"/>
          </a:bodyPr>
          <a:lstStyle/>
          <a:p>
            <a:r>
              <a:rPr lang="en-US" dirty="0"/>
              <a:t>A</a:t>
            </a:r>
            <a:r>
              <a:rPr lang="en-US" dirty="0" smtClean="0"/>
              <a:t>ctive constraint(s) that are binding in SCED</a:t>
            </a:r>
          </a:p>
          <a:p>
            <a:pPr lvl="1"/>
            <a:r>
              <a:rPr lang="en-US" dirty="0" smtClean="0"/>
              <a:t>Binding constraints have a non-zero “shadow price”</a:t>
            </a:r>
          </a:p>
          <a:p>
            <a:pPr lvl="1"/>
            <a:r>
              <a:rPr lang="en-US" dirty="0" smtClean="0"/>
              <a:t>The shadow price is the price sensitivity of the transmission constraint</a:t>
            </a:r>
          </a:p>
          <a:p>
            <a:pPr lvl="1"/>
            <a:r>
              <a:rPr lang="en-US" dirty="0" smtClean="0"/>
              <a:t>If transmission limit was 1MW lower, what would that mean in terms of cost?</a:t>
            </a:r>
          </a:p>
          <a:p>
            <a:pPr lvl="2"/>
            <a:r>
              <a:rPr lang="en-US" dirty="0" smtClean="0"/>
              <a:t>Since we are already starting at the most economic solution at the limit, the less expensive resources would need to produce less and more expensive resources would need to produce more</a:t>
            </a:r>
          </a:p>
          <a:p>
            <a:pPr lvl="1"/>
            <a:r>
              <a:rPr lang="en-US" dirty="0" smtClean="0"/>
              <a:t>Results in different LMPs throughout the system</a:t>
            </a:r>
          </a:p>
          <a:p>
            <a:pPr lvl="2"/>
            <a:endParaRPr lang="en-US" dirty="0" smtClean="0"/>
          </a:p>
          <a:p>
            <a:pPr lvl="2"/>
            <a:endParaRPr lang="en-US" dirty="0" smtClean="0"/>
          </a:p>
          <a:p>
            <a:pPr lvl="1"/>
            <a:endParaRPr lang="en-US" dirty="0" smtClean="0"/>
          </a:p>
          <a:p>
            <a:endParaRPr lang="en-US"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5530" y="5334000"/>
            <a:ext cx="45339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lstStyle/>
          <a:p>
            <a:fld id="{DCAFEC54-8E76-433E-A5DB-26023827982F}" type="slidenum">
              <a:rPr lang="en-US" smtClean="0"/>
              <a:pPr/>
              <a:t>30</a:t>
            </a:fld>
            <a:endParaRPr lang="en-US" dirty="0"/>
          </a:p>
        </p:txBody>
      </p:sp>
    </p:spTree>
    <p:extLst>
      <p:ext uri="{BB962C8B-B14F-4D97-AF65-F5344CB8AC3E}">
        <p14:creationId xmlns:p14="http://schemas.microsoft.com/office/powerpoint/2010/main" val="3000118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Scenarios</a:t>
            </a:r>
            <a:endParaRPr lang="en-US" dirty="0"/>
          </a:p>
        </p:txBody>
      </p:sp>
      <p:sp>
        <p:nvSpPr>
          <p:cNvPr id="3" name="Content Placeholder 2"/>
          <p:cNvSpPr>
            <a:spLocks noGrp="1"/>
          </p:cNvSpPr>
          <p:nvPr>
            <p:ph idx="1"/>
          </p:nvPr>
        </p:nvSpPr>
        <p:spPr>
          <a:xfrm>
            <a:off x="457200" y="1066800"/>
            <a:ext cx="8229600" cy="4114800"/>
          </a:xfrm>
        </p:spPr>
        <p:txBody>
          <a:bodyPr>
            <a:normAutofit fontScale="92500"/>
          </a:bodyPr>
          <a:lstStyle/>
          <a:p>
            <a:r>
              <a:rPr lang="en-US" dirty="0"/>
              <a:t>A</a:t>
            </a:r>
            <a:r>
              <a:rPr lang="en-US" dirty="0" smtClean="0"/>
              <a:t>ctive constraint(s) that are violated in SCED</a:t>
            </a:r>
          </a:p>
          <a:p>
            <a:pPr lvl="1"/>
            <a:r>
              <a:rPr lang="en-US" dirty="0" smtClean="0"/>
              <a:t>Transmission limit is NOT respected</a:t>
            </a:r>
          </a:p>
          <a:p>
            <a:pPr lvl="1"/>
            <a:r>
              <a:rPr lang="en-US" dirty="0" smtClean="0"/>
              <a:t>Occurs because:</a:t>
            </a:r>
          </a:p>
          <a:p>
            <a:pPr lvl="2"/>
            <a:r>
              <a:rPr lang="en-US" dirty="0" smtClean="0"/>
              <a:t>there are no resources that can be dispatched to resolve the constraint</a:t>
            </a:r>
          </a:p>
          <a:p>
            <a:pPr lvl="2"/>
            <a:r>
              <a:rPr lang="en-US" dirty="0" smtClean="0"/>
              <a:t>the cost to resolve the constraint is very high</a:t>
            </a:r>
          </a:p>
          <a:p>
            <a:pPr lvl="1"/>
            <a:r>
              <a:rPr lang="en-US" dirty="0" smtClean="0"/>
              <a:t>Remember, flow is </a:t>
            </a:r>
            <a:r>
              <a:rPr lang="en-US" u="sng" dirty="0" smtClean="0"/>
              <a:t>post-contingency</a:t>
            </a:r>
            <a:r>
              <a:rPr lang="en-US" dirty="0" smtClean="0"/>
              <a:t> flow. Actual monitored element flow is not allowed to go above limit.</a:t>
            </a:r>
          </a:p>
          <a:p>
            <a:pPr lvl="1"/>
            <a:endParaRPr lang="en-US" dirty="0" smtClean="0"/>
          </a:p>
          <a:p>
            <a:pPr lvl="2"/>
            <a:endParaRPr lang="en-US" dirty="0" smtClean="0"/>
          </a:p>
          <a:p>
            <a:pPr lvl="2"/>
            <a:endParaRPr lang="en-US" dirty="0" smtClean="0"/>
          </a:p>
          <a:p>
            <a:pPr lvl="1"/>
            <a:endParaRPr lang="en-US" dirty="0" smtClean="0"/>
          </a:p>
          <a:p>
            <a:endParaRPr lang="en-US" dirty="0" smtClean="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9343" y="5105400"/>
            <a:ext cx="4486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DCAFEC54-8E76-433E-A5DB-26023827982F}" type="slidenum">
              <a:rPr lang="en-US" smtClean="0"/>
              <a:pPr/>
              <a:t>31</a:t>
            </a:fld>
            <a:endParaRPr lang="en-US" dirty="0"/>
          </a:p>
        </p:txBody>
      </p:sp>
    </p:spTree>
    <p:extLst>
      <p:ext uri="{BB962C8B-B14F-4D97-AF65-F5344CB8AC3E}">
        <p14:creationId xmlns:p14="http://schemas.microsoft.com/office/powerpoint/2010/main" val="18901100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Scenarios</a:t>
            </a:r>
            <a:endParaRPr lang="en-US" dirty="0"/>
          </a:p>
        </p:txBody>
      </p:sp>
      <p:sp>
        <p:nvSpPr>
          <p:cNvPr id="3" name="Content Placeholder 2"/>
          <p:cNvSpPr>
            <a:spLocks noGrp="1"/>
          </p:cNvSpPr>
          <p:nvPr>
            <p:ph idx="1"/>
          </p:nvPr>
        </p:nvSpPr>
        <p:spPr/>
        <p:txBody>
          <a:bodyPr>
            <a:normAutofit/>
          </a:bodyPr>
          <a:lstStyle/>
          <a:p>
            <a:r>
              <a:rPr lang="en-US" dirty="0" smtClean="0"/>
              <a:t>Conditions for transmission congestion</a:t>
            </a:r>
          </a:p>
          <a:p>
            <a:pPr lvl="1"/>
            <a:r>
              <a:rPr lang="en-US" dirty="0" smtClean="0"/>
              <a:t>At least one transmission constraint is active</a:t>
            </a:r>
          </a:p>
          <a:p>
            <a:pPr lvl="1"/>
            <a:r>
              <a:rPr lang="en-US" dirty="0" smtClean="0"/>
              <a:t>SCED dispatch results in post-contingency flow on the monitored element at or above the constraint limit</a:t>
            </a:r>
          </a:p>
          <a:p>
            <a:pPr lvl="1"/>
            <a:endParaRPr lang="en-US" dirty="0" smtClean="0"/>
          </a:p>
          <a:p>
            <a:pPr lvl="2"/>
            <a:endParaRPr lang="en-US" dirty="0" smtClean="0"/>
          </a:p>
          <a:p>
            <a:pPr lvl="2"/>
            <a:endParaRPr lang="en-US" dirty="0" smtClean="0"/>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32</a:t>
            </a:fld>
            <a:endParaRPr lang="en-US" dirty="0"/>
          </a:p>
        </p:txBody>
      </p:sp>
    </p:spTree>
    <p:extLst>
      <p:ext uri="{BB962C8B-B14F-4D97-AF65-F5344CB8AC3E}">
        <p14:creationId xmlns:p14="http://schemas.microsoft.com/office/powerpoint/2010/main" val="34657949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Relationships</a:t>
            </a:r>
            <a:endParaRPr lang="en-US" dirty="0"/>
          </a:p>
        </p:txBody>
      </p:sp>
      <p:sp>
        <p:nvSpPr>
          <p:cNvPr id="3" name="Content Placeholder 2"/>
          <p:cNvSpPr>
            <a:spLocks noGrp="1"/>
          </p:cNvSpPr>
          <p:nvPr>
            <p:ph idx="1"/>
          </p:nvPr>
        </p:nvSpPr>
        <p:spPr/>
        <p:txBody>
          <a:bodyPr>
            <a:normAutofit/>
          </a:bodyPr>
          <a:lstStyle/>
          <a:p>
            <a:r>
              <a:rPr lang="en-US" dirty="0" smtClean="0"/>
              <a:t>Relationship between constraint flow and constraint shadow price</a:t>
            </a:r>
          </a:p>
        </p:txBody>
      </p:sp>
      <p:graphicFrame>
        <p:nvGraphicFramePr>
          <p:cNvPr id="4" name="Table 3"/>
          <p:cNvGraphicFramePr>
            <a:graphicFrameLocks noGrp="1"/>
          </p:cNvGraphicFramePr>
          <p:nvPr>
            <p:extLst>
              <p:ext uri="{D42A27DB-BD31-4B8C-83A1-F6EECF244321}">
                <p14:modId xmlns:p14="http://schemas.microsoft.com/office/powerpoint/2010/main" val="758586999"/>
              </p:ext>
            </p:extLst>
          </p:nvPr>
        </p:nvGraphicFramePr>
        <p:xfrm>
          <a:off x="1447800" y="2590800"/>
          <a:ext cx="6324600" cy="1752600"/>
        </p:xfrm>
        <a:graphic>
          <a:graphicData uri="http://schemas.openxmlformats.org/drawingml/2006/table">
            <a:tbl>
              <a:tblPr firstRow="1" bandRow="1">
                <a:tableStyleId>{5C22544A-7EE6-4342-B048-85BDC9FD1C3A}</a:tableStyleId>
              </a:tblPr>
              <a:tblGrid>
                <a:gridCol w="1752600"/>
                <a:gridCol w="1447800"/>
                <a:gridCol w="3124200"/>
              </a:tblGrid>
              <a:tr h="370840">
                <a:tc>
                  <a:txBody>
                    <a:bodyPr/>
                    <a:lstStyle/>
                    <a:p>
                      <a:r>
                        <a:rPr lang="en-US" dirty="0" smtClean="0"/>
                        <a:t>Scenario</a:t>
                      </a:r>
                      <a:endParaRPr lang="en-US" dirty="0"/>
                    </a:p>
                  </a:txBody>
                  <a:tcPr/>
                </a:tc>
                <a:tc>
                  <a:txBody>
                    <a:bodyPr/>
                    <a:lstStyle/>
                    <a:p>
                      <a:r>
                        <a:rPr lang="en-US" dirty="0" smtClean="0"/>
                        <a:t>Flow</a:t>
                      </a:r>
                      <a:endParaRPr lang="en-US" dirty="0"/>
                    </a:p>
                  </a:txBody>
                  <a:tcPr/>
                </a:tc>
                <a:tc>
                  <a:txBody>
                    <a:bodyPr/>
                    <a:lstStyle/>
                    <a:p>
                      <a:r>
                        <a:rPr lang="en-US" dirty="0" smtClean="0"/>
                        <a:t>Shadow Price</a:t>
                      </a:r>
                      <a:endParaRPr lang="en-US" dirty="0"/>
                    </a:p>
                  </a:txBody>
                  <a:tcPr/>
                </a:tc>
              </a:tr>
              <a:tr h="370840">
                <a:tc>
                  <a:txBody>
                    <a:bodyPr/>
                    <a:lstStyle/>
                    <a:p>
                      <a:r>
                        <a:rPr lang="en-US" dirty="0" smtClean="0"/>
                        <a:t>Not binding</a:t>
                      </a:r>
                      <a:endParaRPr lang="en-US" dirty="0"/>
                    </a:p>
                  </a:txBody>
                  <a:tcPr/>
                </a:tc>
                <a:tc>
                  <a:txBody>
                    <a:bodyPr/>
                    <a:lstStyle/>
                    <a:p>
                      <a:r>
                        <a:rPr lang="en-US" dirty="0" smtClean="0"/>
                        <a:t>&lt; limit</a:t>
                      </a:r>
                      <a:endParaRPr lang="en-US" dirty="0"/>
                    </a:p>
                  </a:txBody>
                  <a:tcPr/>
                </a:tc>
                <a:tc>
                  <a:txBody>
                    <a:bodyPr/>
                    <a:lstStyle/>
                    <a:p>
                      <a:r>
                        <a:rPr lang="en-US" dirty="0" smtClean="0"/>
                        <a:t>$0</a:t>
                      </a:r>
                      <a:endParaRPr lang="en-US" dirty="0"/>
                    </a:p>
                  </a:txBody>
                  <a:tcPr/>
                </a:tc>
              </a:tr>
              <a:tr h="370840">
                <a:tc>
                  <a:txBody>
                    <a:bodyPr/>
                    <a:lstStyle/>
                    <a:p>
                      <a:r>
                        <a:rPr lang="en-US" dirty="0" smtClean="0"/>
                        <a:t>Binding</a:t>
                      </a:r>
                      <a:endParaRPr lang="en-US" dirty="0"/>
                    </a:p>
                  </a:txBody>
                  <a:tcPr/>
                </a:tc>
                <a:tc>
                  <a:txBody>
                    <a:bodyPr/>
                    <a:lstStyle/>
                    <a:p>
                      <a:r>
                        <a:rPr lang="en-US" dirty="0" smtClean="0"/>
                        <a:t>= limit</a:t>
                      </a:r>
                      <a:endParaRPr lang="en-US" dirty="0"/>
                    </a:p>
                  </a:txBody>
                  <a:tcPr/>
                </a:tc>
                <a:tc>
                  <a:txBody>
                    <a:bodyPr/>
                    <a:lstStyle/>
                    <a:p>
                      <a:r>
                        <a:rPr lang="en-US" dirty="0" smtClean="0"/>
                        <a:t>&gt; $0</a:t>
                      </a:r>
                      <a:r>
                        <a:rPr lang="en-US" baseline="0" dirty="0" smtClean="0"/>
                        <a:t> and &lt; Max SP</a:t>
                      </a:r>
                      <a:endParaRPr lang="en-US" dirty="0"/>
                    </a:p>
                  </a:txBody>
                  <a:tcPr/>
                </a:tc>
              </a:tr>
              <a:tr h="370840">
                <a:tc>
                  <a:txBody>
                    <a:bodyPr/>
                    <a:lstStyle/>
                    <a:p>
                      <a:r>
                        <a:rPr lang="en-US" dirty="0" smtClean="0"/>
                        <a:t>Irresolvable/</a:t>
                      </a:r>
                    </a:p>
                    <a:p>
                      <a:r>
                        <a:rPr lang="en-US" dirty="0" smtClean="0"/>
                        <a:t>violated</a:t>
                      </a:r>
                      <a:endParaRPr lang="en-US" dirty="0"/>
                    </a:p>
                  </a:txBody>
                  <a:tcPr/>
                </a:tc>
                <a:tc>
                  <a:txBody>
                    <a:bodyPr/>
                    <a:lstStyle/>
                    <a:p>
                      <a:pPr>
                        <a:buFont typeface="Wingdings"/>
                        <a:buNone/>
                      </a:pPr>
                      <a:r>
                        <a:rPr lang="en-US" dirty="0" smtClean="0"/>
                        <a:t>&gt; limit</a:t>
                      </a:r>
                      <a:endParaRPr lang="en-US" dirty="0"/>
                    </a:p>
                  </a:txBody>
                  <a:tcPr/>
                </a:tc>
                <a:tc>
                  <a:txBody>
                    <a:bodyPr/>
                    <a:lstStyle/>
                    <a:p>
                      <a:r>
                        <a:rPr lang="en-US" dirty="0" smtClean="0"/>
                        <a:t>Max Shadow Price</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DCAFEC54-8E76-433E-A5DB-26023827982F}" type="slidenum">
              <a:rPr lang="en-US" smtClean="0"/>
              <a:pPr/>
              <a:t>33</a:t>
            </a:fld>
            <a:endParaRPr lang="en-US" dirty="0"/>
          </a:p>
        </p:txBody>
      </p:sp>
    </p:spTree>
    <p:extLst>
      <p:ext uri="{BB962C8B-B14F-4D97-AF65-F5344CB8AC3E}">
        <p14:creationId xmlns:p14="http://schemas.microsoft.com/office/powerpoint/2010/main" val="30462068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Relationships</a:t>
            </a:r>
          </a:p>
        </p:txBody>
      </p:sp>
      <p:sp>
        <p:nvSpPr>
          <p:cNvPr id="3" name="Content Placeholder 2"/>
          <p:cNvSpPr>
            <a:spLocks noGrp="1"/>
          </p:cNvSpPr>
          <p:nvPr>
            <p:ph idx="1"/>
          </p:nvPr>
        </p:nvSpPr>
        <p:spPr/>
        <p:txBody>
          <a:bodyPr>
            <a:normAutofit lnSpcReduction="10000"/>
          </a:bodyPr>
          <a:lstStyle/>
          <a:p>
            <a:r>
              <a:rPr lang="en-US" dirty="0" smtClean="0"/>
              <a:t>Relationship between shadow price, shift factors, and LMP</a:t>
            </a:r>
          </a:p>
          <a:p>
            <a:endParaRPr lang="en-US" dirty="0" smtClean="0"/>
          </a:p>
          <a:p>
            <a:r>
              <a:rPr lang="en-US" dirty="0" smtClean="0"/>
              <a:t>LMP  =  System Lambda</a:t>
            </a:r>
            <a:br>
              <a:rPr lang="en-US" dirty="0" smtClean="0"/>
            </a:br>
            <a:r>
              <a:rPr lang="en-US" dirty="0" smtClean="0"/>
              <a:t>				- (shift factor * shadow price</a:t>
            </a:r>
            <a:r>
              <a:rPr lang="en-US" dirty="0"/>
              <a:t>)</a:t>
            </a:r>
            <a:br>
              <a:rPr lang="en-US" dirty="0"/>
            </a:br>
            <a:r>
              <a:rPr lang="en-US" dirty="0" smtClean="0"/>
              <a:t>				</a:t>
            </a:r>
            <a:r>
              <a:rPr lang="en-US" i="1" dirty="0" smtClean="0"/>
              <a:t>- </a:t>
            </a:r>
            <a:r>
              <a:rPr lang="en-US" i="1" dirty="0"/>
              <a:t>(shift factor * shadow price</a:t>
            </a:r>
            <a:r>
              <a:rPr lang="en-US" i="1" dirty="0" smtClean="0"/>
              <a:t>)…</a:t>
            </a:r>
            <a:endParaRPr lang="en-US" i="1" dirty="0"/>
          </a:p>
          <a:p>
            <a:endParaRPr lang="en-US" i="1" dirty="0" smtClean="0"/>
          </a:p>
          <a:p>
            <a:r>
              <a:rPr lang="en-US" i="1" dirty="0" smtClean="0"/>
              <a:t>(shift factor * shadow price) subtracted for each constraint</a:t>
            </a:r>
          </a:p>
        </p:txBody>
      </p:sp>
      <p:sp>
        <p:nvSpPr>
          <p:cNvPr id="4" name="Slide Number Placeholder 3"/>
          <p:cNvSpPr>
            <a:spLocks noGrp="1"/>
          </p:cNvSpPr>
          <p:nvPr>
            <p:ph type="sldNum" sz="quarter" idx="12"/>
          </p:nvPr>
        </p:nvSpPr>
        <p:spPr/>
        <p:txBody>
          <a:bodyPr/>
          <a:lstStyle/>
          <a:p>
            <a:fld id="{DCAFEC54-8E76-433E-A5DB-26023827982F}" type="slidenum">
              <a:rPr lang="en-US" smtClean="0"/>
              <a:pPr/>
              <a:t>34</a:t>
            </a:fld>
            <a:endParaRPr lang="en-US" dirty="0"/>
          </a:p>
        </p:txBody>
      </p:sp>
    </p:spTree>
    <p:extLst>
      <p:ext uri="{BB962C8B-B14F-4D97-AF65-F5344CB8AC3E}">
        <p14:creationId xmlns:p14="http://schemas.microsoft.com/office/powerpoint/2010/main" val="35400919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Relationships</a:t>
            </a:r>
          </a:p>
        </p:txBody>
      </p:sp>
      <p:sp>
        <p:nvSpPr>
          <p:cNvPr id="3" name="Content Placeholder 2"/>
          <p:cNvSpPr>
            <a:spLocks noGrp="1"/>
          </p:cNvSpPr>
          <p:nvPr>
            <p:ph idx="1"/>
          </p:nvPr>
        </p:nvSpPr>
        <p:spPr/>
        <p:txBody>
          <a:bodyPr>
            <a:normAutofit/>
          </a:bodyPr>
          <a:lstStyle/>
          <a:p>
            <a:r>
              <a:rPr lang="en-US" dirty="0" smtClean="0"/>
              <a:t>Example:</a:t>
            </a:r>
          </a:p>
          <a:p>
            <a:r>
              <a:rPr lang="en-US" dirty="0" smtClean="0"/>
              <a:t>System Lambda is $50</a:t>
            </a:r>
          </a:p>
          <a:p>
            <a:r>
              <a:rPr lang="en-US" dirty="0" smtClean="0"/>
              <a:t>Resource A has a shift factor of 0.2 to constraint A</a:t>
            </a:r>
          </a:p>
          <a:p>
            <a:r>
              <a:rPr lang="en-US" dirty="0" smtClean="0"/>
              <a:t>Constraint A shadow price is $100</a:t>
            </a:r>
          </a:p>
          <a:p>
            <a:r>
              <a:rPr lang="en-US" dirty="0" smtClean="0"/>
              <a:t>LMP  =  System Lambda – </a:t>
            </a:r>
            <a:br>
              <a:rPr lang="en-US" dirty="0" smtClean="0"/>
            </a:br>
            <a:r>
              <a:rPr lang="en-US" dirty="0" smtClean="0"/>
              <a:t>				(shift factor * shadow price)</a:t>
            </a:r>
          </a:p>
          <a:p>
            <a:r>
              <a:rPr lang="en-US" dirty="0" smtClean="0"/>
              <a:t>LMP = $50 – (0.2 * $100) = $50-$20 = </a:t>
            </a:r>
            <a:r>
              <a:rPr lang="en-US" b="1" dirty="0" smtClean="0">
                <a:solidFill>
                  <a:srgbClr val="FF0000"/>
                </a:solidFill>
              </a:rPr>
              <a:t>$30</a:t>
            </a:r>
            <a:endParaRPr lang="en-US" b="1" dirty="0">
              <a:solidFill>
                <a:srgbClr val="FF0000"/>
              </a:solidFill>
            </a:endParaRPr>
          </a:p>
          <a:p>
            <a:endParaRPr lang="en-US" i="1"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35</a:t>
            </a:fld>
            <a:endParaRPr lang="en-US" dirty="0"/>
          </a:p>
        </p:txBody>
      </p:sp>
    </p:spTree>
    <p:extLst>
      <p:ext uri="{BB962C8B-B14F-4D97-AF65-F5344CB8AC3E}">
        <p14:creationId xmlns:p14="http://schemas.microsoft.com/office/powerpoint/2010/main" val="30879685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4800" dirty="0" smtClean="0"/>
              <a:t>Questions?</a:t>
            </a:r>
          </a:p>
        </p:txBody>
      </p:sp>
      <p:sp>
        <p:nvSpPr>
          <p:cNvPr id="4" name="Slide Number Placeholder 3"/>
          <p:cNvSpPr>
            <a:spLocks noGrp="1"/>
          </p:cNvSpPr>
          <p:nvPr>
            <p:ph type="sldNum" sz="quarter" idx="12"/>
          </p:nvPr>
        </p:nvSpPr>
        <p:spPr/>
        <p:txBody>
          <a:bodyPr/>
          <a:lstStyle/>
          <a:p>
            <a:fld id="{DCAFEC54-8E76-433E-A5DB-26023827982F}" type="slidenum">
              <a:rPr lang="en-US" smtClean="0"/>
              <a:pPr/>
              <a:t>36</a:t>
            </a:fld>
            <a:endParaRPr lang="en-US" dirty="0"/>
          </a:p>
        </p:txBody>
      </p:sp>
    </p:spTree>
    <p:extLst>
      <p:ext uri="{BB962C8B-B14F-4D97-AF65-F5344CB8AC3E}">
        <p14:creationId xmlns:p14="http://schemas.microsoft.com/office/powerpoint/2010/main" val="21349803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a:t>
            </a:r>
            <a:endParaRPr lang="en-US" dirty="0"/>
          </a:p>
        </p:txBody>
      </p:sp>
      <p:sp>
        <p:nvSpPr>
          <p:cNvPr id="3" name="Content Placeholder 2"/>
          <p:cNvSpPr>
            <a:spLocks noGrp="1"/>
          </p:cNvSpPr>
          <p:nvPr>
            <p:ph idx="1"/>
          </p:nvPr>
        </p:nvSpPr>
        <p:spPr/>
        <p:txBody>
          <a:bodyPr anchor="t">
            <a:normAutofit/>
          </a:bodyPr>
          <a:lstStyle/>
          <a:p>
            <a:pPr marL="514350" indent="-514350">
              <a:buAutoNum type="arabicPeriod"/>
            </a:pPr>
            <a:r>
              <a:rPr lang="en-US" dirty="0" smtClean="0"/>
              <a:t>A constraint in the ERCOT system is defined as</a:t>
            </a:r>
          </a:p>
          <a:p>
            <a:pPr marL="914400" lvl="1" indent="-514350">
              <a:buFont typeface="+mj-lt"/>
              <a:buAutoNum type="alphaLcParenR"/>
            </a:pPr>
            <a:r>
              <a:rPr lang="en-US" dirty="0"/>
              <a:t>An N-1 contingency and overloaded transmission element </a:t>
            </a:r>
            <a:r>
              <a:rPr lang="en-US" dirty="0" smtClean="0"/>
              <a:t>pair</a:t>
            </a:r>
          </a:p>
          <a:p>
            <a:pPr marL="914400" lvl="1" indent="-514350">
              <a:buFont typeface="+mj-lt"/>
              <a:buAutoNum type="alphaLcParenR"/>
            </a:pPr>
            <a:r>
              <a:rPr lang="en-US" dirty="0"/>
              <a:t>A base case, or real-time transmission element overload</a:t>
            </a:r>
          </a:p>
          <a:p>
            <a:pPr marL="914400" lvl="1" indent="-514350">
              <a:buFont typeface="+mj-lt"/>
              <a:buAutoNum type="alphaLcParenR"/>
            </a:pPr>
            <a:r>
              <a:rPr lang="en-US" dirty="0" smtClean="0"/>
              <a:t>All </a:t>
            </a:r>
            <a:r>
              <a:rPr lang="en-US" smtClean="0"/>
              <a:t>of the above</a:t>
            </a:r>
            <a:endParaRPr lang="en-US" dirty="0"/>
          </a:p>
          <a:p>
            <a:pPr marL="914400" lvl="1" indent="-514350">
              <a:buFont typeface="+mj-lt"/>
              <a:buAutoNum type="alphaLcParenR"/>
            </a:pPr>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37</a:t>
            </a:fld>
            <a:endParaRPr lang="en-US" dirty="0"/>
          </a:p>
        </p:txBody>
      </p:sp>
    </p:spTree>
    <p:extLst>
      <p:ext uri="{BB962C8B-B14F-4D97-AF65-F5344CB8AC3E}">
        <p14:creationId xmlns:p14="http://schemas.microsoft.com/office/powerpoint/2010/main" val="11919568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a:t>
            </a:r>
            <a:endParaRPr lang="en-US" dirty="0"/>
          </a:p>
        </p:txBody>
      </p:sp>
      <p:sp>
        <p:nvSpPr>
          <p:cNvPr id="3" name="Content Placeholder 2"/>
          <p:cNvSpPr>
            <a:spLocks noGrp="1"/>
          </p:cNvSpPr>
          <p:nvPr>
            <p:ph idx="1"/>
          </p:nvPr>
        </p:nvSpPr>
        <p:spPr/>
        <p:txBody>
          <a:bodyPr anchor="t">
            <a:normAutofit/>
          </a:bodyPr>
          <a:lstStyle/>
          <a:p>
            <a:pPr marL="514350" indent="-514350">
              <a:buFont typeface="+mj-lt"/>
              <a:buAutoNum type="arabicPeriod" startAt="2"/>
            </a:pPr>
            <a:r>
              <a:rPr lang="en-US" dirty="0" smtClean="0"/>
              <a:t>Which ERCOT application dispatches generation to resolve constraint overloads?</a:t>
            </a:r>
          </a:p>
          <a:p>
            <a:pPr marL="914400" lvl="1" indent="-514350">
              <a:buFont typeface="+mj-lt"/>
              <a:buAutoNum type="alphaLcParenR"/>
            </a:pPr>
            <a:r>
              <a:rPr lang="en-US" dirty="0" smtClean="0"/>
              <a:t>SCED</a:t>
            </a:r>
          </a:p>
          <a:p>
            <a:pPr marL="914400" lvl="1" indent="-514350">
              <a:buFont typeface="+mj-lt"/>
              <a:buAutoNum type="alphaLcParenR"/>
            </a:pPr>
            <a:r>
              <a:rPr lang="en-US" dirty="0" smtClean="0"/>
              <a:t>RTCA</a:t>
            </a:r>
            <a:endParaRPr lang="en-US" dirty="0"/>
          </a:p>
          <a:p>
            <a:pPr marL="914400" lvl="1" indent="-514350">
              <a:buFont typeface="+mj-lt"/>
              <a:buAutoNum type="alphaLcParenR"/>
            </a:pPr>
            <a:r>
              <a:rPr lang="en-US" dirty="0" smtClean="0"/>
              <a:t>VSAT</a:t>
            </a:r>
          </a:p>
          <a:p>
            <a:pPr marL="914400" lvl="1" indent="-514350">
              <a:buFont typeface="+mj-lt"/>
              <a:buAutoNum type="alphaLcParenR"/>
            </a:pPr>
            <a:r>
              <a:rPr lang="en-US" dirty="0" smtClean="0"/>
              <a:t>VSS</a:t>
            </a:r>
            <a:endParaRPr lang="en-US" dirty="0"/>
          </a:p>
          <a:p>
            <a:pPr marL="914400" lvl="1" indent="-514350">
              <a:buFont typeface="+mj-lt"/>
              <a:buAutoNum type="alphaLcParenR"/>
            </a:pPr>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38</a:t>
            </a:fld>
            <a:endParaRPr lang="en-US" dirty="0"/>
          </a:p>
        </p:txBody>
      </p:sp>
    </p:spTree>
    <p:extLst>
      <p:ext uri="{BB962C8B-B14F-4D97-AF65-F5344CB8AC3E}">
        <p14:creationId xmlns:p14="http://schemas.microsoft.com/office/powerpoint/2010/main" val="2737737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a:t>
            </a:r>
            <a:endParaRPr lang="en-US" dirty="0"/>
          </a:p>
        </p:txBody>
      </p:sp>
      <p:sp>
        <p:nvSpPr>
          <p:cNvPr id="3" name="Content Placeholder 2"/>
          <p:cNvSpPr>
            <a:spLocks noGrp="1"/>
          </p:cNvSpPr>
          <p:nvPr>
            <p:ph idx="1"/>
          </p:nvPr>
        </p:nvSpPr>
        <p:spPr/>
        <p:txBody>
          <a:bodyPr anchor="t">
            <a:normAutofit/>
          </a:bodyPr>
          <a:lstStyle/>
          <a:p>
            <a:pPr marL="514350" indent="-514350">
              <a:buFont typeface="+mj-lt"/>
              <a:buAutoNum type="arabicPeriod" startAt="3"/>
            </a:pPr>
            <a:r>
              <a:rPr lang="en-US" dirty="0" smtClean="0"/>
              <a:t>Which of the following Constraint Management Plans are detailed in the ERCOT Nodal Protocols:</a:t>
            </a:r>
          </a:p>
          <a:p>
            <a:pPr marL="914400" lvl="1" indent="-514350">
              <a:buFont typeface="+mj-lt"/>
              <a:buAutoNum type="alphaLcParenR"/>
            </a:pPr>
            <a:r>
              <a:rPr lang="en-US" dirty="0" smtClean="0"/>
              <a:t>Mitigation Plan (MP)</a:t>
            </a:r>
            <a:endParaRPr lang="en-US" dirty="0"/>
          </a:p>
          <a:p>
            <a:pPr marL="914400" lvl="1" indent="-514350">
              <a:buFont typeface="+mj-lt"/>
              <a:buAutoNum type="alphaLcParenR"/>
            </a:pPr>
            <a:r>
              <a:rPr lang="en-US" dirty="0" smtClean="0"/>
              <a:t>Pre-Contingency </a:t>
            </a:r>
            <a:r>
              <a:rPr lang="en-US" dirty="0"/>
              <a:t>Action Plan (</a:t>
            </a:r>
            <a:r>
              <a:rPr lang="en-US" dirty="0" smtClean="0"/>
              <a:t>PCAP)</a:t>
            </a:r>
          </a:p>
          <a:p>
            <a:pPr marL="914400" lvl="1" indent="-514350">
              <a:buFont typeface="+mj-lt"/>
              <a:buAutoNum type="alphaLcParenR"/>
            </a:pPr>
            <a:r>
              <a:rPr lang="en-US" dirty="0" smtClean="0"/>
              <a:t>Remedial </a:t>
            </a:r>
            <a:r>
              <a:rPr lang="en-US" dirty="0"/>
              <a:t>Action Plan (RAP)</a:t>
            </a:r>
          </a:p>
          <a:p>
            <a:pPr marL="914400" lvl="1" indent="-514350">
              <a:buFont typeface="+mj-lt"/>
              <a:buAutoNum type="alphaLcParenR"/>
            </a:pPr>
            <a:r>
              <a:rPr lang="en-US" dirty="0" smtClean="0"/>
              <a:t>All of the above</a:t>
            </a:r>
            <a:endParaRPr lang="en-US" dirty="0"/>
          </a:p>
          <a:p>
            <a:pPr marL="914400" lvl="1" indent="-514350">
              <a:buFont typeface="+mj-lt"/>
              <a:buAutoNum type="alphaLcParenR"/>
            </a:pPr>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39</a:t>
            </a:fld>
            <a:endParaRPr lang="en-US" dirty="0"/>
          </a:p>
        </p:txBody>
      </p:sp>
    </p:spTree>
    <p:extLst>
      <p:ext uri="{BB962C8B-B14F-4D97-AF65-F5344CB8AC3E}">
        <p14:creationId xmlns:p14="http://schemas.microsoft.com/office/powerpoint/2010/main" val="2737737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dirty="0" smtClean="0"/>
              <a:t>Identify when the transmission network is “invisible” to Security Constrained Economic Dispatch (SCED).</a:t>
            </a:r>
          </a:p>
          <a:p>
            <a:r>
              <a:rPr lang="en-US" dirty="0" smtClean="0"/>
              <a:t>Identify the condition when a constraint Shadow Price is zero dollars ($0)</a:t>
            </a:r>
          </a:p>
        </p:txBody>
      </p:sp>
      <p:sp>
        <p:nvSpPr>
          <p:cNvPr id="4" name="Slide Number Placeholder 3"/>
          <p:cNvSpPr>
            <a:spLocks noGrp="1"/>
          </p:cNvSpPr>
          <p:nvPr>
            <p:ph type="sldNum" sz="quarter" idx="12"/>
          </p:nvPr>
        </p:nvSpPr>
        <p:spPr/>
        <p:txBody>
          <a:bodyPr/>
          <a:lstStyle/>
          <a:p>
            <a:fld id="{DCAFEC54-8E76-433E-A5DB-26023827982F}" type="slidenum">
              <a:rPr lang="en-US" smtClean="0"/>
              <a:pPr/>
              <a:t>4</a:t>
            </a:fld>
            <a:endParaRPr lang="en-US" dirty="0"/>
          </a:p>
        </p:txBody>
      </p:sp>
    </p:spTree>
    <p:extLst>
      <p:ext uri="{BB962C8B-B14F-4D97-AF65-F5344CB8AC3E}">
        <p14:creationId xmlns:p14="http://schemas.microsoft.com/office/powerpoint/2010/main" val="61863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a:t>
            </a:r>
            <a:endParaRPr lang="en-US" dirty="0"/>
          </a:p>
        </p:txBody>
      </p:sp>
      <p:sp>
        <p:nvSpPr>
          <p:cNvPr id="3" name="Content Placeholder 2"/>
          <p:cNvSpPr>
            <a:spLocks noGrp="1"/>
          </p:cNvSpPr>
          <p:nvPr>
            <p:ph idx="1"/>
          </p:nvPr>
        </p:nvSpPr>
        <p:spPr/>
        <p:txBody>
          <a:bodyPr anchor="t">
            <a:normAutofit/>
          </a:bodyPr>
          <a:lstStyle/>
          <a:p>
            <a:pPr marL="514350" indent="-514350">
              <a:buFont typeface="+mj-lt"/>
              <a:buAutoNum type="arabicPeriod" startAt="4"/>
            </a:pPr>
            <a:r>
              <a:rPr lang="en-US" dirty="0" smtClean="0"/>
              <a:t>Within what time-frame which all Congestion Management Plans are intended to resolve loading below Emergency Ratings?</a:t>
            </a:r>
          </a:p>
          <a:p>
            <a:pPr marL="914400" lvl="1" indent="-514350">
              <a:buFont typeface="+mj-lt"/>
              <a:buAutoNum type="alphaLcParenR"/>
            </a:pPr>
            <a:r>
              <a:rPr lang="en-US" dirty="0" smtClean="0"/>
              <a:t>2-hours</a:t>
            </a:r>
          </a:p>
          <a:p>
            <a:pPr marL="914400" lvl="1" indent="-514350">
              <a:buFont typeface="+mj-lt"/>
              <a:buAutoNum type="alphaLcParenR"/>
            </a:pPr>
            <a:r>
              <a:rPr lang="en-US" dirty="0" smtClean="0"/>
              <a:t>4-hours</a:t>
            </a:r>
          </a:p>
          <a:p>
            <a:pPr marL="914400" lvl="1" indent="-514350">
              <a:buFont typeface="+mj-lt"/>
              <a:buAutoNum type="alphaLcParenR"/>
            </a:pPr>
            <a:r>
              <a:rPr lang="en-US" dirty="0" smtClean="0"/>
              <a:t>24-hours</a:t>
            </a:r>
            <a:endParaRPr lang="en-US" dirty="0"/>
          </a:p>
          <a:p>
            <a:pPr marL="914400" lvl="1" indent="-514350">
              <a:buFont typeface="+mj-lt"/>
              <a:buAutoNum type="alphaLcParenR"/>
            </a:pPr>
            <a:r>
              <a:rPr lang="en-US" dirty="0" smtClean="0"/>
              <a:t>Doesn’t matter as long as resolved</a:t>
            </a:r>
            <a:endParaRPr lang="en-US" dirty="0"/>
          </a:p>
          <a:p>
            <a:pPr marL="914400" lvl="1" indent="-514350">
              <a:buFont typeface="+mj-lt"/>
              <a:buAutoNum type="alphaLcParenR"/>
            </a:pPr>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40</a:t>
            </a:fld>
            <a:endParaRPr lang="en-US" dirty="0"/>
          </a:p>
        </p:txBody>
      </p:sp>
    </p:spTree>
    <p:extLst>
      <p:ext uri="{BB962C8B-B14F-4D97-AF65-F5344CB8AC3E}">
        <p14:creationId xmlns:p14="http://schemas.microsoft.com/office/powerpoint/2010/main" val="2737737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a:t>
            </a:r>
            <a:endParaRPr lang="en-US" dirty="0"/>
          </a:p>
        </p:txBody>
      </p:sp>
      <p:sp>
        <p:nvSpPr>
          <p:cNvPr id="3" name="Content Placeholder 2"/>
          <p:cNvSpPr>
            <a:spLocks noGrp="1"/>
          </p:cNvSpPr>
          <p:nvPr>
            <p:ph idx="1"/>
          </p:nvPr>
        </p:nvSpPr>
        <p:spPr/>
        <p:txBody>
          <a:bodyPr anchor="t">
            <a:normAutofit/>
          </a:bodyPr>
          <a:lstStyle/>
          <a:p>
            <a:pPr marL="514350" indent="-514350">
              <a:buFont typeface="+mj-lt"/>
              <a:buAutoNum type="arabicPeriod" startAt="5"/>
            </a:pPr>
            <a:r>
              <a:rPr lang="en-US" dirty="0" smtClean="0"/>
              <a:t>Where are Congestion Management Plans posted to the Market?</a:t>
            </a:r>
          </a:p>
          <a:p>
            <a:pPr marL="914400" lvl="1" indent="-514350">
              <a:buFont typeface="+mj-lt"/>
              <a:buAutoNum type="alphaLcParenR"/>
            </a:pPr>
            <a:r>
              <a:rPr lang="en-US" dirty="0" smtClean="0"/>
              <a:t>MIS Restricted</a:t>
            </a:r>
          </a:p>
          <a:p>
            <a:pPr marL="914400" lvl="1" indent="-514350">
              <a:buFont typeface="+mj-lt"/>
              <a:buAutoNum type="alphaLcParenR"/>
            </a:pPr>
            <a:r>
              <a:rPr lang="en-US" dirty="0" smtClean="0"/>
              <a:t>MIS Public</a:t>
            </a:r>
            <a:endParaRPr lang="en-US" dirty="0"/>
          </a:p>
          <a:p>
            <a:pPr marL="914400" lvl="1" indent="-514350">
              <a:buFont typeface="+mj-lt"/>
              <a:buAutoNum type="alphaLcParenR"/>
            </a:pPr>
            <a:r>
              <a:rPr lang="en-US" dirty="0" smtClean="0"/>
              <a:t>MIS General</a:t>
            </a:r>
          </a:p>
          <a:p>
            <a:pPr marL="914400" lvl="1" indent="-514350">
              <a:buFont typeface="+mj-lt"/>
              <a:buAutoNum type="alphaLcParenR"/>
            </a:pPr>
            <a:r>
              <a:rPr lang="en-US" dirty="0" smtClean="0"/>
              <a:t>MIS Secure</a:t>
            </a:r>
            <a:endParaRPr lang="en-US" dirty="0"/>
          </a:p>
          <a:p>
            <a:pPr marL="914400" lvl="1" indent="-514350">
              <a:buFont typeface="+mj-lt"/>
              <a:buAutoNum type="alphaLcParenR"/>
            </a:pPr>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41</a:t>
            </a:fld>
            <a:endParaRPr lang="en-US" dirty="0"/>
          </a:p>
        </p:txBody>
      </p:sp>
    </p:spTree>
    <p:extLst>
      <p:ext uri="{BB962C8B-B14F-4D97-AF65-F5344CB8AC3E}">
        <p14:creationId xmlns:p14="http://schemas.microsoft.com/office/powerpoint/2010/main" val="2737737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a:t>
            </a:r>
            <a:endParaRPr lang="en-US" dirty="0"/>
          </a:p>
        </p:txBody>
      </p:sp>
      <p:sp>
        <p:nvSpPr>
          <p:cNvPr id="3" name="Content Placeholder 2"/>
          <p:cNvSpPr>
            <a:spLocks noGrp="1"/>
          </p:cNvSpPr>
          <p:nvPr>
            <p:ph idx="1"/>
          </p:nvPr>
        </p:nvSpPr>
        <p:spPr/>
        <p:txBody>
          <a:bodyPr anchor="t">
            <a:normAutofit/>
          </a:bodyPr>
          <a:lstStyle/>
          <a:p>
            <a:pPr marL="514350" indent="-514350">
              <a:buFont typeface="+mj-lt"/>
              <a:buAutoNum type="arabicPeriod" startAt="6"/>
            </a:pPr>
            <a:r>
              <a:rPr lang="en-US" dirty="0" smtClean="0"/>
              <a:t>Which ERCOT application’s goal is to minimize generation costs while also respecting transmission constraints?</a:t>
            </a:r>
          </a:p>
          <a:p>
            <a:pPr marL="914400" lvl="1" indent="-514350">
              <a:buFont typeface="+mj-lt"/>
              <a:buAutoNum type="alphaLcParenR"/>
            </a:pPr>
            <a:r>
              <a:rPr lang="en-US" dirty="0" smtClean="0"/>
              <a:t>GTBD</a:t>
            </a:r>
          </a:p>
          <a:p>
            <a:pPr marL="914400" lvl="1" indent="-514350">
              <a:buFont typeface="+mj-lt"/>
              <a:buAutoNum type="alphaLcParenR"/>
            </a:pPr>
            <a:r>
              <a:rPr lang="en-US" dirty="0" smtClean="0"/>
              <a:t>RTCA</a:t>
            </a:r>
            <a:endParaRPr lang="en-US" dirty="0"/>
          </a:p>
          <a:p>
            <a:pPr marL="914400" lvl="1" indent="-514350">
              <a:buFont typeface="+mj-lt"/>
              <a:buAutoNum type="alphaLcParenR"/>
            </a:pPr>
            <a:r>
              <a:rPr lang="en-US" dirty="0" smtClean="0"/>
              <a:t>SCED</a:t>
            </a:r>
          </a:p>
          <a:p>
            <a:pPr marL="914400" lvl="1" indent="-514350">
              <a:buFont typeface="+mj-lt"/>
              <a:buAutoNum type="alphaLcParenR"/>
            </a:pPr>
            <a:r>
              <a:rPr lang="en-US" dirty="0" smtClean="0"/>
              <a:t>SASM</a:t>
            </a:r>
          </a:p>
          <a:p>
            <a:pPr marL="914400" lvl="1" indent="-514350">
              <a:buFont typeface="+mj-lt"/>
              <a:buAutoNum type="alphaLcParenR"/>
            </a:pPr>
            <a:endParaRPr lang="en-US" dirty="0"/>
          </a:p>
          <a:p>
            <a:pPr marL="914400" lvl="1" indent="-514350">
              <a:buFont typeface="+mj-lt"/>
              <a:buAutoNum type="alphaLcParenR"/>
            </a:pPr>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42</a:t>
            </a:fld>
            <a:endParaRPr lang="en-US" dirty="0"/>
          </a:p>
        </p:txBody>
      </p:sp>
    </p:spTree>
    <p:extLst>
      <p:ext uri="{BB962C8B-B14F-4D97-AF65-F5344CB8AC3E}">
        <p14:creationId xmlns:p14="http://schemas.microsoft.com/office/powerpoint/2010/main" val="2737737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a:t>
            </a:r>
            <a:endParaRPr lang="en-US" dirty="0"/>
          </a:p>
        </p:txBody>
      </p:sp>
      <p:sp>
        <p:nvSpPr>
          <p:cNvPr id="3" name="Content Placeholder 2"/>
          <p:cNvSpPr>
            <a:spLocks noGrp="1"/>
          </p:cNvSpPr>
          <p:nvPr>
            <p:ph idx="1"/>
          </p:nvPr>
        </p:nvSpPr>
        <p:spPr/>
        <p:txBody>
          <a:bodyPr anchor="t">
            <a:normAutofit/>
          </a:bodyPr>
          <a:lstStyle/>
          <a:p>
            <a:pPr marL="514350" indent="-514350">
              <a:buFont typeface="+mj-lt"/>
              <a:buAutoNum type="arabicPeriod" startAt="7"/>
            </a:pPr>
            <a:r>
              <a:rPr lang="en-US" dirty="0" smtClean="0"/>
              <a:t>Under what condition is the transmission network “invisible” to Security Constrained Economic Dispatch (SCED)?</a:t>
            </a:r>
          </a:p>
          <a:p>
            <a:pPr marL="914400" lvl="1" indent="-514350">
              <a:buFont typeface="+mj-lt"/>
              <a:buAutoNum type="alphaLcParenR"/>
            </a:pPr>
            <a:r>
              <a:rPr lang="en-US" dirty="0" smtClean="0"/>
              <a:t>No Active Constraints</a:t>
            </a:r>
          </a:p>
          <a:p>
            <a:pPr marL="914400" lvl="1" indent="-514350">
              <a:buFont typeface="+mj-lt"/>
              <a:buAutoNum type="alphaLcParenR"/>
            </a:pPr>
            <a:r>
              <a:rPr lang="en-US" dirty="0"/>
              <a:t>Active Constraints</a:t>
            </a:r>
          </a:p>
          <a:p>
            <a:pPr marL="914400" lvl="1" indent="-514350">
              <a:buFont typeface="+mj-lt"/>
              <a:buAutoNum type="alphaLcParenR"/>
            </a:pPr>
            <a:r>
              <a:rPr lang="en-US" dirty="0" smtClean="0"/>
              <a:t>Binding Constraints</a:t>
            </a:r>
          </a:p>
          <a:p>
            <a:pPr marL="914400" lvl="1" indent="-514350">
              <a:buFont typeface="+mj-lt"/>
              <a:buAutoNum type="alphaLcParenR"/>
            </a:pPr>
            <a:r>
              <a:rPr lang="en-US" dirty="0" smtClean="0"/>
              <a:t>Non-Binding Constraints</a:t>
            </a:r>
            <a:endParaRPr lang="en-US" dirty="0"/>
          </a:p>
          <a:p>
            <a:pPr marL="914400" lvl="1" indent="-514350">
              <a:buFont typeface="+mj-lt"/>
              <a:buAutoNum type="alphaLcParenR"/>
            </a:pPr>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43</a:t>
            </a:fld>
            <a:endParaRPr lang="en-US" dirty="0"/>
          </a:p>
        </p:txBody>
      </p:sp>
    </p:spTree>
    <p:extLst>
      <p:ext uri="{BB962C8B-B14F-4D97-AF65-F5344CB8AC3E}">
        <p14:creationId xmlns:p14="http://schemas.microsoft.com/office/powerpoint/2010/main" val="2737737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a:t>
            </a:r>
            <a:endParaRPr lang="en-US" dirty="0"/>
          </a:p>
        </p:txBody>
      </p:sp>
      <p:sp>
        <p:nvSpPr>
          <p:cNvPr id="3" name="Content Placeholder 2"/>
          <p:cNvSpPr>
            <a:spLocks noGrp="1"/>
          </p:cNvSpPr>
          <p:nvPr>
            <p:ph idx="1"/>
          </p:nvPr>
        </p:nvSpPr>
        <p:spPr/>
        <p:txBody>
          <a:bodyPr anchor="t">
            <a:normAutofit/>
          </a:bodyPr>
          <a:lstStyle/>
          <a:p>
            <a:pPr marL="514350" indent="-514350">
              <a:buFont typeface="+mj-lt"/>
              <a:buAutoNum type="arabicPeriod" startAt="8"/>
            </a:pPr>
            <a:r>
              <a:rPr lang="en-US" dirty="0" smtClean="0"/>
              <a:t>Under what condition would a Shadow Price of zero dollars ($0) be calculated?</a:t>
            </a:r>
          </a:p>
          <a:p>
            <a:pPr marL="914400" lvl="1" indent="-514350">
              <a:buFont typeface="+mj-lt"/>
              <a:buAutoNum type="alphaLcParenR"/>
            </a:pPr>
            <a:r>
              <a:rPr lang="en-US" dirty="0" smtClean="0"/>
              <a:t>Constraint flow is &lt; limit</a:t>
            </a:r>
          </a:p>
          <a:p>
            <a:pPr marL="914400" lvl="1" indent="-514350">
              <a:buFont typeface="+mj-lt"/>
              <a:buAutoNum type="alphaLcParenR"/>
            </a:pPr>
            <a:r>
              <a:rPr lang="en-US" dirty="0" smtClean="0"/>
              <a:t>Constraint flow is = limit</a:t>
            </a:r>
          </a:p>
          <a:p>
            <a:pPr marL="914400" lvl="1" indent="-514350">
              <a:buFont typeface="+mj-lt"/>
              <a:buAutoNum type="alphaLcParenR"/>
            </a:pPr>
            <a:r>
              <a:rPr lang="en-US" dirty="0" smtClean="0"/>
              <a:t>Constraint flow is &gt; limit</a:t>
            </a:r>
            <a:endParaRPr lang="en-US" dirty="0"/>
          </a:p>
          <a:p>
            <a:pPr marL="914400" lvl="1" indent="-514350">
              <a:buFont typeface="+mj-lt"/>
              <a:buAutoNum type="alphaLcParenR"/>
            </a:pPr>
            <a:r>
              <a:rPr lang="en-US" dirty="0" smtClean="0"/>
              <a:t>None of the above</a:t>
            </a:r>
            <a:endParaRPr lang="en-US" dirty="0"/>
          </a:p>
          <a:p>
            <a:pPr marL="914400" lvl="1" indent="-514350">
              <a:buFont typeface="+mj-lt"/>
              <a:buAutoNum type="alphaLcParenR"/>
            </a:pPr>
            <a:endParaRPr lang="en-US" dirty="0" smtClean="0"/>
          </a:p>
        </p:txBody>
      </p:sp>
      <p:sp>
        <p:nvSpPr>
          <p:cNvPr id="4" name="Slide Number Placeholder 3"/>
          <p:cNvSpPr>
            <a:spLocks noGrp="1"/>
          </p:cNvSpPr>
          <p:nvPr>
            <p:ph type="sldNum" sz="quarter" idx="12"/>
          </p:nvPr>
        </p:nvSpPr>
        <p:spPr/>
        <p:txBody>
          <a:bodyPr/>
          <a:lstStyle/>
          <a:p>
            <a:fld id="{DCAFEC54-8E76-433E-A5DB-26023827982F}" type="slidenum">
              <a:rPr lang="en-US" smtClean="0"/>
              <a:pPr/>
              <a:t>44</a:t>
            </a:fld>
            <a:endParaRPr lang="en-US" dirty="0"/>
          </a:p>
        </p:txBody>
      </p:sp>
    </p:spTree>
    <p:extLst>
      <p:ext uri="{BB962C8B-B14F-4D97-AF65-F5344CB8AC3E}">
        <p14:creationId xmlns:p14="http://schemas.microsoft.com/office/powerpoint/2010/main" val="2737737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8"/>
          <p:cNvGrpSpPr>
            <a:grpSpLocks/>
          </p:cNvGrpSpPr>
          <p:nvPr/>
        </p:nvGrpSpPr>
        <p:grpSpPr bwMode="auto">
          <a:xfrm>
            <a:off x="1295400" y="2735261"/>
            <a:ext cx="6553200" cy="1873881"/>
            <a:chOff x="1295400" y="2799182"/>
            <a:chExt cx="6553200" cy="1385895"/>
          </a:xfrm>
        </p:grpSpPr>
        <p:sp>
          <p:nvSpPr>
            <p:cNvPr id="18435" name="TextBox 1"/>
            <p:cNvSpPr txBox="1">
              <a:spLocks noChangeArrowheads="1"/>
            </p:cNvSpPr>
            <p:nvPr/>
          </p:nvSpPr>
          <p:spPr bwMode="auto">
            <a:xfrm>
              <a:off x="1295400" y="2922743"/>
              <a:ext cx="6553200" cy="1206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200" b="1" dirty="0" smtClean="0"/>
                <a:t>Congestion Management:</a:t>
              </a:r>
            </a:p>
            <a:p>
              <a:pPr algn="ctr" eaLnBrk="1" hangingPunct="1"/>
              <a:r>
                <a:rPr lang="en-US" altLang="en-US" sz="3200" b="1" dirty="0" smtClean="0"/>
                <a:t>Real-Time</a:t>
              </a:r>
              <a:endParaRPr lang="en-US" altLang="en-US" b="1" dirty="0"/>
            </a:p>
            <a:p>
              <a:pPr algn="ctr" eaLnBrk="1" hangingPunct="1"/>
              <a:endParaRPr lang="en-US" altLang="en-US" dirty="0"/>
            </a:p>
            <a:p>
              <a:pPr algn="ctr" eaLnBrk="1" hangingPunct="1"/>
              <a:r>
                <a:rPr lang="en-US" altLang="en-US" dirty="0" smtClean="0"/>
                <a:t>Chad Thompson</a:t>
              </a:r>
              <a:endParaRPr lang="en-US" altLang="en-US" dirty="0"/>
            </a:p>
          </p:txBody>
        </p:sp>
        <p:cxnSp>
          <p:nvCxnSpPr>
            <p:cNvPr id="4" name="Straight Connector 3"/>
            <p:cNvCxnSpPr/>
            <p:nvPr/>
          </p:nvCxnSpPr>
          <p:spPr>
            <a:xfrm>
              <a:off x="1428750" y="2799182"/>
              <a:ext cx="6286500" cy="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438275" y="4185077"/>
              <a:ext cx="6286500" cy="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2546154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Congestion Basics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Equipment Ratings</a:t>
            </a:r>
          </a:p>
          <a:p>
            <a:pPr lvl="1"/>
            <a:r>
              <a:rPr lang="en-US" dirty="0" smtClean="0"/>
              <a:t>Normal/Continuous</a:t>
            </a:r>
          </a:p>
          <a:p>
            <a:pPr lvl="1"/>
            <a:r>
              <a:rPr lang="en-US" dirty="0" smtClean="0"/>
              <a:t>Emergency/2-Hour</a:t>
            </a:r>
          </a:p>
          <a:p>
            <a:pPr lvl="1"/>
            <a:r>
              <a:rPr lang="en-US" dirty="0" err="1" smtClean="0"/>
              <a:t>Loadshed</a:t>
            </a:r>
            <a:r>
              <a:rPr lang="en-US" dirty="0" smtClean="0"/>
              <a:t>/15-Minute</a:t>
            </a:r>
          </a:p>
          <a:p>
            <a:r>
              <a:rPr lang="en-US" dirty="0" smtClean="0"/>
              <a:t>Dynamic Line Ratings</a:t>
            </a:r>
            <a:endParaRPr lang="en-US" dirty="0"/>
          </a:p>
          <a:p>
            <a:pPr lvl="1"/>
            <a:r>
              <a:rPr lang="en-US" dirty="0"/>
              <a:t>Temperature-adjusted based on ambient temperature</a:t>
            </a:r>
          </a:p>
          <a:p>
            <a:pPr lvl="1"/>
            <a:r>
              <a:rPr lang="en-US" dirty="0"/>
              <a:t>TSPs submit a static ratings table that is tied to the ERCOT weather forecast</a:t>
            </a:r>
          </a:p>
          <a:p>
            <a:pPr lvl="1"/>
            <a:r>
              <a:rPr lang="en-US" dirty="0"/>
              <a:t>TSPs also have the option to submit a rating via ICCP </a:t>
            </a:r>
            <a:r>
              <a:rPr lang="en-US" dirty="0" smtClean="0"/>
              <a:t>telemetry – MVA, Amps, Temperature</a:t>
            </a:r>
            <a:endParaRPr lang="en-US" dirty="0"/>
          </a:p>
          <a:p>
            <a:r>
              <a:rPr lang="en-US" dirty="0" smtClean="0"/>
              <a:t>All </a:t>
            </a:r>
            <a:r>
              <a:rPr lang="en-US" dirty="0"/>
              <a:t>Autotransformers and Transmission lines have </a:t>
            </a:r>
            <a:r>
              <a:rPr lang="en-US" dirty="0" smtClean="0"/>
              <a:t>3 ratings in the model; </a:t>
            </a:r>
            <a:r>
              <a:rPr lang="en-US" dirty="0"/>
              <a:t>some may be the </a:t>
            </a:r>
            <a:r>
              <a:rPr lang="en-US" dirty="0" smtClean="0"/>
              <a:t>same</a:t>
            </a:r>
            <a:endParaRPr lang="en-US" dirty="0"/>
          </a:p>
        </p:txBody>
      </p:sp>
      <p:sp>
        <p:nvSpPr>
          <p:cNvPr id="4" name="Slide Number Placeholder 3"/>
          <p:cNvSpPr>
            <a:spLocks noGrp="1"/>
          </p:cNvSpPr>
          <p:nvPr>
            <p:ph type="sldNum" sz="quarter" idx="12"/>
          </p:nvPr>
        </p:nvSpPr>
        <p:spPr/>
        <p:txBody>
          <a:bodyPr/>
          <a:lstStyle/>
          <a:p>
            <a:fld id="{DCAFEC54-8E76-433E-A5DB-26023827982F}" type="slidenum">
              <a:rPr lang="en-US" smtClean="0"/>
              <a:pPr/>
              <a:t>6</a:t>
            </a:fld>
            <a:endParaRPr lang="en-US" dirty="0"/>
          </a:p>
        </p:txBody>
      </p:sp>
    </p:spTree>
    <p:extLst>
      <p:ext uri="{BB962C8B-B14F-4D97-AF65-F5344CB8AC3E}">
        <p14:creationId xmlns:p14="http://schemas.microsoft.com/office/powerpoint/2010/main" val="30206283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Congestion Basics</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838200"/>
            <a:ext cx="6248400" cy="5357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381000"/>
            <a:ext cx="1724025"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DCAFEC54-8E76-433E-A5DB-26023827982F}" type="slidenum">
              <a:rPr lang="en-US" smtClean="0"/>
              <a:pPr/>
              <a:t>7</a:t>
            </a:fld>
            <a:endParaRPr lang="en-US" dirty="0"/>
          </a:p>
        </p:txBody>
      </p:sp>
    </p:spTree>
    <p:extLst>
      <p:ext uri="{BB962C8B-B14F-4D97-AF65-F5344CB8AC3E}">
        <p14:creationId xmlns:p14="http://schemas.microsoft.com/office/powerpoint/2010/main" val="24561294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Congestion Basics</a:t>
            </a:r>
            <a:endParaRPr lang="en-US" dirty="0"/>
          </a:p>
        </p:txBody>
      </p:sp>
      <p:sp>
        <p:nvSpPr>
          <p:cNvPr id="3" name="Content Placeholder 2"/>
          <p:cNvSpPr>
            <a:spLocks noGrp="1"/>
          </p:cNvSpPr>
          <p:nvPr>
            <p:ph idx="1"/>
          </p:nvPr>
        </p:nvSpPr>
        <p:spPr>
          <a:xfrm>
            <a:off x="457200" y="1066800"/>
            <a:ext cx="8229600" cy="5029200"/>
          </a:xfrm>
        </p:spPr>
        <p:txBody>
          <a:bodyPr>
            <a:normAutofit fontScale="85000" lnSpcReduction="10000"/>
          </a:bodyPr>
          <a:lstStyle/>
          <a:p>
            <a:r>
              <a:rPr lang="en-US" dirty="0"/>
              <a:t>ERCOT Operates to “N-1” </a:t>
            </a:r>
            <a:r>
              <a:rPr lang="en-US" dirty="0" smtClean="0"/>
              <a:t>Contingency Criteria</a:t>
            </a:r>
            <a:endParaRPr lang="en-US" dirty="0"/>
          </a:p>
          <a:p>
            <a:r>
              <a:rPr lang="en-US" dirty="0" smtClean="0"/>
              <a:t>Contingencies </a:t>
            </a:r>
            <a:r>
              <a:rPr lang="en-US" dirty="0"/>
              <a:t>include the loss </a:t>
            </a:r>
            <a:r>
              <a:rPr lang="en-US" dirty="0" smtClean="0"/>
              <a:t>of Autotransformers, Transmission Lines and Generation </a:t>
            </a:r>
            <a:r>
              <a:rPr lang="en-US" dirty="0"/>
              <a:t>Units</a:t>
            </a:r>
          </a:p>
          <a:p>
            <a:r>
              <a:rPr lang="en-US" dirty="0"/>
              <a:t>N-1 congestion </a:t>
            </a:r>
            <a:r>
              <a:rPr lang="en-US" dirty="0" smtClean="0"/>
              <a:t>*generally* </a:t>
            </a:r>
            <a:r>
              <a:rPr lang="en-US" dirty="0"/>
              <a:t>based on the Emergency </a:t>
            </a:r>
            <a:r>
              <a:rPr lang="en-US" dirty="0" smtClean="0"/>
              <a:t>Rating</a:t>
            </a:r>
          </a:p>
          <a:p>
            <a:pPr lvl="1"/>
            <a:r>
              <a:rPr lang="en-US" dirty="0" smtClean="0"/>
              <a:t>Base Case </a:t>
            </a:r>
            <a:r>
              <a:rPr lang="en-US" dirty="0"/>
              <a:t>congestion based on the Normal Rating</a:t>
            </a:r>
          </a:p>
          <a:p>
            <a:r>
              <a:rPr lang="en-US" dirty="0" smtClean="0"/>
              <a:t>What is a constraint?</a:t>
            </a:r>
          </a:p>
          <a:p>
            <a:pPr lvl="1"/>
            <a:r>
              <a:rPr lang="en-US" dirty="0" smtClean="0"/>
              <a:t>An N-1 contingency and overloaded transmission element pair</a:t>
            </a:r>
          </a:p>
          <a:p>
            <a:pPr lvl="1"/>
            <a:r>
              <a:rPr lang="en-US" dirty="0" smtClean="0"/>
              <a:t>A base case, or real-time transmission element overload</a:t>
            </a:r>
          </a:p>
        </p:txBody>
      </p:sp>
      <p:sp>
        <p:nvSpPr>
          <p:cNvPr id="4" name="Slide Number Placeholder 3"/>
          <p:cNvSpPr>
            <a:spLocks noGrp="1"/>
          </p:cNvSpPr>
          <p:nvPr>
            <p:ph type="sldNum" sz="quarter" idx="12"/>
          </p:nvPr>
        </p:nvSpPr>
        <p:spPr/>
        <p:txBody>
          <a:bodyPr/>
          <a:lstStyle/>
          <a:p>
            <a:fld id="{DCAFEC54-8E76-433E-A5DB-26023827982F}" type="slidenum">
              <a:rPr lang="en-US" smtClean="0"/>
              <a:pPr/>
              <a:t>8</a:t>
            </a:fld>
            <a:endParaRPr lang="en-US" dirty="0"/>
          </a:p>
        </p:txBody>
      </p:sp>
    </p:spTree>
    <p:extLst>
      <p:ext uri="{BB962C8B-B14F-4D97-AF65-F5344CB8AC3E}">
        <p14:creationId xmlns:p14="http://schemas.microsoft.com/office/powerpoint/2010/main" val="37824620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Management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How are constraints identified?</a:t>
            </a:r>
          </a:p>
          <a:p>
            <a:pPr lvl="1"/>
            <a:r>
              <a:rPr lang="en-US" dirty="0"/>
              <a:t>ERCOT executes its State Estimator and performs a </a:t>
            </a:r>
            <a:r>
              <a:rPr lang="en-US" dirty="0" smtClean="0"/>
              <a:t>Real-Time Contingency Analysis </a:t>
            </a:r>
            <a:r>
              <a:rPr lang="en-US" dirty="0"/>
              <a:t>(RTCA) every 5 </a:t>
            </a:r>
            <a:r>
              <a:rPr lang="en-US" dirty="0" smtClean="0"/>
              <a:t>minutes</a:t>
            </a:r>
          </a:p>
          <a:p>
            <a:pPr lvl="1"/>
            <a:r>
              <a:rPr lang="en-US" dirty="0" smtClean="0"/>
              <a:t>RTCA produces a list of constraints which is updated every time it executes</a:t>
            </a:r>
          </a:p>
          <a:p>
            <a:r>
              <a:rPr lang="en-US" dirty="0" smtClean="0"/>
              <a:t>How are constraints used?</a:t>
            </a:r>
          </a:p>
          <a:p>
            <a:pPr lvl="1"/>
            <a:r>
              <a:rPr lang="en-US" dirty="0" smtClean="0"/>
              <a:t>ERCOT executes a </a:t>
            </a:r>
            <a:r>
              <a:rPr lang="en-US" dirty="0"/>
              <a:t>Security Constrained Economic Dispatch (SCED) market </a:t>
            </a:r>
            <a:r>
              <a:rPr lang="en-US" dirty="0" smtClean="0"/>
              <a:t>every </a:t>
            </a:r>
            <a:r>
              <a:rPr lang="en-US" dirty="0"/>
              <a:t>5 </a:t>
            </a:r>
            <a:r>
              <a:rPr lang="en-US" dirty="0" smtClean="0"/>
              <a:t>minutes</a:t>
            </a:r>
            <a:endParaRPr lang="en-US" dirty="0"/>
          </a:p>
          <a:p>
            <a:pPr lvl="1"/>
            <a:r>
              <a:rPr lang="en-US" dirty="0" smtClean="0"/>
              <a:t>SCED dispatches generation to resolve constraint overloads</a:t>
            </a:r>
            <a:endParaRPr lang="en-US" dirty="0"/>
          </a:p>
          <a:p>
            <a:pPr lvl="1"/>
            <a:r>
              <a:rPr lang="en-US" dirty="0"/>
              <a:t>Only those constraints passed from RTCA into SCED are considered in congestion management</a:t>
            </a:r>
          </a:p>
        </p:txBody>
      </p:sp>
      <p:sp>
        <p:nvSpPr>
          <p:cNvPr id="4" name="Slide Number Placeholder 3"/>
          <p:cNvSpPr>
            <a:spLocks noGrp="1"/>
          </p:cNvSpPr>
          <p:nvPr>
            <p:ph type="sldNum" sz="quarter" idx="12"/>
          </p:nvPr>
        </p:nvSpPr>
        <p:spPr/>
        <p:txBody>
          <a:bodyPr/>
          <a:lstStyle/>
          <a:p>
            <a:fld id="{DCAFEC54-8E76-433E-A5DB-26023827982F}" type="slidenum">
              <a:rPr lang="en-US" smtClean="0"/>
              <a:pPr/>
              <a:t>9</a:t>
            </a:fld>
            <a:endParaRPr lang="en-US" dirty="0"/>
          </a:p>
        </p:txBody>
      </p:sp>
    </p:spTree>
    <p:extLst>
      <p:ext uri="{BB962C8B-B14F-4D97-AF65-F5344CB8AC3E}">
        <p14:creationId xmlns:p14="http://schemas.microsoft.com/office/powerpoint/2010/main" val="30693981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1_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A3CA69F01173A4581BC903FAEFA970A" ma:contentTypeVersion="0" ma:contentTypeDescription="Create a new document." ma:contentTypeScope="" ma:versionID="7de7be81c97c39a81fa885992edd2b77">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D4546D-F976-4703-B0A0-B0395711E699}">
  <ds:schemaRefs>
    <ds:schemaRef ds:uri="http://schemas.microsoft.com/sharepoint/v3/contenttype/forms"/>
  </ds:schemaRefs>
</ds:datastoreItem>
</file>

<file path=customXml/itemProps2.xml><?xml version="1.0" encoding="utf-8"?>
<ds:datastoreItem xmlns:ds="http://schemas.openxmlformats.org/officeDocument/2006/customXml" ds:itemID="{B2295793-1E43-43DE-B058-D8A4634B755A}">
  <ds:schemaRefs>
    <ds:schemaRef ds:uri="http://www.w3.org/XML/1998/namespace"/>
    <ds:schemaRef ds:uri="http://schemas.microsoft.com/office/2006/documentManagement/types"/>
    <ds:schemaRef ds:uri="http://purl.org/dc/elements/1.1/"/>
    <ds:schemaRef ds:uri="http://purl.org/dc/dcmitype/"/>
    <ds:schemaRef ds:uri="http://purl.org/dc/terms/"/>
    <ds:schemaRef ds:uri="http://schemas.microsoft.com/office/2006/metadata/properties"/>
    <ds:schemaRef ds:uri="http://schemas.microsoft.com/office/infopath/2007/PartnerControls"/>
    <ds:schemaRef ds:uri="http://schemas.openxmlformats.org/package/2006/metadata/core-properties"/>
    <ds:schemaRef ds:uri="c34af464-7aa1-4edd-9be4-83dffc1cb926"/>
  </ds:schemaRefs>
</ds:datastoreItem>
</file>

<file path=customXml/itemProps3.xml><?xml version="1.0" encoding="utf-8"?>
<ds:datastoreItem xmlns:ds="http://schemas.openxmlformats.org/officeDocument/2006/customXml" ds:itemID="{E56558F1-E7B4-4892-BA4F-2AEE8BBA92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EEA_Workshop_2_Presentation</Template>
  <TotalTime>10934</TotalTime>
  <Words>1728</Words>
  <Application>Microsoft Office PowerPoint</Application>
  <PresentationFormat>On-screen Show (4:3)</PresentationFormat>
  <Paragraphs>379</Paragraphs>
  <Slides>44</Slides>
  <Notes>40</Notes>
  <HiddenSlides>0</HiddenSlides>
  <MMClips>0</MMClips>
  <ScaleCrop>false</ScaleCrop>
  <HeadingPairs>
    <vt:vector size="4" baseType="variant">
      <vt:variant>
        <vt:lpstr>Theme</vt:lpstr>
      </vt:variant>
      <vt:variant>
        <vt:i4>4</vt:i4>
      </vt:variant>
      <vt:variant>
        <vt:lpstr>Slide Titles</vt:lpstr>
      </vt:variant>
      <vt:variant>
        <vt:i4>44</vt:i4>
      </vt:variant>
    </vt:vector>
  </HeadingPairs>
  <TitlesOfParts>
    <vt:vector size="48" baseType="lpstr">
      <vt:lpstr>1_Custom Design</vt:lpstr>
      <vt:lpstr>Custom Design</vt:lpstr>
      <vt:lpstr>2_Custom Design</vt:lpstr>
      <vt:lpstr>Office Theme</vt:lpstr>
      <vt:lpstr>PowerPoint Presentation</vt:lpstr>
      <vt:lpstr>Objectives</vt:lpstr>
      <vt:lpstr>Objectives</vt:lpstr>
      <vt:lpstr>Objectives</vt:lpstr>
      <vt:lpstr>PowerPoint Presentation</vt:lpstr>
      <vt:lpstr>Congestion Basics</vt:lpstr>
      <vt:lpstr>Congestion Basics</vt:lpstr>
      <vt:lpstr>Congestion Basics</vt:lpstr>
      <vt:lpstr>Constraint Management</vt:lpstr>
      <vt:lpstr>Constraint Management</vt:lpstr>
      <vt:lpstr>Constraint Management</vt:lpstr>
      <vt:lpstr>Constraint Management</vt:lpstr>
      <vt:lpstr>Constraint Management</vt:lpstr>
      <vt:lpstr>Constraint Management</vt:lpstr>
      <vt:lpstr>Constraint Management</vt:lpstr>
      <vt:lpstr>Constraint Management</vt:lpstr>
      <vt:lpstr>Constraint Management</vt:lpstr>
      <vt:lpstr>PowerPoint Presentation</vt:lpstr>
      <vt:lpstr>Topics Covered</vt:lpstr>
      <vt:lpstr>SCED Inputs and Outputs</vt:lpstr>
      <vt:lpstr>SCED Inputs and Outputs</vt:lpstr>
      <vt:lpstr>SCED Inputs and Outputs</vt:lpstr>
      <vt:lpstr>SCED Inputs and Outputs</vt:lpstr>
      <vt:lpstr>SCED Inputs and Outputs</vt:lpstr>
      <vt:lpstr>SCED Inputs and Outputs</vt:lpstr>
      <vt:lpstr>SCED Inputs and Outputs</vt:lpstr>
      <vt:lpstr>Constraint Scenarios</vt:lpstr>
      <vt:lpstr>Constraint Scenarios</vt:lpstr>
      <vt:lpstr>Constraint Scenarios</vt:lpstr>
      <vt:lpstr>Constraint Scenarios</vt:lpstr>
      <vt:lpstr>Constraint Scenarios</vt:lpstr>
      <vt:lpstr>Constraint Scenarios</vt:lpstr>
      <vt:lpstr>Data Relationships</vt:lpstr>
      <vt:lpstr>Data Relationships</vt:lpstr>
      <vt:lpstr>Data Relationships</vt:lpstr>
      <vt:lpstr>PowerPoint Presentation</vt:lpstr>
      <vt:lpstr>Questions</vt:lpstr>
      <vt:lpstr>Questions</vt:lpstr>
      <vt:lpstr>Questions</vt:lpstr>
      <vt:lpstr>Questions</vt:lpstr>
      <vt:lpstr>Questions</vt:lpstr>
      <vt:lpstr>Questions</vt:lpstr>
      <vt:lpstr>Questions</vt:lpstr>
      <vt:lpstr>Questions</vt:lpstr>
    </vt:vector>
  </TitlesOfParts>
  <Company>ERCOT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Chad Thompson</dc:creator>
  <cp:lastModifiedBy>Wozny, Stacy</cp:lastModifiedBy>
  <cp:revision>291</cp:revision>
  <cp:lastPrinted>2014-12-05T21:26:24Z</cp:lastPrinted>
  <dcterms:created xsi:type="dcterms:W3CDTF">2012-10-19T18:30:54Z</dcterms:created>
  <dcterms:modified xsi:type="dcterms:W3CDTF">2015-03-06T22:18:56Z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0x0101008A3CA69F01173A4581BC903FAEFA970A</vt:lpwstr>
  </property>
</Properties>
</file>