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52" r:id="rId2"/>
    <p:sldMasterId id="2147483754" r:id="rId3"/>
    <p:sldMasterId id="2147483755" r:id="rId4"/>
  </p:sldMasterIdLst>
  <p:notesMasterIdLst>
    <p:notesMasterId r:id="rId40"/>
  </p:notesMasterIdLst>
  <p:handoutMasterIdLst>
    <p:handoutMasterId r:id="rId41"/>
  </p:handoutMasterIdLst>
  <p:sldIdLst>
    <p:sldId id="258" r:id="rId5"/>
    <p:sldId id="611" r:id="rId6"/>
    <p:sldId id="612" r:id="rId7"/>
    <p:sldId id="623" r:id="rId8"/>
    <p:sldId id="613" r:id="rId9"/>
    <p:sldId id="619" r:id="rId10"/>
    <p:sldId id="620" r:id="rId11"/>
    <p:sldId id="614" r:id="rId12"/>
    <p:sldId id="621" r:id="rId13"/>
    <p:sldId id="622" r:id="rId14"/>
    <p:sldId id="618" r:id="rId15"/>
    <p:sldId id="617" r:id="rId16"/>
    <p:sldId id="615" r:id="rId17"/>
    <p:sldId id="594" r:id="rId18"/>
    <p:sldId id="595" r:id="rId19"/>
    <p:sldId id="600" r:id="rId20"/>
    <p:sldId id="605" r:id="rId21"/>
    <p:sldId id="599" r:id="rId22"/>
    <p:sldId id="606" r:id="rId23"/>
    <p:sldId id="603" r:id="rId24"/>
    <p:sldId id="604" r:id="rId25"/>
    <p:sldId id="607" r:id="rId26"/>
    <p:sldId id="588" r:id="rId27"/>
    <p:sldId id="608" r:id="rId28"/>
    <p:sldId id="609" r:id="rId29"/>
    <p:sldId id="602" r:id="rId30"/>
    <p:sldId id="590" r:id="rId31"/>
    <p:sldId id="610" r:id="rId32"/>
    <p:sldId id="601" r:id="rId33"/>
    <p:sldId id="624" r:id="rId34"/>
    <p:sldId id="625" r:id="rId35"/>
    <p:sldId id="626" r:id="rId36"/>
    <p:sldId id="627" r:id="rId37"/>
    <p:sldId id="628" r:id="rId38"/>
    <p:sldId id="629" r:id="rId39"/>
  </p:sldIdLst>
  <p:sldSz cx="9144000" cy="6858000" type="screen4x3"/>
  <p:notesSz cx="9296400" cy="70104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E09B198-C215-4B72-A419-1C0DE21E4EA5}">
          <p14:sldIdLst>
            <p14:sldId id="258"/>
            <p14:sldId id="611"/>
          </p14:sldIdLst>
        </p14:section>
        <p14:section name="ERCOT Historical Analysis" id="{F9149A5C-6679-4E58-8D2F-E7206E78B412}">
          <p14:sldIdLst>
            <p14:sldId id="612"/>
            <p14:sldId id="623"/>
            <p14:sldId id="613"/>
            <p14:sldId id="619"/>
            <p14:sldId id="620"/>
            <p14:sldId id="614"/>
            <p14:sldId id="621"/>
            <p14:sldId id="622"/>
            <p14:sldId id="618"/>
            <p14:sldId id="617"/>
            <p14:sldId id="615"/>
          </p14:sldIdLst>
        </p14:section>
        <p14:section name="VSS tools" id="{4AAE251D-A1E5-45B9-9041-4940CA06EC43}">
          <p14:sldIdLst>
            <p14:sldId id="594"/>
            <p14:sldId id="595"/>
            <p14:sldId id="600"/>
            <p14:sldId id="605"/>
            <p14:sldId id="599"/>
            <p14:sldId id="606"/>
            <p14:sldId id="603"/>
            <p14:sldId id="604"/>
            <p14:sldId id="607"/>
            <p14:sldId id="588"/>
            <p14:sldId id="608"/>
            <p14:sldId id="609"/>
            <p14:sldId id="602"/>
            <p14:sldId id="590"/>
            <p14:sldId id="610"/>
            <p14:sldId id="601"/>
            <p14:sldId id="624"/>
            <p14:sldId id="625"/>
            <p14:sldId id="626"/>
            <p14:sldId id="627"/>
            <p14:sldId id="628"/>
            <p14:sldId id="62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omi Ulici" initials="N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99CC00"/>
    <a:srgbClr val="40949A"/>
    <a:srgbClr val="0033CC"/>
    <a:srgbClr val="003466"/>
    <a:srgbClr val="800000"/>
    <a:srgbClr val="72B0B4"/>
    <a:srgbClr val="680000"/>
    <a:srgbClr val="2B2929"/>
    <a:srgbClr val="3FA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1652" autoAdjust="0"/>
  </p:normalViewPr>
  <p:slideViewPr>
    <p:cSldViewPr>
      <p:cViewPr>
        <p:scale>
          <a:sx n="112" d="100"/>
          <a:sy n="112" d="100"/>
        </p:scale>
        <p:origin x="-1584" y="-306"/>
      </p:cViewPr>
      <p:guideLst>
        <p:guide orient="horz" pos="4224"/>
        <p:guide pos="1536"/>
      </p:guideLst>
    </p:cSldViewPr>
  </p:slideViewPr>
  <p:outlineViewPr>
    <p:cViewPr>
      <p:scale>
        <a:sx n="33" d="100"/>
        <a:sy n="33" d="100"/>
      </p:scale>
      <p:origin x="0" y="547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3" d="100"/>
          <a:sy n="73" d="100"/>
        </p:scale>
        <p:origin x="-191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28844" cy="350056"/>
          </a:xfrm>
          <a:prstGeom prst="rect">
            <a:avLst/>
          </a:prstGeom>
        </p:spPr>
        <p:txBody>
          <a:bodyPr vert="horz" lIns="88122" tIns="44062" rIns="88122" bIns="44062" rtlCol="0"/>
          <a:lstStyle>
            <a:lvl1pPr algn="l">
              <a:defRPr sz="1200"/>
            </a:lvl1pPr>
          </a:lstStyle>
          <a:p>
            <a:endParaRPr lang="en-US"/>
          </a:p>
        </p:txBody>
      </p:sp>
      <p:sp>
        <p:nvSpPr>
          <p:cNvPr id="3" name="Date Placeholder 2"/>
          <p:cNvSpPr>
            <a:spLocks noGrp="1"/>
          </p:cNvSpPr>
          <p:nvPr>
            <p:ph type="dt" sz="quarter" idx="1"/>
          </p:nvPr>
        </p:nvSpPr>
        <p:spPr>
          <a:xfrm>
            <a:off x="5265539" y="1"/>
            <a:ext cx="4028844" cy="350056"/>
          </a:xfrm>
          <a:prstGeom prst="rect">
            <a:avLst/>
          </a:prstGeom>
        </p:spPr>
        <p:txBody>
          <a:bodyPr vert="horz" lIns="88122" tIns="44062" rIns="88122" bIns="44062" rtlCol="0"/>
          <a:lstStyle>
            <a:lvl1pPr algn="r">
              <a:defRPr sz="1200"/>
            </a:lvl1pPr>
          </a:lstStyle>
          <a:p>
            <a:fld id="{7FEEFDE4-7EC1-F64F-8F38-831C85A467F4}" type="datetimeFigureOut">
              <a:rPr lang="en-US" smtClean="0"/>
              <a:pPr/>
              <a:t>3/22/2015</a:t>
            </a:fld>
            <a:endParaRPr lang="en-US"/>
          </a:p>
        </p:txBody>
      </p:sp>
      <p:sp>
        <p:nvSpPr>
          <p:cNvPr id="4" name="Footer Placeholder 3"/>
          <p:cNvSpPr>
            <a:spLocks noGrp="1"/>
          </p:cNvSpPr>
          <p:nvPr>
            <p:ph type="ftr" sz="quarter" idx="2"/>
          </p:nvPr>
        </p:nvSpPr>
        <p:spPr>
          <a:xfrm>
            <a:off x="3" y="6659187"/>
            <a:ext cx="4028844" cy="350056"/>
          </a:xfrm>
          <a:prstGeom prst="rect">
            <a:avLst/>
          </a:prstGeom>
        </p:spPr>
        <p:txBody>
          <a:bodyPr vert="horz" lIns="88122" tIns="44062" rIns="88122" bIns="44062" rtlCol="0" anchor="b"/>
          <a:lstStyle>
            <a:lvl1pPr algn="l">
              <a:defRPr sz="1200"/>
            </a:lvl1pPr>
          </a:lstStyle>
          <a:p>
            <a:endParaRPr lang="en-US"/>
          </a:p>
        </p:txBody>
      </p:sp>
      <p:sp>
        <p:nvSpPr>
          <p:cNvPr id="5" name="Slide Number Placeholder 4"/>
          <p:cNvSpPr>
            <a:spLocks noGrp="1"/>
          </p:cNvSpPr>
          <p:nvPr>
            <p:ph type="sldNum" sz="quarter" idx="3"/>
          </p:nvPr>
        </p:nvSpPr>
        <p:spPr>
          <a:xfrm>
            <a:off x="5265539" y="6659187"/>
            <a:ext cx="4028844" cy="350056"/>
          </a:xfrm>
          <a:prstGeom prst="rect">
            <a:avLst/>
          </a:prstGeom>
        </p:spPr>
        <p:txBody>
          <a:bodyPr vert="horz" lIns="88122" tIns="44062" rIns="88122" bIns="44062" rtlCol="0" anchor="b"/>
          <a:lstStyle>
            <a:lvl1pPr algn="r">
              <a:defRPr sz="1200"/>
            </a:lvl1pPr>
          </a:lstStyle>
          <a:p>
            <a:fld id="{5D50B6FB-BC9B-D74A-855F-4C90F4E6DCB9}" type="slidenum">
              <a:rPr lang="en-US" smtClean="0"/>
              <a:pPr/>
              <a:t>‹#›</a:t>
            </a:fld>
            <a:endParaRPr lang="en-US"/>
          </a:p>
        </p:txBody>
      </p:sp>
    </p:spTree>
    <p:extLst>
      <p:ext uri="{BB962C8B-B14F-4D97-AF65-F5344CB8AC3E}">
        <p14:creationId xmlns:p14="http://schemas.microsoft.com/office/powerpoint/2010/main" val="1751487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lvl1pPr>
              <a:defRPr sz="1200"/>
            </a:lvl1pPr>
          </a:lstStyle>
          <a:p>
            <a:pPr>
              <a:defRPr/>
            </a:pPr>
            <a:endParaRPr lang="en-US" dirty="0"/>
          </a:p>
        </p:txBody>
      </p:sp>
      <p:sp>
        <p:nvSpPr>
          <p:cNvPr id="27651"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lvl1pPr algn="r">
              <a:defRPr sz="120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29641" y="3329939"/>
            <a:ext cx="7437120" cy="315468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47" tIns="46573" rIns="93147" bIns="46573" numCol="1" anchor="b" anchorCtr="0" compatLnSpc="1">
            <a:prstTxWarp prst="textNoShape">
              <a:avLst/>
            </a:prstTxWarp>
          </a:bodyPr>
          <a:lstStyle>
            <a:lvl1pPr>
              <a:defRPr sz="1200"/>
            </a:lvl1pPr>
          </a:lstStyle>
          <a:p>
            <a:pPr>
              <a:defRPr/>
            </a:pPr>
            <a:endParaRPr lang="en-US" dirty="0"/>
          </a:p>
        </p:txBody>
      </p:sp>
      <p:sp>
        <p:nvSpPr>
          <p:cNvPr id="27655"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47" tIns="46573" rIns="93147" bIns="46573" numCol="1" anchor="b" anchorCtr="0" compatLnSpc="1">
            <a:prstTxWarp prst="textNoShape">
              <a:avLst/>
            </a:prstTxWarp>
          </a:bodyPr>
          <a:lstStyle>
            <a:lvl1pPr algn="r">
              <a:defRPr sz="1200"/>
            </a:lvl1pPr>
          </a:lstStyle>
          <a:p>
            <a:pPr>
              <a:defRPr/>
            </a:pPr>
            <a:fld id="{37B1718E-789D-4ACA-AAAD-A77BC4FC9ED9}" type="slidenum">
              <a:rPr lang="en-US"/>
              <a:pPr>
                <a:defRPr/>
              </a:pPr>
              <a:t>‹#›</a:t>
            </a:fld>
            <a:endParaRPr lang="en-US" dirty="0"/>
          </a:p>
        </p:txBody>
      </p:sp>
    </p:spTree>
    <p:extLst>
      <p:ext uri="{BB962C8B-B14F-4D97-AF65-F5344CB8AC3E}">
        <p14:creationId xmlns:p14="http://schemas.microsoft.com/office/powerpoint/2010/main" val="32086038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Railroad and Laredo are areas</a:t>
            </a:r>
            <a:r>
              <a:rPr lang="en-US" baseline="0" dirty="0" smtClean="0"/>
              <a:t> where there appears to be more imports. Higher imports and more of the time.</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12</a:t>
            </a:fld>
            <a:endParaRPr lang="en-US" dirty="0"/>
          </a:p>
        </p:txBody>
      </p:sp>
    </p:spTree>
    <p:extLst>
      <p:ext uri="{BB962C8B-B14F-4D97-AF65-F5344CB8AC3E}">
        <p14:creationId xmlns:p14="http://schemas.microsoft.com/office/powerpoint/2010/main" val="253212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means the power flows into that area have increased over the period 2012 to June 2014. Also could mean</a:t>
            </a:r>
            <a:r>
              <a:rPr lang="en-US" baseline="0" dirty="0" smtClean="0"/>
              <a:t> the export has decreased from one area.</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voltage angles for substations in the West Texas and Panhandle areas have tightened (smaller angles referenced to Killeen Switch) significantly due to the addition during the second half of 2013 and January of 2014 of 22 new CREZ lines between these substations and the central area of Texas. </a:t>
            </a:r>
          </a:p>
          <a:p>
            <a:r>
              <a:rPr lang="en-US" sz="1200" b="0" i="0" u="none" strike="noStrike" kern="1200" baseline="0" dirty="0" smtClean="0">
                <a:solidFill>
                  <a:schemeClr val="tx1"/>
                </a:solidFill>
                <a:latin typeface="Arial" charset="0"/>
                <a:ea typeface="+mn-ea"/>
                <a:cs typeface="+mn-cs"/>
              </a:rPr>
              <a:t>A re-distribution of power has occurred among the several transmission lines in the Valley area of Texas. </a:t>
            </a:r>
          </a:p>
          <a:p>
            <a:r>
              <a:rPr lang="en-US" sz="1200" b="0" i="0" u="none" strike="noStrike" kern="1200" baseline="0" dirty="0" smtClean="0">
                <a:solidFill>
                  <a:schemeClr val="tx1"/>
                </a:solidFill>
                <a:latin typeface="Arial" charset="0"/>
                <a:ea typeface="+mn-ea"/>
                <a:cs typeface="+mn-cs"/>
              </a:rPr>
              <a:t>These voltage angle monthly medians are likely to change less in the future unless a significant amount of wind power is added in the western area and the Panhandle areas of Texas displacing generation in other areas such as the Valley area. </a:t>
            </a:r>
          </a:p>
          <a:p>
            <a:r>
              <a:rPr lang="en-US" sz="1200" b="0" i="0" u="none" strike="noStrike" kern="1200" baseline="0" dirty="0" smtClean="0">
                <a:solidFill>
                  <a:schemeClr val="tx1"/>
                </a:solidFill>
                <a:latin typeface="Arial" charset="0"/>
                <a:ea typeface="+mn-ea"/>
                <a:cs typeface="+mn-cs"/>
              </a:rPr>
              <a:t>The new CREZ lines added in March 2014 are not expected to result in any major changes in voltage angle monthly medians. </a:t>
            </a:r>
          </a:p>
          <a:p>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13</a:t>
            </a:fld>
            <a:endParaRPr lang="en-US" dirty="0"/>
          </a:p>
        </p:txBody>
      </p:sp>
    </p:spTree>
    <p:extLst>
      <p:ext uri="{BB962C8B-B14F-4D97-AF65-F5344CB8AC3E}">
        <p14:creationId xmlns:p14="http://schemas.microsoft.com/office/powerpoint/2010/main" val="339781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Purposes for VSS</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14</a:t>
            </a:fld>
            <a:endParaRPr lang="en-US" dirty="0"/>
          </a:p>
        </p:txBody>
      </p:sp>
    </p:spTree>
    <p:extLst>
      <p:ext uri="{BB962C8B-B14F-4D97-AF65-F5344CB8AC3E}">
        <p14:creationId xmlns:p14="http://schemas.microsoft.com/office/powerpoint/2010/main" val="138106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that are used</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15</a:t>
            </a:fld>
            <a:endParaRPr lang="en-US" dirty="0"/>
          </a:p>
        </p:txBody>
      </p:sp>
    </p:spTree>
    <p:extLst>
      <p:ext uri="{BB962C8B-B14F-4D97-AF65-F5344CB8AC3E}">
        <p14:creationId xmlns:p14="http://schemas.microsoft.com/office/powerpoint/2010/main" val="419626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is changing with the implementation of CREZ and system upgrades.</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3</a:t>
            </a:fld>
            <a:endParaRPr lang="en-US" dirty="0"/>
          </a:p>
        </p:txBody>
      </p:sp>
    </p:spTree>
    <p:extLst>
      <p:ext uri="{BB962C8B-B14F-4D97-AF65-F5344CB8AC3E}">
        <p14:creationId xmlns:p14="http://schemas.microsoft.com/office/powerpoint/2010/main" val="255701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4</a:t>
            </a:fld>
            <a:endParaRPr lang="en-US" dirty="0"/>
          </a:p>
        </p:txBody>
      </p:sp>
    </p:spTree>
    <p:extLst>
      <p:ext uri="{BB962C8B-B14F-4D97-AF65-F5344CB8AC3E}">
        <p14:creationId xmlns:p14="http://schemas.microsoft.com/office/powerpoint/2010/main" val="201237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Twenty eight new Competitive Renewable Energy Zone (CREZ) 345 kV lines were added to the Electric Reliability Council of Texas (ERCOT) system in 2013, which change the results obtained with the 2012 data and the first six-months of 2013 data, particularly in angle differences between locations. Nineteen of these lines were added in the second half of 2013. </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5</a:t>
            </a:fld>
            <a:endParaRPr lang="en-US" dirty="0"/>
          </a:p>
        </p:txBody>
      </p:sp>
    </p:spTree>
    <p:extLst>
      <p:ext uri="{BB962C8B-B14F-4D97-AF65-F5344CB8AC3E}">
        <p14:creationId xmlns:p14="http://schemas.microsoft.com/office/powerpoint/2010/main" val="358121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Center for Commercialization of Electric Technologies (CCET) was awarded contract DE-OE0000194 by the Department of Energy to perform the Discovery Across Texas demonstration project. Electric Power Group, LLC (EPG) received a </a:t>
            </a:r>
            <a:r>
              <a:rPr lang="en-US" sz="1200" b="0" i="0" u="none" strike="noStrike" kern="1200" baseline="0" dirty="0" err="1" smtClean="0">
                <a:solidFill>
                  <a:schemeClr val="tx1"/>
                </a:solidFill>
                <a:latin typeface="Arial" charset="0"/>
                <a:ea typeface="+mn-ea"/>
                <a:cs typeface="+mn-cs"/>
              </a:rPr>
              <a:t>subaward</a:t>
            </a:r>
            <a:r>
              <a:rPr lang="en-US" sz="1200" b="0" i="0" u="none" strike="noStrike" kern="1200" baseline="0" dirty="0" smtClean="0">
                <a:solidFill>
                  <a:schemeClr val="tx1"/>
                </a:solidFill>
                <a:latin typeface="Arial" charset="0"/>
                <a:ea typeface="+mn-ea"/>
                <a:cs typeface="+mn-cs"/>
              </a:rPr>
              <a:t> from CCET to provide professional services to perform, among other things, a substation cluster analysis, comparison of </a:t>
            </a:r>
            <a:r>
              <a:rPr lang="en-US" sz="1200" b="0" i="0" u="none" strike="noStrike" kern="1200" baseline="0" dirty="0" err="1" smtClean="0">
                <a:solidFill>
                  <a:schemeClr val="tx1"/>
                </a:solidFill>
                <a:latin typeface="Arial" charset="0"/>
                <a:ea typeface="+mn-ea"/>
                <a:cs typeface="+mn-cs"/>
              </a:rPr>
              <a:t>phasor</a:t>
            </a:r>
            <a:r>
              <a:rPr lang="en-US" sz="1200" b="0" i="0" u="none" strike="noStrike" kern="1200" baseline="0" dirty="0" smtClean="0">
                <a:solidFill>
                  <a:schemeClr val="tx1"/>
                </a:solidFill>
                <a:latin typeface="Arial" charset="0"/>
                <a:ea typeface="+mn-ea"/>
                <a:cs typeface="+mn-cs"/>
              </a:rPr>
              <a:t> data versus state estimator data, and voltage and angle difference </a:t>
            </a:r>
            <a:r>
              <a:rPr lang="en-US" sz="1200" b="0" i="0" u="none" strike="noStrike" kern="1200" baseline="0" dirty="0" err="1" smtClean="0">
                <a:solidFill>
                  <a:schemeClr val="tx1"/>
                </a:solidFill>
                <a:latin typeface="Arial" charset="0"/>
                <a:ea typeface="+mn-ea"/>
                <a:cs typeface="+mn-cs"/>
              </a:rPr>
              <a:t>baselining</a:t>
            </a:r>
            <a:r>
              <a:rPr lang="en-US" sz="1200" b="0" i="0" u="none" strike="noStrike" kern="1200" baseline="0" dirty="0" smtClean="0">
                <a:solidFill>
                  <a:schemeClr val="tx1"/>
                </a:solidFill>
                <a:latin typeface="Arial" charset="0"/>
                <a:ea typeface="+mn-ea"/>
                <a:cs typeface="+mn-cs"/>
              </a:rPr>
              <a:t>. </a:t>
            </a:r>
          </a:p>
          <a:p>
            <a:r>
              <a:rPr lang="en-US" sz="1200" b="0" i="0" u="none" strike="noStrike" kern="1200" baseline="0" dirty="0" smtClean="0">
                <a:solidFill>
                  <a:schemeClr val="tx1"/>
                </a:solidFill>
                <a:latin typeface="Arial" charset="0"/>
                <a:ea typeface="+mn-ea"/>
                <a:cs typeface="+mn-cs"/>
              </a:rPr>
              <a:t>ERCOT provided EPG </a:t>
            </a:r>
            <a:r>
              <a:rPr lang="en-US" sz="1200" b="0" i="0" u="none" strike="noStrike" kern="1200" baseline="0" dirty="0" err="1" smtClean="0">
                <a:solidFill>
                  <a:schemeClr val="tx1"/>
                </a:solidFill>
                <a:latin typeface="Arial" charset="0"/>
                <a:ea typeface="+mn-ea"/>
                <a:cs typeface="+mn-cs"/>
              </a:rPr>
              <a:t>phasor</a:t>
            </a:r>
            <a:r>
              <a:rPr lang="en-US" sz="1200" b="0" i="0" u="none" strike="noStrike" kern="1200" baseline="0" dirty="0" smtClean="0">
                <a:solidFill>
                  <a:schemeClr val="tx1"/>
                </a:solidFill>
                <a:latin typeface="Arial" charset="0"/>
                <a:ea typeface="+mn-ea"/>
                <a:cs typeface="+mn-cs"/>
              </a:rPr>
              <a:t> data for the February to July 2014 period with a resolution of 30-samples per second (SPS). Through an automated process, EPG downloaded, cleaned, and filtered data dropout to make it suitable for analysis. Further manual cleaning was necessary to weed out remaining outliers. </a:t>
            </a:r>
          </a:p>
          <a:p>
            <a:r>
              <a:rPr lang="en-US" sz="1200" b="0" i="0" u="none" strike="noStrike" kern="1200" baseline="0" dirty="0" smtClean="0">
                <a:solidFill>
                  <a:schemeClr val="tx1"/>
                </a:solidFill>
                <a:latin typeface="Arial" charset="0"/>
                <a:ea typeface="+mn-ea"/>
                <a:cs typeface="+mn-cs"/>
              </a:rPr>
              <a:t>16000 cases from SE in 2012, about 50000 cases in 2013 and 25,419 SE cases in first 6 months of 2014.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6</a:t>
            </a:fld>
            <a:endParaRPr lang="en-US" dirty="0"/>
          </a:p>
        </p:txBody>
      </p:sp>
    </p:spTree>
    <p:extLst>
      <p:ext uri="{BB962C8B-B14F-4D97-AF65-F5344CB8AC3E}">
        <p14:creationId xmlns:p14="http://schemas.microsoft.com/office/powerpoint/2010/main" val="271635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comparison between PMU data and SE. Means both are very accurate in measuring the state of the system.</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7</a:t>
            </a:fld>
            <a:endParaRPr lang="en-US" dirty="0"/>
          </a:p>
        </p:txBody>
      </p:sp>
    </p:spTree>
    <p:extLst>
      <p:ext uri="{BB962C8B-B14F-4D97-AF65-F5344CB8AC3E}">
        <p14:creationId xmlns:p14="http://schemas.microsoft.com/office/powerpoint/2010/main" val="183566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just one area the Angle can tell you the direction of flow over the entire study period between 2012 to the middle of June 2014. The angle pair is reference between Killeen and Railroad as an example of how the pairs work. The colored circles represent clusters of PMUs that the angels change with</a:t>
            </a:r>
            <a:r>
              <a:rPr lang="en-US" baseline="0" dirty="0" smtClean="0"/>
              <a:t> respect to the reference well. For example Killeen and Jewett appear to change their angle with the same direction together. Therefore they are clustered together.</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8</a:t>
            </a:fld>
            <a:endParaRPr lang="en-US" dirty="0"/>
          </a:p>
        </p:txBody>
      </p:sp>
    </p:spTree>
    <p:extLst>
      <p:ext uri="{BB962C8B-B14F-4D97-AF65-F5344CB8AC3E}">
        <p14:creationId xmlns:p14="http://schemas.microsoft.com/office/powerpoint/2010/main" val="184817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Box-whisker and time duration curves were developed for each of the pairs analyzed. Angle differences that may be the results of contingencies were excluded by reviewing points of inflection; that is, points that significantly deviated from the normal operation trend observed in the box-whisker plots. </a:t>
            </a:r>
          </a:p>
          <a:p>
            <a:r>
              <a:rPr lang="en-US" sz="1200" b="0" i="0" u="none" strike="noStrike" kern="1200" baseline="0" dirty="0" smtClean="0">
                <a:solidFill>
                  <a:schemeClr val="tx1"/>
                </a:solidFill>
                <a:latin typeface="Arial" charset="0"/>
                <a:ea typeface="+mn-ea"/>
                <a:cs typeface="+mn-cs"/>
              </a:rPr>
              <a:t>Box whisker plots are based on state estimator data and </a:t>
            </a:r>
            <a:r>
              <a:rPr lang="en-US" sz="1200" b="0" i="0" u="none" strike="noStrike" kern="1200" baseline="0" dirty="0" err="1" smtClean="0">
                <a:solidFill>
                  <a:schemeClr val="tx1"/>
                </a:solidFill>
                <a:latin typeface="Arial" charset="0"/>
                <a:ea typeface="+mn-ea"/>
                <a:cs typeface="+mn-cs"/>
              </a:rPr>
              <a:t>phasor</a:t>
            </a:r>
            <a:r>
              <a:rPr lang="en-US" sz="1200" b="0" i="0" u="none" strike="noStrike" kern="1200" baseline="0" dirty="0" smtClean="0">
                <a:solidFill>
                  <a:schemeClr val="tx1"/>
                </a:solidFill>
                <a:latin typeface="Arial" charset="0"/>
                <a:ea typeface="+mn-ea"/>
                <a:cs typeface="+mn-cs"/>
              </a:rPr>
              <a:t> data. </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9</a:t>
            </a:fld>
            <a:endParaRPr lang="en-US" dirty="0"/>
          </a:p>
        </p:txBody>
      </p:sp>
    </p:spTree>
    <p:extLst>
      <p:ext uri="{BB962C8B-B14F-4D97-AF65-F5344CB8AC3E}">
        <p14:creationId xmlns:p14="http://schemas.microsoft.com/office/powerpoint/2010/main" val="93522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PMU</a:t>
            </a:r>
            <a:r>
              <a:rPr lang="en-US" baseline="0" dirty="0" smtClean="0"/>
              <a:t> locations and the region they are in. So you can see the locations that were selected for clusters.</a:t>
            </a:r>
            <a:endParaRPr lang="en-US" dirty="0"/>
          </a:p>
        </p:txBody>
      </p:sp>
      <p:sp>
        <p:nvSpPr>
          <p:cNvPr id="4" name="Slide Number Placeholder 3"/>
          <p:cNvSpPr>
            <a:spLocks noGrp="1"/>
          </p:cNvSpPr>
          <p:nvPr>
            <p:ph type="sldNum" sz="quarter" idx="10"/>
          </p:nvPr>
        </p:nvSpPr>
        <p:spPr/>
        <p:txBody>
          <a:bodyPr/>
          <a:lstStyle/>
          <a:p>
            <a:pPr>
              <a:defRPr/>
            </a:pPr>
            <a:fld id="{37B1718E-789D-4ACA-AAAD-A77BC4FC9ED9}" type="slidenum">
              <a:rPr lang="en-US" smtClean="0"/>
              <a:pPr>
                <a:defRPr/>
              </a:pPr>
              <a:t>11</a:t>
            </a:fld>
            <a:endParaRPr lang="en-US" dirty="0"/>
          </a:p>
        </p:txBody>
      </p:sp>
    </p:spTree>
    <p:extLst>
      <p:ext uri="{BB962C8B-B14F-4D97-AF65-F5344CB8AC3E}">
        <p14:creationId xmlns:p14="http://schemas.microsoft.com/office/powerpoint/2010/main" val="2992651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4"/>
          <p:cNvSpPr>
            <a:spLocks noChangeShapeType="1"/>
          </p:cNvSpPr>
          <p:nvPr userDrawn="1"/>
        </p:nvSpPr>
        <p:spPr bwMode="auto">
          <a:xfrm>
            <a:off x="0" y="1143000"/>
            <a:ext cx="9144000" cy="0"/>
          </a:xfrm>
          <a:prstGeom prst="line">
            <a:avLst/>
          </a:prstGeom>
          <a:noFill/>
          <a:ln w="57150">
            <a:solidFill>
              <a:schemeClr val="hlink"/>
            </a:solidFill>
            <a:round/>
            <a:headEnd/>
            <a:tailEnd/>
          </a:ln>
          <a:effectLst/>
        </p:spPr>
        <p:txBody>
          <a:bodyPr/>
          <a:lstStyle/>
          <a:p>
            <a:pPr>
              <a:defRPr/>
            </a:pPr>
            <a:endParaRPr lang="en-US" dirty="0"/>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tx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solidFill>
                  <a:schemeClr val="tx1"/>
                </a:solidFill>
              </a:defRPr>
            </a:lvl1pPr>
          </a:lstStyle>
          <a:p>
            <a:r>
              <a:rPr lang="en-US"/>
              <a:t>Click to edit Master title style</a:t>
            </a:r>
          </a:p>
        </p:txBody>
      </p:sp>
      <p:sp>
        <p:nvSpPr>
          <p:cNvPr id="6" name="Rectangle 10"/>
          <p:cNvSpPr>
            <a:spLocks noGrp="1" noChangeArrowheads="1"/>
          </p:cNvSpPr>
          <p:nvPr>
            <p:ph type="dt" sz="half" idx="10"/>
          </p:nvPr>
        </p:nvSpPr>
        <p:spPr>
          <a:xfrm>
            <a:off x="2333625" y="5467350"/>
            <a:ext cx="6276975" cy="476250"/>
          </a:xfrm>
          <a:prstGeom prst="rect">
            <a:avLst/>
          </a:prstGeom>
        </p:spPr>
        <p:txBody>
          <a:bodyPr/>
          <a:lstStyle>
            <a:lvl1pPr>
              <a:defRPr sz="1800" b="1" smtClean="0">
                <a:solidFill>
                  <a:schemeClr val="tx1"/>
                </a:solidFill>
              </a:defRPr>
            </a:lvl1pPr>
          </a:lstStyle>
          <a:p>
            <a:pPr>
              <a:defRPr/>
            </a:pPr>
            <a:r>
              <a:rPr lang="en-US" smtClean="0"/>
              <a:t>February 21, 2012</a:t>
            </a:r>
            <a:endParaRPr lang="en-US" dirty="0"/>
          </a:p>
        </p:txBody>
      </p:sp>
      <p:sp>
        <p:nvSpPr>
          <p:cNvPr id="7" name="Rectangle 15"/>
          <p:cNvSpPr>
            <a:spLocks noGrp="1" noChangeArrowheads="1"/>
          </p:cNvSpPr>
          <p:nvPr>
            <p:ph type="ftr" sz="quarter" idx="11"/>
          </p:nvPr>
        </p:nvSpPr>
        <p:spPr>
          <a:xfrm>
            <a:off x="2333625" y="5067300"/>
            <a:ext cx="6276975" cy="419100"/>
          </a:xfrm>
          <a:prstGeom prst="rect">
            <a:avLst/>
          </a:prstGeom>
        </p:spPr>
        <p:txBody>
          <a:bodyPr/>
          <a:lstStyle>
            <a:lvl1pPr algn="l">
              <a:defRPr sz="1800" b="1" cap="small" smtClean="0">
                <a:solidFill>
                  <a:schemeClr val="tx1"/>
                </a:solidFill>
              </a:defRPr>
            </a:lvl1pPr>
          </a:lstStyle>
          <a:p>
            <a:pPr>
              <a:defRPr/>
            </a:pPr>
            <a:r>
              <a:rPr lang="en-US" smtClean="0"/>
              <a:t>ERCOT Public</a:t>
            </a:r>
            <a:endParaRPr lang="en-US" dirty="0"/>
          </a:p>
        </p:txBody>
      </p:sp>
      <p:pic>
        <p:nvPicPr>
          <p:cNvPr id="9" name="Picture 8" descr="ERCOT_Logo_2c_no_bckgrnd.eps"/>
          <p:cNvPicPr>
            <a:picLocks noChangeAspect="1"/>
          </p:cNvPicPr>
          <p:nvPr userDrawn="1"/>
        </p:nvPicPr>
        <p:blipFill>
          <a:blip r:embed="rId2" cstate="print"/>
          <a:srcRect b="36538"/>
          <a:stretch>
            <a:fillRect/>
          </a:stretch>
        </p:blipFill>
        <p:spPr>
          <a:xfrm>
            <a:off x="243609" y="304800"/>
            <a:ext cx="1280967" cy="533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rgbClr val="40949A"/>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a:spLocks noChangeArrowheads="1"/>
          </p:cNvSpPr>
          <p:nvPr userDrawn="1"/>
        </p:nvSpPr>
        <p:spPr bwMode="auto">
          <a:xfrm>
            <a:off x="0" y="6324600"/>
            <a:ext cx="9144000" cy="533400"/>
          </a:xfrm>
          <a:prstGeom prst="rect">
            <a:avLst/>
          </a:prstGeom>
          <a:gradFill flip="none" rotWithShape="1">
            <a:gsLst>
              <a:gs pos="100000">
                <a:schemeClr val="bg1">
                  <a:lumMod val="95000"/>
                </a:schemeClr>
              </a:gs>
              <a:gs pos="0">
                <a:schemeClr val="bg1">
                  <a:lumMod val="65000"/>
                </a:schemeClr>
              </a:gs>
            </a:gsLst>
            <a:lin ang="16200000" scaled="0"/>
            <a:tileRect/>
          </a:gradFill>
          <a:ln w="9525">
            <a:noFill/>
            <a:miter lim="800000"/>
            <a:headEnd/>
            <a:tailEnd/>
          </a:ln>
          <a:effectLst/>
        </p:spPr>
        <p:txBody>
          <a:bodyPr wrap="none" anchor="ctr"/>
          <a:lstStyle/>
          <a:p>
            <a:pPr>
              <a:defRPr/>
            </a:pPr>
            <a:endParaRPr lang="en-US" dirty="0">
              <a:solidFill>
                <a:schemeClr val="bg1">
                  <a:lumMod val="85000"/>
                </a:schemeClr>
              </a:solidFill>
            </a:endParaRPr>
          </a:p>
        </p:txBody>
      </p:sp>
      <p:sp>
        <p:nvSpPr>
          <p:cNvPr id="10" name="Rectangle 5"/>
          <p:cNvSpPr>
            <a:spLocks noGrp="1" noChangeArrowheads="1"/>
          </p:cNvSpPr>
          <p:nvPr>
            <p:ph type="ftr" sz="quarter" idx="3"/>
          </p:nvPr>
        </p:nvSpPr>
        <p:spPr bwMode="auto">
          <a:xfrm>
            <a:off x="6248400" y="6492875"/>
            <a:ext cx="2514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cap="all" smtClean="0"/>
            </a:lvl1pPr>
          </a:lstStyle>
          <a:p>
            <a:pPr>
              <a:defRPr/>
            </a:pPr>
            <a:r>
              <a:rPr lang="en-US" smtClean="0"/>
              <a:t>ERCOT Public</a:t>
            </a:r>
            <a:endParaRPr lang="en-US" dirty="0"/>
          </a:p>
        </p:txBody>
      </p:sp>
      <p:sp>
        <p:nvSpPr>
          <p:cNvPr id="11" name="Line 11"/>
          <p:cNvSpPr>
            <a:spLocks noChangeShapeType="1"/>
          </p:cNvSpPr>
          <p:nvPr userDrawn="1"/>
        </p:nvSpPr>
        <p:spPr bwMode="auto">
          <a:xfrm>
            <a:off x="1219200" y="6492875"/>
            <a:ext cx="0" cy="219075"/>
          </a:xfrm>
          <a:prstGeom prst="line">
            <a:avLst/>
          </a:prstGeom>
          <a:noFill/>
          <a:ln w="9525">
            <a:solidFill>
              <a:schemeClr val="tx1"/>
            </a:solidFill>
            <a:round/>
            <a:headEnd/>
            <a:tailEnd/>
          </a:ln>
          <a:effectLst/>
        </p:spPr>
        <p:txBody>
          <a:bodyPr/>
          <a:lstStyle/>
          <a:p>
            <a:pPr>
              <a:defRPr/>
            </a:pPr>
            <a:endParaRPr lang="en-US" dirty="0"/>
          </a:p>
        </p:txBody>
      </p:sp>
      <p:sp>
        <p:nvSpPr>
          <p:cNvPr id="12" name="Rectangle 4"/>
          <p:cNvSpPr>
            <a:spLocks noGrp="1" noChangeArrowheads="1"/>
          </p:cNvSpPr>
          <p:nvPr>
            <p:ph type="dt" sz="half" idx="2"/>
          </p:nvPr>
        </p:nvSpPr>
        <p:spPr bwMode="auto">
          <a:xfrm>
            <a:off x="1295400" y="649287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cap="all" smtClean="0"/>
            </a:lvl1pPr>
          </a:lstStyle>
          <a:p>
            <a:pPr>
              <a:defRPr/>
            </a:pPr>
            <a:r>
              <a:rPr lang="en-US" smtClean="0"/>
              <a:t>February 21, 2012</a:t>
            </a:r>
            <a:endParaRPr lang="en-US" dirty="0"/>
          </a:p>
        </p:txBody>
      </p:sp>
      <p:sp>
        <p:nvSpPr>
          <p:cNvPr id="13" name="Rectangle 12"/>
          <p:cNvSpPr>
            <a:spLocks noChangeArrowheads="1"/>
          </p:cNvSpPr>
          <p:nvPr userDrawn="1"/>
        </p:nvSpPr>
        <p:spPr bwMode="auto">
          <a:xfrm>
            <a:off x="3429000" y="6511925"/>
            <a:ext cx="2514600" cy="457200"/>
          </a:xfrm>
          <a:prstGeom prst="rect">
            <a:avLst/>
          </a:prstGeom>
          <a:noFill/>
          <a:ln w="9525">
            <a:noFill/>
            <a:miter lim="800000"/>
            <a:headEnd/>
            <a:tailEnd/>
          </a:ln>
          <a:effectLst/>
        </p:spPr>
        <p:txBody>
          <a:bodyPr/>
          <a:lstStyle/>
          <a:p>
            <a:pPr algn="ctr">
              <a:defRPr/>
            </a:pPr>
            <a:fld id="{4E23FA66-E078-4E59-9CB4-61BBBC1B156D}" type="slidenum">
              <a:rPr lang="en-US" sz="1000" b="1" cap="all"/>
              <a:pPr algn="ctr">
                <a:defRPr/>
              </a:pPr>
              <a:t>‹#›</a:t>
            </a:fld>
            <a:endParaRPr lang="en-US" sz="1000" b="1" cap="all" dirty="0"/>
          </a:p>
        </p:txBody>
      </p:sp>
      <p:pic>
        <p:nvPicPr>
          <p:cNvPr id="15" name="Picture 14" descr="ERCOT_Logo_2c_no_bckgrnd.eps"/>
          <p:cNvPicPr>
            <a:picLocks noChangeAspect="1"/>
          </p:cNvPicPr>
          <p:nvPr userDrawn="1"/>
        </p:nvPicPr>
        <p:blipFill>
          <a:blip r:embed="rId2" cstate="print"/>
          <a:srcRect b="36538"/>
          <a:stretch>
            <a:fillRect/>
          </a:stretch>
        </p:blipFill>
        <p:spPr>
          <a:xfrm>
            <a:off x="152400" y="6432770"/>
            <a:ext cx="838200" cy="34903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rgbClr val="40949A"/>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userDrawn="1"/>
        </p:nvPicPr>
        <p:blipFill>
          <a:blip r:embed="rId2" cstate="print"/>
          <a:srcRect/>
          <a:stretch>
            <a:fillRect/>
          </a:stretch>
        </p:blipFill>
        <p:spPr bwMode="auto">
          <a:xfrm>
            <a:off x="228600" y="304800"/>
            <a:ext cx="1295400" cy="519113"/>
          </a:xfrm>
          <a:prstGeom prst="rect">
            <a:avLst/>
          </a:prstGeom>
          <a:noFill/>
          <a:ln w="9525">
            <a:noFill/>
            <a:miter lim="800000"/>
            <a:headEnd/>
            <a:tailEnd/>
          </a:ln>
        </p:spPr>
      </p:pic>
      <p:sp>
        <p:nvSpPr>
          <p:cNvPr id="5" name="Line 14"/>
          <p:cNvSpPr>
            <a:spLocks noChangeShapeType="1"/>
          </p:cNvSpPr>
          <p:nvPr userDrawn="1"/>
        </p:nvSpPr>
        <p:spPr bwMode="auto">
          <a:xfrm>
            <a:off x="0" y="1143000"/>
            <a:ext cx="9144000" cy="0"/>
          </a:xfrm>
          <a:prstGeom prst="line">
            <a:avLst/>
          </a:prstGeom>
          <a:noFill/>
          <a:ln w="57150">
            <a:solidFill>
              <a:schemeClr val="hlink"/>
            </a:solidFill>
            <a:round/>
            <a:headEnd/>
            <a:tailEnd/>
          </a:ln>
          <a:effectLst/>
        </p:spPr>
        <p:txBody>
          <a:bodyPr/>
          <a:lstStyle/>
          <a:p>
            <a:pPr>
              <a:defRPr/>
            </a:pPr>
            <a:endParaRPr lang="en-US" dirty="0">
              <a:solidFill>
                <a:srgbClr val="000000"/>
              </a:solidFill>
            </a:endParaRPr>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tx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solidFill>
                  <a:schemeClr val="tx1"/>
                </a:solidFill>
              </a:defRPr>
            </a:lvl1pPr>
          </a:lstStyle>
          <a:p>
            <a:r>
              <a:rPr lang="en-US"/>
              <a:t>Click to edit Master title style</a:t>
            </a:r>
          </a:p>
        </p:txBody>
      </p:sp>
      <p:sp>
        <p:nvSpPr>
          <p:cNvPr id="6" name="Rectangle 10"/>
          <p:cNvSpPr>
            <a:spLocks noGrp="1" noChangeArrowheads="1"/>
          </p:cNvSpPr>
          <p:nvPr>
            <p:ph type="dt" sz="half" idx="10"/>
          </p:nvPr>
        </p:nvSpPr>
        <p:spPr>
          <a:xfrm>
            <a:off x="2333625" y="5467350"/>
            <a:ext cx="6276975" cy="476250"/>
          </a:xfrm>
        </p:spPr>
        <p:txBody>
          <a:bodyPr/>
          <a:lstStyle>
            <a:lvl1pPr>
              <a:defRPr sz="1800" b="1" smtClean="0">
                <a:solidFill>
                  <a:schemeClr val="tx1"/>
                </a:solidFill>
              </a:defRPr>
            </a:lvl1pPr>
          </a:lstStyle>
          <a:p>
            <a:pPr>
              <a:defRPr/>
            </a:pPr>
            <a:r>
              <a:rPr lang="en-US" smtClean="0">
                <a:solidFill>
                  <a:srgbClr val="000000"/>
                </a:solidFill>
              </a:rPr>
              <a:t>February 21, 2012</a:t>
            </a:r>
            <a:endParaRPr lang="en-US" dirty="0">
              <a:solidFill>
                <a:srgbClr val="000000"/>
              </a:solidFill>
            </a:endParaRPr>
          </a:p>
        </p:txBody>
      </p:sp>
      <p:sp>
        <p:nvSpPr>
          <p:cNvPr id="7" name="Rectangle 15"/>
          <p:cNvSpPr>
            <a:spLocks noGrp="1" noChangeArrowheads="1"/>
          </p:cNvSpPr>
          <p:nvPr>
            <p:ph type="ftr" sz="quarter" idx="11"/>
          </p:nvPr>
        </p:nvSpPr>
        <p:spPr>
          <a:xfrm>
            <a:off x="2333625" y="5067300"/>
            <a:ext cx="6276975" cy="419100"/>
          </a:xfrm>
        </p:spPr>
        <p:txBody>
          <a:bodyPr/>
          <a:lstStyle>
            <a:lvl1pPr algn="l">
              <a:defRPr sz="1800" b="1" smtClean="0">
                <a:solidFill>
                  <a:schemeClr val="tx1"/>
                </a:solidFill>
              </a:defRPr>
            </a:lvl1pPr>
          </a:lstStyle>
          <a:p>
            <a:pPr>
              <a:defRPr/>
            </a:pPr>
            <a:r>
              <a:rPr lang="en-US" smtClean="0">
                <a:solidFill>
                  <a:srgbClr val="000000"/>
                </a:solidFill>
              </a:rPr>
              <a:t>ERCOT Public</a:t>
            </a:r>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ERCOT Public</a:t>
            </a:r>
            <a:endParaRPr lang="en-US" dirty="0">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r>
              <a:rPr lang="en-US" smtClean="0">
                <a:solidFill>
                  <a:srgbClr val="000000"/>
                </a:solidFill>
              </a:rPr>
              <a:t>February 21, 2012</a:t>
            </a:r>
            <a:endParaRPr lang="en-US" dirty="0">
              <a:solidFill>
                <a:srgbClr val="000000"/>
              </a:solidFill>
            </a:endParaRPr>
          </a:p>
        </p:txBody>
      </p:sp>
      <p:sp>
        <p:nvSpPr>
          <p:cNvPr id="7" name="TextBox 6"/>
          <p:cNvSpPr txBox="1"/>
          <p:nvPr userDrawn="1"/>
        </p:nvSpPr>
        <p:spPr>
          <a:xfrm>
            <a:off x="6319702" y="24825"/>
            <a:ext cx="2372765" cy="584775"/>
          </a:xfrm>
          <a:prstGeom prst="rect">
            <a:avLst/>
          </a:prstGeom>
          <a:noFill/>
        </p:spPr>
        <p:txBody>
          <a:bodyPr wrap="none" rtlCol="0">
            <a:spAutoFit/>
          </a:bodyPr>
          <a:lstStyle/>
          <a:p>
            <a:r>
              <a:rPr lang="en-US" sz="3200" b="1" dirty="0" smtClean="0">
                <a:solidFill>
                  <a:srgbClr val="FF3300"/>
                </a:solidFill>
              </a:rPr>
              <a:t>OLD SLIDE</a:t>
            </a:r>
            <a:endParaRPr lang="en-US" sz="3200" b="1" dirty="0">
              <a:solidFill>
                <a:srgbClr val="FF33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ERCOT Public</a:t>
            </a:r>
            <a:endParaRPr lang="en-US" dirty="0">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r>
              <a:rPr lang="en-US" smtClean="0">
                <a:solidFill>
                  <a:srgbClr val="000000"/>
                </a:solidFill>
              </a:rPr>
              <a:t>February 21, 2012</a:t>
            </a:r>
            <a:endParaRPr lang="en-US" dirty="0">
              <a:solidFill>
                <a:srgbClr val="00000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66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4" name="Rectangle 2"/>
          <p:cNvSpPr>
            <a:spLocks noGrp="1" noChangeArrowheads="1"/>
          </p:cNvSpPr>
          <p:nvPr>
            <p:ph type="title"/>
          </p:nvPr>
        </p:nvSpPr>
        <p:spPr bwMode="auto">
          <a:xfrm>
            <a:off x="152400" y="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3564" name="Line 12"/>
          <p:cNvSpPr>
            <a:spLocks noChangeShapeType="1"/>
          </p:cNvSpPr>
          <p:nvPr/>
        </p:nvSpPr>
        <p:spPr bwMode="auto">
          <a:xfrm>
            <a:off x="0" y="673100"/>
            <a:ext cx="9144000" cy="0"/>
          </a:xfrm>
          <a:prstGeom prst="line">
            <a:avLst/>
          </a:prstGeom>
          <a:noFill/>
          <a:ln w="57150">
            <a:solidFill>
              <a:srgbClr val="40949A"/>
            </a:solidFill>
            <a:round/>
            <a:headEnd/>
            <a:tailEnd/>
          </a:ln>
          <a:effectLst/>
        </p:spPr>
        <p:txBody>
          <a:bodyPr/>
          <a:lstStyle/>
          <a:p>
            <a:pPr>
              <a:defRPr/>
            </a:pPr>
            <a:endParaRPr lang="en-US" dirty="0"/>
          </a:p>
        </p:txBody>
      </p:sp>
      <p:sp>
        <p:nvSpPr>
          <p:cNvPr id="5" name="Rectangle 5"/>
          <p:cNvSpPr>
            <a:spLocks noGrp="1" noChangeArrowheads="1"/>
          </p:cNvSpPr>
          <p:nvPr>
            <p:ph type="ftr" sz="quarter" idx="3"/>
          </p:nvPr>
        </p:nvSpPr>
        <p:spPr bwMode="auto">
          <a:xfrm>
            <a:off x="6248400" y="6492875"/>
            <a:ext cx="2514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cap="all" smtClean="0"/>
            </a:lvl1pPr>
          </a:lstStyle>
          <a:p>
            <a:pPr>
              <a:defRPr/>
            </a:pPr>
            <a:r>
              <a:rPr lang="en-US" smtClean="0"/>
              <a:t>ERCOT Public</a:t>
            </a:r>
            <a:endParaRPr lang="en-US" dirty="0"/>
          </a:p>
        </p:txBody>
      </p:sp>
      <p:sp>
        <p:nvSpPr>
          <p:cNvPr id="6" name="Rectangle 4"/>
          <p:cNvSpPr>
            <a:spLocks noGrp="1" noChangeArrowheads="1"/>
          </p:cNvSpPr>
          <p:nvPr>
            <p:ph type="dt" sz="half" idx="2"/>
          </p:nvPr>
        </p:nvSpPr>
        <p:spPr bwMode="auto">
          <a:xfrm>
            <a:off x="1295400" y="649287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cap="all" smtClean="0"/>
            </a:lvl1pPr>
          </a:lstStyle>
          <a:p>
            <a:pPr>
              <a:defRPr/>
            </a:pPr>
            <a:r>
              <a:rPr lang="en-US" smtClean="0"/>
              <a:t>February 21, 2012</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Lst>
  <p:hf sldNum="0" hdr="0"/>
  <p:txStyles>
    <p:titleStyle>
      <a:lvl1pPr algn="l" rtl="0" eaLnBrk="0" fontAlgn="base" hangingPunct="0">
        <a:spcBef>
          <a:spcPct val="0"/>
        </a:spcBef>
        <a:spcAft>
          <a:spcPct val="0"/>
        </a:spcAft>
        <a:defRPr sz="2000" cap="small">
          <a:solidFill>
            <a:srgbClr val="40949A"/>
          </a:solidFill>
          <a:latin typeface="+mj-lt"/>
          <a:ea typeface="+mj-ea"/>
          <a:cs typeface="+mj-cs"/>
        </a:defRPr>
      </a:lvl1pPr>
      <a:lvl2pPr algn="l" rtl="0" eaLnBrk="0" fontAlgn="base" hangingPunct="0">
        <a:spcBef>
          <a:spcPct val="0"/>
        </a:spcBef>
        <a:spcAft>
          <a:spcPct val="0"/>
        </a:spcAft>
        <a:defRPr sz="2000">
          <a:solidFill>
            <a:schemeClr val="tx1"/>
          </a:solidFill>
          <a:latin typeface="Arial Black" pitchFamily="34" charset="0"/>
        </a:defRPr>
      </a:lvl2pPr>
      <a:lvl3pPr algn="l" rtl="0" eaLnBrk="0" fontAlgn="base" hangingPunct="0">
        <a:spcBef>
          <a:spcPct val="0"/>
        </a:spcBef>
        <a:spcAft>
          <a:spcPct val="0"/>
        </a:spcAft>
        <a:defRPr sz="2000">
          <a:solidFill>
            <a:schemeClr val="tx1"/>
          </a:solidFill>
          <a:latin typeface="Arial Black" pitchFamily="34" charset="0"/>
        </a:defRPr>
      </a:lvl3pPr>
      <a:lvl4pPr algn="l" rtl="0" eaLnBrk="0" fontAlgn="base" hangingPunct="0">
        <a:spcBef>
          <a:spcPct val="0"/>
        </a:spcBef>
        <a:spcAft>
          <a:spcPct val="0"/>
        </a:spcAft>
        <a:defRPr sz="2000">
          <a:solidFill>
            <a:schemeClr val="tx1"/>
          </a:solidFill>
          <a:latin typeface="Arial Black" pitchFamily="34" charset="0"/>
        </a:defRPr>
      </a:lvl4pPr>
      <a:lvl5pPr algn="l" rtl="0" eaLnBrk="0" fontAlgn="base" hangingPunct="0">
        <a:spcBef>
          <a:spcPct val="0"/>
        </a:spcBef>
        <a:spcAft>
          <a:spcPct val="0"/>
        </a:spcAft>
        <a:defRPr sz="2000">
          <a:solidFill>
            <a:schemeClr val="tx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66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4" name="Rectangle 2"/>
          <p:cNvSpPr>
            <a:spLocks noGrp="1" noChangeArrowheads="1"/>
          </p:cNvSpPr>
          <p:nvPr>
            <p:ph type="title"/>
          </p:nvPr>
        </p:nvSpPr>
        <p:spPr bwMode="auto">
          <a:xfrm>
            <a:off x="152400" y="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3564" name="Line 12"/>
          <p:cNvSpPr>
            <a:spLocks noChangeShapeType="1"/>
          </p:cNvSpPr>
          <p:nvPr/>
        </p:nvSpPr>
        <p:spPr bwMode="auto">
          <a:xfrm>
            <a:off x="0" y="673100"/>
            <a:ext cx="9144000" cy="0"/>
          </a:xfrm>
          <a:prstGeom prst="line">
            <a:avLst/>
          </a:prstGeom>
          <a:noFill/>
          <a:ln w="57150">
            <a:solidFill>
              <a:srgbClr val="40949A"/>
            </a:solidFill>
            <a:round/>
            <a:headEnd/>
            <a:tailEnd/>
          </a:ln>
          <a:effectLst/>
        </p:spPr>
        <p:txBody>
          <a:bodyPr/>
          <a:lstStyle/>
          <a:p>
            <a:pPr>
              <a:defRPr/>
            </a:pPr>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53" r:id="rId1"/>
  </p:sldLayoutIdLst>
  <p:hf sldNum="0" hdr="0"/>
  <p:txStyles>
    <p:titleStyle>
      <a:lvl1pPr algn="l" rtl="0" eaLnBrk="0" fontAlgn="base" hangingPunct="0">
        <a:spcBef>
          <a:spcPct val="0"/>
        </a:spcBef>
        <a:spcAft>
          <a:spcPct val="0"/>
        </a:spcAft>
        <a:defRPr sz="2000">
          <a:solidFill>
            <a:srgbClr val="40949A"/>
          </a:solidFill>
          <a:latin typeface="+mj-lt"/>
          <a:ea typeface="+mj-ea"/>
          <a:cs typeface="+mj-cs"/>
        </a:defRPr>
      </a:lvl1pPr>
      <a:lvl2pPr algn="l" rtl="0" eaLnBrk="0" fontAlgn="base" hangingPunct="0">
        <a:spcBef>
          <a:spcPct val="0"/>
        </a:spcBef>
        <a:spcAft>
          <a:spcPct val="0"/>
        </a:spcAft>
        <a:defRPr sz="2000">
          <a:solidFill>
            <a:schemeClr val="tx1"/>
          </a:solidFill>
          <a:latin typeface="Arial Black" pitchFamily="34" charset="0"/>
        </a:defRPr>
      </a:lvl2pPr>
      <a:lvl3pPr algn="l" rtl="0" eaLnBrk="0" fontAlgn="base" hangingPunct="0">
        <a:spcBef>
          <a:spcPct val="0"/>
        </a:spcBef>
        <a:spcAft>
          <a:spcPct val="0"/>
        </a:spcAft>
        <a:defRPr sz="2000">
          <a:solidFill>
            <a:schemeClr val="tx1"/>
          </a:solidFill>
          <a:latin typeface="Arial Black" pitchFamily="34" charset="0"/>
        </a:defRPr>
      </a:lvl3pPr>
      <a:lvl4pPr algn="l" rtl="0" eaLnBrk="0" fontAlgn="base" hangingPunct="0">
        <a:spcBef>
          <a:spcPct val="0"/>
        </a:spcBef>
        <a:spcAft>
          <a:spcPct val="0"/>
        </a:spcAft>
        <a:defRPr sz="2000">
          <a:solidFill>
            <a:schemeClr val="tx1"/>
          </a:solidFill>
          <a:latin typeface="Arial Black" pitchFamily="34" charset="0"/>
        </a:defRPr>
      </a:lvl4pPr>
      <a:lvl5pPr algn="l" rtl="0" eaLnBrk="0" fontAlgn="base" hangingPunct="0">
        <a:spcBef>
          <a:spcPct val="0"/>
        </a:spcBef>
        <a:spcAft>
          <a:spcPct val="0"/>
        </a:spcAft>
        <a:defRPr sz="2000">
          <a:solidFill>
            <a:schemeClr val="tx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66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87782C7-60B1-4BB2-8F8C-9033154E33E7}" type="slidenum">
              <a:rPr lang="en-US">
                <a:solidFill>
                  <a:srgbClr val="000000"/>
                </a:solidFill>
              </a:rPr>
              <a:pPr>
                <a:defRPr/>
              </a:pPr>
              <a:t>‹#›</a:t>
            </a:fld>
            <a:endParaRPr lang="en-US" dirty="0">
              <a:solidFill>
                <a:srgbClr val="000000"/>
              </a:solidFill>
            </a:endParaRPr>
          </a:p>
        </p:txBody>
      </p:sp>
      <p:sp>
        <p:nvSpPr>
          <p:cNvPr id="23559" name="Rectangle 7"/>
          <p:cNvSpPr>
            <a:spLocks noChangeArrowheads="1"/>
          </p:cNvSpPr>
          <p:nvPr/>
        </p:nvSpPr>
        <p:spPr bwMode="auto">
          <a:xfrm>
            <a:off x="0" y="6235700"/>
            <a:ext cx="9144000" cy="622300"/>
          </a:xfrm>
          <a:prstGeom prst="rect">
            <a:avLst/>
          </a:prstGeom>
          <a:solidFill>
            <a:srgbClr val="ECECE2"/>
          </a:solidFill>
          <a:ln w="9525">
            <a:noFill/>
            <a:miter lim="800000"/>
            <a:headEnd/>
            <a:tailEnd/>
          </a:ln>
          <a:effectLst/>
        </p:spPr>
        <p:txBody>
          <a:bodyPr wrap="none" anchor="ctr"/>
          <a:lstStyle/>
          <a:p>
            <a:pPr>
              <a:defRPr/>
            </a:pPr>
            <a:endParaRPr lang="en-US" dirty="0">
              <a:solidFill>
                <a:srgbClr val="000000"/>
              </a:solidFill>
            </a:endParaRPr>
          </a:p>
        </p:txBody>
      </p:sp>
      <p:pic>
        <p:nvPicPr>
          <p:cNvPr id="2053" name="Picture 8" descr="logo_C"/>
          <p:cNvPicPr>
            <a:picLocks noChangeAspect="1" noChangeArrowheads="1"/>
          </p:cNvPicPr>
          <p:nvPr/>
        </p:nvPicPr>
        <p:blipFill>
          <a:blip r:embed="rId2" cstate="print"/>
          <a:srcRect/>
          <a:stretch>
            <a:fillRect/>
          </a:stretch>
        </p:blipFill>
        <p:spPr bwMode="auto">
          <a:xfrm>
            <a:off x="63500" y="6289675"/>
            <a:ext cx="854075" cy="479425"/>
          </a:xfrm>
          <a:prstGeom prst="rect">
            <a:avLst/>
          </a:prstGeom>
          <a:noFill/>
          <a:ln w="9525">
            <a:noFill/>
            <a:miter lim="800000"/>
            <a:headEnd/>
            <a:tailEnd/>
          </a:ln>
        </p:spPr>
      </p:pic>
      <p:sp>
        <p:nvSpPr>
          <p:cNvPr id="2054" name="Rectangle 2"/>
          <p:cNvSpPr>
            <a:spLocks noGrp="1" noChangeArrowheads="1"/>
          </p:cNvSpPr>
          <p:nvPr>
            <p:ph type="title"/>
          </p:nvPr>
        </p:nvSpPr>
        <p:spPr bwMode="auto">
          <a:xfrm>
            <a:off x="152400" y="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smtClean="0">
                <a:solidFill>
                  <a:srgbClr val="000000"/>
                </a:solidFill>
              </a:rPr>
              <a:t>ERCOT Public</a:t>
            </a:r>
            <a:endParaRPr lang="en-US" dirty="0">
              <a:solidFill>
                <a:srgbClr val="000000"/>
              </a:solidFill>
            </a:endParaRPr>
          </a:p>
        </p:txBody>
      </p:sp>
      <p:sp>
        <p:nvSpPr>
          <p:cNvPr id="23563" name="Line 11"/>
          <p:cNvSpPr>
            <a:spLocks noChangeShapeType="1"/>
          </p:cNvSpPr>
          <p:nvPr/>
        </p:nvSpPr>
        <p:spPr bwMode="auto">
          <a:xfrm>
            <a:off x="1069975" y="6457950"/>
            <a:ext cx="0" cy="219075"/>
          </a:xfrm>
          <a:prstGeom prst="line">
            <a:avLst/>
          </a:prstGeom>
          <a:noFill/>
          <a:ln w="9525">
            <a:solidFill>
              <a:schemeClr val="tx1"/>
            </a:solidFill>
            <a:round/>
            <a:headEnd/>
            <a:tailEnd/>
          </a:ln>
          <a:effectLst/>
        </p:spPr>
        <p:txBody>
          <a:bodyPr/>
          <a:lstStyle/>
          <a:p>
            <a:pPr>
              <a:defRPr/>
            </a:pPr>
            <a:endParaRPr lang="en-US" dirty="0">
              <a:solidFill>
                <a:srgbClr val="000000"/>
              </a:solidFill>
            </a:endParaRPr>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smtClean="0">
                <a:solidFill>
                  <a:srgbClr val="000000"/>
                </a:solidFill>
              </a:rPr>
              <a:t>February 21, 2012</a:t>
            </a:r>
            <a:endParaRPr lang="en-US" dirty="0">
              <a:solidFill>
                <a:srgbClr val="000000"/>
              </a:solidFill>
            </a:endParaRPr>
          </a:p>
        </p:txBody>
      </p:sp>
      <p:sp>
        <p:nvSpPr>
          <p:cNvPr id="23564" name="Line 12"/>
          <p:cNvSpPr>
            <a:spLocks noChangeShapeType="1"/>
          </p:cNvSpPr>
          <p:nvPr/>
        </p:nvSpPr>
        <p:spPr bwMode="auto">
          <a:xfrm>
            <a:off x="0" y="673100"/>
            <a:ext cx="9144000" cy="0"/>
          </a:xfrm>
          <a:prstGeom prst="line">
            <a:avLst/>
          </a:prstGeom>
          <a:noFill/>
          <a:ln w="57150">
            <a:solidFill>
              <a:schemeClr val="hlink"/>
            </a:solidFill>
            <a:round/>
            <a:headEnd/>
            <a:tailEnd/>
          </a:ln>
          <a:effectLst/>
        </p:spPr>
        <p:txBody>
          <a:bodyPr/>
          <a:lstStyle/>
          <a:p>
            <a:pPr>
              <a:defRPr/>
            </a:pPr>
            <a:endParaRPr lang="en-US" dirty="0">
              <a:solidFill>
                <a:srgbClr val="000000"/>
              </a:solidFill>
            </a:endParaRPr>
          </a:p>
        </p:txBody>
      </p:sp>
      <p:sp>
        <p:nvSpPr>
          <p:cNvPr id="23565" name="Rectangle 13"/>
          <p:cNvSpPr>
            <a:spLocks noChangeArrowheads="1"/>
          </p:cNvSpPr>
          <p:nvPr/>
        </p:nvSpPr>
        <p:spPr bwMode="auto">
          <a:xfrm>
            <a:off x="3429000" y="6477000"/>
            <a:ext cx="2514600" cy="457200"/>
          </a:xfrm>
          <a:prstGeom prst="rect">
            <a:avLst/>
          </a:prstGeom>
          <a:noFill/>
          <a:ln w="9525">
            <a:noFill/>
            <a:miter lim="800000"/>
            <a:headEnd/>
            <a:tailEnd/>
          </a:ln>
          <a:effectLst/>
        </p:spPr>
        <p:txBody>
          <a:bodyPr/>
          <a:lstStyle/>
          <a:p>
            <a:pPr algn="ctr">
              <a:defRPr/>
            </a:pPr>
            <a:fld id="{4E23FA66-E078-4E59-9CB4-61BBBC1B156D}" type="slidenum">
              <a:rPr lang="en-US" sz="1200">
                <a:solidFill>
                  <a:srgbClr val="000000"/>
                </a:solidFill>
              </a:rPr>
              <a:pPr algn="ctr">
                <a:defRPr/>
              </a:pPr>
              <a:t>‹#›</a:t>
            </a:fld>
            <a:endParaRPr lang="en-US" sz="1200" dirty="0">
              <a:solidFill>
                <a:srgbClr val="000000"/>
              </a:solidFill>
            </a:endParaRPr>
          </a:p>
        </p:txBody>
      </p:sp>
    </p:spTree>
  </p:cSld>
  <p:clrMap bg1="lt1" tx1="dk1" bg2="lt2" tx2="dk2" accent1="accent1" accent2="accent2" accent3="accent3" accent4="accent4" accent5="accent5" accent6="accent6" hlink="hlink" folHlink="folHlink"/>
  <p:hf sldNum="0" hdr="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Black" pitchFamily="34" charset="0"/>
        </a:defRPr>
      </a:lvl2pPr>
      <a:lvl3pPr algn="l" rtl="0" eaLnBrk="0" fontAlgn="base" hangingPunct="0">
        <a:spcBef>
          <a:spcPct val="0"/>
        </a:spcBef>
        <a:spcAft>
          <a:spcPct val="0"/>
        </a:spcAft>
        <a:defRPr sz="2000">
          <a:solidFill>
            <a:schemeClr val="tx1"/>
          </a:solidFill>
          <a:latin typeface="Arial Black" pitchFamily="34" charset="0"/>
        </a:defRPr>
      </a:lvl3pPr>
      <a:lvl4pPr algn="l" rtl="0" eaLnBrk="0" fontAlgn="base" hangingPunct="0">
        <a:spcBef>
          <a:spcPct val="0"/>
        </a:spcBef>
        <a:spcAft>
          <a:spcPct val="0"/>
        </a:spcAft>
        <a:defRPr sz="2000">
          <a:solidFill>
            <a:schemeClr val="tx1"/>
          </a:solidFill>
          <a:latin typeface="Arial Black" pitchFamily="34" charset="0"/>
        </a:defRPr>
      </a:lvl4pPr>
      <a:lvl5pPr algn="l" rtl="0" eaLnBrk="0" fontAlgn="base" hangingPunct="0">
        <a:spcBef>
          <a:spcPct val="0"/>
        </a:spcBef>
        <a:spcAft>
          <a:spcPct val="0"/>
        </a:spcAft>
        <a:defRPr sz="2000">
          <a:solidFill>
            <a:schemeClr val="tx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066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87782C7-60B1-4BB2-8F8C-9033154E33E7}" type="slidenum">
              <a:rPr lang="en-US">
                <a:solidFill>
                  <a:srgbClr val="000000"/>
                </a:solidFill>
              </a:rPr>
              <a:pPr>
                <a:defRPr/>
              </a:pPr>
              <a:t>‹#›</a:t>
            </a:fld>
            <a:endParaRPr lang="en-US" dirty="0">
              <a:solidFill>
                <a:srgbClr val="000000"/>
              </a:solidFill>
            </a:endParaRPr>
          </a:p>
        </p:txBody>
      </p:sp>
      <p:sp>
        <p:nvSpPr>
          <p:cNvPr id="23559" name="Rectangle 7"/>
          <p:cNvSpPr>
            <a:spLocks noChangeArrowheads="1"/>
          </p:cNvSpPr>
          <p:nvPr/>
        </p:nvSpPr>
        <p:spPr bwMode="auto">
          <a:xfrm>
            <a:off x="0" y="6235700"/>
            <a:ext cx="9144000" cy="622300"/>
          </a:xfrm>
          <a:prstGeom prst="rect">
            <a:avLst/>
          </a:prstGeom>
          <a:solidFill>
            <a:srgbClr val="ECECE2"/>
          </a:solidFill>
          <a:ln w="9525">
            <a:noFill/>
            <a:miter lim="800000"/>
            <a:headEnd/>
            <a:tailEnd/>
          </a:ln>
          <a:effectLst/>
        </p:spPr>
        <p:txBody>
          <a:bodyPr wrap="none" anchor="ctr"/>
          <a:lstStyle/>
          <a:p>
            <a:pPr>
              <a:defRPr/>
            </a:pPr>
            <a:endParaRPr lang="en-US" dirty="0">
              <a:solidFill>
                <a:srgbClr val="000000"/>
              </a:solidFill>
            </a:endParaRPr>
          </a:p>
        </p:txBody>
      </p:sp>
      <p:pic>
        <p:nvPicPr>
          <p:cNvPr id="2053" name="Picture 8" descr="logo_C"/>
          <p:cNvPicPr>
            <a:picLocks noChangeAspect="1" noChangeArrowheads="1"/>
          </p:cNvPicPr>
          <p:nvPr/>
        </p:nvPicPr>
        <p:blipFill>
          <a:blip r:embed="rId5" cstate="print"/>
          <a:srcRect/>
          <a:stretch>
            <a:fillRect/>
          </a:stretch>
        </p:blipFill>
        <p:spPr bwMode="auto">
          <a:xfrm>
            <a:off x="63500" y="6289675"/>
            <a:ext cx="854075" cy="479425"/>
          </a:xfrm>
          <a:prstGeom prst="rect">
            <a:avLst/>
          </a:prstGeom>
          <a:noFill/>
          <a:ln w="9525">
            <a:noFill/>
            <a:miter lim="800000"/>
            <a:headEnd/>
            <a:tailEnd/>
          </a:ln>
        </p:spPr>
      </p:pic>
      <p:sp>
        <p:nvSpPr>
          <p:cNvPr id="2054" name="Rectangle 2"/>
          <p:cNvSpPr>
            <a:spLocks noGrp="1" noChangeArrowheads="1"/>
          </p:cNvSpPr>
          <p:nvPr>
            <p:ph type="title"/>
          </p:nvPr>
        </p:nvSpPr>
        <p:spPr bwMode="auto">
          <a:xfrm>
            <a:off x="152400" y="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smtClean="0">
                <a:solidFill>
                  <a:srgbClr val="000000"/>
                </a:solidFill>
              </a:rPr>
              <a:t>ERCOT Public</a:t>
            </a:r>
            <a:endParaRPr lang="en-US" dirty="0">
              <a:solidFill>
                <a:srgbClr val="000000"/>
              </a:solidFill>
            </a:endParaRPr>
          </a:p>
        </p:txBody>
      </p:sp>
      <p:sp>
        <p:nvSpPr>
          <p:cNvPr id="23563" name="Line 11"/>
          <p:cNvSpPr>
            <a:spLocks noChangeShapeType="1"/>
          </p:cNvSpPr>
          <p:nvPr/>
        </p:nvSpPr>
        <p:spPr bwMode="auto">
          <a:xfrm>
            <a:off x="1069975" y="6457950"/>
            <a:ext cx="0" cy="219075"/>
          </a:xfrm>
          <a:prstGeom prst="line">
            <a:avLst/>
          </a:prstGeom>
          <a:noFill/>
          <a:ln w="9525">
            <a:solidFill>
              <a:schemeClr val="tx1"/>
            </a:solidFill>
            <a:round/>
            <a:headEnd/>
            <a:tailEnd/>
          </a:ln>
          <a:effectLst/>
        </p:spPr>
        <p:txBody>
          <a:bodyPr/>
          <a:lstStyle/>
          <a:p>
            <a:pPr>
              <a:defRPr/>
            </a:pPr>
            <a:endParaRPr lang="en-US" dirty="0">
              <a:solidFill>
                <a:srgbClr val="000000"/>
              </a:solidFill>
            </a:endParaRPr>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smtClean="0">
                <a:solidFill>
                  <a:srgbClr val="000000"/>
                </a:solidFill>
              </a:rPr>
              <a:t>February 21, 2012</a:t>
            </a:r>
            <a:endParaRPr lang="en-US" dirty="0">
              <a:solidFill>
                <a:srgbClr val="000000"/>
              </a:solidFill>
            </a:endParaRPr>
          </a:p>
        </p:txBody>
      </p:sp>
      <p:sp>
        <p:nvSpPr>
          <p:cNvPr id="23564" name="Line 12"/>
          <p:cNvSpPr>
            <a:spLocks noChangeShapeType="1"/>
          </p:cNvSpPr>
          <p:nvPr/>
        </p:nvSpPr>
        <p:spPr bwMode="auto">
          <a:xfrm>
            <a:off x="0" y="673100"/>
            <a:ext cx="9144000" cy="0"/>
          </a:xfrm>
          <a:prstGeom prst="line">
            <a:avLst/>
          </a:prstGeom>
          <a:noFill/>
          <a:ln w="57150">
            <a:solidFill>
              <a:schemeClr val="hlink"/>
            </a:solidFill>
            <a:round/>
            <a:headEnd/>
            <a:tailEnd/>
          </a:ln>
          <a:effectLst/>
        </p:spPr>
        <p:txBody>
          <a:bodyPr/>
          <a:lstStyle/>
          <a:p>
            <a:pPr>
              <a:defRPr/>
            </a:pPr>
            <a:endParaRPr lang="en-US" dirty="0">
              <a:solidFill>
                <a:srgbClr val="000000"/>
              </a:solidFill>
            </a:endParaRPr>
          </a:p>
        </p:txBody>
      </p:sp>
      <p:sp>
        <p:nvSpPr>
          <p:cNvPr id="23565" name="Rectangle 13"/>
          <p:cNvSpPr>
            <a:spLocks noChangeArrowheads="1"/>
          </p:cNvSpPr>
          <p:nvPr/>
        </p:nvSpPr>
        <p:spPr bwMode="auto">
          <a:xfrm>
            <a:off x="3429000" y="6477000"/>
            <a:ext cx="2514600" cy="457200"/>
          </a:xfrm>
          <a:prstGeom prst="rect">
            <a:avLst/>
          </a:prstGeom>
          <a:noFill/>
          <a:ln w="9525">
            <a:noFill/>
            <a:miter lim="800000"/>
            <a:headEnd/>
            <a:tailEnd/>
          </a:ln>
          <a:effectLst/>
        </p:spPr>
        <p:txBody>
          <a:bodyPr/>
          <a:lstStyle/>
          <a:p>
            <a:pPr algn="ctr">
              <a:defRPr/>
            </a:pPr>
            <a:fld id="{4E23FA66-E078-4E59-9CB4-61BBBC1B156D}" type="slidenum">
              <a:rPr lang="en-US" sz="1200">
                <a:solidFill>
                  <a:srgbClr val="000000"/>
                </a:solidFill>
              </a:rPr>
              <a:pPr algn="ctr">
                <a:defRPr/>
              </a:pPr>
              <a:t>‹#›</a:t>
            </a:fld>
            <a:endParaRPr lang="en-US" sz="1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hf sldNum="0" hdr="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Black" pitchFamily="34" charset="0"/>
        </a:defRPr>
      </a:lvl2pPr>
      <a:lvl3pPr algn="l" rtl="0" eaLnBrk="0" fontAlgn="base" hangingPunct="0">
        <a:spcBef>
          <a:spcPct val="0"/>
        </a:spcBef>
        <a:spcAft>
          <a:spcPct val="0"/>
        </a:spcAft>
        <a:defRPr sz="2000">
          <a:solidFill>
            <a:schemeClr val="tx1"/>
          </a:solidFill>
          <a:latin typeface="Arial Black" pitchFamily="34" charset="0"/>
        </a:defRPr>
      </a:lvl3pPr>
      <a:lvl4pPr algn="l" rtl="0" eaLnBrk="0" fontAlgn="base" hangingPunct="0">
        <a:spcBef>
          <a:spcPct val="0"/>
        </a:spcBef>
        <a:spcAft>
          <a:spcPct val="0"/>
        </a:spcAft>
        <a:defRPr sz="2000">
          <a:solidFill>
            <a:schemeClr val="tx1"/>
          </a:solidFill>
          <a:latin typeface="Arial Black" pitchFamily="34" charset="0"/>
        </a:defRPr>
      </a:lvl4pPr>
      <a:lvl5pPr algn="l" rtl="0" eaLnBrk="0" fontAlgn="base" hangingPunct="0">
        <a:spcBef>
          <a:spcPct val="0"/>
        </a:spcBef>
        <a:spcAft>
          <a:spcPct val="0"/>
        </a:spcAft>
        <a:defRPr sz="2000">
          <a:solidFill>
            <a:schemeClr val="tx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ateway.ercot.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57200" y="1676400"/>
            <a:ext cx="86868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eaLnBrk="1" hangingPunct="1"/>
            <a:r>
              <a:rPr lang="en-US" sz="3600" b="1" dirty="0" smtClean="0">
                <a:solidFill>
                  <a:sysClr val="windowText" lastClr="000000"/>
                </a:solidFill>
                <a:latin typeface="Arial"/>
              </a:rPr>
              <a:t>Voltage Support Service (VSS) for CREZ Region and baseline Power angle ranges post CREZ</a:t>
            </a:r>
            <a:endParaRPr lang="en-US" sz="3600" b="1" dirty="0"/>
          </a:p>
        </p:txBody>
      </p:sp>
      <p:sp>
        <p:nvSpPr>
          <p:cNvPr id="7" name="Rectangle 5"/>
          <p:cNvSpPr>
            <a:spLocks noChangeArrowheads="1"/>
          </p:cNvSpPr>
          <p:nvPr/>
        </p:nvSpPr>
        <p:spPr bwMode="auto">
          <a:xfrm>
            <a:off x="952499" y="3886199"/>
            <a:ext cx="7439025"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1" hangingPunct="1">
              <a:spcBef>
                <a:spcPct val="20000"/>
              </a:spcBef>
            </a:pPr>
            <a:r>
              <a:rPr lang="en-US" sz="2800" b="1" dirty="0" smtClean="0"/>
              <a:t>Bill Blevins</a:t>
            </a:r>
          </a:p>
          <a:p>
            <a:pPr marL="342900" indent="-342900" eaLnBrk="1" hangingPunct="1">
              <a:spcBef>
                <a:spcPct val="20000"/>
              </a:spcBef>
            </a:pPr>
            <a:r>
              <a:rPr lang="en-US" sz="2800" b="1" dirty="0" smtClean="0"/>
              <a:t>Manager Operations Planning</a:t>
            </a:r>
            <a:endParaRPr lang="en-US" sz="2800" dirty="0"/>
          </a:p>
        </p:txBody>
      </p:sp>
      <p:cxnSp>
        <p:nvCxnSpPr>
          <p:cNvPr id="4" name="Straight Connector 3"/>
          <p:cNvCxnSpPr/>
          <p:nvPr/>
        </p:nvCxnSpPr>
        <p:spPr>
          <a:xfrm>
            <a:off x="-128589" y="6096000"/>
            <a:ext cx="9144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Cluster results</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6" t="16551" r="19765" b="10648"/>
          <a:stretch/>
        </p:blipFill>
        <p:spPr bwMode="auto">
          <a:xfrm>
            <a:off x="838200" y="712224"/>
            <a:ext cx="7010400" cy="468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005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PAIRS FOR REAL TIME </a:t>
            </a:r>
            <a:r>
              <a:rPr lang="en-US" dirty="0" smtClean="0"/>
              <a:t>MONITORING with updated clusters</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55227" y="902970"/>
            <a:ext cx="4233545" cy="5052060"/>
          </a:xfrm>
          <a:prstGeom prst="rect">
            <a:avLst/>
          </a:prstGeom>
          <a:noFill/>
          <a:ln>
            <a:noFill/>
          </a:ln>
        </p:spPr>
      </p:pic>
    </p:spTree>
    <p:extLst>
      <p:ext uri="{BB962C8B-B14F-4D97-AF65-F5344CB8AC3E}">
        <p14:creationId xmlns:p14="http://schemas.microsoft.com/office/powerpoint/2010/main" val="190497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findings</a:t>
            </a:r>
            <a:endParaRPr lang="en-US" dirty="0"/>
          </a:p>
        </p:txBody>
      </p:sp>
      <p:sp>
        <p:nvSpPr>
          <p:cNvPr id="3" name="Content Placeholder 2"/>
          <p:cNvSpPr>
            <a:spLocks noGrp="1"/>
          </p:cNvSpPr>
          <p:nvPr>
            <p:ph idx="1"/>
          </p:nvPr>
        </p:nvSpPr>
        <p:spPr/>
        <p:txBody>
          <a:bodyPr/>
          <a:lstStyle/>
          <a:p>
            <a:pPr lvl="0"/>
            <a:r>
              <a:rPr lang="en-US" sz="1400" dirty="0"/>
              <a:t>Angles and angle spreads from State Estimator data track well with those obtained with </a:t>
            </a:r>
            <a:r>
              <a:rPr lang="en-US" sz="1400" dirty="0" err="1"/>
              <a:t>phasor</a:t>
            </a:r>
            <a:r>
              <a:rPr lang="en-US" sz="1400" dirty="0"/>
              <a:t> data except for Gonzales and Beeville. </a:t>
            </a:r>
            <a:r>
              <a:rPr lang="en-US" sz="1400" dirty="0" err="1"/>
              <a:t>Phasor</a:t>
            </a:r>
            <a:r>
              <a:rPr lang="en-US" sz="1400" dirty="0"/>
              <a:t> data for these two substations is incomplete or unreliable.</a:t>
            </a:r>
          </a:p>
          <a:p>
            <a:pPr lvl="0"/>
            <a:r>
              <a:rPr lang="en-US" sz="1400" dirty="0"/>
              <a:t>Voltage angle fluctuations have been reduced and now they vary over a smaller range. There are only five substations with Max-Min angle spread of more than 60 degrees. The largest angle variations occurred among the substations in the southern part of the state: Railroad with 85.5 degrees (-40.3 to 45.2 degrees), Gulf Wind with 76.8 degrees ( -29.1 to 47.7 degrees), </a:t>
            </a:r>
            <a:r>
              <a:rPr lang="en-US" sz="1400" dirty="0" err="1"/>
              <a:t>Penascal</a:t>
            </a:r>
            <a:r>
              <a:rPr lang="en-US" sz="1400" dirty="0"/>
              <a:t> with 76.6 degrees (-29.1 to 47.5 degrees) and Airline with 71.2 degrees (-29.9 to 41.2 degrees).</a:t>
            </a:r>
          </a:p>
          <a:p>
            <a:pPr lvl="0"/>
            <a:r>
              <a:rPr lang="en-US" sz="1400" dirty="0"/>
              <a:t>Only two substations had a Max-Min angle spread of less than 20 degrees: Jewett (18.5 degrees) and Kendall (19.3 degrees). All other substations have Max-Min spreads in the 21 to 61 degrees range.</a:t>
            </a:r>
          </a:p>
          <a:p>
            <a:pPr lvl="0"/>
            <a:r>
              <a:rPr lang="en-US" sz="1400" dirty="0"/>
              <a:t>With the addition of the CREZ lines the voltage angles in the Central and Western part of the state (Odessa, Morgan Creek, Tonkawa, Permian Switch, Rio Pecos, </a:t>
            </a:r>
            <a:r>
              <a:rPr lang="en-US" sz="1400" dirty="0" err="1"/>
              <a:t>Longshore</a:t>
            </a:r>
            <a:r>
              <a:rPr lang="en-US" sz="1400" dirty="0"/>
              <a:t>, Central Bluff, Dermott and Sweetwater East) varied within a range significantly smaller than in 2013.</a:t>
            </a:r>
          </a:p>
          <a:p>
            <a:pPr lvl="0"/>
            <a:r>
              <a:rPr lang="en-US" sz="1400" dirty="0"/>
              <a:t>The four largest normal condition angles in degrees observed were at Gulf Wind (47.73), </a:t>
            </a:r>
            <a:r>
              <a:rPr lang="en-US" sz="1400" dirty="0" err="1"/>
              <a:t>Penascal</a:t>
            </a:r>
            <a:r>
              <a:rPr lang="en-US" sz="1400" dirty="0"/>
              <a:t> (47.74), Railroad (45.16) and Airline (41.21).</a:t>
            </a:r>
          </a:p>
          <a:p>
            <a:r>
              <a:rPr lang="en-US" sz="1400" dirty="0"/>
              <a:t>The smallest normal condition angles in degrees occurred at Railroad (-40.30) and Laredo (-33.46).</a:t>
            </a:r>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72134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 system change</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33322300"/>
              </p:ext>
            </p:extLst>
          </p:nvPr>
        </p:nvGraphicFramePr>
        <p:xfrm>
          <a:off x="609600" y="914400"/>
          <a:ext cx="7772399" cy="5286426"/>
        </p:xfrm>
        <a:graphic>
          <a:graphicData uri="http://schemas.openxmlformats.org/drawingml/2006/table">
            <a:tbl>
              <a:tblPr firstRow="1" firstCol="1" bandRow="1">
                <a:tableStyleId>{5C22544A-7EE6-4342-B048-85BDC9FD1C3A}</a:tableStyleId>
              </a:tblPr>
              <a:tblGrid>
                <a:gridCol w="364396"/>
                <a:gridCol w="2433171"/>
                <a:gridCol w="1193397"/>
                <a:gridCol w="1193397"/>
                <a:gridCol w="1285323"/>
                <a:gridCol w="1302715"/>
              </a:tblGrid>
              <a:tr h="556428">
                <a:tc gridSpan="6">
                  <a:txBody>
                    <a:bodyPr/>
                    <a:lstStyle/>
                    <a:p>
                      <a:pPr marL="0" marR="0" algn="ctr">
                        <a:lnSpc>
                          <a:spcPct val="115000"/>
                        </a:lnSpc>
                        <a:spcBef>
                          <a:spcPts val="0"/>
                        </a:spcBef>
                        <a:spcAft>
                          <a:spcPts val="0"/>
                        </a:spcAft>
                      </a:pPr>
                      <a:r>
                        <a:rPr lang="en-US" sz="1200" u="sng" dirty="0">
                          <a:effectLst/>
                        </a:rPr>
                        <a:t>Table 5 - BASELINING ANALYSIS UPDATE  #3 - VOLTAGE ANGLE COMPARISON (February to July months) - 2012, 2013 and 2014</a:t>
                      </a:r>
                      <a:endParaRPr lang="en-US" sz="900" dirty="0">
                        <a:effectLst/>
                        <a:latin typeface="Calibri"/>
                        <a:ea typeface="Calibri"/>
                        <a:cs typeface="Times New Roman"/>
                      </a:endParaRPr>
                    </a:p>
                  </a:txBody>
                  <a:tcPr marL="58916" marR="5891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5910">
                <a:tc>
                  <a:txBody>
                    <a:bodyPr/>
                    <a:lstStyle/>
                    <a:p>
                      <a:pPr marL="0" marR="0" algn="ctr">
                        <a:lnSpc>
                          <a:spcPct val="115000"/>
                        </a:lnSpc>
                        <a:spcBef>
                          <a:spcPts val="0"/>
                        </a:spcBef>
                        <a:spcAft>
                          <a:spcPts val="0"/>
                        </a:spcAft>
                      </a:pPr>
                      <a:r>
                        <a:rPr lang="en-US" sz="900" dirty="0">
                          <a:effectLst/>
                        </a:rPr>
                        <a:t>#</a:t>
                      </a:r>
                      <a:endParaRPr lang="en-US" sz="900" dirty="0">
                        <a:effectLst/>
                        <a:latin typeface="Calibri"/>
                        <a:ea typeface="Calibri"/>
                        <a:cs typeface="Times New Roman"/>
                      </a:endParaRPr>
                    </a:p>
                  </a:txBody>
                  <a:tcPr marL="58916" marR="58916" marT="0" marB="0" anchor="b">
                    <a:solidFill>
                      <a:schemeClr val="bg2">
                        <a:lumMod val="60000"/>
                        <a:lumOff val="40000"/>
                      </a:schemeClr>
                    </a:solidFill>
                  </a:tcPr>
                </a:tc>
                <a:tc>
                  <a:txBody>
                    <a:bodyPr/>
                    <a:lstStyle/>
                    <a:p>
                      <a:pPr marL="0" marR="0">
                        <a:lnSpc>
                          <a:spcPct val="115000"/>
                        </a:lnSpc>
                        <a:spcBef>
                          <a:spcPts val="0"/>
                        </a:spcBef>
                        <a:spcAft>
                          <a:spcPts val="0"/>
                        </a:spcAft>
                      </a:pPr>
                      <a:r>
                        <a:rPr lang="en-US" sz="1400" dirty="0">
                          <a:effectLst/>
                        </a:rPr>
                        <a:t>Angle Pair</a:t>
                      </a:r>
                      <a:endParaRPr lang="en-US" sz="1400" dirty="0">
                        <a:effectLst/>
                        <a:latin typeface="Calibri"/>
                        <a:ea typeface="Calibri"/>
                        <a:cs typeface="Times New Roman"/>
                      </a:endParaRPr>
                    </a:p>
                  </a:txBody>
                  <a:tcPr marL="58916" marR="58916" marT="0" marB="0" anchor="b">
                    <a:solidFill>
                      <a:schemeClr val="bg2">
                        <a:lumMod val="60000"/>
                        <a:lumOff val="40000"/>
                      </a:schemeClr>
                    </a:solidFill>
                  </a:tcPr>
                </a:tc>
                <a:tc>
                  <a:txBody>
                    <a:bodyPr/>
                    <a:lstStyle/>
                    <a:p>
                      <a:pPr marL="0" marR="0" algn="ctr">
                        <a:lnSpc>
                          <a:spcPct val="115000"/>
                        </a:lnSpc>
                        <a:spcBef>
                          <a:spcPts val="0"/>
                        </a:spcBef>
                        <a:spcAft>
                          <a:spcPts val="0"/>
                        </a:spcAft>
                      </a:pPr>
                      <a:r>
                        <a:rPr lang="en-US" sz="1400" dirty="0">
                          <a:effectLst/>
                        </a:rPr>
                        <a:t>2012 Median</a:t>
                      </a:r>
                      <a:endParaRPr lang="en-US" sz="1400" dirty="0">
                        <a:effectLst/>
                        <a:latin typeface="Calibri"/>
                        <a:ea typeface="Calibri"/>
                        <a:cs typeface="Times New Roman"/>
                      </a:endParaRPr>
                    </a:p>
                  </a:txBody>
                  <a:tcPr marL="58916" marR="58916" marT="0" marB="0" anchor="ctr">
                    <a:solidFill>
                      <a:schemeClr val="bg2">
                        <a:lumMod val="60000"/>
                        <a:lumOff val="40000"/>
                      </a:schemeClr>
                    </a:solidFill>
                  </a:tcPr>
                </a:tc>
                <a:tc>
                  <a:txBody>
                    <a:bodyPr/>
                    <a:lstStyle/>
                    <a:p>
                      <a:pPr marL="0" marR="0" algn="ctr">
                        <a:lnSpc>
                          <a:spcPct val="115000"/>
                        </a:lnSpc>
                        <a:spcBef>
                          <a:spcPts val="0"/>
                        </a:spcBef>
                        <a:spcAft>
                          <a:spcPts val="0"/>
                        </a:spcAft>
                      </a:pPr>
                      <a:r>
                        <a:rPr lang="en-US" sz="1400" dirty="0">
                          <a:effectLst/>
                        </a:rPr>
                        <a:t>2013 Median</a:t>
                      </a:r>
                      <a:endParaRPr lang="en-US" sz="1400" dirty="0">
                        <a:effectLst/>
                        <a:latin typeface="Calibri"/>
                        <a:ea typeface="Calibri"/>
                        <a:cs typeface="Times New Roman"/>
                      </a:endParaRPr>
                    </a:p>
                  </a:txBody>
                  <a:tcPr marL="58916" marR="58916" marT="0" marB="0" anchor="ctr">
                    <a:solidFill>
                      <a:schemeClr val="bg2">
                        <a:lumMod val="60000"/>
                        <a:lumOff val="40000"/>
                      </a:schemeClr>
                    </a:solidFill>
                  </a:tcPr>
                </a:tc>
                <a:tc>
                  <a:txBody>
                    <a:bodyPr/>
                    <a:lstStyle/>
                    <a:p>
                      <a:pPr marL="0" marR="0" algn="ctr">
                        <a:lnSpc>
                          <a:spcPct val="115000"/>
                        </a:lnSpc>
                        <a:spcBef>
                          <a:spcPts val="0"/>
                        </a:spcBef>
                        <a:spcAft>
                          <a:spcPts val="0"/>
                        </a:spcAft>
                      </a:pPr>
                      <a:r>
                        <a:rPr lang="en-US" sz="1400" dirty="0">
                          <a:effectLst/>
                        </a:rPr>
                        <a:t>2014 Median </a:t>
                      </a:r>
                      <a:endParaRPr lang="en-US" sz="1400" dirty="0">
                        <a:effectLst/>
                        <a:latin typeface="Calibri"/>
                        <a:ea typeface="Calibri"/>
                        <a:cs typeface="Times New Roman"/>
                      </a:endParaRPr>
                    </a:p>
                  </a:txBody>
                  <a:tcPr marL="58916" marR="58916" marT="0" marB="0" anchor="ctr">
                    <a:solidFill>
                      <a:schemeClr val="bg2">
                        <a:lumMod val="60000"/>
                        <a:lumOff val="40000"/>
                      </a:schemeClr>
                    </a:solidFill>
                  </a:tcPr>
                </a:tc>
                <a:tc>
                  <a:txBody>
                    <a:bodyPr/>
                    <a:lstStyle/>
                    <a:p>
                      <a:pPr marL="0" marR="0" algn="ctr">
                        <a:lnSpc>
                          <a:spcPct val="115000"/>
                        </a:lnSpc>
                        <a:spcBef>
                          <a:spcPts val="0"/>
                        </a:spcBef>
                        <a:spcAft>
                          <a:spcPts val="0"/>
                        </a:spcAft>
                      </a:pPr>
                      <a:r>
                        <a:rPr lang="en-US" sz="1400" dirty="0">
                          <a:effectLst/>
                        </a:rPr>
                        <a:t>2014-2013 Difference</a:t>
                      </a:r>
                      <a:endParaRPr lang="en-US" sz="1400" dirty="0">
                        <a:effectLst/>
                        <a:latin typeface="Calibri"/>
                        <a:ea typeface="Calibri"/>
                        <a:cs typeface="Times New Roman"/>
                      </a:endParaRPr>
                    </a:p>
                  </a:txBody>
                  <a:tcPr marL="58916" marR="58916" marT="0" marB="0" anchor="b">
                    <a:solidFill>
                      <a:schemeClr val="bg2">
                        <a:lumMod val="60000"/>
                        <a:lumOff val="40000"/>
                      </a:schemeClr>
                    </a:solidFill>
                  </a:tcPr>
                </a:tc>
              </a:tr>
              <a:tr h="188468">
                <a:tc>
                  <a:txBody>
                    <a:bodyPr/>
                    <a:lstStyle/>
                    <a:p>
                      <a:pPr marL="0" marR="0" algn="ctr">
                        <a:lnSpc>
                          <a:spcPct val="115000"/>
                        </a:lnSpc>
                        <a:spcBef>
                          <a:spcPts val="0"/>
                        </a:spcBef>
                        <a:spcAft>
                          <a:spcPts val="0"/>
                        </a:spcAft>
                      </a:pPr>
                      <a:r>
                        <a:rPr lang="en-US" sz="900">
                          <a:effectLst/>
                        </a:rPr>
                        <a:t>1</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Matador-Killeen Switch</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13.12</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9.42</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3.29</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-6.13</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2</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Riley-Killeen Switch</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7.84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8.99</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3.36</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-5.63</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3</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Edith Clark-Killeen Sw</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N/A</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N/A</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3.51</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N/A</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4</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Cottonwood-Killeen Sw</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N/A</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10.38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3.31</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-7.07</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5</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Dermott-Killeen Switch</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9.90</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8.46</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3.03</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-5.43</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6</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Sweetwater East-Killeen Sw</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9.45</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8.34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3.04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-5.30</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7</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Odessa-Killeen Switch</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7.61</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6.84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0.27</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-6.57</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8</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Odessa-Kendall</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4.18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7.98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-0.08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-8.06</a:t>
                      </a:r>
                      <a:endParaRPr lang="en-US" sz="900">
                        <a:effectLst/>
                        <a:latin typeface="Calibri"/>
                        <a:ea typeface="Calibri"/>
                        <a:cs typeface="Times New Roman"/>
                      </a:endParaRPr>
                    </a:p>
                  </a:txBody>
                  <a:tcPr marL="58916" marR="58916" marT="0" marB="0" anchor="b"/>
                </a:tc>
              </a:tr>
              <a:tr h="188468">
                <a:tc>
                  <a:txBody>
                    <a:bodyPr/>
                    <a:lstStyle/>
                    <a:p>
                      <a:pPr marL="0" marR="0" algn="ctr">
                        <a:lnSpc>
                          <a:spcPct val="115000"/>
                        </a:lnSpc>
                        <a:spcBef>
                          <a:spcPts val="0"/>
                        </a:spcBef>
                        <a:spcAft>
                          <a:spcPts val="0"/>
                        </a:spcAft>
                      </a:pPr>
                      <a:r>
                        <a:rPr lang="en-US" sz="900">
                          <a:effectLst/>
                        </a:rPr>
                        <a:t>9</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Morgan Creek-Killeen Sw</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9.68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8.20</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2.33</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-5.87</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10</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Greenville Ave-Killeen Sw</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-1.38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-4.56</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-5.96</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-1.40</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11</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Jewett-Killeen Switch</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5.31</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3.71</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2.84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-0.87</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12</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Airline-Killeen Switch</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11.21</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-0.36</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0.90</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1.26</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13</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Railroad-Marion</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0.62</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-3.08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-2.55</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0.53</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14</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Hamilton Road-Marion</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-9.84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-5.08</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-7.95</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-2.87</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15</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Rio Pecos-Marion</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3.53</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5.00</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-1.32</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-6.32</a:t>
                      </a:r>
                      <a:endParaRPr lang="en-US" sz="900">
                        <a:effectLst/>
                        <a:latin typeface="Calibri"/>
                        <a:ea typeface="Calibri"/>
                        <a:cs typeface="Times New Roman"/>
                      </a:endParaRPr>
                    </a:p>
                  </a:txBody>
                  <a:tcPr marL="58916" marR="58916" marT="0" marB="0" anchor="b"/>
                </a:tc>
              </a:tr>
              <a:tr h="363294">
                <a:tc>
                  <a:txBody>
                    <a:bodyPr/>
                    <a:lstStyle/>
                    <a:p>
                      <a:pPr marL="0" marR="0" algn="ctr">
                        <a:lnSpc>
                          <a:spcPct val="115000"/>
                        </a:lnSpc>
                        <a:spcBef>
                          <a:spcPts val="0"/>
                        </a:spcBef>
                        <a:spcAft>
                          <a:spcPts val="0"/>
                        </a:spcAft>
                      </a:pPr>
                      <a:r>
                        <a:rPr lang="en-US" sz="900">
                          <a:effectLst/>
                        </a:rPr>
                        <a:t>16</a:t>
                      </a:r>
                      <a:endParaRPr lang="en-US" sz="900">
                        <a:effectLst/>
                        <a:latin typeface="Calibri"/>
                        <a:ea typeface="Calibri"/>
                        <a:cs typeface="Times New Roman"/>
                      </a:endParaRPr>
                    </a:p>
                  </a:txBody>
                  <a:tcPr marL="58916" marR="58916" marT="0" marB="0" anchor="b"/>
                </a:tc>
                <a:tc>
                  <a:txBody>
                    <a:bodyPr/>
                    <a:lstStyle/>
                    <a:p>
                      <a:pPr marL="0" marR="0">
                        <a:lnSpc>
                          <a:spcPct val="115000"/>
                        </a:lnSpc>
                        <a:spcBef>
                          <a:spcPts val="0"/>
                        </a:spcBef>
                        <a:spcAft>
                          <a:spcPts val="0"/>
                        </a:spcAft>
                      </a:pPr>
                      <a:r>
                        <a:rPr lang="en-US" sz="900">
                          <a:effectLst/>
                        </a:rPr>
                        <a:t>Marion-Killeen Sw</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3.83</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-1.04</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a:effectLst/>
                        </a:rPr>
                        <a:t>0.93</a:t>
                      </a:r>
                      <a:endParaRPr lang="en-US" sz="900">
                        <a:effectLst/>
                        <a:latin typeface="Calibri"/>
                        <a:ea typeface="Calibri"/>
                        <a:cs typeface="Times New Roman"/>
                      </a:endParaRPr>
                    </a:p>
                  </a:txBody>
                  <a:tcPr marL="58916" marR="58916" marT="0" marB="0" anchor="b"/>
                </a:tc>
                <a:tc>
                  <a:txBody>
                    <a:bodyPr/>
                    <a:lstStyle/>
                    <a:p>
                      <a:pPr marL="0" marR="0" algn="ctr">
                        <a:lnSpc>
                          <a:spcPct val="115000"/>
                        </a:lnSpc>
                        <a:spcBef>
                          <a:spcPts val="0"/>
                        </a:spcBef>
                        <a:spcAft>
                          <a:spcPts val="0"/>
                        </a:spcAft>
                      </a:pPr>
                      <a:r>
                        <a:rPr lang="en-US" sz="900" dirty="0">
                          <a:effectLst/>
                        </a:rPr>
                        <a:t>1.97</a:t>
                      </a:r>
                      <a:endParaRPr lang="en-US" sz="900" dirty="0">
                        <a:effectLst/>
                        <a:latin typeface="Calibri"/>
                        <a:ea typeface="Calibri"/>
                        <a:cs typeface="Times New Roman"/>
                      </a:endParaRPr>
                    </a:p>
                  </a:txBody>
                  <a:tcPr marL="58916" marR="58916" marT="0" marB="0" anchor="b"/>
                </a:tc>
              </a:tr>
            </a:tbl>
          </a:graphicData>
        </a:graphic>
      </p:graphicFrame>
    </p:spTree>
    <p:extLst>
      <p:ext uri="{BB962C8B-B14F-4D97-AF65-F5344CB8AC3E}">
        <p14:creationId xmlns:p14="http://schemas.microsoft.com/office/powerpoint/2010/main" val="849304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Voltage Control Challenges in CREZ</a:t>
            </a:r>
            <a:endParaRPr lang="en-US" sz="2800" dirty="0"/>
          </a:p>
        </p:txBody>
      </p:sp>
      <p:sp>
        <p:nvSpPr>
          <p:cNvPr id="3" name="Content Placeholder 2"/>
          <p:cNvSpPr>
            <a:spLocks noGrp="1"/>
          </p:cNvSpPr>
          <p:nvPr>
            <p:ph idx="1"/>
          </p:nvPr>
        </p:nvSpPr>
        <p:spPr>
          <a:xfrm>
            <a:off x="228600" y="914400"/>
            <a:ext cx="8610600" cy="5257800"/>
          </a:xfrm>
        </p:spPr>
        <p:txBody>
          <a:bodyPr/>
          <a:lstStyle/>
          <a:p>
            <a:r>
              <a:rPr lang="en-US" sz="1800" dirty="0" smtClean="0"/>
              <a:t>Maintain voltages within operational limits</a:t>
            </a:r>
          </a:p>
          <a:p>
            <a:endParaRPr lang="en-US" sz="1800" dirty="0" smtClean="0"/>
          </a:p>
          <a:p>
            <a:pPr lvl="1"/>
            <a:r>
              <a:rPr lang="en-US" sz="1800" dirty="0" smtClean="0"/>
              <a:t>Weak  grid </a:t>
            </a:r>
            <a:r>
              <a:rPr lang="en-US" sz="1800" dirty="0"/>
              <a:t>in the panhandle </a:t>
            </a:r>
            <a:r>
              <a:rPr lang="en-US" sz="1800" dirty="0" smtClean="0"/>
              <a:t>with no large synchronous generators to provide stability</a:t>
            </a:r>
          </a:p>
          <a:p>
            <a:endParaRPr lang="en-US" sz="1800" dirty="0" smtClean="0"/>
          </a:p>
          <a:p>
            <a:pPr lvl="1"/>
            <a:r>
              <a:rPr lang="en-US" sz="1800" dirty="0"/>
              <a:t>Long, highly compensated 345KV  transmission lines to load centers in the </a:t>
            </a:r>
            <a:r>
              <a:rPr lang="en-US" sz="1800" dirty="0" smtClean="0"/>
              <a:t>north</a:t>
            </a:r>
          </a:p>
          <a:p>
            <a:endParaRPr lang="en-US" sz="1800" dirty="0"/>
          </a:p>
          <a:p>
            <a:pPr lvl="1"/>
            <a:r>
              <a:rPr lang="en-US" sz="1800" dirty="0" smtClean="0"/>
              <a:t>Extreme </a:t>
            </a:r>
            <a:r>
              <a:rPr lang="en-US" sz="1800" dirty="0"/>
              <a:t>variability of  wind power outputs and transfers   </a:t>
            </a:r>
            <a:endParaRPr lang="en-US" sz="1800" dirty="0" smtClean="0"/>
          </a:p>
          <a:p>
            <a:endParaRPr lang="en-US" sz="1800" dirty="0" smtClean="0"/>
          </a:p>
          <a:p>
            <a:pPr lvl="1"/>
            <a:r>
              <a:rPr lang="en-US" sz="1800" dirty="0" smtClean="0"/>
              <a:t>Coordination between different Transmission Service Providers and the ERCOT Control room</a:t>
            </a:r>
          </a:p>
          <a:p>
            <a:endParaRPr lang="en-US" sz="1800" dirty="0"/>
          </a:p>
          <a:p>
            <a:pPr lvl="1"/>
            <a:r>
              <a:rPr lang="en-US" sz="1800" dirty="0" smtClean="0"/>
              <a:t>Minimize continuous </a:t>
            </a:r>
            <a:r>
              <a:rPr lang="en-US" sz="1800" dirty="0"/>
              <a:t>variation and switching of control </a:t>
            </a:r>
            <a:r>
              <a:rPr lang="en-US" sz="1800" dirty="0" smtClean="0"/>
              <a:t>equipment</a:t>
            </a:r>
          </a:p>
          <a:p>
            <a:endParaRPr lang="en-US" sz="2100" dirty="0"/>
          </a:p>
        </p:txBody>
      </p:sp>
    </p:spTree>
    <p:extLst>
      <p:ext uri="{BB962C8B-B14F-4D97-AF65-F5344CB8AC3E}">
        <p14:creationId xmlns:p14="http://schemas.microsoft.com/office/powerpoint/2010/main" val="1781852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SUPPORT SERVICES (VSS)</a:t>
            </a:r>
            <a:endParaRPr lang="en-US" dirty="0"/>
          </a:p>
        </p:txBody>
      </p:sp>
      <p:sp>
        <p:nvSpPr>
          <p:cNvPr id="3" name="Content Placeholder 2"/>
          <p:cNvSpPr>
            <a:spLocks noGrp="1"/>
          </p:cNvSpPr>
          <p:nvPr>
            <p:ph idx="1"/>
          </p:nvPr>
        </p:nvSpPr>
        <p:spPr>
          <a:xfrm>
            <a:off x="457200" y="838200"/>
            <a:ext cx="8229600" cy="5334000"/>
          </a:xfrm>
        </p:spPr>
        <p:txBody>
          <a:bodyPr/>
          <a:lstStyle/>
          <a:p>
            <a:r>
              <a:rPr lang="en-US" sz="1800" dirty="0" smtClean="0"/>
              <a:t>VSS is a tool built into the Alstom EMS Application</a:t>
            </a:r>
          </a:p>
          <a:p>
            <a:endParaRPr lang="en-US" sz="1800" dirty="0" smtClean="0"/>
          </a:p>
          <a:p>
            <a:r>
              <a:rPr lang="en-US" sz="1800" dirty="0" smtClean="0"/>
              <a:t>VSS application is designed to resolve voltage violations by solving an optimization problem</a:t>
            </a:r>
          </a:p>
          <a:p>
            <a:endParaRPr lang="en-US" sz="1800" dirty="0" smtClean="0"/>
          </a:p>
          <a:p>
            <a:r>
              <a:rPr lang="en-US" sz="1800" dirty="0" smtClean="0"/>
              <a:t>Uses following controls</a:t>
            </a:r>
          </a:p>
          <a:p>
            <a:pPr lvl="1"/>
            <a:r>
              <a:rPr lang="en-US" sz="1800" dirty="0" smtClean="0"/>
              <a:t>Shunt Capacitors/reactors</a:t>
            </a:r>
          </a:p>
          <a:p>
            <a:pPr lvl="1"/>
            <a:r>
              <a:rPr lang="en-US" sz="1800" dirty="0" smtClean="0"/>
              <a:t>Generators</a:t>
            </a:r>
          </a:p>
          <a:p>
            <a:pPr lvl="1"/>
            <a:r>
              <a:rPr lang="en-US" sz="1800" dirty="0" smtClean="0"/>
              <a:t>Transformers</a:t>
            </a:r>
          </a:p>
          <a:p>
            <a:pPr lvl="1"/>
            <a:endParaRPr lang="en-US" sz="1800" dirty="0" smtClean="0"/>
          </a:p>
          <a:p>
            <a:r>
              <a:rPr lang="en-US" sz="1800" dirty="0"/>
              <a:t>Solves for both base case and post-contingency conditions. </a:t>
            </a:r>
            <a:endParaRPr lang="en-US" sz="1800" dirty="0" smtClean="0"/>
          </a:p>
          <a:p>
            <a:endParaRPr lang="en-US" sz="1800" dirty="0" smtClean="0"/>
          </a:p>
          <a:p>
            <a:r>
              <a:rPr lang="en-US" sz="1800" dirty="0" smtClean="0"/>
              <a:t>Runs every five minutes along with State Estimator and Contingency Analysis</a:t>
            </a:r>
          </a:p>
          <a:p>
            <a:endParaRPr lang="en-US" sz="1800" dirty="0" smtClean="0"/>
          </a:p>
          <a:p>
            <a:r>
              <a:rPr lang="en-US" sz="1800" dirty="0" smtClean="0"/>
              <a:t>VSS application will be used to manage voltage violations in CREZ </a:t>
            </a:r>
            <a:endParaRPr lang="en-US" sz="1800" dirty="0"/>
          </a:p>
          <a:p>
            <a:endParaRPr lang="en-US" sz="1800" dirty="0" smtClean="0"/>
          </a:p>
          <a:p>
            <a:endParaRPr lang="en-US" dirty="0" smtClean="0"/>
          </a:p>
          <a:p>
            <a:endParaRPr lang="en-US" dirty="0"/>
          </a:p>
        </p:txBody>
      </p:sp>
    </p:spTree>
    <p:extLst>
      <p:ext uri="{BB962C8B-B14F-4D97-AF65-F5344CB8AC3E}">
        <p14:creationId xmlns:p14="http://schemas.microsoft.com/office/powerpoint/2010/main" val="3898163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VSS Results For TSPs</a:t>
            </a:r>
            <a:endParaRPr lang="en-US" dirty="0"/>
          </a:p>
        </p:txBody>
      </p:sp>
      <p:sp>
        <p:nvSpPr>
          <p:cNvPr id="3" name="Content Placeholder 2"/>
          <p:cNvSpPr>
            <a:spLocks noGrp="1"/>
          </p:cNvSpPr>
          <p:nvPr>
            <p:ph idx="1"/>
          </p:nvPr>
        </p:nvSpPr>
        <p:spPr>
          <a:xfrm>
            <a:off x="457200" y="1066800"/>
            <a:ext cx="8229600" cy="5029200"/>
          </a:xfrm>
        </p:spPr>
        <p:txBody>
          <a:bodyPr/>
          <a:lstStyle/>
          <a:p>
            <a:endParaRPr lang="en-US" sz="1800" dirty="0" smtClean="0"/>
          </a:p>
          <a:p>
            <a:r>
              <a:rPr lang="en-US" sz="1800" dirty="0" smtClean="0"/>
              <a:t>VSS results will be made available to all the TSPs using the SOTE application</a:t>
            </a:r>
          </a:p>
          <a:p>
            <a:endParaRPr lang="en-US" sz="1800" dirty="0" smtClean="0"/>
          </a:p>
          <a:p>
            <a:r>
              <a:rPr lang="en-US" sz="1800" dirty="0"/>
              <a:t>TSPs will see the same displays available to ERCOT operators </a:t>
            </a:r>
            <a:r>
              <a:rPr lang="en-US" sz="1800" dirty="0" smtClean="0"/>
              <a:t>in the control room thus </a:t>
            </a:r>
            <a:r>
              <a:rPr lang="en-US" sz="1800" dirty="0"/>
              <a:t>helping in communications between ERCOT and TSPs</a:t>
            </a:r>
          </a:p>
          <a:p>
            <a:endParaRPr lang="en-US" sz="1800" dirty="0" smtClean="0"/>
          </a:p>
          <a:p>
            <a:r>
              <a:rPr lang="en-US" sz="1800" dirty="0" smtClean="0"/>
              <a:t>Dashboard and Overview displays provided to improve CREZ TSPs’ situational awareness and system overview</a:t>
            </a:r>
          </a:p>
          <a:p>
            <a:endParaRPr lang="en-US" sz="1800" dirty="0" smtClean="0"/>
          </a:p>
          <a:p>
            <a:r>
              <a:rPr lang="en-US" sz="1800" dirty="0" smtClean="0"/>
              <a:t>Tabular displays to provide detailed information about the neighboring TSPs’ reactive device statuses and outputs, voltages and suggested control actions</a:t>
            </a:r>
          </a:p>
          <a:p>
            <a:endParaRPr lang="en-US" sz="1800" dirty="0" smtClean="0"/>
          </a:p>
          <a:p>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315654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System Operations Test Environment </a:t>
            </a:r>
            <a:r>
              <a:rPr lang="en-US" dirty="0" smtClean="0"/>
              <a:t>(SOTE) and VSS Applications</a:t>
            </a:r>
            <a:endParaRPr lang="en-US" dirty="0"/>
          </a:p>
        </p:txBody>
      </p:sp>
      <p:sp>
        <p:nvSpPr>
          <p:cNvPr id="3" name="Content Placeholder 2"/>
          <p:cNvSpPr>
            <a:spLocks noGrp="1"/>
          </p:cNvSpPr>
          <p:nvPr>
            <p:ph idx="1"/>
          </p:nvPr>
        </p:nvSpPr>
        <p:spPr>
          <a:xfrm>
            <a:off x="457200" y="1066800"/>
            <a:ext cx="8229600" cy="5029200"/>
          </a:xfrm>
        </p:spPr>
        <p:txBody>
          <a:bodyPr/>
          <a:lstStyle/>
          <a:p>
            <a:r>
              <a:rPr lang="en-US" sz="1800" dirty="0" smtClean="0"/>
              <a:t>Login to </a:t>
            </a:r>
            <a:r>
              <a:rPr lang="en-US" sz="1800" dirty="0"/>
              <a:t>System Operations Test Environment (</a:t>
            </a:r>
            <a:r>
              <a:rPr lang="en-US" sz="1800" dirty="0" smtClean="0"/>
              <a:t>SOTE)</a:t>
            </a:r>
          </a:p>
          <a:p>
            <a:pPr lvl="1"/>
            <a:r>
              <a:rPr lang="en-US" sz="1800" dirty="0" smtClean="0"/>
              <a:t>Login into </a:t>
            </a:r>
            <a:r>
              <a:rPr lang="en-US" sz="1800" dirty="0"/>
              <a:t>ERCOT Citrix using </a:t>
            </a:r>
            <a:r>
              <a:rPr lang="en-US" sz="1800" dirty="0">
                <a:hlinkClick r:id="rId2"/>
              </a:rPr>
              <a:t>https://gateway.ercot.com</a:t>
            </a:r>
            <a:r>
              <a:rPr lang="en-US" sz="1800" dirty="0" smtClean="0">
                <a:hlinkClick r:id="rId2"/>
              </a:rPr>
              <a:t>/</a:t>
            </a:r>
            <a:endParaRPr lang="en-US" sz="1800" dirty="0" smtClean="0"/>
          </a:p>
          <a:p>
            <a:pPr lvl="1"/>
            <a:endParaRPr lang="en-US" sz="1800" dirty="0" smtClean="0"/>
          </a:p>
          <a:p>
            <a:endParaRPr lang="en-US" sz="1800" dirty="0" smtClean="0"/>
          </a:p>
          <a:p>
            <a:pPr lvl="1"/>
            <a:r>
              <a:rPr lang="en-US" sz="1800" dirty="0" smtClean="0"/>
              <a:t>Click on the SOTEEMS icon to open the SOTE system</a:t>
            </a:r>
            <a:endParaRPr lang="en-US" sz="1800" dirty="0"/>
          </a:p>
          <a:p>
            <a:pPr lvl="1"/>
            <a:endParaRPr lang="en-US" sz="1800" dirty="0" smtClean="0"/>
          </a:p>
          <a:p>
            <a:r>
              <a:rPr lang="en-US" sz="1800" dirty="0" smtClean="0"/>
              <a:t>Once the SOTE application is open, click on the “VSS” icon in the toolbar on top of the window.</a:t>
            </a:r>
          </a:p>
          <a:p>
            <a:endParaRPr lang="en-US" sz="1800" dirty="0" smtClean="0"/>
          </a:p>
          <a:p>
            <a:endParaRPr lang="en-US" sz="1800" dirty="0" smtClean="0"/>
          </a:p>
          <a:p>
            <a:endParaRPr lang="en-US" sz="1800" dirty="0"/>
          </a:p>
          <a:p>
            <a:endParaRPr lang="en-US" sz="1800" dirty="0"/>
          </a:p>
          <a:p>
            <a:endParaRPr lang="en-US" sz="1800" dirty="0" smtClean="0"/>
          </a:p>
          <a:p>
            <a:endParaRPr lang="en-US" sz="1800" dirty="0" smtClean="0"/>
          </a:p>
          <a:p>
            <a:endParaRPr lang="en-US" sz="1800" dirty="0" smtClean="0"/>
          </a:p>
          <a:p>
            <a:endParaRPr lang="en-US" sz="1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569976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945" t="8930" r="26412" b="19938"/>
          <a:stretch/>
        </p:blipFill>
        <p:spPr bwMode="auto">
          <a:xfrm>
            <a:off x="1295400" y="3809999"/>
            <a:ext cx="3993908" cy="204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584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CREZ Dashboard Display</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85" r="13281" b="2951"/>
          <a:stretch/>
        </p:blipFill>
        <p:spPr bwMode="auto">
          <a:xfrm>
            <a:off x="304800" y="762000"/>
            <a:ext cx="8534400" cy="533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124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CREZ Dashboard Display (Continued)</a:t>
            </a:r>
            <a:endParaRPr lang="en-US" dirty="0"/>
          </a:p>
        </p:txBody>
      </p:sp>
      <p:sp>
        <p:nvSpPr>
          <p:cNvPr id="3" name="TextBox 2"/>
          <p:cNvSpPr txBox="1"/>
          <p:nvPr/>
        </p:nvSpPr>
        <p:spPr>
          <a:xfrm>
            <a:off x="838200" y="4191000"/>
            <a:ext cx="7543800" cy="369332"/>
          </a:xfrm>
          <a:prstGeom prst="rect">
            <a:avLst/>
          </a:prstGeom>
          <a:noFill/>
        </p:spPr>
        <p:txBody>
          <a:bodyPr wrap="square" rtlCol="0">
            <a:spAutoFit/>
          </a:bodyPr>
          <a:lstStyle/>
          <a:p>
            <a:endParaRPr lang="en-US" dirty="0"/>
          </a:p>
        </p:txBody>
      </p:sp>
      <p:sp>
        <p:nvSpPr>
          <p:cNvPr id="5" name="Content Placeholder 2"/>
          <p:cNvSpPr>
            <a:spLocks noGrp="1"/>
          </p:cNvSpPr>
          <p:nvPr>
            <p:ph idx="1"/>
          </p:nvPr>
        </p:nvSpPr>
        <p:spPr>
          <a:xfrm>
            <a:off x="304800" y="4492674"/>
            <a:ext cx="8382000" cy="1752600"/>
          </a:xfrm>
        </p:spPr>
        <p:txBody>
          <a:bodyPr/>
          <a:lstStyle/>
          <a:p>
            <a:r>
              <a:rPr lang="en-US" sz="1800" dirty="0" smtClean="0"/>
              <a:t>Graph – </a:t>
            </a:r>
            <a:r>
              <a:rPr lang="en-US" sz="1800" b="0" dirty="0" smtClean="0"/>
              <a:t>Shows the PU voltages for all buses in the CREZ stations</a:t>
            </a:r>
          </a:p>
          <a:p>
            <a:pPr lvl="1"/>
            <a:r>
              <a:rPr lang="en-US" sz="1800" dirty="0" smtClean="0"/>
              <a:t>Hover mouse on the dots to display the Station name and Bus PU voltage</a:t>
            </a:r>
          </a:p>
          <a:p>
            <a:r>
              <a:rPr lang="en-US" sz="1800" dirty="0" smtClean="0"/>
              <a:t>Tabular display – </a:t>
            </a:r>
            <a:r>
              <a:rPr lang="en-US" sz="1800" b="0" dirty="0" smtClean="0"/>
              <a:t>Shows </a:t>
            </a:r>
            <a:r>
              <a:rPr lang="en-US" sz="1800" b="0" dirty="0"/>
              <a:t>O</a:t>
            </a:r>
            <a:r>
              <a:rPr lang="en-US" sz="1800" b="0" dirty="0" smtClean="0"/>
              <a:t>wner, Station, Voltage PU, Voltage KV etc..</a:t>
            </a:r>
          </a:p>
          <a:p>
            <a:pPr lvl="1"/>
            <a:r>
              <a:rPr lang="en-US" sz="1800" dirty="0" smtClean="0"/>
              <a:t>Highlights voltages above and below the limits</a:t>
            </a:r>
            <a:endParaRPr lang="en-US" sz="1800" dirty="0"/>
          </a:p>
          <a:p>
            <a:endParaRPr lang="en-US" sz="1800" dirty="0"/>
          </a:p>
          <a:p>
            <a:endParaRPr lang="en-US" sz="1800" dirty="0" smtClean="0"/>
          </a:p>
          <a:p>
            <a:endParaRPr lang="en-US" sz="1800" dirty="0" smtClean="0"/>
          </a:p>
          <a:p>
            <a:endParaRPr lang="en-US" sz="1800" dirty="0" smtClean="0"/>
          </a:p>
          <a:p>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762000"/>
            <a:ext cx="6787684" cy="361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333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the purpose for VSS.</a:t>
            </a:r>
          </a:p>
          <a:p>
            <a:r>
              <a:rPr lang="en-US" dirty="0"/>
              <a:t>Identify what system ERCOT uses to operate VSS.</a:t>
            </a:r>
          </a:p>
          <a:p>
            <a:r>
              <a:rPr lang="en-US" dirty="0" smtClean="0"/>
              <a:t>Identify control/equipment that is used to manage voltage within VSS.</a:t>
            </a:r>
          </a:p>
          <a:p>
            <a:r>
              <a:rPr lang="en-US" dirty="0" smtClean="0"/>
              <a:t>Identify locations VSS is used for.</a:t>
            </a:r>
          </a:p>
          <a:p>
            <a:r>
              <a:rPr lang="en-US" dirty="0" smtClean="0"/>
              <a:t>Identify voltage limits that VSS will correct.</a:t>
            </a:r>
          </a:p>
          <a:p>
            <a:r>
              <a:rPr lang="en-US" dirty="0" smtClean="0"/>
              <a:t>Identify where VSS is available for TOs.</a:t>
            </a:r>
          </a:p>
          <a:p>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1503531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runtimes</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
        <p:nvSpPr>
          <p:cNvPr id="3" name="Content Placeholder 2"/>
          <p:cNvSpPr>
            <a:spLocks noGrp="1"/>
          </p:cNvSpPr>
          <p:nvPr>
            <p:ph idx="1"/>
          </p:nvPr>
        </p:nvSpPr>
        <p:spPr>
          <a:xfrm>
            <a:off x="457200" y="2971800"/>
            <a:ext cx="8229600" cy="2438400"/>
          </a:xfrm>
        </p:spPr>
        <p:txBody>
          <a:bodyPr/>
          <a:lstStyle/>
          <a:p>
            <a:r>
              <a:rPr lang="en-US" dirty="0" smtClean="0"/>
              <a:t>SE, CA and VSS timestamps show the last successful runtime for these applications</a:t>
            </a:r>
          </a:p>
          <a:p>
            <a:endParaRPr lang="en-US" dirty="0" smtClean="0"/>
          </a:p>
          <a:p>
            <a:r>
              <a:rPr lang="en-US" dirty="0" smtClean="0"/>
              <a:t>Helps in identifying upstream application issues during failures</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6400800" cy="135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09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 violations to VSS - Basecase</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
        <p:nvSpPr>
          <p:cNvPr id="8" name="Content Placeholder 2"/>
          <p:cNvSpPr>
            <a:spLocks noGrp="1"/>
          </p:cNvSpPr>
          <p:nvPr>
            <p:ph idx="1"/>
          </p:nvPr>
        </p:nvSpPr>
        <p:spPr>
          <a:xfrm>
            <a:off x="457200" y="762000"/>
            <a:ext cx="8229600" cy="5257800"/>
          </a:xfrm>
        </p:spPr>
        <p:txBody>
          <a:bodyPr/>
          <a:lstStyle/>
          <a:p>
            <a:endParaRPr lang="en-US" sz="1800" dirty="0" smtClean="0"/>
          </a:p>
          <a:p>
            <a:r>
              <a:rPr lang="en-US" sz="1800" dirty="0" smtClean="0"/>
              <a:t>Click on the “Basecase Voltage Violations” button to view the violations activated to VSS for resolution</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endParaRPr lang="en-US" sz="1800" dirty="0" smtClean="0"/>
          </a:p>
          <a:p>
            <a:r>
              <a:rPr lang="en-US" sz="1800" dirty="0" smtClean="0"/>
              <a:t>ERCOT Operator has the option to activate / deactivate violations to the VSS application</a:t>
            </a:r>
          </a:p>
          <a:p>
            <a:endParaRPr lang="en-US" sz="1800" dirty="0" smtClean="0"/>
          </a:p>
          <a:p>
            <a:endParaRPr lang="en-US" sz="1800" dirty="0" smtClean="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3567"/>
          <a:stretch/>
        </p:blipFill>
        <p:spPr bwMode="auto">
          <a:xfrm>
            <a:off x="914401" y="2438400"/>
            <a:ext cx="7315200" cy="2410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44" y="1828800"/>
            <a:ext cx="23145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72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 violations to VSS – Contingency Analysis</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
        <p:nvSpPr>
          <p:cNvPr id="8" name="Content Placeholder 2"/>
          <p:cNvSpPr>
            <a:spLocks noGrp="1"/>
          </p:cNvSpPr>
          <p:nvPr>
            <p:ph idx="1"/>
          </p:nvPr>
        </p:nvSpPr>
        <p:spPr>
          <a:xfrm>
            <a:off x="457200" y="762000"/>
            <a:ext cx="8229600" cy="5257800"/>
          </a:xfrm>
        </p:spPr>
        <p:txBody>
          <a:bodyPr/>
          <a:lstStyle/>
          <a:p>
            <a:endParaRPr lang="en-US" sz="1800" dirty="0" smtClean="0"/>
          </a:p>
          <a:p>
            <a:r>
              <a:rPr lang="en-US" sz="1800" dirty="0" smtClean="0"/>
              <a:t>Click on the “Contingency Voltage Violations” button to view the Contingency violations activated to VSS for resolution</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endParaRPr lang="en-US" sz="1800" dirty="0" smtClean="0"/>
          </a:p>
          <a:p>
            <a:r>
              <a:rPr lang="en-US" sz="1800" dirty="0"/>
              <a:t>ERCOT Operator has the option to activate / deactivate violations to the VSS application</a:t>
            </a:r>
          </a:p>
          <a:p>
            <a:endParaRPr lang="en-US" sz="1800" dirty="0" smtClean="0"/>
          </a:p>
          <a:p>
            <a:endParaRPr lang="en-US" sz="1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828800"/>
            <a:ext cx="23050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746759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337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563562"/>
          </a:xfrm>
        </p:spPr>
        <p:txBody>
          <a:bodyPr>
            <a:normAutofit/>
          </a:bodyPr>
          <a:lstStyle/>
          <a:p>
            <a:r>
              <a:rPr lang="en-US" dirty="0" smtClean="0"/>
              <a:t>CREZ Overview Displays</a:t>
            </a:r>
            <a:endParaRPr lang="en-US" dirty="0"/>
          </a:p>
        </p:txBody>
      </p:sp>
      <p:sp>
        <p:nvSpPr>
          <p:cNvPr id="3" name="Content Placeholder 2"/>
          <p:cNvSpPr>
            <a:spLocks noGrp="1"/>
          </p:cNvSpPr>
          <p:nvPr>
            <p:ph idx="1"/>
          </p:nvPr>
        </p:nvSpPr>
        <p:spPr>
          <a:xfrm>
            <a:off x="457200" y="609600"/>
            <a:ext cx="8229600" cy="5516563"/>
          </a:xfrm>
        </p:spPr>
        <p:txBody>
          <a:bodyPr/>
          <a:lstStyle/>
          <a:p>
            <a:pPr marL="0" indent="0">
              <a:buNone/>
            </a:pPr>
            <a:r>
              <a:rPr lang="en-US" dirty="0" smtClean="0"/>
              <a:t>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13" y="2286000"/>
            <a:ext cx="11906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620079" y="762000"/>
            <a:ext cx="8229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Click “CREZ Region” button</a:t>
            </a:r>
          </a:p>
          <a:p>
            <a:pPr lvl="1"/>
            <a:r>
              <a:rPr lang="en-US" kern="0" dirty="0" smtClean="0"/>
              <a:t>Shows 5 regions that the CREZ stations have been divided into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113" y="2819400"/>
            <a:ext cx="6742113"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38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563562"/>
          </a:xfrm>
        </p:spPr>
        <p:txBody>
          <a:bodyPr>
            <a:normAutofit/>
          </a:bodyPr>
          <a:lstStyle/>
          <a:p>
            <a:r>
              <a:rPr lang="en-US" dirty="0" smtClean="0"/>
              <a:t>CREZ Overview Displays (Continued)</a:t>
            </a:r>
            <a:endParaRPr lang="en-US" dirty="0"/>
          </a:p>
        </p:txBody>
      </p:sp>
      <p:sp>
        <p:nvSpPr>
          <p:cNvPr id="3" name="Content Placeholder 2"/>
          <p:cNvSpPr>
            <a:spLocks noGrp="1"/>
          </p:cNvSpPr>
          <p:nvPr>
            <p:ph idx="1"/>
          </p:nvPr>
        </p:nvSpPr>
        <p:spPr>
          <a:xfrm>
            <a:off x="457200" y="762000"/>
            <a:ext cx="8229600" cy="5638800"/>
          </a:xfrm>
        </p:spPr>
        <p:txBody>
          <a:bodyPr/>
          <a:lstStyle/>
          <a:p>
            <a:pPr marL="0" indent="0">
              <a:buNone/>
            </a:pPr>
            <a:r>
              <a:rPr lang="en-US" dirty="0" smtClean="0"/>
              <a:t> </a:t>
            </a:r>
            <a:endParaRPr lang="en-US" dirty="0"/>
          </a:p>
        </p:txBody>
      </p:sp>
      <p:sp>
        <p:nvSpPr>
          <p:cNvPr id="7" name="Content Placeholder 2"/>
          <p:cNvSpPr txBox="1">
            <a:spLocks/>
          </p:cNvSpPr>
          <p:nvPr/>
        </p:nvSpPr>
        <p:spPr bwMode="auto">
          <a:xfrm>
            <a:off x="620079" y="762000"/>
            <a:ext cx="8229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Click on any of the regions – Example “WEST”</a:t>
            </a:r>
          </a:p>
          <a:p>
            <a:pPr lvl="1"/>
            <a:r>
              <a:rPr lang="en-US" kern="0" dirty="0" smtClean="0"/>
              <a:t>Shows the stations in the zone and the connectivity between the stations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2295939"/>
            <a:ext cx="1876425" cy="88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6250814" cy="301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434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563562"/>
          </a:xfrm>
        </p:spPr>
        <p:txBody>
          <a:bodyPr>
            <a:normAutofit/>
          </a:bodyPr>
          <a:lstStyle/>
          <a:p>
            <a:r>
              <a:rPr lang="en-US" dirty="0" smtClean="0"/>
              <a:t>CREZ Overview Displays (Continued)</a:t>
            </a:r>
            <a:endParaRPr lang="en-US" dirty="0"/>
          </a:p>
        </p:txBody>
      </p:sp>
      <p:sp>
        <p:nvSpPr>
          <p:cNvPr id="3" name="Content Placeholder 2"/>
          <p:cNvSpPr>
            <a:spLocks noGrp="1"/>
          </p:cNvSpPr>
          <p:nvPr>
            <p:ph idx="1"/>
          </p:nvPr>
        </p:nvSpPr>
        <p:spPr>
          <a:xfrm>
            <a:off x="457200" y="762000"/>
            <a:ext cx="8229600" cy="5638800"/>
          </a:xfrm>
        </p:spPr>
        <p:txBody>
          <a:bodyPr/>
          <a:lstStyle/>
          <a:p>
            <a:pPr marL="0" indent="0">
              <a:buNone/>
            </a:pPr>
            <a:r>
              <a:rPr lang="en-US" dirty="0" smtClean="0"/>
              <a:t> </a:t>
            </a:r>
            <a:endParaRPr lang="en-US" dirty="0"/>
          </a:p>
        </p:txBody>
      </p:sp>
      <p:sp>
        <p:nvSpPr>
          <p:cNvPr id="7" name="Content Placeholder 2"/>
          <p:cNvSpPr txBox="1">
            <a:spLocks/>
          </p:cNvSpPr>
          <p:nvPr/>
        </p:nvSpPr>
        <p:spPr bwMode="auto">
          <a:xfrm>
            <a:off x="620079" y="762000"/>
            <a:ext cx="8229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Click on any of the stations – Example “BITTER”</a:t>
            </a:r>
          </a:p>
          <a:p>
            <a:pPr lvl="1"/>
            <a:r>
              <a:rPr lang="en-US" kern="0" dirty="0" smtClean="0"/>
              <a:t>Shows the station online for the selected station</a:t>
            </a:r>
          </a:p>
          <a:p>
            <a:pPr lvl="1"/>
            <a:r>
              <a:rPr lang="en-US" kern="0" dirty="0" smtClean="0"/>
              <a:t>Same displays used by the ERCOT control room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78" y="2590800"/>
            <a:ext cx="772382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18" y="2067338"/>
            <a:ext cx="12287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044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CREZ Capacitor / Reactor status – Example Capacitors</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295" b="26241"/>
          <a:stretch/>
        </p:blipFill>
        <p:spPr bwMode="auto">
          <a:xfrm>
            <a:off x="699050" y="2590800"/>
            <a:ext cx="6768549" cy="785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52" y="1958011"/>
            <a:ext cx="23431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668820" y="914400"/>
            <a:ext cx="8229600" cy="805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smtClean="0"/>
              <a:t>Click on “Capacitors in service” button</a:t>
            </a:r>
          </a:p>
          <a:p>
            <a:pPr lvl="1"/>
            <a:r>
              <a:rPr lang="en-US" sz="2000" kern="0" dirty="0" smtClean="0"/>
              <a:t>Shows the CREZ region Capacitors that are switched in </a:t>
            </a:r>
          </a:p>
        </p:txBody>
      </p:sp>
      <p:sp>
        <p:nvSpPr>
          <p:cNvPr id="6" name="Content Placeholder 2"/>
          <p:cNvSpPr txBox="1">
            <a:spLocks/>
          </p:cNvSpPr>
          <p:nvPr/>
        </p:nvSpPr>
        <p:spPr bwMode="auto">
          <a:xfrm>
            <a:off x="699052" y="3581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smtClean="0"/>
              <a:t>Click on “Capacitors Available” button</a:t>
            </a:r>
          </a:p>
          <a:p>
            <a:pPr lvl="1"/>
            <a:r>
              <a:rPr lang="en-US" sz="2000" kern="0" dirty="0" smtClean="0"/>
              <a:t>Shows the CREZ region Capacitors that are switched off but available to turn on</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53" y="4724400"/>
            <a:ext cx="23717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42306"/>
          <a:stretch/>
        </p:blipFill>
        <p:spPr bwMode="auto">
          <a:xfrm>
            <a:off x="699053" y="5410200"/>
            <a:ext cx="6768548" cy="8282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108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252"/>
            <a:ext cx="8610600" cy="563562"/>
          </a:xfrm>
        </p:spPr>
        <p:txBody>
          <a:bodyPr>
            <a:normAutofit/>
          </a:bodyPr>
          <a:lstStyle/>
          <a:p>
            <a:r>
              <a:rPr lang="en-US" dirty="0" smtClean="0"/>
              <a:t>VSS Results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20" y="2136499"/>
            <a:ext cx="23812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668820" y="9144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smtClean="0"/>
              <a:t>Click on “VSS Results” button</a:t>
            </a:r>
          </a:p>
          <a:p>
            <a:pPr lvl="1"/>
            <a:r>
              <a:rPr lang="en-US" sz="2000" kern="0" dirty="0" smtClean="0"/>
              <a:t>Shows the violations activated to VSS by the ERCOT Operator</a:t>
            </a:r>
          </a:p>
          <a:p>
            <a:pPr lvl="1"/>
            <a:r>
              <a:rPr lang="en-US" sz="2000" kern="0" dirty="0" smtClean="0"/>
              <a:t>Shows the Control Actions suggested by VSS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20" y="2971800"/>
            <a:ext cx="7939088" cy="238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83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252"/>
            <a:ext cx="8610600" cy="563562"/>
          </a:xfrm>
        </p:spPr>
        <p:txBody>
          <a:bodyPr>
            <a:normAutofit/>
          </a:bodyPr>
          <a:lstStyle/>
          <a:p>
            <a:r>
              <a:rPr lang="en-US" dirty="0" smtClean="0"/>
              <a:t>VSS Controls</a:t>
            </a:r>
            <a:endParaRPr lang="en-US" dirty="0"/>
          </a:p>
        </p:txBody>
      </p:sp>
      <p:sp>
        <p:nvSpPr>
          <p:cNvPr id="4" name="Content Placeholder 2"/>
          <p:cNvSpPr txBox="1">
            <a:spLocks/>
          </p:cNvSpPr>
          <p:nvPr/>
        </p:nvSpPr>
        <p:spPr bwMode="auto">
          <a:xfrm>
            <a:off x="668820" y="9144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smtClean="0"/>
              <a:t>Click on “VSS Controls” button</a:t>
            </a:r>
          </a:p>
          <a:p>
            <a:pPr lvl="1"/>
            <a:r>
              <a:rPr lang="en-US" sz="2000" kern="0" dirty="0" smtClean="0"/>
              <a:t>Shows all reactive devices that can provide voltage control in the CREZ region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6" y="2286000"/>
            <a:ext cx="2352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16" y="3048000"/>
            <a:ext cx="6456363"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484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List of Stations Identified </a:t>
            </a:r>
            <a:r>
              <a:rPr lang="en-US" dirty="0"/>
              <a:t>A</a:t>
            </a:r>
            <a:r>
              <a:rPr lang="en-US" dirty="0" smtClean="0"/>
              <a:t>s CREZ Related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54488457"/>
              </p:ext>
            </p:extLst>
          </p:nvPr>
        </p:nvGraphicFramePr>
        <p:xfrm>
          <a:off x="381001" y="990600"/>
          <a:ext cx="8458198" cy="5188585"/>
        </p:xfrm>
        <a:graphic>
          <a:graphicData uri="http://schemas.openxmlformats.org/drawingml/2006/table">
            <a:tbl>
              <a:tblPr>
                <a:tableStyleId>{284E427A-3D55-4303-BF80-6455036E1DE7}</a:tableStyleId>
              </a:tblPr>
              <a:tblGrid>
                <a:gridCol w="1350311"/>
                <a:gridCol w="1350311"/>
                <a:gridCol w="187543"/>
                <a:gridCol w="1350311"/>
                <a:gridCol w="1350311"/>
                <a:gridCol w="168789"/>
                <a:gridCol w="1350311"/>
                <a:gridCol w="1350311"/>
              </a:tblGrid>
              <a:tr h="215900">
                <a:tc>
                  <a:txBody>
                    <a:bodyPr/>
                    <a:lstStyle/>
                    <a:p>
                      <a:pPr algn="l" fontAlgn="b"/>
                      <a:r>
                        <a:rPr lang="en-US" sz="1400" u="none" strike="noStrike" dirty="0">
                          <a:effectLst/>
                        </a:rPr>
                        <a:t>Station</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KV</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Station</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KV</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Station</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KV</a:t>
                      </a:r>
                      <a:endParaRPr lang="en-US" sz="1400" b="1" i="0" u="none" strike="noStrike" dirty="0">
                        <a:solidFill>
                          <a:srgbClr val="000000"/>
                        </a:solidFill>
                        <a:effectLst/>
                        <a:latin typeface="Calibri"/>
                      </a:endParaRPr>
                    </a:p>
                  </a:txBody>
                  <a:tcPr marL="9525" marR="9525" marT="9525" marB="0" anchor="b"/>
                </a:tc>
              </a:tr>
              <a:tr h="215900">
                <a:tc>
                  <a:txBody>
                    <a:bodyPr/>
                    <a:lstStyle/>
                    <a:p>
                      <a:pPr algn="l" fontAlgn="b"/>
                      <a:r>
                        <a:rPr lang="en-US" sz="1100" u="none" strike="noStrike">
                          <a:effectLst/>
                        </a:rPr>
                        <a:t>AJ_SWOPE</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EMSES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RILEY</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345</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ALIBATES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FSHSW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RIOP</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138/69</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ALLNC</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GASCCR</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RXALL</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138</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BAKESW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GAUSS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SARC</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345/138</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BELCNTY</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GRSES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SWESW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345</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BGLK</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GRVSW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TKWSW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345</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BIGHIL</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HNDSW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TULECNYN</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dirty="0">
                          <a:effectLst/>
                        </a:rPr>
                        <a:t>345</a:t>
                      </a:r>
                      <a:endParaRPr lang="en-US" sz="1100" b="0" i="0" u="none" strike="noStrike" dirty="0">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BITTCR</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JIMTREEC</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VERN</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BLUF_CRK</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KIRCHHOF</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VERS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BTHOT</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KLNSW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W_BK_345</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BURSW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LKWSW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W_CW_345</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CAPRIDG4</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LNGSW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W_DENT</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CAPRIDGE</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MCAM</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W_FD_345</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CCRSW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MOSSW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W_GT_345</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CLEARCRO</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MULBERRY</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W_LD_345</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CMNSW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NORTMC</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W_SB_345</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CPSES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ODEHV</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WELFAR</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CTT_CROS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OECCS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WFSSW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CTT_GRAY</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OERSTED</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WINDMILL</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DCTM</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OGALLALA</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WLVSW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345/138</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DIVIDE</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OMEGA</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WSHACK</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EDISON</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PLVSW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138/69</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WTCCS</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r>
              <a:tr h="215900">
                <a:tc>
                  <a:txBody>
                    <a:bodyPr/>
                    <a:lstStyle/>
                    <a:p>
                      <a:pPr algn="l" fontAlgn="b"/>
                      <a:r>
                        <a:rPr lang="en-US" sz="1100" u="none" strike="noStrike">
                          <a:effectLst/>
                        </a:rPr>
                        <a:t>EDITHCLA</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QALSW</a:t>
                      </a:r>
                      <a:endParaRPr lang="en-US" sz="1100" b="0" i="0" u="none" strike="noStrike">
                        <a:solidFill>
                          <a:srgbClr val="000000"/>
                        </a:solidFill>
                        <a:effectLst/>
                        <a:latin typeface="Calibri"/>
                      </a:endParaRPr>
                    </a:p>
                  </a:txBody>
                  <a:tcPr marL="9525" marR="9525" marT="9525" marB="0" anchor="b"/>
                </a:tc>
                <a:tc>
                  <a:txBody>
                    <a:bodyPr/>
                    <a:lstStyle/>
                    <a:p>
                      <a:pPr algn="l" fontAlgn="ctr"/>
                      <a:r>
                        <a:rPr lang="en-US" sz="1100" u="none" strike="noStrike">
                          <a:effectLst/>
                        </a:rPr>
                        <a:t>345</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r>
                        <a:rPr lang="en-US" sz="1100" u="none" strike="noStrike" dirty="0" smtClean="0">
                          <a:effectLst/>
                        </a:rPr>
                        <a:t>ROMNEY</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smtClean="0">
                          <a:effectLst/>
                        </a:rPr>
                        <a:t>345</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17029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CREZ region</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t="2000" r="14835"/>
          <a:stretch>
            <a:fillRect/>
          </a:stretch>
        </p:blipFill>
        <p:spPr bwMode="auto">
          <a:xfrm>
            <a:off x="304800" y="685800"/>
            <a:ext cx="83820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416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p:txBody>
          <a:bodyPr/>
          <a:lstStyle/>
          <a:p>
            <a:pPr marL="457200" indent="-457200">
              <a:spcBef>
                <a:spcPts val="600"/>
              </a:spcBef>
              <a:spcAft>
                <a:spcPts val="600"/>
              </a:spcAft>
              <a:buFont typeface="+mj-lt"/>
              <a:buAutoNum type="arabicPeriod"/>
            </a:pPr>
            <a:r>
              <a:rPr lang="en-US" b="0" dirty="0" smtClean="0"/>
              <a:t>What </a:t>
            </a:r>
            <a:r>
              <a:rPr lang="en-US" b="0" dirty="0"/>
              <a:t>is the purpose of VSS?</a:t>
            </a:r>
          </a:p>
          <a:p>
            <a:pPr marL="0" indent="0">
              <a:spcBef>
                <a:spcPts val="600"/>
              </a:spcBef>
              <a:spcAft>
                <a:spcPts val="600"/>
              </a:spcAft>
              <a:buNone/>
            </a:pPr>
            <a:r>
              <a:rPr lang="en-US" b="0" dirty="0" smtClean="0"/>
              <a:t>	a</a:t>
            </a:r>
            <a:r>
              <a:rPr lang="en-US" b="0" dirty="0"/>
              <a:t>) VSS application is designed to resolve voltage</a:t>
            </a:r>
          </a:p>
          <a:p>
            <a:pPr marL="0" indent="0">
              <a:spcBef>
                <a:spcPts val="600"/>
              </a:spcBef>
              <a:spcAft>
                <a:spcPts val="600"/>
              </a:spcAft>
              <a:buNone/>
            </a:pPr>
            <a:r>
              <a:rPr lang="en-US" b="0" dirty="0" smtClean="0"/>
              <a:t>	violations </a:t>
            </a:r>
            <a:r>
              <a:rPr lang="en-US" b="0" dirty="0"/>
              <a:t>by solving an optimization problem</a:t>
            </a:r>
          </a:p>
          <a:p>
            <a:pPr marL="0" indent="0">
              <a:spcBef>
                <a:spcPts val="600"/>
              </a:spcBef>
              <a:spcAft>
                <a:spcPts val="600"/>
              </a:spcAft>
              <a:buNone/>
            </a:pPr>
            <a:r>
              <a:rPr lang="en-US" b="0" dirty="0" smtClean="0"/>
              <a:t>	b</a:t>
            </a:r>
            <a:r>
              <a:rPr lang="en-US" b="0" dirty="0"/>
              <a:t>) Reactive testing</a:t>
            </a:r>
          </a:p>
          <a:p>
            <a:pPr marL="0" indent="0">
              <a:spcBef>
                <a:spcPts val="600"/>
              </a:spcBef>
              <a:spcAft>
                <a:spcPts val="600"/>
              </a:spcAft>
              <a:buNone/>
            </a:pPr>
            <a:r>
              <a:rPr lang="en-US" b="0" dirty="0" smtClean="0"/>
              <a:t>	c</a:t>
            </a:r>
            <a:r>
              <a:rPr lang="en-US" b="0" dirty="0"/>
              <a:t>) Day Ahead Market</a:t>
            </a:r>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80232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smtClean="0"/>
              <a:t>2. </a:t>
            </a:r>
            <a:r>
              <a:rPr lang="en-US" dirty="0"/>
              <a:t> </a:t>
            </a:r>
            <a:r>
              <a:rPr lang="en-US" dirty="0" smtClean="0"/>
              <a:t>  </a:t>
            </a:r>
            <a:r>
              <a:rPr lang="en-US" sz="2400" b="0" dirty="0" smtClean="0">
                <a:latin typeface="ArialMT"/>
              </a:rPr>
              <a:t>What </a:t>
            </a:r>
            <a:r>
              <a:rPr lang="en-US" sz="2400" b="0" dirty="0">
                <a:latin typeface="ArialMT"/>
              </a:rPr>
              <a:t>ERCOT system is VSS provided from?</a:t>
            </a:r>
          </a:p>
          <a:p>
            <a:pPr marL="0" indent="0">
              <a:spcBef>
                <a:spcPts val="600"/>
              </a:spcBef>
              <a:spcAft>
                <a:spcPts val="600"/>
              </a:spcAft>
              <a:buNone/>
            </a:pPr>
            <a:r>
              <a:rPr lang="en-US" sz="2400" b="0" dirty="0" smtClean="0">
                <a:latin typeface="ArialMT"/>
              </a:rPr>
              <a:t>	a)VSS </a:t>
            </a:r>
            <a:r>
              <a:rPr lang="en-US" sz="2400" b="0" dirty="0">
                <a:latin typeface="ArialMT"/>
              </a:rPr>
              <a:t>is a tool built into the Alstom EMS</a:t>
            </a:r>
          </a:p>
          <a:p>
            <a:pPr marL="0" indent="0">
              <a:spcBef>
                <a:spcPts val="600"/>
              </a:spcBef>
              <a:spcAft>
                <a:spcPts val="600"/>
              </a:spcAft>
              <a:buNone/>
            </a:pPr>
            <a:r>
              <a:rPr lang="en-US" sz="2400" b="0" dirty="0" smtClean="0">
                <a:latin typeface="ArialMT"/>
              </a:rPr>
              <a:t>	Application</a:t>
            </a:r>
            <a:r>
              <a:rPr lang="en-US" sz="2400" b="0" dirty="0">
                <a:latin typeface="ArialMT"/>
              </a:rPr>
              <a:t>.</a:t>
            </a:r>
          </a:p>
          <a:p>
            <a:pPr marL="0" indent="0">
              <a:spcBef>
                <a:spcPts val="600"/>
              </a:spcBef>
              <a:spcAft>
                <a:spcPts val="600"/>
              </a:spcAft>
              <a:buNone/>
            </a:pPr>
            <a:r>
              <a:rPr lang="en-US" sz="2400" b="0" dirty="0" smtClean="0">
                <a:latin typeface="ArialMT"/>
              </a:rPr>
              <a:t>	b)ABB </a:t>
            </a:r>
            <a:r>
              <a:rPr lang="en-US" sz="2400" b="0" dirty="0">
                <a:latin typeface="ArialMT"/>
              </a:rPr>
              <a:t>Market system</a:t>
            </a:r>
          </a:p>
          <a:p>
            <a:pPr marL="0" indent="0">
              <a:spcBef>
                <a:spcPts val="600"/>
              </a:spcBef>
              <a:spcAft>
                <a:spcPts val="600"/>
              </a:spcAft>
              <a:buNone/>
            </a:pPr>
            <a:r>
              <a:rPr lang="en-US" sz="2400" b="0" dirty="0" smtClean="0">
                <a:latin typeface="ArialMT"/>
              </a:rPr>
              <a:t>	c)Siemens </a:t>
            </a:r>
            <a:r>
              <a:rPr lang="en-US" sz="2400" b="0" dirty="0">
                <a:latin typeface="ArialMT"/>
              </a:rPr>
              <a:t>Network Model</a:t>
            </a:r>
          </a:p>
          <a:p>
            <a:pPr marL="0" indent="0">
              <a:spcBef>
                <a:spcPts val="600"/>
              </a:spcBef>
              <a:spcAft>
                <a:spcPts val="600"/>
              </a:spcAft>
              <a:buNone/>
            </a:pPr>
            <a:r>
              <a:rPr lang="en-US" sz="2400" b="0" dirty="0" smtClean="0">
                <a:latin typeface="ArialMT"/>
              </a:rPr>
              <a:t>	d)Outage </a:t>
            </a:r>
            <a:r>
              <a:rPr lang="en-US" sz="2400" b="0" dirty="0">
                <a:latin typeface="ArialMT"/>
              </a:rPr>
              <a:t>scheduler</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2718203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a:t>3. </a:t>
            </a:r>
            <a:r>
              <a:rPr lang="en-US" b="0" dirty="0"/>
              <a:t>What control/equipment that is used to </a:t>
            </a:r>
            <a:r>
              <a:rPr lang="en-US" b="0" dirty="0" smtClean="0"/>
              <a:t>manage voltage </a:t>
            </a:r>
            <a:r>
              <a:rPr lang="en-US" b="0" dirty="0"/>
              <a:t>within  </a:t>
            </a:r>
            <a:r>
              <a:rPr lang="en-US" b="0" dirty="0" smtClean="0"/>
              <a:t>    VSS</a:t>
            </a:r>
            <a:r>
              <a:rPr lang="en-US" b="0" dirty="0"/>
              <a:t>.</a:t>
            </a:r>
          </a:p>
          <a:p>
            <a:pPr marL="0" indent="0">
              <a:spcBef>
                <a:spcPts val="600"/>
              </a:spcBef>
              <a:spcAft>
                <a:spcPts val="600"/>
              </a:spcAft>
              <a:buNone/>
            </a:pPr>
            <a:r>
              <a:rPr lang="en-US" b="0" dirty="0" smtClean="0"/>
              <a:t>	a)Shunt </a:t>
            </a:r>
            <a:r>
              <a:rPr lang="en-US" b="0" dirty="0" smtClean="0"/>
              <a:t>Capacitors/reactors, Generators, Transformers</a:t>
            </a:r>
            <a:endParaRPr lang="en-US" b="0" dirty="0"/>
          </a:p>
          <a:p>
            <a:pPr marL="0" indent="0">
              <a:spcBef>
                <a:spcPts val="600"/>
              </a:spcBef>
              <a:spcAft>
                <a:spcPts val="600"/>
              </a:spcAft>
              <a:buNone/>
            </a:pPr>
            <a:r>
              <a:rPr lang="en-US" b="0" dirty="0" smtClean="0"/>
              <a:t>	b)Generators</a:t>
            </a:r>
            <a:endParaRPr lang="en-US" b="0" dirty="0"/>
          </a:p>
          <a:p>
            <a:pPr marL="0" indent="0">
              <a:spcBef>
                <a:spcPts val="600"/>
              </a:spcBef>
              <a:spcAft>
                <a:spcPts val="600"/>
              </a:spcAft>
              <a:buNone/>
            </a:pPr>
            <a:r>
              <a:rPr lang="en-US" b="0" dirty="0" smtClean="0"/>
              <a:t>	c)Transformers</a:t>
            </a:r>
            <a:endParaRPr lang="en-US" b="0" dirty="0"/>
          </a:p>
          <a:p>
            <a:pPr marL="0" indent="0">
              <a:spcBef>
                <a:spcPts val="600"/>
              </a:spcBef>
              <a:spcAft>
                <a:spcPts val="600"/>
              </a:spcAft>
              <a:buNone/>
            </a:pPr>
            <a:r>
              <a:rPr lang="en-US" b="0" dirty="0" smtClean="0"/>
              <a:t>	d)Line </a:t>
            </a:r>
            <a:r>
              <a:rPr lang="en-US" b="0" dirty="0"/>
              <a:t>switching</a:t>
            </a:r>
          </a:p>
          <a:p>
            <a:pPr marL="0" indent="0">
              <a:spcBef>
                <a:spcPts val="600"/>
              </a:spcBef>
              <a:spcAft>
                <a:spcPts val="600"/>
              </a:spcAft>
              <a:buNone/>
            </a:pPr>
            <a:r>
              <a:rPr lang="en-US" b="0" dirty="0" smtClean="0"/>
              <a:t>	e)Distribution</a:t>
            </a:r>
            <a:endParaRPr lang="en-US" b="0"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379097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b="0" dirty="0"/>
              <a:t>4. What locations VSS is used for?</a:t>
            </a:r>
          </a:p>
          <a:p>
            <a:pPr marL="0" indent="0">
              <a:spcBef>
                <a:spcPts val="600"/>
              </a:spcBef>
              <a:spcAft>
                <a:spcPts val="600"/>
              </a:spcAft>
              <a:buNone/>
            </a:pPr>
            <a:r>
              <a:rPr lang="en-US" b="0" dirty="0" smtClean="0"/>
              <a:t>	a)CREZ</a:t>
            </a:r>
            <a:endParaRPr lang="en-US" b="0" dirty="0"/>
          </a:p>
          <a:p>
            <a:pPr marL="0" indent="0">
              <a:spcBef>
                <a:spcPts val="600"/>
              </a:spcBef>
              <a:spcAft>
                <a:spcPts val="600"/>
              </a:spcAft>
              <a:buNone/>
            </a:pPr>
            <a:r>
              <a:rPr lang="en-US" b="0" dirty="0" smtClean="0"/>
              <a:t>	b)Coastal</a:t>
            </a:r>
            <a:endParaRPr lang="en-US" b="0" dirty="0"/>
          </a:p>
          <a:p>
            <a:pPr marL="0" indent="0">
              <a:spcBef>
                <a:spcPts val="600"/>
              </a:spcBef>
              <a:spcAft>
                <a:spcPts val="600"/>
              </a:spcAft>
              <a:buNone/>
            </a:pPr>
            <a:r>
              <a:rPr lang="en-US" b="0" dirty="0" smtClean="0"/>
              <a:t>	c)Local </a:t>
            </a:r>
            <a:r>
              <a:rPr lang="en-US" b="0" dirty="0"/>
              <a:t>TO area</a:t>
            </a:r>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3453235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b="0" dirty="0"/>
              <a:t>5. What voltage limits that VSS will correct?</a:t>
            </a:r>
          </a:p>
          <a:p>
            <a:pPr marL="0" indent="0">
              <a:spcBef>
                <a:spcPts val="600"/>
              </a:spcBef>
              <a:spcAft>
                <a:spcPts val="600"/>
              </a:spcAft>
              <a:buNone/>
            </a:pPr>
            <a:r>
              <a:rPr lang="en-US" b="0" dirty="0" smtClean="0"/>
              <a:t>	a)Solves </a:t>
            </a:r>
            <a:r>
              <a:rPr lang="en-US" b="0" dirty="0"/>
              <a:t>for both base case and post-contingency</a:t>
            </a:r>
          </a:p>
          <a:p>
            <a:pPr marL="0" indent="0">
              <a:spcBef>
                <a:spcPts val="600"/>
              </a:spcBef>
              <a:spcAft>
                <a:spcPts val="600"/>
              </a:spcAft>
              <a:buNone/>
            </a:pPr>
            <a:r>
              <a:rPr lang="en-US" b="0" dirty="0" smtClean="0"/>
              <a:t>	conditions</a:t>
            </a:r>
            <a:r>
              <a:rPr lang="en-US" b="0" dirty="0"/>
              <a:t>.</a:t>
            </a:r>
          </a:p>
          <a:p>
            <a:pPr marL="0" indent="0">
              <a:spcBef>
                <a:spcPts val="600"/>
              </a:spcBef>
              <a:spcAft>
                <a:spcPts val="600"/>
              </a:spcAft>
              <a:buNone/>
            </a:pPr>
            <a:r>
              <a:rPr lang="en-US" b="0" dirty="0" smtClean="0"/>
              <a:t>	b)RAPs</a:t>
            </a:r>
            <a:endParaRPr lang="en-US" b="0" dirty="0"/>
          </a:p>
          <a:p>
            <a:pPr marL="0" indent="0">
              <a:spcBef>
                <a:spcPts val="600"/>
              </a:spcBef>
              <a:spcAft>
                <a:spcPts val="600"/>
              </a:spcAft>
              <a:buNone/>
            </a:pPr>
            <a:r>
              <a:rPr lang="en-US" b="0" dirty="0" smtClean="0"/>
              <a:t>	c)Mitigation </a:t>
            </a:r>
            <a:r>
              <a:rPr lang="en-US" b="0" dirty="0"/>
              <a:t>Plans</a:t>
            </a:r>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61150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b="0" dirty="0"/>
              <a:t>6. Where VSS is available for TOs?</a:t>
            </a:r>
          </a:p>
          <a:p>
            <a:pPr marL="0" indent="0">
              <a:spcBef>
                <a:spcPts val="600"/>
              </a:spcBef>
              <a:spcAft>
                <a:spcPts val="600"/>
              </a:spcAft>
              <a:buNone/>
            </a:pPr>
            <a:r>
              <a:rPr lang="en-US" b="0" dirty="0" smtClean="0"/>
              <a:t>	a)VSS </a:t>
            </a:r>
            <a:r>
              <a:rPr lang="en-US" b="0" dirty="0"/>
              <a:t>results will be made available to all the TSPs</a:t>
            </a:r>
          </a:p>
          <a:p>
            <a:pPr marL="0" indent="0">
              <a:spcBef>
                <a:spcPts val="600"/>
              </a:spcBef>
              <a:spcAft>
                <a:spcPts val="600"/>
              </a:spcAft>
              <a:buNone/>
            </a:pPr>
            <a:r>
              <a:rPr lang="en-US" b="0" dirty="0" smtClean="0"/>
              <a:t>	using </a:t>
            </a:r>
            <a:r>
              <a:rPr lang="en-US" b="0" dirty="0"/>
              <a:t>the SOTE application</a:t>
            </a:r>
          </a:p>
          <a:p>
            <a:pPr marL="0" indent="0">
              <a:spcBef>
                <a:spcPts val="600"/>
              </a:spcBef>
              <a:spcAft>
                <a:spcPts val="600"/>
              </a:spcAft>
              <a:buNone/>
            </a:pPr>
            <a:r>
              <a:rPr lang="en-US" b="0" dirty="0" smtClean="0"/>
              <a:t>	b)MIS</a:t>
            </a:r>
            <a:endParaRPr lang="en-US" b="0" dirty="0"/>
          </a:p>
          <a:p>
            <a:pPr marL="0" indent="0">
              <a:spcBef>
                <a:spcPts val="600"/>
              </a:spcBef>
              <a:spcAft>
                <a:spcPts val="600"/>
              </a:spcAft>
              <a:buNone/>
            </a:pPr>
            <a:r>
              <a:rPr lang="en-US" b="0" dirty="0" smtClean="0"/>
              <a:t>	c)ERCOT.com</a:t>
            </a:r>
            <a:endParaRPr lang="en-US" b="0"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spTree>
    <p:extLst>
      <p:ext uri="{BB962C8B-B14F-4D97-AF65-F5344CB8AC3E}">
        <p14:creationId xmlns:p14="http://schemas.microsoft.com/office/powerpoint/2010/main" val="183996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Phasor</a:t>
            </a:r>
            <a:r>
              <a:rPr lang="en-US" dirty="0" smtClean="0"/>
              <a:t> measurement Unit Voltage Angle trend over 24 Hours</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599"/>
            <a:ext cx="6705600" cy="547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31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CREZ project </a:t>
            </a:r>
            <a:r>
              <a:rPr lang="en-US" dirty="0" err="1" smtClean="0"/>
              <a:t>energization</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6" name="Picture 5"/>
          <p:cNvPicPr/>
          <p:nvPr/>
        </p:nvPicPr>
        <p:blipFill>
          <a:blip r:embed="rId3"/>
          <a:srcRect/>
          <a:stretch>
            <a:fillRect/>
          </a:stretch>
        </p:blipFill>
        <p:spPr bwMode="auto">
          <a:xfrm>
            <a:off x="381000" y="762000"/>
            <a:ext cx="7924800" cy="5486400"/>
          </a:xfrm>
          <a:prstGeom prst="rect">
            <a:avLst/>
          </a:prstGeom>
          <a:noFill/>
          <a:ln w="9525">
            <a:noFill/>
            <a:miter lim="800000"/>
            <a:headEnd/>
            <a:tailEnd/>
          </a:ln>
        </p:spPr>
      </p:pic>
    </p:spTree>
    <p:extLst>
      <p:ext uri="{BB962C8B-B14F-4D97-AF65-F5344CB8AC3E}">
        <p14:creationId xmlns:p14="http://schemas.microsoft.com/office/powerpoint/2010/main" val="244384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data used for the study</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86" t="5385" r="6619" b="5517"/>
          <a:stretch/>
        </p:blipFill>
        <p:spPr bwMode="auto">
          <a:xfrm>
            <a:off x="228600" y="1262268"/>
            <a:ext cx="8230525" cy="483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110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comparison of PMU to SE data</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82" t="12160" r="23470" b="13737"/>
          <a:stretch/>
        </p:blipFill>
        <p:spPr bwMode="auto">
          <a:xfrm>
            <a:off x="838200" y="838200"/>
            <a:ext cx="6705600" cy="546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85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the change in the system due to CREZ </a:t>
            </a:r>
            <a:r>
              <a:rPr lang="en-US" dirty="0" err="1" smtClean="0"/>
              <a:t>buildout</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6" name="Picture 5"/>
          <p:cNvPicPr/>
          <p:nvPr/>
        </p:nvPicPr>
        <p:blipFill>
          <a:blip r:embed="rId3" cstate="print"/>
          <a:srcRect/>
          <a:stretch>
            <a:fillRect/>
          </a:stretch>
        </p:blipFill>
        <p:spPr bwMode="auto">
          <a:xfrm>
            <a:off x="685800" y="685800"/>
            <a:ext cx="7620000" cy="5638800"/>
          </a:xfrm>
          <a:prstGeom prst="rect">
            <a:avLst/>
          </a:prstGeom>
          <a:noFill/>
        </p:spPr>
      </p:pic>
      <p:cxnSp>
        <p:nvCxnSpPr>
          <p:cNvPr id="8" name="Straight Arrow Connector 7"/>
          <p:cNvCxnSpPr/>
          <p:nvPr/>
        </p:nvCxnSpPr>
        <p:spPr>
          <a:xfrm flipH="1">
            <a:off x="4634948" y="3200400"/>
            <a:ext cx="361122" cy="2895600"/>
          </a:xfrm>
          <a:prstGeom prst="straightConnector1">
            <a:avLst/>
          </a:prstGeom>
          <a:ln w="1079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600" y="5033665"/>
            <a:ext cx="2362200" cy="923330"/>
          </a:xfrm>
          <a:prstGeom prst="rect">
            <a:avLst/>
          </a:prstGeom>
        </p:spPr>
        <p:txBody>
          <a:bodyPr wrap="square">
            <a:spAutoFit/>
          </a:bodyPr>
          <a:lstStyle/>
          <a:p>
            <a:r>
              <a:rPr lang="en-US" dirty="0">
                <a:solidFill>
                  <a:srgbClr val="FF0000"/>
                </a:solidFill>
              </a:rPr>
              <a:t>Largest </a:t>
            </a:r>
            <a:r>
              <a:rPr lang="en-US" dirty="0" smtClean="0">
                <a:solidFill>
                  <a:srgbClr val="FF0000"/>
                </a:solidFill>
              </a:rPr>
              <a:t>SE angle into </a:t>
            </a:r>
            <a:r>
              <a:rPr lang="en-US" dirty="0">
                <a:solidFill>
                  <a:srgbClr val="FF0000"/>
                </a:solidFill>
              </a:rPr>
              <a:t>the Valley was </a:t>
            </a:r>
            <a:r>
              <a:rPr lang="en-US" dirty="0" smtClean="0">
                <a:solidFill>
                  <a:srgbClr val="FF0000"/>
                </a:solidFill>
              </a:rPr>
              <a:t>   -40</a:t>
            </a:r>
            <a:endParaRPr lang="en-US" dirty="0">
              <a:solidFill>
                <a:srgbClr val="FF0000"/>
              </a:solidFill>
            </a:endParaRPr>
          </a:p>
        </p:txBody>
      </p:sp>
      <p:sp>
        <p:nvSpPr>
          <p:cNvPr id="3" name="Rectangle 2"/>
          <p:cNvSpPr/>
          <p:nvPr/>
        </p:nvSpPr>
        <p:spPr>
          <a:xfrm>
            <a:off x="685800" y="5617337"/>
            <a:ext cx="2514600" cy="47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 y="5172670"/>
            <a:ext cx="2171700" cy="923330"/>
          </a:xfrm>
          <a:prstGeom prst="rect">
            <a:avLst/>
          </a:prstGeom>
          <a:noFill/>
        </p:spPr>
        <p:txBody>
          <a:bodyPr wrap="square" rtlCol="0">
            <a:spAutoFit/>
          </a:bodyPr>
          <a:lstStyle/>
          <a:p>
            <a:r>
              <a:rPr lang="en-US" dirty="0" smtClean="0">
                <a:solidFill>
                  <a:srgbClr val="FF0000"/>
                </a:solidFill>
              </a:rPr>
              <a:t>54% of the time power flows this direction</a:t>
            </a:r>
          </a:p>
        </p:txBody>
      </p:sp>
    </p:spTree>
    <p:extLst>
      <p:ext uri="{BB962C8B-B14F-4D97-AF65-F5344CB8AC3E}">
        <p14:creationId xmlns:p14="http://schemas.microsoft.com/office/powerpoint/2010/main" val="327231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plot showing  </a:t>
            </a:r>
            <a:endParaRPr lang="en-US" dirty="0"/>
          </a:p>
        </p:txBody>
      </p:sp>
      <p:sp>
        <p:nvSpPr>
          <p:cNvPr id="4" name="Footer Placeholder 3"/>
          <p:cNvSpPr>
            <a:spLocks noGrp="1"/>
          </p:cNvSpPr>
          <p:nvPr>
            <p:ph type="ftr" sz="quarter" idx="3"/>
          </p:nvPr>
        </p:nvSpPr>
        <p:spPr/>
        <p:txBody>
          <a:bodyPr/>
          <a:lstStyle/>
          <a:p>
            <a:pPr>
              <a:defRPr/>
            </a:pPr>
            <a:r>
              <a:rPr lang="en-US" smtClean="0"/>
              <a:t>ERCOT Public</a:t>
            </a:r>
            <a:endParaRPr lang="en-US" dirty="0"/>
          </a:p>
        </p:txBody>
      </p:sp>
      <p:sp>
        <p:nvSpPr>
          <p:cNvPr id="5" name="Date Placeholder 4"/>
          <p:cNvSpPr>
            <a:spLocks noGrp="1"/>
          </p:cNvSpPr>
          <p:nvPr>
            <p:ph type="dt" sz="half" idx="2"/>
          </p:nvPr>
        </p:nvSpPr>
        <p:spPr/>
        <p:txBody>
          <a:bodyPr/>
          <a:lstStyle/>
          <a:p>
            <a:pPr>
              <a:defRPr/>
            </a:pPr>
            <a:r>
              <a:rPr lang="en-US" smtClean="0"/>
              <a:t>February 21, 2012</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70" t="12277" r="7298" b="8503"/>
          <a:stretch/>
        </p:blipFill>
        <p:spPr bwMode="auto">
          <a:xfrm>
            <a:off x="457200" y="1557130"/>
            <a:ext cx="81391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1030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EO UPDATE&amp;#x0D;&amp;#x0A;August 17, 2010&amp;quot;&quot;/&gt;&lt;property id=&quot;20307&quot; value=&quot;258&quot;/&gt;&lt;/object&gt;&lt;object type=&quot;3&quot; unique_id=&quot;10005&quot;&gt;&lt;property id=&quot;20148&quot; value=&quot;5&quot;/&gt;&lt;property id=&quot;20300&quot; value=&quot;Slide 4 - &amp;quot;Nodal&amp;quot;&quot;/&gt;&lt;property id=&quot;20307&quot; value=&quot;268&quot;/&gt;&lt;/object&gt;&lt;object type=&quot;3&quot; unique_id=&quot;10340&quot;&gt;&lt;property id=&quot;20148&quot; value=&quot;5&quot;/&gt;&lt;property id=&quot;20300&quot; value=&quot;Slide 11 - &amp;quot;Compliance&amp;quot;&quot;/&gt;&lt;property id=&quot;20307&quot; value=&quot;300&quot;/&gt;&lt;/object&gt;&lt;object type=&quot;3&quot; unique_id=&quot;10341&quot;&gt;&lt;property id=&quot;20148&quot; value=&quot;5&quot;/&gt;&lt;property id=&quot;20300&quot; value=&quot;Slide 13 - &amp;quot;Information Technology &amp;amp; Facilities&amp;quot;&quot;/&gt;&lt;property id=&quot;20307&quot; value=&quot;295&quot;/&gt;&lt;/object&gt;&lt;object type=&quot;3&quot; unique_id=&quot;10539&quot;&gt;&lt;property id=&quot;20148&quot; value=&quot;5&quot;/&gt;&lt;property id=&quot;20300&quot; value=&quot;Slide 12 - &amp;quot;Human Resource&amp;quot;&quot;/&gt;&lt;property id=&quot;20307&quot; value=&quot;301&quot;/&gt;&lt;/object&gt;&lt;object type=&quot;3&quot; unique_id=&quot;10718&quot;&gt;&lt;property id=&quot;20148&quot; value=&quot;5&quot;/&gt;&lt;property id=&quot;20300&quot; value=&quot;Slide 9 - &amp;quot;Finance&amp;quot;&quot;/&gt;&lt;property id=&quot;20307&quot; value=&quot;305&quot;/&gt;&lt;/object&gt;&lt;object type=&quot;3&quot; unique_id=&quot;10719&quot;&gt;&lt;property id=&quot;20148&quot; value=&quot;5&quot;/&gt;&lt;property id=&quot;20300&quot; value=&quot;Slide 2 - &amp;quot;Grid Operations&amp;quot;&quot;/&gt;&lt;property id=&quot;20307&quot; value=&quot;307&quot;/&gt;&lt;/object&gt;&lt;object type=&quot;3&quot; unique_id=&quot;10720&quot;&gt;&lt;property id=&quot;20148&quot; value=&quot;5&quot;/&gt;&lt;property id=&quot;20300&quot; value=&quot;Slide 3 - &amp;quot;Grid Operations&amp;quot;&quot;/&gt;&lt;property id=&quot;20307&quot; value=&quot;308&quot;/&gt;&lt;/object&gt;&lt;object type=&quot;3&quot; unique_id=&quot;10721&quot;&gt;&lt;property id=&quot;20148&quot; value=&quot;5&quot;/&gt;&lt;property id=&quot;20300&quot; value=&quot;Slide 6 - &amp;quot;Market Operations&amp;quot;&quot;/&gt;&lt;property id=&quot;20307&quot; value=&quot;306&quot;/&gt;&lt;/object&gt;&lt;object type=&quot;3&quot; unique_id=&quot;10722&quot;&gt;&lt;property id=&quot;20148&quot; value=&quot;5&quot;/&gt;&lt;property id=&quot;20300&quot; value=&quot;Slide 10 - &amp;quot;Finance&amp;quot;&quot;/&gt;&lt;property id=&quot;20307&quot; value=&quot;309&quot;/&gt;&lt;/object&gt;&lt;object type=&quot;3&quot; unique_id=&quot;10957&quot;&gt;&lt;property id=&quot;20148&quot; value=&quot;5&quot;/&gt;&lt;property id=&quot;20300&quot; value=&quot;Slide 5 - &amp;quot;Nodal&amp;quot;&quot;/&gt;&lt;property id=&quot;20307&quot; value=&quot;311&quot;/&gt;&lt;/object&gt;&lt;object type=&quot;3&quot; unique_id=&quot;10958&quot;&gt;&lt;property id=&quot;20148&quot; value=&quot;5&quot;/&gt;&lt;property id=&quot;20300&quot; value=&quot;Slide 14 - &amp;quot;Taylor and Bastrop Construction Update&amp;#x0D;&amp;#x0A;Week ending:  July 30, 2010&amp;quot;&quot;/&gt;&lt;property id=&quot;20307&quot; value=&quot;310&quot;/&gt;&lt;/object&gt;&lt;object type=&quot;3&quot; unique_id=&quot;10959&quot;&gt;&lt;property id=&quot;20148&quot; value=&quot;5&quot;/&gt;&lt;property id=&quot;20300&quot; value=&quot;Slide 7 - &amp;quot;Finance &amp;quot;&quot;/&gt;&lt;property id=&quot;20307&quot; value=&quot;312&quot;/&gt;&lt;/object&gt;&lt;object type=&quot;3&quot; unique_id=&quot;10960&quot;&gt;&lt;property id=&quot;20148&quot; value=&quot;5&quot;/&gt;&lt;property id=&quot;20300&quot; value=&quot;Slide 8 - &amp;quot;Finance&amp;quot;&quot;/&gt;&lt;property id=&quot;20307&quot; value=&quot;313&quot;/&gt;&lt;/object&gt;&lt;/object&gt;&lt;/object&gt;&lt;/database&gt;"/>
  <p:tag name="SECTOMILLISECCONVERTED"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43452</TotalTime>
  <Words>2168</Words>
  <Application>Microsoft Office PowerPoint</Application>
  <PresentationFormat>On-screen Show (4:3)</PresentationFormat>
  <Paragraphs>556</Paragraphs>
  <Slides>35</Slides>
  <Notes>13</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Custom Design</vt:lpstr>
      <vt:lpstr>1_Custom Design</vt:lpstr>
      <vt:lpstr>2_Custom Design</vt:lpstr>
      <vt:lpstr>3_Custom Design</vt:lpstr>
      <vt:lpstr>PowerPoint Presentation</vt:lpstr>
      <vt:lpstr>Objectives</vt:lpstr>
      <vt:lpstr>MAP of CREZ region</vt:lpstr>
      <vt:lpstr>Phasor measurement Unit Voltage Angle trend over 24 Hours</vt:lpstr>
      <vt:lpstr>CREZ project energization</vt:lpstr>
      <vt:lpstr>SE data used for the study</vt:lpstr>
      <vt:lpstr>Example comparison of PMU to SE data</vt:lpstr>
      <vt:lpstr>capturing the change in the system due to CREZ buildout</vt:lpstr>
      <vt:lpstr>Example of plot showing  </vt:lpstr>
      <vt:lpstr>2013 Cluster results</vt:lpstr>
      <vt:lpstr>PAIRS FOR REAL TIME MONITORING with updated clusters</vt:lpstr>
      <vt:lpstr>Report findings</vt:lpstr>
      <vt:lpstr>How did the system change</vt:lpstr>
      <vt:lpstr>Voltage Control Challenges in CREZ</vt:lpstr>
      <vt:lpstr>VOLTAGE SUPPORT SERVICES (VSS)</vt:lpstr>
      <vt:lpstr>VSS Results For TSPs</vt:lpstr>
      <vt:lpstr>Access System Operations Test Environment (SOTE) and VSS Applications</vt:lpstr>
      <vt:lpstr>CREZ Dashboard Display</vt:lpstr>
      <vt:lpstr>CREZ Dashboard Display (Continued)</vt:lpstr>
      <vt:lpstr>Application runtimes</vt:lpstr>
      <vt:lpstr>Activate violations to VSS - Basecase</vt:lpstr>
      <vt:lpstr>Activate violations to VSS – Contingency Analysis</vt:lpstr>
      <vt:lpstr>CREZ Overview Displays</vt:lpstr>
      <vt:lpstr>CREZ Overview Displays (Continued)</vt:lpstr>
      <vt:lpstr>CREZ Overview Displays (Continued)</vt:lpstr>
      <vt:lpstr>CREZ Capacitor / Reactor status – Example Capacitors</vt:lpstr>
      <vt:lpstr>VSS Results</vt:lpstr>
      <vt:lpstr>VSS Controls</vt:lpstr>
      <vt:lpstr>Initial List of Stations Identified As CREZ Related</vt:lpstr>
      <vt:lpstr>Test questions</vt:lpstr>
      <vt:lpstr>Test questions</vt:lpstr>
      <vt:lpstr>Test questions</vt:lpstr>
      <vt:lpstr>Test questions</vt:lpstr>
      <vt:lpstr>Test questions</vt:lpstr>
      <vt:lpstr>Test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Nuthalapati, Sarma</dc:creator>
  <cp:lastModifiedBy>Wozny, Stacy</cp:lastModifiedBy>
  <cp:revision>2020</cp:revision>
  <cp:lastPrinted>2015-03-19T19:42:56Z</cp:lastPrinted>
  <dcterms:created xsi:type="dcterms:W3CDTF">2010-09-13T17:35:42Z</dcterms:created>
  <dcterms:modified xsi:type="dcterms:W3CDTF">2015-03-22T19:50:34Z</dcterms:modified>
</cp:coreProperties>
</file>