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 id="2147493497" r:id="rId6"/>
    <p:sldMasterId id="2147493500" r:id="rId7"/>
    <p:sldMasterId id="2147493503" r:id="rId8"/>
    <p:sldMasterId id="2147493506" r:id="rId9"/>
    <p:sldMasterId id="2147493510" r:id="rId10"/>
    <p:sldMasterId id="2147493518" r:id="rId11"/>
  </p:sldMasterIdLst>
  <p:notesMasterIdLst>
    <p:notesMasterId r:id="rId43"/>
  </p:notesMasterIdLst>
  <p:handoutMasterIdLst>
    <p:handoutMasterId r:id="rId44"/>
  </p:handoutMasterIdLst>
  <p:sldIdLst>
    <p:sldId id="260" r:id="rId12"/>
    <p:sldId id="268" r:id="rId13"/>
    <p:sldId id="396" r:id="rId14"/>
    <p:sldId id="398" r:id="rId15"/>
    <p:sldId id="401" r:id="rId16"/>
    <p:sldId id="402" r:id="rId17"/>
    <p:sldId id="393" r:id="rId18"/>
    <p:sldId id="409" r:id="rId19"/>
    <p:sldId id="357" r:id="rId20"/>
    <p:sldId id="331" r:id="rId21"/>
    <p:sldId id="399" r:id="rId22"/>
    <p:sldId id="341" r:id="rId23"/>
    <p:sldId id="339" r:id="rId24"/>
    <p:sldId id="340" r:id="rId25"/>
    <p:sldId id="342" r:id="rId26"/>
    <p:sldId id="343" r:id="rId27"/>
    <p:sldId id="400" r:id="rId28"/>
    <p:sldId id="344" r:id="rId29"/>
    <p:sldId id="405" r:id="rId30"/>
    <p:sldId id="404" r:id="rId31"/>
    <p:sldId id="390" r:id="rId32"/>
    <p:sldId id="391" r:id="rId33"/>
    <p:sldId id="406" r:id="rId34"/>
    <p:sldId id="345" r:id="rId35"/>
    <p:sldId id="408" r:id="rId36"/>
    <p:sldId id="407" r:id="rId37"/>
    <p:sldId id="358" r:id="rId38"/>
    <p:sldId id="415" r:id="rId39"/>
    <p:sldId id="416" r:id="rId40"/>
    <p:sldId id="417" r:id="rId41"/>
    <p:sldId id="418" r:id="rId4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73"/>
    <a:srgbClr val="005386"/>
    <a:srgbClr val="55BAB7"/>
    <a:srgbClr val="00385E"/>
    <a:srgbClr val="C4E3E1"/>
    <a:srgbClr val="C0D1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5372" autoAdjust="0"/>
  </p:normalViewPr>
  <p:slideViewPr>
    <p:cSldViewPr snapToGrid="0" snapToObjects="1">
      <p:cViewPr>
        <p:scale>
          <a:sx n="80" d="100"/>
          <a:sy n="80" d="100"/>
        </p:scale>
        <p:origin x="-2514" y="-810"/>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showGuides="1">
      <p:cViewPr varScale="1">
        <p:scale>
          <a:sx n="96" d="100"/>
          <a:sy n="96" d="100"/>
        </p:scale>
        <p:origin x="-351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69DE495-51AC-4723-A7B4-B1B58AAC8C5A}" type="datetimeFigureOut">
              <a:rPr lang="en-US" smtClean="0"/>
              <a:t>3/22/2015</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D1DF52B9-7E6C-4146-83FC-76B5AB271E46}" type="datetimeFigureOut">
              <a:rPr lang="en-US" smtClean="0"/>
              <a:t>3/22/2015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13 of the 46 2003 Blackout Report Recommendations relate to these areas of cyber security.</a:t>
            </a:r>
          </a:p>
          <a:p>
            <a:pPr marL="296408" indent="-296408">
              <a:buFont typeface="Arial" panose="020B0604020202020204" pitchFamily="34" charset="0"/>
              <a:buChar char="•"/>
            </a:pPr>
            <a:r>
              <a:rPr lang="en-US" sz="1700" dirty="0"/>
              <a:t>Development of cyber security policies and procedures to determine how an organization will protect their computer assets</a:t>
            </a:r>
          </a:p>
          <a:p>
            <a:pPr marL="296408" indent="-296408">
              <a:buFont typeface="Arial" panose="020B0604020202020204" pitchFamily="34" charset="0"/>
              <a:buChar char="•"/>
            </a:pPr>
            <a:r>
              <a:rPr lang="en-US" sz="1700" dirty="0"/>
              <a:t>Strict control of physical and electronic access to their critical systems</a:t>
            </a:r>
          </a:p>
          <a:p>
            <a:pPr marL="296408" indent="-296408">
              <a:buFont typeface="Arial" panose="020B0604020202020204" pitchFamily="34" charset="0"/>
              <a:buChar char="•"/>
            </a:pPr>
            <a:r>
              <a:rPr lang="en-US" sz="1700" dirty="0"/>
              <a:t>Assessment of cyber security risks and vulnerability </a:t>
            </a:r>
          </a:p>
          <a:p>
            <a:pPr marL="296408" indent="-296408">
              <a:buFont typeface="Arial" panose="020B0604020202020204" pitchFamily="34" charset="0"/>
              <a:buChar char="•"/>
            </a:pPr>
            <a:r>
              <a:rPr lang="en-US" sz="1700" dirty="0"/>
              <a:t>Capability to detect wireless and remote wireline intrusion and surveillance</a:t>
            </a:r>
          </a:p>
          <a:p>
            <a:pPr marL="296408" indent="-296408">
              <a:buFont typeface="Arial" panose="020B0604020202020204" pitchFamily="34" charset="0"/>
              <a:buChar char="•"/>
            </a:pPr>
            <a:r>
              <a:rPr lang="en-US" sz="1700" dirty="0"/>
              <a:t>Guidance on employee background checks</a:t>
            </a:r>
          </a:p>
          <a:p>
            <a:pPr marL="296408" indent="-296408">
              <a:buFont typeface="Arial" panose="020B0604020202020204" pitchFamily="34" charset="0"/>
              <a:buChar char="•"/>
            </a:pPr>
            <a:r>
              <a:rPr lang="en-US" sz="1700" dirty="0"/>
              <a:t>Procedures to prevent or mitigate inappropriate disclosure of information</a:t>
            </a:r>
          </a:p>
          <a:p>
            <a:pPr marL="296408" indent="-296408">
              <a:buFont typeface="Arial" panose="020B0604020202020204" pitchFamily="34" charset="0"/>
              <a:buChar char="•"/>
            </a:pPr>
            <a:r>
              <a:rPr lang="en-US" sz="1700" dirty="0"/>
              <a:t>Improvement and maintenance of cyber forensic and diagnostic capabilities</a:t>
            </a:r>
          </a:p>
        </p:txBody>
      </p:sp>
      <p:sp>
        <p:nvSpPr>
          <p:cNvPr id="4" name="Slide Number Placeholder 3"/>
          <p:cNvSpPr>
            <a:spLocks noGrp="1"/>
          </p:cNvSpPr>
          <p:nvPr>
            <p:ph type="sldNum" sz="quarter" idx="10"/>
          </p:nvPr>
        </p:nvSpPr>
        <p:spPr/>
        <p:txBody>
          <a:bodyPr/>
          <a:lstStyle/>
          <a:p>
            <a:fld id="{E41B3D22-F502-4A52-A06E-717BD3D70E2C}" type="slidenum">
              <a:rPr lang="en-US" smtClean="0"/>
              <a:t>10</a:t>
            </a:fld>
            <a:endParaRPr lang="en-US"/>
          </a:p>
        </p:txBody>
      </p:sp>
    </p:spTree>
    <p:extLst>
      <p:ext uri="{BB962C8B-B14F-4D97-AF65-F5344CB8AC3E}">
        <p14:creationId xmlns:p14="http://schemas.microsoft.com/office/powerpoint/2010/main" val="107597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11</a:t>
            </a:fld>
            <a:endParaRPr lang="en-US"/>
          </a:p>
        </p:txBody>
      </p:sp>
    </p:spTree>
    <p:extLst>
      <p:ext uri="{BB962C8B-B14F-4D97-AF65-F5344CB8AC3E}">
        <p14:creationId xmlns:p14="http://schemas.microsoft.com/office/powerpoint/2010/main" val="92026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12</a:t>
            </a:fld>
            <a:endParaRPr lang="en-US"/>
          </a:p>
        </p:txBody>
      </p:sp>
    </p:spTree>
    <p:extLst>
      <p:ext uri="{BB962C8B-B14F-4D97-AF65-F5344CB8AC3E}">
        <p14:creationId xmlns:p14="http://schemas.microsoft.com/office/powerpoint/2010/main" val="224693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13</a:t>
            </a:fld>
            <a:endParaRPr lang="en-US"/>
          </a:p>
        </p:txBody>
      </p:sp>
    </p:spTree>
    <p:extLst>
      <p:ext uri="{BB962C8B-B14F-4D97-AF65-F5344CB8AC3E}">
        <p14:creationId xmlns:p14="http://schemas.microsoft.com/office/powerpoint/2010/main" val="13381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14</a:t>
            </a:fld>
            <a:endParaRPr lang="en-US"/>
          </a:p>
        </p:txBody>
      </p:sp>
    </p:spTree>
    <p:extLst>
      <p:ext uri="{BB962C8B-B14F-4D97-AF65-F5344CB8AC3E}">
        <p14:creationId xmlns:p14="http://schemas.microsoft.com/office/powerpoint/2010/main" val="92307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15</a:t>
            </a:fld>
            <a:endParaRPr lang="en-US"/>
          </a:p>
        </p:txBody>
      </p:sp>
    </p:spTree>
    <p:extLst>
      <p:ext uri="{BB962C8B-B14F-4D97-AF65-F5344CB8AC3E}">
        <p14:creationId xmlns:p14="http://schemas.microsoft.com/office/powerpoint/2010/main" val="383327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100" dirty="0"/>
              <a:t>Purposefully not prescriptive</a:t>
            </a:r>
          </a:p>
        </p:txBody>
      </p:sp>
      <p:sp>
        <p:nvSpPr>
          <p:cNvPr id="4" name="Slide Number Placeholder 3"/>
          <p:cNvSpPr>
            <a:spLocks noGrp="1"/>
          </p:cNvSpPr>
          <p:nvPr>
            <p:ph type="sldNum" sz="quarter" idx="10"/>
          </p:nvPr>
        </p:nvSpPr>
        <p:spPr/>
        <p:txBody>
          <a:bodyPr/>
          <a:lstStyle/>
          <a:p>
            <a:fld id="{E41B3D22-F502-4A52-A06E-717BD3D70E2C}" type="slidenum">
              <a:rPr lang="en-US" smtClean="0"/>
              <a:t>16</a:t>
            </a:fld>
            <a:endParaRPr lang="en-US"/>
          </a:p>
        </p:txBody>
      </p:sp>
    </p:spTree>
    <p:extLst>
      <p:ext uri="{BB962C8B-B14F-4D97-AF65-F5344CB8AC3E}">
        <p14:creationId xmlns:p14="http://schemas.microsoft.com/office/powerpoint/2010/main" val="113848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17</a:t>
            </a:fld>
            <a:endParaRPr lang="en-US"/>
          </a:p>
        </p:txBody>
      </p:sp>
    </p:spTree>
    <p:extLst>
      <p:ext uri="{BB962C8B-B14F-4D97-AF65-F5344CB8AC3E}">
        <p14:creationId xmlns:p14="http://schemas.microsoft.com/office/powerpoint/2010/main" val="92026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18</a:t>
            </a:fld>
            <a:endParaRPr lang="en-US"/>
          </a:p>
        </p:txBody>
      </p:sp>
    </p:spTree>
    <p:extLst>
      <p:ext uri="{BB962C8B-B14F-4D97-AF65-F5344CB8AC3E}">
        <p14:creationId xmlns:p14="http://schemas.microsoft.com/office/powerpoint/2010/main" val="362159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This occurred in Austin in January 2009. Again, someone forgot to change the default administrator password. This was reported on KXAN, FOX, and in Wired.</a:t>
            </a:r>
          </a:p>
        </p:txBody>
      </p:sp>
      <p:sp>
        <p:nvSpPr>
          <p:cNvPr id="4" name="Slide Number Placeholder 3"/>
          <p:cNvSpPr>
            <a:spLocks noGrp="1"/>
          </p:cNvSpPr>
          <p:nvPr>
            <p:ph type="sldNum" sz="quarter" idx="10"/>
          </p:nvPr>
        </p:nvSpPr>
        <p:spPr/>
        <p:txBody>
          <a:bodyPr/>
          <a:lstStyle/>
          <a:p>
            <a:fld id="{0F1A6455-D5F7-4418-B8CE-D4DDE581CC3C}" type="slidenum">
              <a:rPr lang="en-US" smtClean="0"/>
              <a:t>19</a:t>
            </a:fld>
            <a:endParaRPr lang="en-US"/>
          </a:p>
        </p:txBody>
      </p:sp>
    </p:spTree>
    <p:extLst>
      <p:ext uri="{BB962C8B-B14F-4D97-AF65-F5344CB8AC3E}">
        <p14:creationId xmlns:p14="http://schemas.microsoft.com/office/powerpoint/2010/main" val="383586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a:t>
            </a:fld>
            <a:endParaRPr lang="en-US"/>
          </a:p>
        </p:txBody>
      </p:sp>
    </p:spTree>
    <p:extLst>
      <p:ext uri="{BB962C8B-B14F-4D97-AF65-F5344CB8AC3E}">
        <p14:creationId xmlns:p14="http://schemas.microsoft.com/office/powerpoint/2010/main" val="4114709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20</a:t>
            </a:fld>
            <a:endParaRPr lang="en-US"/>
          </a:p>
        </p:txBody>
      </p:sp>
    </p:spTree>
    <p:extLst>
      <p:ext uri="{BB962C8B-B14F-4D97-AF65-F5344CB8AC3E}">
        <p14:creationId xmlns:p14="http://schemas.microsoft.com/office/powerpoint/2010/main" val="449178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21</a:t>
            </a:fld>
            <a:endParaRPr lang="en-US"/>
          </a:p>
        </p:txBody>
      </p:sp>
    </p:spTree>
    <p:extLst>
      <p:ext uri="{BB962C8B-B14F-4D97-AF65-F5344CB8AC3E}">
        <p14:creationId xmlns:p14="http://schemas.microsoft.com/office/powerpoint/2010/main" val="202691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22</a:t>
            </a:fld>
            <a:endParaRPr lang="en-US"/>
          </a:p>
        </p:txBody>
      </p:sp>
    </p:spTree>
    <p:extLst>
      <p:ext uri="{BB962C8B-B14F-4D97-AF65-F5344CB8AC3E}">
        <p14:creationId xmlns:p14="http://schemas.microsoft.com/office/powerpoint/2010/main" val="2428329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August 2003, NERC approved the Urgent Action 1200 standard, which was the first comprehensive cyber security standard for the electric industry. This was voluntary and applied to control areas, transmission owners and operators, and generation owners and operators that perform defined functions.</a:t>
            </a:r>
          </a:p>
          <a:p>
            <a:endParaRPr lang="en-US" dirty="0"/>
          </a:p>
          <a:p>
            <a:r>
              <a:rPr lang="en-US" dirty="0"/>
              <a:t>CIP Version 1 had a 3 year phased implementation period. The earliest enforcement was 6/30/2008. </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23</a:t>
            </a:fld>
            <a:endParaRPr lang="en-US"/>
          </a:p>
        </p:txBody>
      </p:sp>
    </p:spTree>
    <p:extLst>
      <p:ext uri="{BB962C8B-B14F-4D97-AF65-F5344CB8AC3E}">
        <p14:creationId xmlns:p14="http://schemas.microsoft.com/office/powerpoint/2010/main" val="2977768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24</a:t>
            </a:fld>
            <a:endParaRPr lang="en-US"/>
          </a:p>
        </p:txBody>
      </p:sp>
    </p:spTree>
    <p:extLst>
      <p:ext uri="{BB962C8B-B14F-4D97-AF65-F5344CB8AC3E}">
        <p14:creationId xmlns:p14="http://schemas.microsoft.com/office/powerpoint/2010/main" val="1270274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25</a:t>
            </a:fld>
            <a:endParaRPr lang="en-US"/>
          </a:p>
        </p:txBody>
      </p:sp>
    </p:spTree>
    <p:extLst>
      <p:ext uri="{BB962C8B-B14F-4D97-AF65-F5344CB8AC3E}">
        <p14:creationId xmlns:p14="http://schemas.microsoft.com/office/powerpoint/2010/main" val="920266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26</a:t>
            </a:fld>
            <a:endParaRPr lang="en-US"/>
          </a:p>
        </p:txBody>
      </p:sp>
    </p:spTree>
    <p:extLst>
      <p:ext uri="{BB962C8B-B14F-4D97-AF65-F5344CB8AC3E}">
        <p14:creationId xmlns:p14="http://schemas.microsoft.com/office/powerpoint/2010/main" val="1371464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27</a:t>
            </a:fld>
            <a:endParaRPr lang="en-US"/>
          </a:p>
        </p:txBody>
      </p:sp>
    </p:spTree>
    <p:extLst>
      <p:ext uri="{BB962C8B-B14F-4D97-AF65-F5344CB8AC3E}">
        <p14:creationId xmlns:p14="http://schemas.microsoft.com/office/powerpoint/2010/main" val="391139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55903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4</a:t>
            </a:fld>
            <a:endParaRPr lang="en-US"/>
          </a:p>
        </p:txBody>
      </p:sp>
    </p:spTree>
    <p:extLst>
      <p:ext uri="{BB962C8B-B14F-4D97-AF65-F5344CB8AC3E}">
        <p14:creationId xmlns:p14="http://schemas.microsoft.com/office/powerpoint/2010/main" val="92026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5</a:t>
            </a:fld>
            <a:endParaRPr lang="en-US"/>
          </a:p>
        </p:txBody>
      </p:sp>
    </p:spTree>
    <p:extLst>
      <p:ext uri="{BB962C8B-B14F-4D97-AF65-F5344CB8AC3E}">
        <p14:creationId xmlns:p14="http://schemas.microsoft.com/office/powerpoint/2010/main" val="41075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700" dirty="0"/>
              <a:t>These are the 16sectors defined as critical infrastructure by the National Infrastructure Protection Plan. Each of these sectors is monitored daily by the Department of Homeland Security. There is a daily Infrastructure Report that summarizes information concerning significant critical infrastructure issues. You can get this by subscribing at the DHS website.  </a:t>
            </a:r>
          </a:p>
        </p:txBody>
      </p:sp>
      <p:sp>
        <p:nvSpPr>
          <p:cNvPr id="4" name="Slide Number Placeholder 3"/>
          <p:cNvSpPr>
            <a:spLocks noGrp="1"/>
          </p:cNvSpPr>
          <p:nvPr>
            <p:ph type="sldNum" sz="quarter" idx="10"/>
          </p:nvPr>
        </p:nvSpPr>
        <p:spPr/>
        <p:txBody>
          <a:bodyPr/>
          <a:lstStyle/>
          <a:p>
            <a:fld id="{E41B3D22-F502-4A52-A06E-717BD3D70E2C}" type="slidenum">
              <a:rPr lang="en-US" smtClean="0"/>
              <a:t>6</a:t>
            </a:fld>
            <a:endParaRPr lang="en-US"/>
          </a:p>
        </p:txBody>
      </p:sp>
    </p:spTree>
    <p:extLst>
      <p:ext uri="{BB962C8B-B14F-4D97-AF65-F5344CB8AC3E}">
        <p14:creationId xmlns:p14="http://schemas.microsoft.com/office/powerpoint/2010/main" val="352162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In the past, the systems and networks of the infrastructure elements were physically and logically independent and separate. With advances in technology, the systems within each sector became automated, and interlinked through computers and communications facilities. </a:t>
            </a:r>
          </a:p>
          <a:p>
            <a:endParaRPr lang="en-US" sz="1700" dirty="0"/>
          </a:p>
          <a:p>
            <a:r>
              <a:rPr lang="en-US" sz="1700" dirty="0"/>
              <a:t>While this increased reliance on interlinked capabilities helps make the economy and nation more efficient and perhaps stronger, it also makes the country more vulnerable to disruption and attack. Now, the elements of the infrastructure themselves are also considered possible targets of terrorism. The elements of the infrastructure are also increasingly vulnerable to a dangerous mix of traditional and nontraditional types of threats.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7</a:t>
            </a:fld>
            <a:endParaRPr lang="en-US"/>
          </a:p>
        </p:txBody>
      </p:sp>
    </p:spTree>
    <p:extLst>
      <p:ext uri="{BB962C8B-B14F-4D97-AF65-F5344CB8AC3E}">
        <p14:creationId xmlns:p14="http://schemas.microsoft.com/office/powerpoint/2010/main" val="150685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700" dirty="0"/>
              <a:t>There are many agencies and groups that work together to address critical infrastructure protection from the state and federal levels. </a:t>
            </a:r>
          </a:p>
          <a:p>
            <a:pPr fontAlgn="t"/>
            <a:endParaRPr lang="en-US" sz="1700" b="1" dirty="0"/>
          </a:p>
          <a:p>
            <a:pPr fontAlgn="t"/>
            <a:r>
              <a:rPr lang="en-US" sz="1700" b="1" dirty="0"/>
              <a:t>DoE: </a:t>
            </a:r>
            <a:r>
              <a:rPr lang="en-US" sz="1700" dirty="0"/>
              <a:t>Provides us with direction in the protection of energy critical infrastructure. We provide reports of incidents within the region</a:t>
            </a:r>
          </a:p>
          <a:p>
            <a:pPr fontAlgn="t"/>
            <a:r>
              <a:rPr lang="en-US" sz="1700" b="1" dirty="0"/>
              <a:t>DHS &amp; FBI: </a:t>
            </a:r>
            <a:r>
              <a:rPr lang="en-US" sz="1700" dirty="0"/>
              <a:t>Provides us with information on threats and vulnerabilities. A number of ERCOT staff and other utility company staff have SECRET clearances to get the most detailed threat, vulnerability, and exploit information. </a:t>
            </a:r>
          </a:p>
          <a:p>
            <a:pPr fontAlgn="t"/>
            <a:r>
              <a:rPr lang="en-US" sz="1700" b="1" dirty="0"/>
              <a:t>PUCT: </a:t>
            </a:r>
            <a:r>
              <a:rPr lang="en-US" sz="1700" dirty="0"/>
              <a:t>Oversees initiatives to improve reliability and security in Texas. Reviews cyber security threats state-wide. In the event of a disaster, ERCOT provides critical grid information and restoration to promote public safety. </a:t>
            </a:r>
          </a:p>
          <a:p>
            <a:pPr defTabSz="948507" fontAlgn="t">
              <a:defRPr/>
            </a:pPr>
            <a:r>
              <a:rPr lang="en-US" sz="1700" b="1" dirty="0"/>
              <a:t>DPS:</a:t>
            </a:r>
            <a:r>
              <a:rPr lang="en-US" sz="1700" dirty="0"/>
              <a:t> Reviews cyber security threats state-wide through the Fusion Center. </a:t>
            </a:r>
          </a:p>
          <a:p>
            <a:r>
              <a:rPr lang="en-US" sz="1700" b="1" dirty="0"/>
              <a:t>Electricity Sector Information Sharing and Analysis Center: </a:t>
            </a:r>
            <a:r>
              <a:rPr lang="en-US" sz="1700" dirty="0"/>
              <a:t>Receives incident data from private and public entities. Coordinates with other sectors. Disseminates threat alerts, warnings, advisories, notices, and vulnerability assessments to the electric sector.</a:t>
            </a:r>
          </a:p>
          <a:p>
            <a:pPr defTabSz="948507" fontAlgn="t">
              <a:defRPr/>
            </a:pPr>
            <a:r>
              <a:rPr lang="en-US" sz="1700" b="1" dirty="0"/>
              <a:t>ERCOT: </a:t>
            </a:r>
            <a:r>
              <a:rPr lang="en-US" sz="1700" dirty="0"/>
              <a:t>In the event of a disaster, ERCOT provides critical grid information and restoration to promote public safety. Annually, ERCOT performs blackstart training for the electric utility industry in Texas. We simulate a blackout and conduct an exercise to restore power to the communities. This is observed by some of the agencies listed. How many of you heard about </a:t>
            </a:r>
            <a:r>
              <a:rPr lang="en-US" sz="1700" dirty="0" err="1"/>
              <a:t>GridEx</a:t>
            </a:r>
            <a:r>
              <a:rPr lang="en-US" sz="1700" dirty="0"/>
              <a:t>? </a:t>
            </a:r>
            <a:r>
              <a:rPr lang="en-US" sz="1700" dirty="0" err="1"/>
              <a:t>GridEx</a:t>
            </a:r>
            <a:r>
              <a:rPr lang="en-US" sz="1700" dirty="0"/>
              <a:t> is conducted every two years. It is an international grid security exercise that simulates cyber and physical attacks to the power system. It is used for participants to validate their plans and readiness to address a real attack. </a:t>
            </a:r>
          </a:p>
        </p:txBody>
      </p:sp>
      <p:sp>
        <p:nvSpPr>
          <p:cNvPr id="4" name="Slide Number Placeholder 3"/>
          <p:cNvSpPr>
            <a:spLocks noGrp="1"/>
          </p:cNvSpPr>
          <p:nvPr>
            <p:ph type="sldNum" sz="quarter" idx="10"/>
          </p:nvPr>
        </p:nvSpPr>
        <p:spPr/>
        <p:txBody>
          <a:bodyPr/>
          <a:lstStyle/>
          <a:p>
            <a:fld id="{0F1A6455-D5F7-4418-B8CE-D4DDE581CC3C}" type="slidenum">
              <a:rPr lang="en-US" smtClean="0"/>
              <a:t>8</a:t>
            </a:fld>
            <a:endParaRPr lang="en-US"/>
          </a:p>
        </p:txBody>
      </p:sp>
    </p:spTree>
    <p:extLst>
      <p:ext uri="{BB962C8B-B14F-4D97-AF65-F5344CB8AC3E}">
        <p14:creationId xmlns:p14="http://schemas.microsoft.com/office/powerpoint/2010/main" val="53573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9</a:t>
            </a:fld>
            <a:endParaRPr lang="en-US"/>
          </a:p>
        </p:txBody>
      </p:sp>
    </p:spTree>
    <p:extLst>
      <p:ext uri="{BB962C8B-B14F-4D97-AF65-F5344CB8AC3E}">
        <p14:creationId xmlns:p14="http://schemas.microsoft.com/office/powerpoint/2010/main" val="225069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Documents and Settings\naomiu\Desktop\Divider_slide_background.png"/>
          <p:cNvPicPr>
            <a:picLocks noChangeAspect="1" noChangeArrowheads="1"/>
          </p:cNvPicPr>
          <p:nvPr userDrawn="1">
            <p:custDataLst>
              <p:tags r:id="rId1"/>
            </p:custDataLst>
          </p:nvPr>
        </p:nvPicPr>
        <p:blipFill>
          <a:blip r:embed="rId3" cstate="print"/>
          <a:srcRect/>
          <a:stretch>
            <a:fillRect/>
          </a:stretch>
        </p:blipFill>
        <p:spPr bwMode="auto">
          <a:xfrm>
            <a:off x="6350" y="6350"/>
            <a:ext cx="9129713" cy="6843713"/>
          </a:xfrm>
          <a:prstGeom prst="rect">
            <a:avLst/>
          </a:prstGeom>
          <a:noFill/>
        </p:spPr>
      </p:pic>
      <p:sp>
        <p:nvSpPr>
          <p:cNvPr id="2" name="Title 1"/>
          <p:cNvSpPr>
            <a:spLocks noGrp="1"/>
          </p:cNvSpPr>
          <p:nvPr>
            <p:ph type="ctrTitle"/>
          </p:nvPr>
        </p:nvSpPr>
        <p:spPr>
          <a:xfrm>
            <a:off x="685800" y="2130425"/>
            <a:ext cx="7772400" cy="1470025"/>
          </a:xfrm>
          <a:prstGeom prst="rect">
            <a:avLst/>
          </a:prstGeom>
        </p:spPr>
        <p:txBody>
          <a:bodyPr/>
          <a:lstStyle>
            <a:lvl1pPr>
              <a:defRPr sz="2800">
                <a:solidFill>
                  <a:schemeClr val="bg1"/>
                </a:solidFill>
                <a:latin typeface="Arial Blac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0662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7" descr="Cover_final_Blank"/>
          <p:cNvPicPr>
            <a:picLocks noChangeAspect="1" noChangeArrowheads="1"/>
          </p:cNvPicPr>
          <p:nvPr userDrawn="1">
            <p:custDataLst>
              <p:tags r:id="rId1"/>
            </p:custDataLst>
          </p:nvPr>
        </p:nvPicPr>
        <p:blipFill>
          <a:blip r:embed="rId4" cstate="print"/>
          <a:srcRect/>
          <a:stretch>
            <a:fillRect/>
          </a:stretch>
        </p:blipFill>
        <p:spPr bwMode="auto">
          <a:xfrm>
            <a:off x="4763" y="-4763"/>
            <a:ext cx="9134475" cy="6867526"/>
          </a:xfrm>
          <a:prstGeom prst="rect">
            <a:avLst/>
          </a:prstGeom>
          <a:noFill/>
          <a:ln w="9525">
            <a:noFill/>
            <a:miter lim="800000"/>
            <a:headEnd/>
            <a:tailEnd/>
          </a:ln>
        </p:spPr>
      </p:pic>
      <p:pic>
        <p:nvPicPr>
          <p:cNvPr id="5" name="Picture 3" descr="F:\ercotlogo\ERCOT Logo\ERCOT logo_white.png"/>
          <p:cNvPicPr>
            <a:picLocks noChangeAspect="1" noChangeArrowheads="1"/>
          </p:cNvPicPr>
          <p:nvPr userDrawn="1">
            <p:custDataLst>
              <p:tags r:id="rId2"/>
            </p:custDataLst>
          </p:nvPr>
        </p:nvPicPr>
        <p:blipFill>
          <a:blip r:embed="rId5" cstate="print"/>
          <a:srcRect/>
          <a:stretch>
            <a:fillRect/>
          </a:stretch>
        </p:blipFill>
        <p:spPr bwMode="auto">
          <a:xfrm>
            <a:off x="3856038" y="6086475"/>
            <a:ext cx="1330325" cy="504825"/>
          </a:xfrm>
          <a:prstGeom prst="rect">
            <a:avLst/>
          </a:prstGeom>
          <a:noFill/>
          <a:ln w="9525">
            <a:noFill/>
            <a:miter lim="800000"/>
            <a:headEnd/>
            <a:tailEnd/>
          </a:ln>
        </p:spPr>
      </p:pic>
      <p:sp>
        <p:nvSpPr>
          <p:cNvPr id="8" name="Title 1"/>
          <p:cNvSpPr>
            <a:spLocks noGrp="1"/>
          </p:cNvSpPr>
          <p:nvPr>
            <p:ph type="ctrTitle"/>
          </p:nvPr>
        </p:nvSpPr>
        <p:spPr>
          <a:xfrm>
            <a:off x="594360" y="493776"/>
            <a:ext cx="7946136" cy="1143000"/>
          </a:xfrm>
          <a:prstGeom prst="rect">
            <a:avLst/>
          </a:prstGeom>
        </p:spPr>
        <p:txBody>
          <a:bodyPr/>
          <a:lstStyle>
            <a:lvl1pPr>
              <a:defRPr sz="2800">
                <a:solidFill>
                  <a:schemeClr val="bg1"/>
                </a:solidFill>
                <a:latin typeface="Arial Black"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362456" y="1947672"/>
            <a:ext cx="6400800" cy="572008"/>
          </a:xfrm>
          <a:prstGeom prst="rect">
            <a:avLst/>
          </a:prstGeom>
        </p:spPr>
        <p:txBody>
          <a:bodyPr/>
          <a:lstStyle>
            <a:lvl1pPr marL="0" indent="0" algn="ctr">
              <a:buNone/>
              <a:defRPr sz="2000">
                <a:solidFill>
                  <a:schemeClr val="bg1"/>
                </a:solidFill>
                <a:latin typeface="Arial Black"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599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0" y="1143000"/>
            <a:ext cx="9144000" cy="57150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en-US" altLang="en-US" smtClean="0">
              <a:solidFill>
                <a:srgbClr val="000000"/>
              </a:solidFill>
            </a:endParaRPr>
          </a:p>
        </p:txBody>
      </p:sp>
      <p:sp>
        <p:nvSpPr>
          <p:cNvPr id="6" name="Line 14"/>
          <p:cNvSpPr>
            <a:spLocks noChangeShapeType="1"/>
          </p:cNvSpPr>
          <p:nvPr/>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43010" name="Rectangle 2"/>
          <p:cNvSpPr>
            <a:spLocks noGrp="1" noChangeArrowheads="1"/>
          </p:cNvSpPr>
          <p:nvPr>
            <p:ph type="subTitle" idx="1"/>
          </p:nvPr>
        </p:nvSpPr>
        <p:spPr>
          <a:xfrm>
            <a:off x="2343150" y="3581400"/>
            <a:ext cx="5334000" cy="1143000"/>
          </a:xfrm>
        </p:spPr>
        <p:txBody>
          <a:bodyPr/>
          <a:lstStyle>
            <a:lvl1pPr marL="0" indent="0">
              <a:buFontTx/>
              <a:buNone/>
              <a:defRPr b="0">
                <a:solidFill>
                  <a:schemeClr val="bg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a:t>Click to edit Master title style</a:t>
            </a:r>
          </a:p>
        </p:txBody>
      </p:sp>
      <p:sp>
        <p:nvSpPr>
          <p:cNvPr id="7" name="Rectangle 10"/>
          <p:cNvSpPr>
            <a:spLocks noGrp="1" noChangeArrowheads="1"/>
          </p:cNvSpPr>
          <p:nvPr>
            <p:ph type="dt" sz="half" idx="10"/>
          </p:nvPr>
        </p:nvSpPr>
        <p:spPr>
          <a:xfrm>
            <a:off x="2333625" y="5467350"/>
            <a:ext cx="2133600" cy="476250"/>
          </a:xfrm>
          <a:prstGeom prst="rect">
            <a:avLst/>
          </a:prstGeom>
        </p:spPr>
        <p:txBody>
          <a:bodyPr/>
          <a:lstStyle>
            <a:lvl1pPr eaLnBrk="0" hangingPunct="0">
              <a:defRPr sz="1800" b="1">
                <a:solidFill>
                  <a:schemeClr val="bg1"/>
                </a:solidFill>
              </a:defRPr>
            </a:lvl1pPr>
          </a:lstStyle>
          <a:p>
            <a:pPr defTabSz="914400" fontAlgn="base">
              <a:spcBef>
                <a:spcPct val="0"/>
              </a:spcBef>
              <a:spcAft>
                <a:spcPct val="0"/>
              </a:spcAft>
              <a:defRPr/>
            </a:pPr>
            <a:fld id="{1C63A603-D3E7-4BA6-8BA5-AA3E20323FD0}" type="datetime4">
              <a:rPr lang="en-US" smtClean="0">
                <a:solidFill>
                  <a:srgbClr val="FFFFFF"/>
                </a:solidFill>
              </a:rPr>
              <a:pPr defTabSz="914400" fontAlgn="base">
                <a:spcBef>
                  <a:spcPct val="0"/>
                </a:spcBef>
                <a:spcAft>
                  <a:spcPct val="0"/>
                </a:spcAft>
                <a:defRPr/>
              </a:pPr>
              <a:t>March 22, 2015</a:t>
            </a:fld>
            <a:endParaRPr lang="en-US">
              <a:solidFill>
                <a:srgbClr val="FFFFFF"/>
              </a:solidFill>
            </a:endParaRPr>
          </a:p>
        </p:txBody>
      </p:sp>
      <p:sp>
        <p:nvSpPr>
          <p:cNvPr id="8" name="Footer Placeholder 7"/>
          <p:cNvSpPr>
            <a:spLocks noGrp="1" noChangeArrowheads="1"/>
          </p:cNvSpPr>
          <p:nvPr>
            <p:ph type="ftr" sz="quarter" idx="11"/>
          </p:nvPr>
        </p:nvSpPr>
        <p:spPr>
          <a:xfrm>
            <a:off x="2333625" y="5067300"/>
            <a:ext cx="2895600" cy="419100"/>
          </a:xfrm>
          <a:prstGeom prst="rect">
            <a:avLst/>
          </a:prstGeom>
        </p:spPr>
        <p:txBody>
          <a:bodyPr/>
          <a:lstStyle>
            <a:lvl1pPr algn="l" eaLnBrk="0" hangingPunct="0">
              <a:defRPr sz="1800" b="1">
                <a:solidFill>
                  <a:schemeClr val="bg1"/>
                </a:solidFill>
              </a:defRPr>
            </a:lvl1pPr>
          </a:lstStyle>
          <a:p>
            <a:pPr defTabSz="914400" fontAlgn="base">
              <a:spcBef>
                <a:spcPct val="0"/>
              </a:spcBef>
              <a:spcAft>
                <a:spcPct val="0"/>
              </a:spcAft>
              <a:defRPr/>
            </a:pPr>
            <a:r>
              <a:rPr lang="en-US" smtClean="0">
                <a:solidFill>
                  <a:srgbClr val="FFFFFF"/>
                </a:solidFill>
              </a:rPr>
              <a:t>ERCOT Limited</a:t>
            </a:r>
            <a:endParaRPr lang="en-US">
              <a:solidFill>
                <a:srgbClr val="FFFFFF"/>
              </a:solidFill>
            </a:endParaRPr>
          </a:p>
        </p:txBody>
      </p:sp>
    </p:spTree>
    <p:extLst>
      <p:ext uri="{BB962C8B-B14F-4D97-AF65-F5344CB8AC3E}">
        <p14:creationId xmlns:p14="http://schemas.microsoft.com/office/powerpoint/2010/main" val="21472382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9728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0" y="1143000"/>
            <a:ext cx="9144000" cy="57150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en-US" altLang="en-US" smtClean="0">
              <a:solidFill>
                <a:srgbClr val="000000"/>
              </a:solidFill>
            </a:endParaRPr>
          </a:p>
        </p:txBody>
      </p:sp>
      <p:sp>
        <p:nvSpPr>
          <p:cNvPr id="6" name="Line 14"/>
          <p:cNvSpPr>
            <a:spLocks noChangeShapeType="1"/>
          </p:cNvSpPr>
          <p:nvPr/>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43010" name="Rectangle 2"/>
          <p:cNvSpPr>
            <a:spLocks noGrp="1" noChangeArrowheads="1"/>
          </p:cNvSpPr>
          <p:nvPr>
            <p:ph type="subTitle" idx="1"/>
          </p:nvPr>
        </p:nvSpPr>
        <p:spPr>
          <a:xfrm>
            <a:off x="2343150" y="3581400"/>
            <a:ext cx="5334000" cy="1143000"/>
          </a:xfrm>
        </p:spPr>
        <p:txBody>
          <a:bodyPr/>
          <a:lstStyle>
            <a:lvl1pPr marL="0" indent="0">
              <a:buFontTx/>
              <a:buNone/>
              <a:defRPr b="0">
                <a:solidFill>
                  <a:schemeClr val="bg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a:t>Click to edit Master title style</a:t>
            </a:r>
          </a:p>
        </p:txBody>
      </p:sp>
      <p:sp>
        <p:nvSpPr>
          <p:cNvPr id="7" name="Rectangle 10"/>
          <p:cNvSpPr>
            <a:spLocks noGrp="1" noChangeArrowheads="1"/>
          </p:cNvSpPr>
          <p:nvPr>
            <p:ph type="dt" sz="half" idx="10"/>
          </p:nvPr>
        </p:nvSpPr>
        <p:spPr>
          <a:xfrm>
            <a:off x="2333625" y="5467350"/>
            <a:ext cx="2133600" cy="476250"/>
          </a:xfrm>
          <a:prstGeom prst="rect">
            <a:avLst/>
          </a:prstGeom>
        </p:spPr>
        <p:txBody>
          <a:bodyPr/>
          <a:lstStyle>
            <a:lvl1pPr eaLnBrk="0" hangingPunct="0">
              <a:defRPr sz="1800" b="1">
                <a:solidFill>
                  <a:schemeClr val="bg1"/>
                </a:solidFill>
              </a:defRPr>
            </a:lvl1pPr>
          </a:lstStyle>
          <a:p>
            <a:pPr defTabSz="914400" fontAlgn="base">
              <a:spcBef>
                <a:spcPct val="0"/>
              </a:spcBef>
              <a:spcAft>
                <a:spcPct val="0"/>
              </a:spcAft>
              <a:defRPr/>
            </a:pPr>
            <a:fld id="{1C63A603-D3E7-4BA6-8BA5-AA3E20323FD0}" type="datetime4">
              <a:rPr lang="en-US" smtClean="0">
                <a:solidFill>
                  <a:srgbClr val="FFFFFF"/>
                </a:solidFill>
              </a:rPr>
              <a:pPr defTabSz="914400" fontAlgn="base">
                <a:spcBef>
                  <a:spcPct val="0"/>
                </a:spcBef>
                <a:spcAft>
                  <a:spcPct val="0"/>
                </a:spcAft>
                <a:defRPr/>
              </a:pPr>
              <a:t>March 22, 2015</a:t>
            </a:fld>
            <a:endParaRPr lang="en-US">
              <a:solidFill>
                <a:srgbClr val="FFFFFF"/>
              </a:solidFill>
            </a:endParaRPr>
          </a:p>
        </p:txBody>
      </p:sp>
      <p:sp>
        <p:nvSpPr>
          <p:cNvPr id="8" name="Footer Placeholder 7"/>
          <p:cNvSpPr>
            <a:spLocks noGrp="1" noChangeArrowheads="1"/>
          </p:cNvSpPr>
          <p:nvPr>
            <p:ph type="ftr" sz="quarter" idx="11"/>
          </p:nvPr>
        </p:nvSpPr>
        <p:spPr>
          <a:xfrm>
            <a:off x="2333625" y="5067300"/>
            <a:ext cx="2895600" cy="419100"/>
          </a:xfrm>
          <a:prstGeom prst="rect">
            <a:avLst/>
          </a:prstGeom>
        </p:spPr>
        <p:txBody>
          <a:bodyPr/>
          <a:lstStyle>
            <a:lvl1pPr algn="l" eaLnBrk="0" hangingPunct="0">
              <a:defRPr sz="1800" b="1">
                <a:solidFill>
                  <a:schemeClr val="bg1"/>
                </a:solidFill>
              </a:defRPr>
            </a:lvl1pPr>
          </a:lstStyle>
          <a:p>
            <a:pPr defTabSz="914400" fontAlgn="base">
              <a:spcBef>
                <a:spcPct val="0"/>
              </a:spcBef>
              <a:spcAft>
                <a:spcPct val="0"/>
              </a:spcAft>
              <a:defRPr/>
            </a:pPr>
            <a:r>
              <a:rPr lang="en-US" smtClean="0">
                <a:solidFill>
                  <a:srgbClr val="FFFFFF"/>
                </a:solidFill>
              </a:rPr>
              <a:t>ERCOT Limited</a:t>
            </a:r>
            <a:endParaRPr lang="en-US">
              <a:solidFill>
                <a:srgbClr val="FFFFFF"/>
              </a:solidFill>
            </a:endParaRPr>
          </a:p>
        </p:txBody>
      </p:sp>
    </p:spTree>
    <p:extLst>
      <p:ext uri="{BB962C8B-B14F-4D97-AF65-F5344CB8AC3E}">
        <p14:creationId xmlns:p14="http://schemas.microsoft.com/office/powerpoint/2010/main" val="17662134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5894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9607938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3846086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011034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498965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Alert User Group 042814</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1805378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42228070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318938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4896762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8957856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2148104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7179836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Alert User Group 042814</a:t>
            </a:r>
            <a:endParaRPr lang="en-US" dirty="0">
              <a:solidFill>
                <a:prstClr val="black">
                  <a:tint val="75000"/>
                </a:prstClr>
              </a:solidFill>
            </a:endParaRPr>
          </a:p>
        </p:txBody>
      </p:sp>
    </p:spTree>
    <p:extLst>
      <p:ext uri="{BB962C8B-B14F-4D97-AF65-F5344CB8AC3E}">
        <p14:creationId xmlns:p14="http://schemas.microsoft.com/office/powerpoint/2010/main" val="10765372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1133069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677800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9374594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65987420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33432098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8.png"/><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RCOT cmyk-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pic>
        <p:nvPicPr>
          <p:cNvPr id="1026" name="Picture 2" descr="C:\Documents and Settings\naomiu\Desktop\Divider_slide_background.png"/>
          <p:cNvPicPr>
            <a:picLocks noChangeAspect="1" noChangeArrowheads="1"/>
          </p:cNvPicPr>
          <p:nvPr userDrawn="1"/>
        </p:nvPicPr>
        <p:blipFill>
          <a:blip r:embed="rId4" cstate="print"/>
          <a:srcRect/>
          <a:stretch>
            <a:fillRect/>
          </a:stretch>
        </p:blipFill>
        <p:spPr bwMode="auto">
          <a:xfrm>
            <a:off x="6350" y="6350"/>
            <a:ext cx="9129713" cy="6843713"/>
          </a:xfrm>
          <a:prstGeom prst="rect">
            <a:avLst/>
          </a:prstGeom>
          <a:noFill/>
        </p:spPr>
      </p:pic>
      <p:pic>
        <p:nvPicPr>
          <p:cNvPr id="1027" name="Picture 3" descr="C:\Documents and Settings\naomiu\Desktop\Divider_slide_background.png"/>
          <p:cNvPicPr>
            <a:picLocks noChangeAspect="1" noChangeArrowheads="1"/>
          </p:cNvPicPr>
          <p:nvPr userDrawn="1"/>
        </p:nvPicPr>
        <p:blipFill>
          <a:blip r:embed="rId4" cstate="print"/>
          <a:srcRect/>
          <a:stretch>
            <a:fillRect/>
          </a:stretch>
        </p:blipFill>
        <p:spPr bwMode="auto">
          <a:xfrm>
            <a:off x="6350" y="6350"/>
            <a:ext cx="9129713" cy="6843713"/>
          </a:xfrm>
          <a:prstGeom prst="rect">
            <a:avLst/>
          </a:prstGeom>
          <a:noFill/>
        </p:spPr>
      </p:pic>
    </p:spTree>
    <p:extLst>
      <p:ext uri="{BB962C8B-B14F-4D97-AF65-F5344CB8AC3E}">
        <p14:creationId xmlns:p14="http://schemas.microsoft.com/office/powerpoint/2010/main" val="1032525296"/>
      </p:ext>
    </p:extLst>
  </p:cSld>
  <p:clrMap bg1="lt1" tx1="dk1" bg2="lt2" tx2="dk2" accent1="accent1" accent2="accent2" accent3="accent3" accent4="accent4" accent5="accent5" accent6="accent6" hlink="hlink" folHlink="folHlink"/>
  <p:sldLayoutIdLst>
    <p:sldLayoutId id="2147493498" r:id="rId1"/>
    <p:sldLayoutId id="2147493499"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8" descr="logo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p:nvSpPr>
        <p:spPr bwMode="auto">
          <a:xfrm>
            <a:off x="0" y="0"/>
            <a:ext cx="9144000" cy="6858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en-US" altLang="en-US" smtClean="0">
              <a:solidFill>
                <a:srgbClr val="000000"/>
              </a:solidFill>
            </a:endParaRPr>
          </a:p>
        </p:txBody>
      </p:sp>
      <p:sp>
        <p:nvSpPr>
          <p:cNvPr id="1029"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Line 11"/>
          <p:cNvSpPr>
            <a:spLocks noChangeShapeType="1"/>
          </p:cNvSpPr>
          <p:nvPr/>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31" name="Line 12"/>
          <p:cNvSpPr>
            <a:spLocks noChangeShapeType="1"/>
          </p:cNvSpPr>
          <p:nvPr/>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670234009"/>
      </p:ext>
    </p:extLst>
  </p:cSld>
  <p:clrMap bg1="lt1" tx1="dk1" bg2="lt2" tx2="dk2" accent1="accent1" accent2="accent2" accent3="accent3" accent4="accent4" accent5="accent5" accent6="accent6" hlink="hlink" folHlink="folHlink"/>
  <p:sldLayoutIdLst>
    <p:sldLayoutId id="2147493501" r:id="rId1"/>
    <p:sldLayoutId id="2147493502" r:id="rId2"/>
  </p:sldLayoutIdLst>
  <p:hf hdr="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8" descr="logo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p:nvSpPr>
        <p:spPr bwMode="auto">
          <a:xfrm>
            <a:off x="0" y="0"/>
            <a:ext cx="9144000" cy="6858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en-US" altLang="en-US" smtClean="0">
              <a:solidFill>
                <a:srgbClr val="000000"/>
              </a:solidFill>
            </a:endParaRPr>
          </a:p>
        </p:txBody>
      </p:sp>
      <p:sp>
        <p:nvSpPr>
          <p:cNvPr id="1029"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Line 11"/>
          <p:cNvSpPr>
            <a:spLocks noChangeShapeType="1"/>
          </p:cNvSpPr>
          <p:nvPr/>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031" name="Line 12"/>
          <p:cNvSpPr>
            <a:spLocks noChangeShapeType="1"/>
          </p:cNvSpPr>
          <p:nvPr/>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469988231"/>
      </p:ext>
    </p:extLst>
  </p:cSld>
  <p:clrMap bg1="lt1" tx1="dk1" bg2="lt2" tx2="dk2" accent1="accent1" accent2="accent2" accent3="accent3" accent4="accent4" accent5="accent5" accent6="accent6" hlink="hlink" folHlink="folHlink"/>
  <p:sldLayoutIdLst>
    <p:sldLayoutId id="2147493504" r:id="rId1"/>
    <p:sldLayoutId id="2147493505" r:id="rId2"/>
  </p:sldLayoutIdLst>
  <p:hf hdr="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Hello I'm a slide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6338316"/>
      </p:ext>
    </p:extLst>
  </p:cSld>
  <p:clrMap bg1="lt1" tx1="dk1" bg2="lt2" tx2="dk2" accent1="accent1" accent2="accent2" accent3="accent3" accent4="accent4" accent5="accent5" accent6="accent6" hlink="hlink" folHlink="folHlink"/>
  <p:sldLayoutIdLst>
    <p:sldLayoutId id="2147493507" r:id="rId1"/>
    <p:sldLayoutId id="2147493508" r:id="rId2"/>
    <p:sldLayoutId id="2147493509"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RCOT cmyk-01.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userDrawn="1"/>
        </p:nvSpPr>
        <p:spPr>
          <a:xfrm>
            <a:off x="1085849" y="6010274"/>
            <a:ext cx="6867526" cy="577081"/>
          </a:xfrm>
          <a:prstGeom prst="rect">
            <a:avLst/>
          </a:prstGeom>
          <a:noFill/>
        </p:spPr>
        <p:txBody>
          <a:bodyPr wrap="square" rtlCol="0">
            <a:spAutoFit/>
          </a:bodyPr>
          <a:lstStyle/>
          <a:p>
            <a:r>
              <a:rPr lang="en-US" sz="1050" b="1" dirty="0" smtClean="0">
                <a:solidFill>
                  <a:prstClr val="black"/>
                </a:solidFill>
              </a:rPr>
              <a:t>Internal Controls Project Update &amp; Status</a:t>
            </a:r>
          </a:p>
          <a:p>
            <a:r>
              <a:rPr lang="en-US" sz="1050" b="1" dirty="0" smtClean="0">
                <a:solidFill>
                  <a:prstClr val="black"/>
                </a:solidFill>
              </a:rPr>
              <a:t>10/08/14</a:t>
            </a:r>
            <a:endParaRPr lang="en-US" sz="1050" b="1" dirty="0">
              <a:solidFill>
                <a:prstClr val="black"/>
              </a:solidFill>
            </a:endParaRPr>
          </a:p>
          <a:p>
            <a:endParaRPr lang="en-US" sz="1050" dirty="0">
              <a:solidFill>
                <a:prstClr val="black"/>
              </a:solidFill>
            </a:endParaRPr>
          </a:p>
        </p:txBody>
      </p:sp>
    </p:spTree>
    <p:extLst>
      <p:ext uri="{BB962C8B-B14F-4D97-AF65-F5344CB8AC3E}">
        <p14:creationId xmlns:p14="http://schemas.microsoft.com/office/powerpoint/2010/main" val="3291570192"/>
      </p:ext>
    </p:extLst>
  </p:cSld>
  <p:clrMap bg1="lt1" tx1="dk1" bg2="lt2" tx2="dk2" accent1="accent1" accent2="accent2" accent3="accent3" accent4="accent4" accent5="accent5" accent6="accent6" hlink="hlink" folHlink="folHlink"/>
  <p:sldLayoutIdLst>
    <p:sldLayoutId id="2147493511" r:id="rId1"/>
    <p:sldLayoutId id="2147493512" r:id="rId2"/>
    <p:sldLayoutId id="2147493513" r:id="rId3"/>
    <p:sldLayoutId id="2147493514" r:id="rId4"/>
    <p:sldLayoutId id="2147493515" r:id="rId5"/>
    <p:sldLayoutId id="2147493516" r:id="rId6"/>
    <p:sldLayoutId id="2147493517"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RCOT cmyk-0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Tree>
    <p:extLst>
      <p:ext uri="{BB962C8B-B14F-4D97-AF65-F5344CB8AC3E}">
        <p14:creationId xmlns:p14="http://schemas.microsoft.com/office/powerpoint/2010/main" val="2783522270"/>
      </p:ext>
    </p:extLst>
  </p:cSld>
  <p:clrMap bg1="lt1" tx1="dk1" bg2="lt2" tx2="dk2" accent1="accent1" accent2="accent2" accent3="accent3" accent4="accent4" accent5="accent5" accent6="accent6" hlink="hlink" folHlink="folHlink"/>
  <p:sldLayoutIdLst>
    <p:sldLayoutId id="2147493519" r:id="rId1"/>
    <p:sldLayoutId id="2147493520" r:id="rId2"/>
    <p:sldLayoutId id="2147493521" r:id="rId3"/>
    <p:sldLayoutId id="2147493522" r:id="rId4"/>
    <p:sldLayoutId id="2147493523" r:id="rId5"/>
    <p:sldLayoutId id="2147493524" r:id="rId6"/>
    <p:sldLayoutId id="2147493525"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classic-horror.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png"/><Relationship Id="rId10" Type="http://schemas.openxmlformats.org/officeDocument/2006/relationships/image" Target="../media/image17.gif"/><Relationship Id="rId4" Type="http://schemas.openxmlformats.org/officeDocument/2006/relationships/image" Target="../media/image11.wmf"/><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gif"/><Relationship Id="rId10" Type="http://schemas.openxmlformats.org/officeDocument/2006/relationships/hyperlink" Target="http://www.google.com/url?url=http://www.aptcts.com/power/Partners/NERC.aspx&amp;rct=j&amp;frm=1&amp;q=&amp;esrc=s&amp;sa=U&amp;ei=MtD4VIqsLo2qyQTAmIDYAQ&amp;ved=0CBYQ9QEwAA&amp;usg=AFQjCNHle4iyBcgsTO8vzFqAFEhBAQC6qg" TargetMode="External"/><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wmf"/><Relationship Id="rId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169648"/>
            <a:chOff x="603250" y="546100"/>
            <a:chExt cx="7727950" cy="4169648"/>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585323"/>
            </a:xfrm>
            <a:prstGeom prst="rect">
              <a:avLst/>
            </a:prstGeom>
            <a:noFill/>
          </p:spPr>
          <p:txBody>
            <a:bodyPr wrap="square" rtlCol="0">
              <a:spAutoFit/>
            </a:bodyPr>
            <a:lstStyle/>
            <a:p>
              <a:r>
                <a:rPr lang="en-US" sz="3200" b="1" dirty="0" smtClean="0"/>
                <a:t>Critical Infrastructure Protection Updates (CIP Compliance)</a:t>
              </a:r>
            </a:p>
            <a:p>
              <a:endParaRPr lang="en-US" b="1" dirty="0" smtClean="0"/>
            </a:p>
            <a:p>
              <a:r>
                <a:rPr lang="en-US" sz="2000" b="1" i="1" dirty="0" smtClean="0"/>
                <a:t>Christine Hasha</a:t>
              </a:r>
            </a:p>
            <a:p>
              <a:r>
                <a:rPr lang="en-US" sz="2000" b="1" i="1" dirty="0" smtClean="0"/>
                <a:t>Matt Mereness</a:t>
              </a:r>
            </a:p>
            <a:p>
              <a:endParaRPr lang="en-US" sz="2000" b="1" i="1" dirty="0"/>
            </a:p>
            <a:p>
              <a:r>
                <a:rPr lang="en-US" sz="2000" b="1" i="1" dirty="0" smtClean="0"/>
                <a:t>April 2015</a:t>
              </a:r>
              <a:endParaRPr lang="en-US" sz="2000" i="1" dirty="0" smtClean="0"/>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413" y="828675"/>
            <a:ext cx="8229600" cy="5116513"/>
          </a:xfrm>
        </p:spPr>
        <p:txBody>
          <a:bodyPr rtlCol="0">
            <a:noAutofit/>
          </a:bodyPr>
          <a:lstStyle/>
          <a:p>
            <a:r>
              <a:rPr lang="en-US" sz="2000" dirty="0" smtClean="0"/>
              <a:t>13 of </a:t>
            </a:r>
            <a:r>
              <a:rPr lang="en-US" sz="2000" dirty="0"/>
              <a:t>the 46 </a:t>
            </a:r>
            <a:r>
              <a:rPr lang="en-US" sz="2000" dirty="0" smtClean="0"/>
              <a:t>Blackout </a:t>
            </a:r>
            <a:r>
              <a:rPr lang="en-US" sz="2000" dirty="0"/>
              <a:t>Report Recommendations relate to cyber </a:t>
            </a:r>
            <a:r>
              <a:rPr lang="en-US" sz="2000" dirty="0" smtClean="0"/>
              <a:t>security (in response to 2003 Northeast Blackout).</a:t>
            </a:r>
            <a:endParaRPr lang="en-US" sz="2000" dirty="0"/>
          </a:p>
          <a:p>
            <a:pPr lvl="1"/>
            <a:r>
              <a:rPr lang="en-US" sz="2000" dirty="0" smtClean="0"/>
              <a:t>Development </a:t>
            </a:r>
            <a:r>
              <a:rPr lang="en-US" sz="2000" dirty="0"/>
              <a:t>of cyber security policies and </a:t>
            </a:r>
            <a:r>
              <a:rPr lang="en-US" sz="2000" dirty="0" smtClean="0"/>
              <a:t>procedures</a:t>
            </a:r>
          </a:p>
          <a:p>
            <a:pPr lvl="1"/>
            <a:r>
              <a:rPr lang="en-US" sz="2000" dirty="0" smtClean="0"/>
              <a:t>Strict </a:t>
            </a:r>
            <a:r>
              <a:rPr lang="en-US" sz="2000" dirty="0"/>
              <a:t>control of physical and electronic </a:t>
            </a:r>
            <a:r>
              <a:rPr lang="en-US" sz="2000" dirty="0" smtClean="0"/>
              <a:t>access</a:t>
            </a:r>
          </a:p>
          <a:p>
            <a:pPr lvl="1"/>
            <a:r>
              <a:rPr lang="en-US" sz="2000" dirty="0"/>
              <a:t>A</a:t>
            </a:r>
            <a:r>
              <a:rPr lang="en-US" sz="2000" dirty="0" smtClean="0"/>
              <a:t>ssessment </a:t>
            </a:r>
            <a:r>
              <a:rPr lang="en-US" sz="2000" dirty="0"/>
              <a:t>of cyber security risks and vulnerability </a:t>
            </a:r>
            <a:endParaRPr lang="en-US" sz="2000" dirty="0" smtClean="0"/>
          </a:p>
          <a:p>
            <a:pPr lvl="1"/>
            <a:r>
              <a:rPr lang="en-US" sz="2000" dirty="0" smtClean="0"/>
              <a:t>Capability to detect </a:t>
            </a:r>
            <a:r>
              <a:rPr lang="en-US" sz="2000" dirty="0"/>
              <a:t>wireless and remote wireline intrusion and </a:t>
            </a:r>
            <a:r>
              <a:rPr lang="en-US" sz="2000" dirty="0" smtClean="0"/>
              <a:t>surveillance</a:t>
            </a:r>
          </a:p>
          <a:p>
            <a:pPr lvl="1"/>
            <a:r>
              <a:rPr lang="en-US" sz="2000" dirty="0"/>
              <a:t>G</a:t>
            </a:r>
            <a:r>
              <a:rPr lang="en-US" sz="2000" dirty="0" smtClean="0"/>
              <a:t>uidance </a:t>
            </a:r>
            <a:r>
              <a:rPr lang="en-US" sz="2000" dirty="0"/>
              <a:t>on </a:t>
            </a:r>
            <a:r>
              <a:rPr lang="en-US" sz="2000" dirty="0" smtClean="0"/>
              <a:t>employee background checks</a:t>
            </a:r>
          </a:p>
          <a:p>
            <a:pPr lvl="1"/>
            <a:r>
              <a:rPr lang="en-US" sz="2000" dirty="0" smtClean="0"/>
              <a:t>Procedures </a:t>
            </a:r>
            <a:r>
              <a:rPr lang="en-US" sz="2000" dirty="0"/>
              <a:t>to prevent or mitigate inappropriate disclosure </a:t>
            </a:r>
            <a:r>
              <a:rPr lang="en-US" sz="2000" dirty="0" smtClean="0"/>
              <a:t>of information</a:t>
            </a:r>
          </a:p>
          <a:p>
            <a:pPr lvl="1"/>
            <a:r>
              <a:rPr lang="en-US" sz="2000" dirty="0" smtClean="0"/>
              <a:t>Improvement </a:t>
            </a:r>
            <a:r>
              <a:rPr lang="en-US" sz="2000" dirty="0"/>
              <a:t>and maintenance of cyber forensic and </a:t>
            </a:r>
            <a:r>
              <a:rPr lang="en-US" sz="2000" dirty="0" smtClean="0"/>
              <a:t>diagnostic capabilities</a:t>
            </a:r>
            <a:endParaRPr lang="en-US" sz="2000" dirty="0"/>
          </a:p>
          <a:p>
            <a:pPr lvl="2">
              <a:buFont typeface="Courier New" panose="02070309020205020404" pitchFamily="49" charset="0"/>
              <a:buChar char="o"/>
              <a:defRPr/>
            </a:pPr>
            <a:endParaRPr lang="en-US" sz="2000" dirty="0"/>
          </a:p>
          <a:p>
            <a:pPr lvl="2">
              <a:buFont typeface="Courier New" panose="02070309020205020404" pitchFamily="49" charset="0"/>
              <a:buChar char="o"/>
              <a:defRPr/>
            </a:pPr>
            <a:endParaRPr lang="en-US" sz="2000" dirty="0" smtClean="0"/>
          </a:p>
          <a:p>
            <a:pPr lvl="2">
              <a:buFont typeface="Courier New" panose="02070309020205020404" pitchFamily="49" charset="0"/>
              <a:buChar char="o"/>
              <a:defRPr/>
            </a:pPr>
            <a:endParaRPr lang="en-US" sz="2000" dirty="0"/>
          </a:p>
          <a:p>
            <a:pPr lvl="2">
              <a:buFont typeface="Courier New" panose="02070309020205020404" pitchFamily="49" charset="0"/>
              <a:buChar char="o"/>
              <a:defRPr/>
            </a:pPr>
            <a:endParaRPr lang="en-US" sz="2000" dirty="0"/>
          </a:p>
        </p:txBody>
      </p:sp>
      <p:sp>
        <p:nvSpPr>
          <p:cNvPr id="15363" name="Title 8"/>
          <p:cNvSpPr>
            <a:spLocks noGrp="1"/>
          </p:cNvSpPr>
          <p:nvPr>
            <p:ph type="title"/>
          </p:nvPr>
        </p:nvSpPr>
        <p:spPr>
          <a:xfrm>
            <a:off x="379413" y="179388"/>
            <a:ext cx="8459787" cy="461962"/>
          </a:xfrm>
        </p:spPr>
        <p:txBody>
          <a:bodyPr/>
          <a:lstStyle/>
          <a:p>
            <a:pPr eaLnBrk="1" hangingPunct="1"/>
            <a:r>
              <a:rPr lang="en-US" altLang="en-US" dirty="0" smtClean="0"/>
              <a:t>CIP Standards Emerge</a:t>
            </a:r>
          </a:p>
        </p:txBody>
      </p:sp>
    </p:spTree>
    <p:extLst>
      <p:ext uri="{BB962C8B-B14F-4D97-AF65-F5344CB8AC3E}">
        <p14:creationId xmlns:p14="http://schemas.microsoft.com/office/powerpoint/2010/main" val="2391469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340402"/>
            <a:ext cx="6553200" cy="1385895"/>
            <a:chOff x="1304925" y="2799182"/>
            <a:chExt cx="6553200" cy="1385895"/>
          </a:xfrm>
        </p:grpSpPr>
        <p:sp>
          <p:nvSpPr>
            <p:cNvPr id="2" name="TextBox 1"/>
            <p:cNvSpPr txBox="1"/>
            <p:nvPr/>
          </p:nvSpPr>
          <p:spPr>
            <a:xfrm>
              <a:off x="1304925" y="3096479"/>
              <a:ext cx="6553200" cy="584775"/>
            </a:xfrm>
            <a:prstGeom prst="rect">
              <a:avLst/>
            </a:prstGeom>
            <a:noFill/>
          </p:spPr>
          <p:txBody>
            <a:bodyPr wrap="square" rtlCol="0">
              <a:spAutoFit/>
            </a:bodyPr>
            <a:lstStyle/>
            <a:p>
              <a:pPr algn="ctr"/>
              <a:r>
                <a:rPr lang="en-US" sz="3200" b="1" dirty="0" smtClean="0"/>
                <a:t>Physical Security</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519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6911" y="806193"/>
            <a:ext cx="8229600" cy="258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CIP-014-1 Physical Security</a:t>
            </a:r>
          </a:p>
        </p:txBody>
      </p:sp>
      <p:sp>
        <p:nvSpPr>
          <p:cNvPr id="2" name="Rectangle 1"/>
          <p:cNvSpPr/>
          <p:nvPr/>
        </p:nvSpPr>
        <p:spPr>
          <a:xfrm>
            <a:off x="528451" y="3822497"/>
            <a:ext cx="7926779" cy="1569660"/>
          </a:xfrm>
          <a:prstGeom prst="rect">
            <a:avLst/>
          </a:prstGeom>
        </p:spPr>
        <p:txBody>
          <a:bodyPr wrap="square">
            <a:spAutoFit/>
          </a:bodyPr>
          <a:lstStyle/>
          <a:p>
            <a:r>
              <a:rPr lang="en-US" sz="2400" i="1" dirty="0" smtClean="0"/>
              <a:t>“The </a:t>
            </a:r>
            <a:r>
              <a:rPr lang="en-US" sz="2400" i="1" dirty="0"/>
              <a:t>attack was "the most significant incident of domestic terrorism involving the grid that has ever occurred" in the U.S</a:t>
            </a:r>
            <a:r>
              <a:rPr lang="en-US" sz="2400" i="1" dirty="0" smtClean="0"/>
              <a:t>.”</a:t>
            </a:r>
          </a:p>
          <a:p>
            <a:r>
              <a:rPr lang="en-US" sz="2400" dirty="0" smtClean="0"/>
              <a:t>-- Jon </a:t>
            </a:r>
            <a:r>
              <a:rPr lang="en-US" sz="2400" dirty="0" err="1"/>
              <a:t>Wellinghoff</a:t>
            </a:r>
            <a:r>
              <a:rPr lang="en-US" sz="2400" dirty="0"/>
              <a:t>, </a:t>
            </a:r>
            <a:r>
              <a:rPr lang="en-US" sz="2400" dirty="0" smtClean="0"/>
              <a:t>former Chairman </a:t>
            </a:r>
            <a:r>
              <a:rPr lang="en-US" sz="2400" dirty="0"/>
              <a:t>of </a:t>
            </a:r>
            <a:r>
              <a:rPr lang="en-US" sz="2400" dirty="0" smtClean="0"/>
              <a:t>FERC</a:t>
            </a:r>
            <a:endParaRPr lang="en-US" sz="2400" dirty="0"/>
          </a:p>
        </p:txBody>
      </p:sp>
    </p:spTree>
    <p:extLst>
      <p:ext uri="{BB962C8B-B14F-4D97-AF65-F5344CB8AC3E}">
        <p14:creationId xmlns:p14="http://schemas.microsoft.com/office/powerpoint/2010/main" val="3256744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California Metcalf Attack – April 16, 2013</a:t>
            </a:r>
            <a:endParaRPr lang="en-US" dirty="0"/>
          </a:p>
        </p:txBody>
      </p:sp>
      <p:pic>
        <p:nvPicPr>
          <p:cNvPr id="1026" name="Picture 2" descr="http://si.wsj.net/public/resources/images/OG-AA794_GRIDAT_NS_201402041713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59" y="878774"/>
            <a:ext cx="7255823" cy="553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34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CIP-014-1 Physical Security</a:t>
            </a:r>
          </a:p>
        </p:txBody>
      </p:sp>
      <p:sp>
        <p:nvSpPr>
          <p:cNvPr id="2" name="Content Placeholder 1"/>
          <p:cNvSpPr>
            <a:spLocks noGrp="1"/>
          </p:cNvSpPr>
          <p:nvPr>
            <p:ph idx="1"/>
          </p:nvPr>
        </p:nvSpPr>
        <p:spPr>
          <a:xfrm>
            <a:off x="504702" y="804924"/>
            <a:ext cx="8229600" cy="5116513"/>
          </a:xfrm>
        </p:spPr>
        <p:txBody>
          <a:bodyPr>
            <a:normAutofit fontScale="77500" lnSpcReduction="20000"/>
          </a:bodyPr>
          <a:lstStyle/>
          <a:p>
            <a:pPr marL="514350" indent="-514350">
              <a:buFont typeface="+mj-lt"/>
              <a:buAutoNum type="arabicPeriod"/>
            </a:pPr>
            <a:r>
              <a:rPr lang="en-US" dirty="0" smtClean="0"/>
              <a:t>The </a:t>
            </a:r>
            <a:r>
              <a:rPr lang="en-US" dirty="0"/>
              <a:t>attack began </a:t>
            </a:r>
            <a:r>
              <a:rPr lang="en-US" dirty="0" smtClean="0"/>
              <a:t>when </a:t>
            </a:r>
            <a:r>
              <a:rPr lang="en-US" dirty="0"/>
              <a:t>someone slipped into an underground vault </a:t>
            </a:r>
            <a:r>
              <a:rPr lang="en-US" dirty="0" smtClean="0"/>
              <a:t>and </a:t>
            </a:r>
            <a:r>
              <a:rPr lang="en-US" dirty="0"/>
              <a:t>cut telephone cables.</a:t>
            </a:r>
          </a:p>
          <a:p>
            <a:pPr marL="514350" indent="-514350">
              <a:buFont typeface="+mj-lt"/>
              <a:buAutoNum type="arabicPeriod"/>
            </a:pPr>
            <a:r>
              <a:rPr lang="en-US" dirty="0"/>
              <a:t>Within half an hour, </a:t>
            </a:r>
            <a:r>
              <a:rPr lang="en-US" dirty="0" smtClean="0"/>
              <a:t>sniper(s) </a:t>
            </a:r>
            <a:r>
              <a:rPr lang="en-US" dirty="0"/>
              <a:t>opened fire on </a:t>
            </a:r>
            <a:r>
              <a:rPr lang="en-US" dirty="0" smtClean="0"/>
              <a:t>the substation</a:t>
            </a:r>
            <a:r>
              <a:rPr lang="en-US" dirty="0"/>
              <a:t>. Shooting </a:t>
            </a:r>
            <a:r>
              <a:rPr lang="en-US" dirty="0" smtClean="0"/>
              <a:t>lasted for </a:t>
            </a:r>
            <a:r>
              <a:rPr lang="en-US" dirty="0"/>
              <a:t>19 minutes, </a:t>
            </a:r>
            <a:r>
              <a:rPr lang="en-US" dirty="0" smtClean="0"/>
              <a:t>knocking out </a:t>
            </a:r>
            <a:r>
              <a:rPr lang="en-US" dirty="0"/>
              <a:t>17 </a:t>
            </a:r>
            <a:r>
              <a:rPr lang="en-US" dirty="0" smtClean="0"/>
              <a:t>transformers. </a:t>
            </a:r>
          </a:p>
          <a:p>
            <a:pPr marL="514350" indent="-514350">
              <a:buFont typeface="+mj-lt"/>
              <a:buAutoNum type="arabicPeriod"/>
            </a:pPr>
            <a:r>
              <a:rPr lang="en-US" dirty="0" smtClean="0"/>
              <a:t>A </a:t>
            </a:r>
            <a:r>
              <a:rPr lang="en-US" dirty="0"/>
              <a:t>minute before a police car arrived, the </a:t>
            </a:r>
            <a:r>
              <a:rPr lang="en-US" dirty="0" smtClean="0"/>
              <a:t>shooter(s) </a:t>
            </a:r>
            <a:r>
              <a:rPr lang="en-US" dirty="0"/>
              <a:t>disappeared into the night.</a:t>
            </a:r>
          </a:p>
          <a:p>
            <a:pPr marL="514350" indent="-514350">
              <a:buFont typeface="+mj-lt"/>
              <a:buAutoNum type="arabicPeriod"/>
            </a:pPr>
            <a:r>
              <a:rPr lang="en-US" dirty="0"/>
              <a:t>To avoid </a:t>
            </a:r>
            <a:r>
              <a:rPr lang="en-US" dirty="0" smtClean="0"/>
              <a:t>an area-wide blackout</a:t>
            </a:r>
            <a:r>
              <a:rPr lang="en-US" dirty="0"/>
              <a:t>, electric-grid officials rerouted power around the site and asked power plants in Silicon Valley to produce more electricity. </a:t>
            </a:r>
            <a:endParaRPr lang="en-US" dirty="0" smtClean="0"/>
          </a:p>
          <a:p>
            <a:pPr marL="514350" indent="-514350">
              <a:buFont typeface="+mj-lt"/>
              <a:buAutoNum type="arabicPeriod"/>
            </a:pPr>
            <a:endParaRPr lang="en-US" dirty="0"/>
          </a:p>
          <a:p>
            <a:pPr marL="0" indent="0">
              <a:buNone/>
            </a:pPr>
            <a:r>
              <a:rPr lang="en-US" dirty="0" smtClean="0"/>
              <a:t>It </a:t>
            </a:r>
            <a:r>
              <a:rPr lang="en-US" dirty="0"/>
              <a:t>took utility workers 27 days to make </a:t>
            </a:r>
            <a:r>
              <a:rPr lang="en-US" dirty="0" smtClean="0"/>
              <a:t>repairs.</a:t>
            </a:r>
          </a:p>
          <a:p>
            <a:pPr marL="0" indent="0">
              <a:buNone/>
            </a:pPr>
            <a:endParaRPr lang="en-US" dirty="0" smtClean="0"/>
          </a:p>
          <a:p>
            <a:pPr marL="0" indent="0">
              <a:buNone/>
            </a:pPr>
            <a:r>
              <a:rPr lang="en-US" dirty="0" smtClean="0"/>
              <a:t>Nobody </a:t>
            </a:r>
            <a:r>
              <a:rPr lang="en-US" dirty="0"/>
              <a:t>has been arrested or charged in the </a:t>
            </a:r>
            <a:r>
              <a:rPr lang="en-US" dirty="0" smtClean="0"/>
              <a:t>attack.</a:t>
            </a:r>
            <a:endParaRPr lang="en-US" dirty="0"/>
          </a:p>
        </p:txBody>
      </p:sp>
    </p:spTree>
    <p:extLst>
      <p:ext uri="{BB962C8B-B14F-4D97-AF65-F5344CB8AC3E}">
        <p14:creationId xmlns:p14="http://schemas.microsoft.com/office/powerpoint/2010/main" val="4063061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5911" y="828675"/>
            <a:ext cx="8613289" cy="5116513"/>
          </a:xfrm>
        </p:spPr>
        <p:txBody>
          <a:bodyPr>
            <a:normAutofit/>
          </a:bodyPr>
          <a:lstStyle/>
          <a:p>
            <a:pPr>
              <a:tabLst>
                <a:tab pos="6400800" algn="l"/>
              </a:tabLst>
            </a:pPr>
            <a:r>
              <a:rPr lang="en-US" sz="2600" dirty="0"/>
              <a:t>FERC Directive  </a:t>
            </a:r>
            <a:r>
              <a:rPr lang="en-US" sz="2600" dirty="0" smtClean="0"/>
              <a:t>                                    Mar  7, 2014</a:t>
            </a:r>
            <a:endParaRPr lang="en-US" sz="2600" dirty="0"/>
          </a:p>
          <a:p>
            <a:pPr>
              <a:tabLst>
                <a:tab pos="6400800" algn="l"/>
              </a:tabLst>
            </a:pPr>
            <a:r>
              <a:rPr lang="en-US" sz="2600" dirty="0"/>
              <a:t>Approved by Industry Final </a:t>
            </a:r>
            <a:r>
              <a:rPr lang="en-US" sz="2600" dirty="0" smtClean="0"/>
              <a:t>Ballot          May  5, 2014</a:t>
            </a:r>
            <a:endParaRPr lang="en-US" sz="2600" dirty="0"/>
          </a:p>
          <a:p>
            <a:pPr>
              <a:tabLst>
                <a:tab pos="6400800" algn="l"/>
              </a:tabLst>
            </a:pPr>
            <a:r>
              <a:rPr lang="en-US" sz="2600" dirty="0"/>
              <a:t>Adopted by NERC Board of Trustees </a:t>
            </a:r>
            <a:r>
              <a:rPr lang="en-US" sz="2600" dirty="0" smtClean="0"/>
              <a:t>   May 13, 2014</a:t>
            </a:r>
            <a:endParaRPr lang="en-US" sz="2600" dirty="0"/>
          </a:p>
          <a:p>
            <a:pPr>
              <a:tabLst>
                <a:tab pos="6400800" algn="l"/>
              </a:tabLst>
            </a:pPr>
            <a:r>
              <a:rPr lang="en-US" sz="2600" dirty="0" smtClean="0"/>
              <a:t>Approved by FERC                                Nov 20, 2014</a:t>
            </a:r>
          </a:p>
          <a:p>
            <a:pPr>
              <a:tabLst>
                <a:tab pos="6400800" algn="l"/>
              </a:tabLst>
            </a:pPr>
            <a:endParaRPr lang="en-US" sz="2600" dirty="0" smtClean="0"/>
          </a:p>
          <a:p>
            <a:pPr marL="0" indent="0">
              <a:buNone/>
              <a:tabLst>
                <a:tab pos="6400800" algn="l"/>
              </a:tabLst>
            </a:pPr>
            <a:endParaRPr lang="en-US" sz="2600" dirty="0" smtClean="0"/>
          </a:p>
          <a:p>
            <a:pPr marL="0" indent="0" algn="ctr">
              <a:buNone/>
              <a:tabLst>
                <a:tab pos="6400800" algn="l"/>
              </a:tabLst>
            </a:pPr>
            <a:r>
              <a:rPr lang="en-US" sz="2600" b="1" dirty="0" smtClean="0">
                <a:solidFill>
                  <a:srgbClr val="FF0000"/>
                </a:solidFill>
              </a:rPr>
              <a:t>Effective Oct 1, 2015</a:t>
            </a:r>
            <a:endParaRPr lang="en-US" sz="2600" b="1" dirty="0">
              <a:solidFill>
                <a:srgbClr val="FF0000"/>
              </a:solidFill>
            </a:endParaRPr>
          </a:p>
        </p:txBody>
      </p:sp>
      <p:sp>
        <p:nvSpPr>
          <p:cNvPr id="4" name="Title 3"/>
          <p:cNvSpPr>
            <a:spLocks noGrp="1"/>
          </p:cNvSpPr>
          <p:nvPr>
            <p:ph type="title"/>
          </p:nvPr>
        </p:nvSpPr>
        <p:spPr/>
        <p:txBody>
          <a:bodyPr/>
          <a:lstStyle/>
          <a:p>
            <a:r>
              <a:rPr lang="en-US" dirty="0"/>
              <a:t>CIP-014-1 Physical Security</a:t>
            </a:r>
          </a:p>
        </p:txBody>
      </p:sp>
    </p:spTree>
    <p:extLst>
      <p:ext uri="{BB962C8B-B14F-4D97-AF65-F5344CB8AC3E}">
        <p14:creationId xmlns:p14="http://schemas.microsoft.com/office/powerpoint/2010/main" val="4215849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tabLst>
                <a:tab pos="5948363" algn="l"/>
              </a:tabLst>
            </a:pPr>
            <a:r>
              <a:rPr lang="en-US" sz="2600" dirty="0" smtClean="0"/>
              <a:t>FERC directed creation of the Standard</a:t>
            </a:r>
            <a:endParaRPr lang="en-US" sz="2600" dirty="0"/>
          </a:p>
          <a:p>
            <a:pPr lvl="1">
              <a:tabLst>
                <a:tab pos="5948363" algn="l"/>
              </a:tabLst>
            </a:pPr>
            <a:r>
              <a:rPr lang="en-US" sz="2400" dirty="0" smtClean="0"/>
              <a:t>Gave a 90-day time limit to complete</a:t>
            </a:r>
          </a:p>
          <a:p>
            <a:pPr lvl="1"/>
            <a:r>
              <a:rPr lang="en-US" sz="2400" dirty="0" smtClean="0"/>
              <a:t>Applies to Transmission Owners of Substations with BES elements 200 kV and above and those Control Centers that they operate</a:t>
            </a:r>
          </a:p>
          <a:p>
            <a:pPr lvl="1"/>
            <a:r>
              <a:rPr lang="en-US" sz="2400" dirty="0" smtClean="0"/>
              <a:t>Requires risk assessment, physical security plan, third-party verification of these</a:t>
            </a:r>
          </a:p>
          <a:p>
            <a:pPr marL="914400" lvl="2" indent="0">
              <a:buNone/>
            </a:pPr>
            <a:endParaRPr lang="en-US" sz="2000" dirty="0"/>
          </a:p>
        </p:txBody>
      </p:sp>
      <p:sp>
        <p:nvSpPr>
          <p:cNvPr id="4" name="Title 3"/>
          <p:cNvSpPr>
            <a:spLocks noGrp="1"/>
          </p:cNvSpPr>
          <p:nvPr>
            <p:ph type="title"/>
          </p:nvPr>
        </p:nvSpPr>
        <p:spPr/>
        <p:txBody>
          <a:bodyPr/>
          <a:lstStyle/>
          <a:p>
            <a:r>
              <a:rPr lang="en-US" dirty="0"/>
              <a:t>CIP-014-1 Physical Security</a:t>
            </a:r>
          </a:p>
        </p:txBody>
      </p:sp>
    </p:spTree>
    <p:extLst>
      <p:ext uri="{BB962C8B-B14F-4D97-AF65-F5344CB8AC3E}">
        <p14:creationId xmlns:p14="http://schemas.microsoft.com/office/powerpoint/2010/main" val="549262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340402"/>
            <a:ext cx="6553200" cy="1385895"/>
            <a:chOff x="1304925" y="2799182"/>
            <a:chExt cx="6553200" cy="1385895"/>
          </a:xfrm>
        </p:grpSpPr>
        <p:sp>
          <p:nvSpPr>
            <p:cNvPr id="2" name="TextBox 1"/>
            <p:cNvSpPr txBox="1"/>
            <p:nvPr/>
          </p:nvSpPr>
          <p:spPr>
            <a:xfrm>
              <a:off x="1304925" y="3096479"/>
              <a:ext cx="6553200" cy="584775"/>
            </a:xfrm>
            <a:prstGeom prst="rect">
              <a:avLst/>
            </a:prstGeom>
            <a:noFill/>
          </p:spPr>
          <p:txBody>
            <a:bodyPr wrap="square" rtlCol="0">
              <a:spAutoFit/>
            </a:bodyPr>
            <a:lstStyle/>
            <a:p>
              <a:pPr algn="ctr"/>
              <a:r>
                <a:rPr lang="en-US" sz="3200" b="1" dirty="0" smtClean="0"/>
                <a:t>Cyber Security</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2875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21</a:t>
            </a:r>
            <a:r>
              <a:rPr lang="en-US" baseline="30000" dirty="0" smtClean="0"/>
              <a:t>st</a:t>
            </a:r>
            <a:r>
              <a:rPr lang="en-US" dirty="0" smtClean="0"/>
              <a:t> Century Cyber Attacker</a:t>
            </a:r>
            <a:endParaRPr lang="en-US" dirty="0"/>
          </a:p>
        </p:txBody>
      </p:sp>
      <p:pic>
        <p:nvPicPr>
          <p:cNvPr id="2050" name="Picture 2" descr="threatto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193" y="900890"/>
            <a:ext cx="4521937" cy="478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3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80960" cy="609600"/>
          </a:xfrm>
        </p:spPr>
        <p:txBody>
          <a:bodyPr>
            <a:normAutofit fontScale="90000"/>
          </a:bodyPr>
          <a:lstStyle/>
          <a:p>
            <a:r>
              <a:rPr lang="en-US" dirty="0" smtClean="0"/>
              <a:t/>
            </a:r>
            <a:br>
              <a:rPr lang="en-US" dirty="0" smtClean="0"/>
            </a:br>
            <a:r>
              <a:rPr lang="en-US" dirty="0" smtClean="0"/>
              <a:t>2009- Hacked road signs in Texas</a:t>
            </a:r>
            <a:br>
              <a:rPr lang="en-US" dirty="0" smtClean="0"/>
            </a:br>
            <a:endParaRPr lang="en-US" dirty="0"/>
          </a:p>
        </p:txBody>
      </p:sp>
      <p:pic>
        <p:nvPicPr>
          <p:cNvPr id="1026" name="Picture 2" descr="Zombies on the Highwa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71600"/>
            <a:ext cx="552072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09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840292"/>
            <a:ext cx="8278914" cy="4901696"/>
          </a:xfrm>
        </p:spPr>
        <p:txBody>
          <a:bodyPr>
            <a:normAutofit/>
          </a:bodyPr>
          <a:lstStyle/>
          <a:p>
            <a:r>
              <a:rPr lang="en-US" sz="2400" dirty="0" smtClean="0"/>
              <a:t>At the end of this presentation you will be able to:</a:t>
            </a:r>
          </a:p>
          <a:p>
            <a:pPr lvl="1"/>
            <a:r>
              <a:rPr lang="en-US" sz="2000" dirty="0" smtClean="0"/>
              <a:t>Explain why the electricity industry is under federal regulation for physical and cyber protection</a:t>
            </a:r>
          </a:p>
          <a:p>
            <a:pPr lvl="1"/>
            <a:r>
              <a:rPr lang="en-US" sz="2000" dirty="0" smtClean="0"/>
              <a:t>Describe some of the physical and cyber risks to the electric grid</a:t>
            </a:r>
          </a:p>
          <a:p>
            <a:pPr lvl="1"/>
            <a:r>
              <a:rPr lang="en-US" sz="2000" dirty="0" smtClean="0"/>
              <a:t>Identify why the regulations are continuing to change</a:t>
            </a:r>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4006723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nSpc>
                <a:spcPct val="134000"/>
              </a:lnSpc>
            </a:pPr>
            <a:r>
              <a:rPr lang="en-US" sz="2800" dirty="0" err="1" smtClean="0"/>
              <a:t>Heartbleed</a:t>
            </a:r>
            <a:endParaRPr lang="en-US" sz="2800" dirty="0" smtClean="0"/>
          </a:p>
          <a:p>
            <a:pPr>
              <a:lnSpc>
                <a:spcPct val="134000"/>
              </a:lnSpc>
            </a:pPr>
            <a:r>
              <a:rPr lang="en-US" sz="2800" dirty="0" smtClean="0"/>
              <a:t>Shellshock</a:t>
            </a:r>
          </a:p>
          <a:p>
            <a:pPr>
              <a:lnSpc>
                <a:spcPct val="134000"/>
              </a:lnSpc>
            </a:pPr>
            <a:r>
              <a:rPr lang="en-US" sz="2800" dirty="0" err="1"/>
              <a:t>CryptoLocker</a:t>
            </a:r>
            <a:r>
              <a:rPr lang="en-US" sz="2800" dirty="0"/>
              <a:t> </a:t>
            </a:r>
            <a:r>
              <a:rPr lang="en-US" sz="2800" dirty="0" err="1" smtClean="0"/>
              <a:t>Ransomware</a:t>
            </a:r>
            <a:endParaRPr lang="en-US" sz="2800" dirty="0" smtClean="0"/>
          </a:p>
          <a:p>
            <a:pPr>
              <a:lnSpc>
                <a:spcPct val="134000"/>
              </a:lnSpc>
            </a:pPr>
            <a:r>
              <a:rPr lang="en-US" sz="2800" dirty="0" smtClean="0"/>
              <a:t>Advanced Persistent Threat</a:t>
            </a:r>
          </a:p>
          <a:p>
            <a:pPr lvl="1">
              <a:lnSpc>
                <a:spcPct val="134000"/>
              </a:lnSpc>
            </a:pPr>
            <a:r>
              <a:rPr lang="en-US" sz="2400" dirty="0" err="1"/>
              <a:t>BlackEnergy</a:t>
            </a:r>
            <a:r>
              <a:rPr lang="en-US" sz="2400" dirty="0"/>
              <a:t> </a:t>
            </a:r>
            <a:r>
              <a:rPr lang="en-US" sz="2400" dirty="0" err="1" smtClean="0"/>
              <a:t>Crimeware</a:t>
            </a:r>
            <a:endParaRPr lang="en-US" sz="2400" dirty="0"/>
          </a:p>
        </p:txBody>
      </p:sp>
      <p:sp>
        <p:nvSpPr>
          <p:cNvPr id="4" name="Title 3"/>
          <p:cNvSpPr>
            <a:spLocks noGrp="1"/>
          </p:cNvSpPr>
          <p:nvPr>
            <p:ph type="title"/>
          </p:nvPr>
        </p:nvSpPr>
        <p:spPr/>
        <p:txBody>
          <a:bodyPr/>
          <a:lstStyle/>
          <a:p>
            <a:r>
              <a:rPr lang="en-US" dirty="0" smtClean="0"/>
              <a:t>Current Cyber Threats</a:t>
            </a:r>
            <a:endParaRPr lang="en-US" dirty="0"/>
          </a:p>
        </p:txBody>
      </p:sp>
    </p:spTree>
    <p:extLst>
      <p:ext uri="{BB962C8B-B14F-4D97-AF65-F5344CB8AC3E}">
        <p14:creationId xmlns:p14="http://schemas.microsoft.com/office/powerpoint/2010/main" val="1284884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664" y="656683"/>
            <a:ext cx="5609656" cy="5116513"/>
          </a:xfrm>
        </p:spPr>
        <p:txBody>
          <a:bodyPr>
            <a:normAutofit/>
          </a:bodyPr>
          <a:lstStyle/>
          <a:p>
            <a:r>
              <a:rPr lang="en-US" sz="2200" b="1" dirty="0" smtClean="0"/>
              <a:t>Conducted by NERC every 2 years</a:t>
            </a:r>
          </a:p>
          <a:p>
            <a:r>
              <a:rPr lang="en-US" sz="2200" dirty="0" smtClean="0"/>
              <a:t>Last conducted November 2013</a:t>
            </a:r>
          </a:p>
          <a:p>
            <a:r>
              <a:rPr lang="en-US" sz="2200" dirty="0" smtClean="0"/>
              <a:t>Over </a:t>
            </a:r>
            <a:r>
              <a:rPr lang="en-US" sz="2200" dirty="0"/>
              <a:t>234 organizations with more than 2,000 individuals </a:t>
            </a:r>
            <a:endParaRPr lang="en-US" sz="2200" dirty="0" smtClean="0"/>
          </a:p>
          <a:p>
            <a:pPr lvl="1"/>
            <a:r>
              <a:rPr lang="en-US" sz="2000" dirty="0" smtClean="0"/>
              <a:t>Key </a:t>
            </a:r>
            <a:r>
              <a:rPr lang="en-US" sz="2000" dirty="0"/>
              <a:t>bulk power system </a:t>
            </a:r>
            <a:r>
              <a:rPr lang="en-US" sz="2000" dirty="0" smtClean="0"/>
              <a:t>functions</a:t>
            </a:r>
          </a:p>
          <a:p>
            <a:pPr lvl="1"/>
            <a:r>
              <a:rPr lang="en-US" sz="2000" dirty="0" smtClean="0"/>
              <a:t>Department </a:t>
            </a:r>
            <a:r>
              <a:rPr lang="en-US" sz="2000" dirty="0"/>
              <a:t>of Homeland Security (DHS</a:t>
            </a:r>
            <a:r>
              <a:rPr lang="en-US" sz="2000" dirty="0" smtClean="0"/>
              <a:t>)</a:t>
            </a:r>
          </a:p>
          <a:p>
            <a:pPr lvl="1"/>
            <a:r>
              <a:rPr lang="en-US" sz="2000" dirty="0" smtClean="0"/>
              <a:t>Federal </a:t>
            </a:r>
            <a:r>
              <a:rPr lang="en-US" sz="2000" dirty="0"/>
              <a:t>Bureau of Investigation (FBI</a:t>
            </a:r>
            <a:r>
              <a:rPr lang="en-US" sz="2000" dirty="0" smtClean="0"/>
              <a:t>)</a:t>
            </a:r>
          </a:p>
          <a:p>
            <a:pPr lvl="1"/>
            <a:r>
              <a:rPr lang="en-US" sz="2000" dirty="0" smtClean="0"/>
              <a:t>Department </a:t>
            </a:r>
            <a:r>
              <a:rPr lang="en-US" sz="2000" dirty="0"/>
              <a:t>of Energy (</a:t>
            </a:r>
            <a:r>
              <a:rPr lang="en-US" sz="2000" dirty="0" smtClean="0"/>
              <a:t>DOE)</a:t>
            </a:r>
          </a:p>
          <a:p>
            <a:r>
              <a:rPr lang="en-US" sz="2200" dirty="0" smtClean="0"/>
              <a:t>The exercise simulated: </a:t>
            </a:r>
          </a:p>
          <a:p>
            <a:pPr lvl="1"/>
            <a:r>
              <a:rPr lang="en-US" sz="2000" dirty="0"/>
              <a:t>C</a:t>
            </a:r>
            <a:r>
              <a:rPr lang="en-US" sz="2000" dirty="0" smtClean="0"/>
              <a:t>yber attacks on corporate </a:t>
            </a:r>
            <a:r>
              <a:rPr lang="en-US" sz="2000" dirty="0"/>
              <a:t>and control </a:t>
            </a:r>
            <a:r>
              <a:rPr lang="en-US" sz="2000" dirty="0" smtClean="0"/>
              <a:t>networks</a:t>
            </a:r>
          </a:p>
          <a:p>
            <a:pPr lvl="1"/>
            <a:r>
              <a:rPr lang="en-US" sz="2000" dirty="0" smtClean="0"/>
              <a:t>Concurrent </a:t>
            </a:r>
            <a:r>
              <a:rPr lang="en-US" sz="2000" dirty="0"/>
              <a:t>simulated physical attack </a:t>
            </a:r>
            <a:r>
              <a:rPr lang="en-US" sz="2000" dirty="0" smtClean="0"/>
              <a:t>degrading </a:t>
            </a:r>
            <a:r>
              <a:rPr lang="en-US" sz="2000" dirty="0"/>
              <a:t>reliability and threatened public health and </a:t>
            </a:r>
            <a:r>
              <a:rPr lang="en-US" sz="2000" dirty="0" smtClean="0"/>
              <a:t>safety</a:t>
            </a:r>
            <a:endParaRPr lang="en-US" sz="2000" dirty="0"/>
          </a:p>
          <a:p>
            <a:endParaRPr lang="en-US" sz="2200" dirty="0" smtClean="0"/>
          </a:p>
        </p:txBody>
      </p:sp>
      <p:sp>
        <p:nvSpPr>
          <p:cNvPr id="4" name="Title 3"/>
          <p:cNvSpPr>
            <a:spLocks noGrp="1"/>
          </p:cNvSpPr>
          <p:nvPr>
            <p:ph type="title"/>
          </p:nvPr>
        </p:nvSpPr>
        <p:spPr/>
        <p:txBody>
          <a:bodyPr/>
          <a:lstStyle/>
          <a:p>
            <a:r>
              <a:rPr lang="en-US" dirty="0" smtClean="0"/>
              <a:t>2013 </a:t>
            </a:r>
            <a:r>
              <a:rPr lang="en-US" dirty="0" err="1" smtClean="0"/>
              <a:t>GridEx</a:t>
            </a:r>
            <a:r>
              <a:rPr lang="en-US" dirty="0" smtClean="0"/>
              <a:t> II</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160" y="1451642"/>
            <a:ext cx="3088639" cy="347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020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8063" y="828675"/>
            <a:ext cx="6488497" cy="5116513"/>
          </a:xfrm>
        </p:spPr>
        <p:txBody>
          <a:bodyPr>
            <a:noAutofit/>
          </a:bodyPr>
          <a:lstStyle/>
          <a:p>
            <a:r>
              <a:rPr lang="en-US" sz="2000" dirty="0" err="1" smtClean="0"/>
              <a:t>GridEx</a:t>
            </a:r>
            <a:r>
              <a:rPr lang="en-US" sz="2000" dirty="0" smtClean="0"/>
              <a:t> </a:t>
            </a:r>
            <a:r>
              <a:rPr lang="en-US" sz="2000" dirty="0"/>
              <a:t>II’s </a:t>
            </a:r>
            <a:r>
              <a:rPr lang="en-US" sz="2000" dirty="0" smtClean="0"/>
              <a:t>Objectives</a:t>
            </a:r>
            <a:endParaRPr lang="en-US" sz="2000" dirty="0"/>
          </a:p>
          <a:p>
            <a:pPr lvl="1"/>
            <a:r>
              <a:rPr lang="en-US" sz="2000" dirty="0"/>
              <a:t>Exercise the </a:t>
            </a:r>
            <a:r>
              <a:rPr lang="en-US" sz="2000" dirty="0" smtClean="0"/>
              <a:t>readiness </a:t>
            </a:r>
            <a:r>
              <a:rPr lang="en-US" sz="2000" dirty="0"/>
              <a:t>of the </a:t>
            </a:r>
            <a:r>
              <a:rPr lang="en-US" sz="2000" dirty="0" smtClean="0"/>
              <a:t>industry </a:t>
            </a:r>
            <a:r>
              <a:rPr lang="en-US" sz="2000" dirty="0"/>
              <a:t>to respond to a </a:t>
            </a:r>
            <a:r>
              <a:rPr lang="en-US" sz="2000" dirty="0" smtClean="0"/>
              <a:t>security incident</a:t>
            </a:r>
          </a:p>
          <a:p>
            <a:pPr lvl="1"/>
            <a:r>
              <a:rPr lang="en-US" sz="2000" dirty="0" smtClean="0"/>
              <a:t>Review </a:t>
            </a:r>
            <a:r>
              <a:rPr lang="en-US" sz="2000" dirty="0"/>
              <a:t>existing command, control, and communication plans </a:t>
            </a:r>
            <a:r>
              <a:rPr lang="en-US" sz="2000" dirty="0" smtClean="0"/>
              <a:t>and tools </a:t>
            </a:r>
            <a:r>
              <a:rPr lang="en-US" sz="2000" dirty="0"/>
              <a:t>for NERC and its </a:t>
            </a:r>
            <a:r>
              <a:rPr lang="en-US" sz="2000" dirty="0" smtClean="0"/>
              <a:t>stakeholders</a:t>
            </a:r>
          </a:p>
          <a:p>
            <a:pPr lvl="1"/>
            <a:r>
              <a:rPr lang="en-US" sz="2000" dirty="0" smtClean="0"/>
              <a:t>Identify </a:t>
            </a:r>
            <a:r>
              <a:rPr lang="en-US" sz="2000" dirty="0"/>
              <a:t>potential improvements in physical </a:t>
            </a:r>
            <a:r>
              <a:rPr lang="en-US" sz="2000" dirty="0" smtClean="0"/>
              <a:t>security and</a:t>
            </a:r>
            <a:r>
              <a:rPr lang="en-US" sz="2000" dirty="0"/>
              <a:t> cybersecurity plans, programs, and responder </a:t>
            </a:r>
            <a:r>
              <a:rPr lang="en-US" sz="2000" dirty="0" smtClean="0"/>
              <a:t>skills</a:t>
            </a:r>
          </a:p>
          <a:p>
            <a:r>
              <a:rPr lang="en-US" sz="2000" dirty="0" smtClean="0"/>
              <a:t>Lessons Learned &amp; Recommendations</a:t>
            </a:r>
          </a:p>
          <a:p>
            <a:pPr lvl="1"/>
            <a:r>
              <a:rPr lang="en-US" sz="2000" dirty="0" smtClean="0"/>
              <a:t>Enhance information sharing and coordination </a:t>
            </a:r>
            <a:endParaRPr lang="en-US" sz="2000" dirty="0"/>
          </a:p>
          <a:p>
            <a:pPr lvl="1"/>
            <a:r>
              <a:rPr lang="en-US" sz="2000" dirty="0" smtClean="0"/>
              <a:t>Challenges </a:t>
            </a:r>
            <a:r>
              <a:rPr lang="en-US" sz="2000" dirty="0"/>
              <a:t>of </a:t>
            </a:r>
            <a:r>
              <a:rPr lang="en-US" sz="2000" dirty="0" smtClean="0"/>
              <a:t>simultaneous attacks </a:t>
            </a:r>
            <a:endParaRPr lang="en-US" sz="2000" dirty="0"/>
          </a:p>
          <a:p>
            <a:pPr lvl="1"/>
            <a:r>
              <a:rPr lang="en-US" sz="2000" dirty="0" smtClean="0"/>
              <a:t>Continue improvement </a:t>
            </a:r>
            <a:r>
              <a:rPr lang="en-US" sz="2000" dirty="0"/>
              <a:t>of i</a:t>
            </a:r>
            <a:r>
              <a:rPr lang="en-US" sz="2000" dirty="0" smtClean="0"/>
              <a:t>ncident response </a:t>
            </a:r>
            <a:endParaRPr lang="en-US" sz="2000" dirty="0"/>
          </a:p>
          <a:p>
            <a:pPr lvl="1"/>
            <a:r>
              <a:rPr lang="en-US" sz="2000" dirty="0" smtClean="0"/>
              <a:t>Continue improvement </a:t>
            </a:r>
            <a:r>
              <a:rPr lang="en-US" sz="2000" dirty="0"/>
              <a:t>of </a:t>
            </a:r>
            <a:r>
              <a:rPr lang="en-US" sz="2000" dirty="0" smtClean="0"/>
              <a:t>situational awareness </a:t>
            </a:r>
          </a:p>
          <a:p>
            <a:pPr lvl="1"/>
            <a:r>
              <a:rPr lang="en-US" sz="2000" dirty="0" smtClean="0"/>
              <a:t>Continue </a:t>
            </a:r>
            <a:r>
              <a:rPr lang="en-US" sz="2000" dirty="0"/>
              <a:t>to </a:t>
            </a:r>
            <a:r>
              <a:rPr lang="en-US" sz="2000" dirty="0" smtClean="0"/>
              <a:t>improve </a:t>
            </a:r>
            <a:r>
              <a:rPr lang="en-US" sz="2000" dirty="0"/>
              <a:t>the Grid Exercise Program </a:t>
            </a:r>
          </a:p>
          <a:p>
            <a:endParaRPr lang="en-US" sz="2000" dirty="0"/>
          </a:p>
          <a:p>
            <a:pPr lvl="1"/>
            <a:endParaRPr lang="en-US" sz="2000" dirty="0"/>
          </a:p>
          <a:p>
            <a:pPr lvl="1"/>
            <a:endParaRPr lang="en-US" sz="2000" dirty="0"/>
          </a:p>
          <a:p>
            <a:pPr>
              <a:lnSpc>
                <a:spcPct val="134000"/>
              </a:lnSpc>
            </a:pPr>
            <a:endParaRPr lang="en-US" sz="2000" dirty="0" smtClean="0"/>
          </a:p>
        </p:txBody>
      </p:sp>
      <p:sp>
        <p:nvSpPr>
          <p:cNvPr id="4" name="Title 3"/>
          <p:cNvSpPr>
            <a:spLocks noGrp="1"/>
          </p:cNvSpPr>
          <p:nvPr>
            <p:ph type="title"/>
          </p:nvPr>
        </p:nvSpPr>
        <p:spPr/>
        <p:txBody>
          <a:bodyPr/>
          <a:lstStyle/>
          <a:p>
            <a:r>
              <a:rPr lang="en-US" dirty="0" smtClean="0"/>
              <a:t>2013 </a:t>
            </a:r>
            <a:r>
              <a:rPr lang="en-US" dirty="0" err="1" smtClean="0"/>
              <a:t>GridEx</a:t>
            </a:r>
            <a:r>
              <a:rPr lang="en-US" dirty="0" smtClean="0"/>
              <a:t> II</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41" y="1795010"/>
            <a:ext cx="2281445" cy="289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626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413" y="828675"/>
            <a:ext cx="8229600" cy="5116513"/>
          </a:xfrm>
        </p:spPr>
        <p:txBody>
          <a:bodyPr rtlCol="0">
            <a:noAutofit/>
          </a:bodyPr>
          <a:lstStyle/>
          <a:p>
            <a:r>
              <a:rPr lang="en-US" sz="2000" dirty="0" smtClean="0"/>
              <a:t>2003 – NERC Urgent Action 1200</a:t>
            </a:r>
          </a:p>
          <a:p>
            <a:r>
              <a:rPr lang="en-US" sz="2000" dirty="0" smtClean="0"/>
              <a:t>2008 – CIP Version 1</a:t>
            </a:r>
          </a:p>
          <a:p>
            <a:r>
              <a:rPr lang="en-US" sz="2000" dirty="0" smtClean="0"/>
              <a:t>2009 – CIP Version 2</a:t>
            </a:r>
          </a:p>
          <a:p>
            <a:r>
              <a:rPr lang="en-US" sz="2000" dirty="0" smtClean="0"/>
              <a:t>2010 – CIP Version 3</a:t>
            </a:r>
          </a:p>
          <a:p>
            <a:r>
              <a:rPr lang="en-US" sz="2000" dirty="0" smtClean="0"/>
              <a:t>2016 – CIP Version 5 (High &amp; Medium Impact)</a:t>
            </a:r>
          </a:p>
          <a:p>
            <a:r>
              <a:rPr lang="en-US" sz="2000" smtClean="0"/>
              <a:t>2017</a:t>
            </a:r>
            <a:r>
              <a:rPr lang="en-US" sz="2000" dirty="0" smtClean="0"/>
              <a:t>– </a:t>
            </a:r>
            <a:r>
              <a:rPr lang="en-US" sz="2000" dirty="0"/>
              <a:t>CIP Version 5 </a:t>
            </a:r>
            <a:r>
              <a:rPr lang="en-US" sz="2000" dirty="0" smtClean="0"/>
              <a:t>(Low Impact)</a:t>
            </a:r>
          </a:p>
          <a:p>
            <a:endParaRPr lang="en-US" sz="2000" dirty="0"/>
          </a:p>
          <a:p>
            <a:r>
              <a:rPr lang="en-US" sz="2000" b="1" dirty="0"/>
              <a:t>Cyber standards change rapidly, driven by:</a:t>
            </a:r>
          </a:p>
          <a:p>
            <a:pPr lvl="1"/>
            <a:r>
              <a:rPr lang="en-US" sz="2000" b="1" dirty="0"/>
              <a:t>Actual events</a:t>
            </a:r>
          </a:p>
          <a:p>
            <a:pPr lvl="1"/>
            <a:r>
              <a:rPr lang="en-US" sz="2000" b="1" dirty="0"/>
              <a:t>Technology changes</a:t>
            </a:r>
          </a:p>
          <a:p>
            <a:pPr lvl="1"/>
            <a:r>
              <a:rPr lang="en-US" sz="2000" b="1" dirty="0"/>
              <a:t>Directives from national level security</a:t>
            </a:r>
          </a:p>
          <a:p>
            <a:pPr lvl="1"/>
            <a:r>
              <a:rPr lang="en-US" sz="2000" b="1" dirty="0"/>
              <a:t>Lessons learned in what-if </a:t>
            </a:r>
            <a:r>
              <a:rPr lang="en-US" sz="2000" b="1" dirty="0" smtClean="0"/>
              <a:t>scenarios </a:t>
            </a:r>
            <a:endParaRPr lang="en-US" sz="2000" b="1" dirty="0"/>
          </a:p>
          <a:p>
            <a:endParaRPr lang="en-US" sz="2000" dirty="0" smtClean="0"/>
          </a:p>
          <a:p>
            <a:endParaRPr lang="en-US" sz="2000" dirty="0" smtClean="0"/>
          </a:p>
          <a:p>
            <a:endParaRPr lang="en-US" sz="2000" dirty="0"/>
          </a:p>
          <a:p>
            <a:pPr lvl="2">
              <a:buFont typeface="Courier New" panose="02070309020205020404" pitchFamily="49" charset="0"/>
              <a:buChar char="o"/>
              <a:defRPr/>
            </a:pPr>
            <a:endParaRPr lang="en-US" sz="2000" dirty="0"/>
          </a:p>
          <a:p>
            <a:pPr lvl="2">
              <a:buFont typeface="Courier New" panose="02070309020205020404" pitchFamily="49" charset="0"/>
              <a:buChar char="o"/>
              <a:defRPr/>
            </a:pPr>
            <a:endParaRPr lang="en-US" sz="2000" dirty="0" smtClean="0"/>
          </a:p>
          <a:p>
            <a:pPr lvl="2">
              <a:buFont typeface="Courier New" panose="02070309020205020404" pitchFamily="49" charset="0"/>
              <a:buChar char="o"/>
              <a:defRPr/>
            </a:pPr>
            <a:endParaRPr lang="en-US" sz="2000" dirty="0"/>
          </a:p>
          <a:p>
            <a:pPr lvl="2">
              <a:buFont typeface="Courier New" panose="02070309020205020404" pitchFamily="49" charset="0"/>
              <a:buChar char="o"/>
              <a:defRPr/>
            </a:pPr>
            <a:endParaRPr lang="en-US" sz="2000" dirty="0"/>
          </a:p>
        </p:txBody>
      </p:sp>
      <p:sp>
        <p:nvSpPr>
          <p:cNvPr id="15363" name="Title 8"/>
          <p:cNvSpPr>
            <a:spLocks noGrp="1"/>
          </p:cNvSpPr>
          <p:nvPr>
            <p:ph type="title"/>
          </p:nvPr>
        </p:nvSpPr>
        <p:spPr>
          <a:xfrm>
            <a:off x="379413" y="179388"/>
            <a:ext cx="8459787" cy="461962"/>
          </a:xfrm>
        </p:spPr>
        <p:txBody>
          <a:bodyPr/>
          <a:lstStyle/>
          <a:p>
            <a:pPr eaLnBrk="1" hangingPunct="1"/>
            <a:r>
              <a:rPr lang="en-US" altLang="en-US" dirty="0" smtClean="0"/>
              <a:t>CIP Standards Emerge and Evolve</a:t>
            </a:r>
          </a:p>
        </p:txBody>
      </p:sp>
    </p:spTree>
    <p:extLst>
      <p:ext uri="{BB962C8B-B14F-4D97-AF65-F5344CB8AC3E}">
        <p14:creationId xmlns:p14="http://schemas.microsoft.com/office/powerpoint/2010/main" val="2494579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lnSpc>
                <a:spcPct val="134000"/>
              </a:lnSpc>
            </a:pPr>
            <a:r>
              <a:rPr lang="en-US" sz="2000" dirty="0" smtClean="0"/>
              <a:t>The </a:t>
            </a:r>
            <a:r>
              <a:rPr lang="en-US" sz="2000" dirty="0"/>
              <a:t>NERC CIP </a:t>
            </a:r>
            <a:r>
              <a:rPr lang="en-US" sz="2000" dirty="0" smtClean="0"/>
              <a:t>Standards </a:t>
            </a:r>
            <a:r>
              <a:rPr lang="en-US" sz="2000" dirty="0"/>
              <a:t>Version 5 is the first major change in requirements and approach in a decade, representing significant progress in mitigating cyber risks to the bulk power system</a:t>
            </a:r>
            <a:r>
              <a:rPr lang="en-US" sz="2000" dirty="0" smtClean="0"/>
              <a:t>.</a:t>
            </a:r>
          </a:p>
          <a:p>
            <a:pPr>
              <a:lnSpc>
                <a:spcPct val="134000"/>
              </a:lnSpc>
            </a:pPr>
            <a:endParaRPr lang="en-US" sz="2000" dirty="0" smtClean="0"/>
          </a:p>
          <a:p>
            <a:pPr>
              <a:lnSpc>
                <a:spcPct val="134000"/>
              </a:lnSpc>
            </a:pPr>
            <a:r>
              <a:rPr lang="en-US" sz="2000" dirty="0" smtClean="0"/>
              <a:t>CIP v6 is on horizon already (based </a:t>
            </a:r>
            <a:r>
              <a:rPr lang="en-US" sz="2000" dirty="0"/>
              <a:t>on FERC Order </a:t>
            </a:r>
            <a:r>
              <a:rPr lang="en-US" sz="2000" dirty="0" smtClean="0"/>
              <a:t>791)</a:t>
            </a:r>
            <a:endParaRPr lang="en-US" sz="2000" dirty="0"/>
          </a:p>
          <a:p>
            <a:pPr marL="1031875">
              <a:lnSpc>
                <a:spcPct val="134000"/>
              </a:lnSpc>
            </a:pPr>
            <a:r>
              <a:rPr lang="en-US" sz="2000" dirty="0" smtClean="0"/>
              <a:t>Identify</a:t>
            </a:r>
            <a:r>
              <a:rPr lang="en-US" sz="2000" dirty="0"/>
              <a:t>, Assess, Correct (IAC) </a:t>
            </a:r>
          </a:p>
          <a:p>
            <a:pPr marL="1031875">
              <a:lnSpc>
                <a:spcPct val="134000"/>
              </a:lnSpc>
            </a:pPr>
            <a:r>
              <a:rPr lang="en-US" sz="2000" dirty="0"/>
              <a:t>Low Impact Assets</a:t>
            </a:r>
          </a:p>
          <a:p>
            <a:pPr marL="1031875">
              <a:lnSpc>
                <a:spcPct val="134000"/>
              </a:lnSpc>
            </a:pPr>
            <a:r>
              <a:rPr lang="en-US" sz="2000" dirty="0"/>
              <a:t>Communication Networks </a:t>
            </a:r>
          </a:p>
          <a:p>
            <a:pPr marL="1031875">
              <a:lnSpc>
                <a:spcPct val="134000"/>
              </a:lnSpc>
            </a:pPr>
            <a:r>
              <a:rPr lang="en-US" sz="2000" dirty="0"/>
              <a:t>Transient Devices</a:t>
            </a:r>
          </a:p>
          <a:p>
            <a:pPr>
              <a:lnSpc>
                <a:spcPct val="134000"/>
              </a:lnSpc>
            </a:pPr>
            <a:endParaRPr lang="en-US" sz="2000" dirty="0" smtClean="0"/>
          </a:p>
          <a:p>
            <a:pPr lvl="1"/>
            <a:endParaRPr lang="en-US" sz="2000" dirty="0"/>
          </a:p>
          <a:p>
            <a:pPr lvl="1"/>
            <a:endParaRPr lang="en-US" sz="2000" dirty="0"/>
          </a:p>
          <a:p>
            <a:pPr>
              <a:lnSpc>
                <a:spcPct val="134000"/>
              </a:lnSpc>
            </a:pPr>
            <a:endParaRPr lang="en-US" sz="2000" dirty="0" smtClean="0"/>
          </a:p>
        </p:txBody>
      </p:sp>
      <p:sp>
        <p:nvSpPr>
          <p:cNvPr id="4" name="Title 3"/>
          <p:cNvSpPr>
            <a:spLocks noGrp="1"/>
          </p:cNvSpPr>
          <p:nvPr>
            <p:ph type="title"/>
          </p:nvPr>
        </p:nvSpPr>
        <p:spPr/>
        <p:txBody>
          <a:bodyPr/>
          <a:lstStyle/>
          <a:p>
            <a:r>
              <a:rPr lang="en-US" dirty="0" smtClean="0"/>
              <a:t>Current changes coming in CIP Versions 5</a:t>
            </a:r>
            <a:endParaRPr lang="en-US" dirty="0"/>
          </a:p>
        </p:txBody>
      </p:sp>
    </p:spTree>
    <p:extLst>
      <p:ext uri="{BB962C8B-B14F-4D97-AF65-F5344CB8AC3E}">
        <p14:creationId xmlns:p14="http://schemas.microsoft.com/office/powerpoint/2010/main" val="4954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340402"/>
            <a:ext cx="6553200" cy="1385895"/>
            <a:chOff x="1304925" y="2799182"/>
            <a:chExt cx="6553200" cy="1385895"/>
          </a:xfrm>
        </p:grpSpPr>
        <p:sp>
          <p:nvSpPr>
            <p:cNvPr id="2" name="TextBox 1"/>
            <p:cNvSpPr txBox="1"/>
            <p:nvPr/>
          </p:nvSpPr>
          <p:spPr>
            <a:xfrm>
              <a:off x="1304925" y="3096479"/>
              <a:ext cx="6553200" cy="584775"/>
            </a:xfrm>
            <a:prstGeom prst="rect">
              <a:avLst/>
            </a:prstGeom>
            <a:noFill/>
          </p:spPr>
          <p:txBody>
            <a:bodyPr wrap="square" rtlCol="0">
              <a:spAutoFit/>
            </a:bodyPr>
            <a:lstStyle/>
            <a:p>
              <a:pPr algn="ctr"/>
              <a:r>
                <a:rPr lang="en-US" sz="3200" b="1" dirty="0" smtClean="0"/>
                <a:t>Wrap-Up</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673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9664" y="828675"/>
            <a:ext cx="8538558" cy="5297805"/>
          </a:xfrm>
        </p:spPr>
        <p:txBody>
          <a:bodyPr>
            <a:noAutofit/>
          </a:bodyPr>
          <a:lstStyle/>
          <a:p>
            <a:pPr marL="0" indent="0">
              <a:lnSpc>
                <a:spcPct val="134000"/>
              </a:lnSpc>
              <a:buNone/>
            </a:pPr>
            <a:r>
              <a:rPr lang="en-US" sz="2000" dirty="0" smtClean="0"/>
              <a:t>Why we do this: </a:t>
            </a:r>
          </a:p>
          <a:p>
            <a:pPr lvl="1">
              <a:lnSpc>
                <a:spcPct val="134000"/>
              </a:lnSpc>
            </a:pPr>
            <a:r>
              <a:rPr lang="en-US" sz="2000" dirty="0" smtClean="0"/>
              <a:t>Electricity </a:t>
            </a:r>
            <a:r>
              <a:rPr lang="en-US" sz="2000" dirty="0"/>
              <a:t>sector is part of national critical infrastructure</a:t>
            </a:r>
          </a:p>
          <a:p>
            <a:pPr lvl="1">
              <a:lnSpc>
                <a:spcPct val="134000"/>
              </a:lnSpc>
            </a:pPr>
            <a:r>
              <a:rPr lang="en-US" sz="2000" dirty="0" smtClean="0"/>
              <a:t>National interest and standards for securing critical infrastructure</a:t>
            </a:r>
          </a:p>
          <a:p>
            <a:pPr lvl="1">
              <a:lnSpc>
                <a:spcPct val="134000"/>
              </a:lnSpc>
            </a:pPr>
            <a:r>
              <a:rPr lang="en-US" sz="2000" dirty="0" smtClean="0"/>
              <a:t>Securing the infrastructure includes plans to not only prevent problems, but also to detect, contain, and recover</a:t>
            </a:r>
          </a:p>
          <a:p>
            <a:pPr lvl="1">
              <a:lnSpc>
                <a:spcPct val="134000"/>
              </a:lnSpc>
            </a:pPr>
            <a:r>
              <a:rPr lang="en-US" sz="2000" dirty="0"/>
              <a:t>Cyber protection requirements are changing rapidly with technologies</a:t>
            </a:r>
          </a:p>
          <a:p>
            <a:pPr marL="0" indent="0">
              <a:lnSpc>
                <a:spcPct val="134000"/>
              </a:lnSpc>
              <a:buNone/>
            </a:pPr>
            <a:endParaRPr lang="en-US" sz="2000" dirty="0" smtClean="0"/>
          </a:p>
          <a:p>
            <a:pPr marL="0" indent="0">
              <a:lnSpc>
                <a:spcPct val="134000"/>
              </a:lnSpc>
              <a:buNone/>
            </a:pPr>
            <a:r>
              <a:rPr lang="en-US" sz="2000" dirty="0" smtClean="0"/>
              <a:t>How we go about it: </a:t>
            </a:r>
          </a:p>
          <a:p>
            <a:pPr lvl="1">
              <a:lnSpc>
                <a:spcPct val="134000"/>
              </a:lnSpc>
            </a:pPr>
            <a:r>
              <a:rPr lang="en-US" sz="2000" dirty="0" smtClean="0"/>
              <a:t>Physical protection is changing with new CIP-014-1</a:t>
            </a:r>
          </a:p>
          <a:p>
            <a:pPr lvl="1">
              <a:lnSpc>
                <a:spcPct val="134000"/>
              </a:lnSpc>
            </a:pPr>
            <a:r>
              <a:rPr lang="en-US" sz="2000" dirty="0" smtClean="0"/>
              <a:t>CIP begins moving from Version 3 to Version 5 on April 1, 2016</a:t>
            </a:r>
          </a:p>
        </p:txBody>
      </p:sp>
      <p:sp>
        <p:nvSpPr>
          <p:cNvPr id="4" name="Title 3"/>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8358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8"/>
          <p:cNvSpPr>
            <a:spLocks noGrp="1"/>
          </p:cNvSpPr>
          <p:nvPr>
            <p:ph type="title"/>
          </p:nvPr>
        </p:nvSpPr>
        <p:spPr>
          <a:xfrm>
            <a:off x="2866581" y="2822004"/>
            <a:ext cx="3634803" cy="461962"/>
          </a:xfrm>
        </p:spPr>
        <p:txBody>
          <a:bodyPr/>
          <a:lstStyle/>
          <a:p>
            <a:pPr algn="ctr"/>
            <a:r>
              <a:rPr lang="en-US" altLang="en-US" sz="4000" dirty="0" smtClean="0"/>
              <a:t>Questions?</a:t>
            </a:r>
            <a:endParaRPr lang="en-US" altLang="en-US" sz="4000" dirty="0"/>
          </a:p>
        </p:txBody>
      </p:sp>
    </p:spTree>
    <p:extLst>
      <p:ext uri="{BB962C8B-B14F-4D97-AF65-F5344CB8AC3E}">
        <p14:creationId xmlns:p14="http://schemas.microsoft.com/office/powerpoint/2010/main" val="287710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8"/>
          <p:cNvSpPr>
            <a:spLocks noGrp="1"/>
          </p:cNvSpPr>
          <p:nvPr>
            <p:ph type="title"/>
          </p:nvPr>
        </p:nvSpPr>
        <p:spPr>
          <a:xfrm>
            <a:off x="379413" y="179388"/>
            <a:ext cx="8459787" cy="461962"/>
          </a:xfrm>
        </p:spPr>
        <p:txBody>
          <a:bodyPr/>
          <a:lstStyle/>
          <a:p>
            <a:r>
              <a:rPr lang="en-US" altLang="en-US" dirty="0" smtClean="0"/>
              <a:t>Questions?</a:t>
            </a:r>
            <a:endParaRPr lang="en-US" altLang="en-US" dirty="0"/>
          </a:p>
        </p:txBody>
      </p:sp>
      <p:sp>
        <p:nvSpPr>
          <p:cNvPr id="4" name="Content Placeholder 1"/>
          <p:cNvSpPr>
            <a:spLocks noGrp="1"/>
          </p:cNvSpPr>
          <p:nvPr>
            <p:ph idx="1"/>
          </p:nvPr>
        </p:nvSpPr>
        <p:spPr/>
        <p:txBody>
          <a:bodyPr>
            <a:normAutofit/>
          </a:bodyPr>
          <a:lstStyle/>
          <a:p>
            <a:pPr marL="457200" indent="-457200">
              <a:buFont typeface="+mj-lt"/>
              <a:buAutoNum type="arabicPeriod"/>
            </a:pPr>
            <a:r>
              <a:rPr lang="en-US" sz="2400" dirty="0" smtClean="0"/>
              <a:t>Which industries are identified as Critical Infrastructure Sectors?</a:t>
            </a:r>
          </a:p>
          <a:p>
            <a:pPr marL="0" indent="0">
              <a:buNone/>
            </a:pPr>
            <a:endParaRPr lang="en-US" sz="2400" dirty="0" smtClean="0"/>
          </a:p>
          <a:p>
            <a:pPr marL="857250" lvl="1" indent="-457200">
              <a:buFont typeface="+mj-lt"/>
              <a:buAutoNum type="alphaLcPeriod"/>
            </a:pPr>
            <a:r>
              <a:rPr lang="en-US" sz="2400" dirty="0" smtClean="0"/>
              <a:t>Energy (power, oil, natural gas)</a:t>
            </a:r>
          </a:p>
          <a:p>
            <a:pPr marL="857250" lvl="1" indent="-457200">
              <a:buFont typeface="+mj-lt"/>
              <a:buAutoNum type="alphaLcPeriod"/>
            </a:pPr>
            <a:r>
              <a:rPr lang="en-US" sz="2400" dirty="0" smtClean="0"/>
              <a:t>Communications</a:t>
            </a:r>
          </a:p>
          <a:p>
            <a:pPr marL="857250" lvl="1" indent="-457200">
              <a:buFont typeface="+mj-lt"/>
              <a:buAutoNum type="alphaLcPeriod"/>
            </a:pPr>
            <a:r>
              <a:rPr lang="en-US" sz="2400" dirty="0" smtClean="0"/>
              <a:t>Information Technology</a:t>
            </a:r>
          </a:p>
          <a:p>
            <a:pPr marL="857250" lvl="1" indent="-457200">
              <a:buFont typeface="+mj-lt"/>
              <a:buAutoNum type="alphaLcPeriod"/>
            </a:pPr>
            <a:r>
              <a:rPr lang="en-US" sz="2400" dirty="0" smtClean="0"/>
              <a:t>All of the above</a:t>
            </a:r>
          </a:p>
        </p:txBody>
      </p:sp>
    </p:spTree>
    <p:extLst>
      <p:ext uri="{BB962C8B-B14F-4D97-AF65-F5344CB8AC3E}">
        <p14:creationId xmlns:p14="http://schemas.microsoft.com/office/powerpoint/2010/main" val="517233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8"/>
          <p:cNvSpPr>
            <a:spLocks noGrp="1"/>
          </p:cNvSpPr>
          <p:nvPr>
            <p:ph type="title"/>
          </p:nvPr>
        </p:nvSpPr>
        <p:spPr>
          <a:xfrm>
            <a:off x="379413" y="179388"/>
            <a:ext cx="8459787" cy="461962"/>
          </a:xfrm>
        </p:spPr>
        <p:txBody>
          <a:bodyPr/>
          <a:lstStyle/>
          <a:p>
            <a:r>
              <a:rPr lang="en-US" altLang="en-US" dirty="0" smtClean="0"/>
              <a:t>Questions?</a:t>
            </a:r>
            <a:endParaRPr lang="en-US" altLang="en-US" dirty="0"/>
          </a:p>
        </p:txBody>
      </p:sp>
      <p:sp>
        <p:nvSpPr>
          <p:cNvPr id="4" name="Content Placeholder 1"/>
          <p:cNvSpPr>
            <a:spLocks noGrp="1"/>
          </p:cNvSpPr>
          <p:nvPr>
            <p:ph idx="1"/>
          </p:nvPr>
        </p:nvSpPr>
        <p:spPr/>
        <p:txBody>
          <a:bodyPr>
            <a:normAutofit/>
          </a:bodyPr>
          <a:lstStyle/>
          <a:p>
            <a:pPr marL="457200" indent="-457200">
              <a:buFont typeface="+mj-lt"/>
              <a:buAutoNum type="arabicPeriod" startAt="2"/>
            </a:pPr>
            <a:r>
              <a:rPr lang="en-US" sz="2400" dirty="0" smtClean="0"/>
              <a:t>Which of the following agencies are responsible for protecting Critical Infrastructures within ERCOT.</a:t>
            </a:r>
          </a:p>
          <a:p>
            <a:pPr marL="457200" indent="-457200">
              <a:buFont typeface="+mj-lt"/>
              <a:buAutoNum type="arabicPeriod" startAt="2"/>
            </a:pPr>
            <a:endParaRPr lang="en-US" sz="2800" dirty="0"/>
          </a:p>
          <a:p>
            <a:pPr marL="857250" lvl="1" indent="-457200">
              <a:buFont typeface="+mj-lt"/>
              <a:buAutoNum type="alphaLcPeriod"/>
            </a:pPr>
            <a:r>
              <a:rPr lang="en-US" sz="2400" dirty="0" smtClean="0"/>
              <a:t>DOE</a:t>
            </a:r>
          </a:p>
          <a:p>
            <a:pPr marL="857250" lvl="1" indent="-457200">
              <a:buFont typeface="+mj-lt"/>
              <a:buAutoNum type="alphaLcPeriod"/>
            </a:pPr>
            <a:r>
              <a:rPr lang="en-US" sz="2400" dirty="0" smtClean="0"/>
              <a:t>PUCT</a:t>
            </a:r>
          </a:p>
          <a:p>
            <a:pPr marL="857250" lvl="1" indent="-457200">
              <a:buFont typeface="+mj-lt"/>
              <a:buAutoNum type="alphaLcPeriod"/>
            </a:pPr>
            <a:r>
              <a:rPr lang="en-US" sz="2400" dirty="0" smtClean="0"/>
              <a:t>DPS</a:t>
            </a:r>
          </a:p>
          <a:p>
            <a:pPr marL="857250" lvl="1" indent="-457200">
              <a:buFont typeface="+mj-lt"/>
              <a:buAutoNum type="alphaLcPeriod"/>
            </a:pPr>
            <a:r>
              <a:rPr lang="en-US" sz="2400" dirty="0" smtClean="0"/>
              <a:t>All of the above</a:t>
            </a:r>
            <a:endParaRPr lang="en-US" sz="2400" dirty="0"/>
          </a:p>
          <a:p>
            <a:pPr marL="857250" lvl="1" indent="-457200">
              <a:buFont typeface="+mj-lt"/>
              <a:buAutoNum type="alphaLcPeriod"/>
            </a:pPr>
            <a:endParaRPr lang="en-US" sz="2000" dirty="0" smtClean="0"/>
          </a:p>
          <a:p>
            <a:pPr marL="0" indent="0">
              <a:buNone/>
            </a:pPr>
            <a:endParaRPr lang="en-US" sz="2400" dirty="0" smtClean="0"/>
          </a:p>
        </p:txBody>
      </p:sp>
    </p:spTree>
    <p:extLst>
      <p:ext uri="{BB962C8B-B14F-4D97-AF65-F5344CB8AC3E}">
        <p14:creationId xmlns:p14="http://schemas.microsoft.com/office/powerpoint/2010/main" val="132670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664" y="1043492"/>
            <a:ext cx="7484176" cy="4901696"/>
          </a:xfrm>
        </p:spPr>
        <p:txBody>
          <a:bodyPr>
            <a:normAutofit/>
          </a:bodyPr>
          <a:lstStyle/>
          <a:p>
            <a:r>
              <a:rPr lang="en-US" sz="2800" dirty="0" smtClean="0"/>
              <a:t>CIP Background and Policy</a:t>
            </a:r>
          </a:p>
          <a:p>
            <a:r>
              <a:rPr lang="en-US" sz="2800" dirty="0" smtClean="0"/>
              <a:t>Physical Security </a:t>
            </a:r>
          </a:p>
          <a:p>
            <a:r>
              <a:rPr lang="en-US" sz="2800" dirty="0" smtClean="0"/>
              <a:t>Cyber Security</a:t>
            </a:r>
          </a:p>
          <a:p>
            <a:r>
              <a:rPr lang="en-US" sz="2800" dirty="0" smtClean="0"/>
              <a:t>Wrap-Up</a:t>
            </a:r>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085727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8"/>
          <p:cNvSpPr>
            <a:spLocks noGrp="1"/>
          </p:cNvSpPr>
          <p:nvPr>
            <p:ph type="title"/>
          </p:nvPr>
        </p:nvSpPr>
        <p:spPr>
          <a:xfrm>
            <a:off x="379413" y="179388"/>
            <a:ext cx="8459787" cy="461962"/>
          </a:xfrm>
        </p:spPr>
        <p:txBody>
          <a:bodyPr/>
          <a:lstStyle/>
          <a:p>
            <a:r>
              <a:rPr lang="en-US" altLang="en-US" dirty="0" smtClean="0"/>
              <a:t>Questions?</a:t>
            </a:r>
            <a:endParaRPr lang="en-US" altLang="en-US" dirty="0"/>
          </a:p>
        </p:txBody>
      </p:sp>
      <p:sp>
        <p:nvSpPr>
          <p:cNvPr id="4" name="Content Placeholder 1"/>
          <p:cNvSpPr>
            <a:spLocks noGrp="1"/>
          </p:cNvSpPr>
          <p:nvPr>
            <p:ph idx="1"/>
          </p:nvPr>
        </p:nvSpPr>
        <p:spPr/>
        <p:txBody>
          <a:bodyPr>
            <a:normAutofit/>
          </a:bodyPr>
          <a:lstStyle/>
          <a:p>
            <a:pPr marL="457200" indent="-457200">
              <a:buFont typeface="+mj-lt"/>
              <a:buAutoNum type="arabicPeriod" startAt="3"/>
            </a:pPr>
            <a:r>
              <a:rPr lang="en-US" sz="2400" dirty="0" smtClean="0"/>
              <a:t>What Electric Industry exercise is conducted by NERC every two years?</a:t>
            </a:r>
          </a:p>
          <a:p>
            <a:pPr marL="457200" indent="-457200">
              <a:buFont typeface="+mj-lt"/>
              <a:buAutoNum type="arabicPeriod" startAt="3"/>
            </a:pPr>
            <a:endParaRPr lang="en-US" sz="2400" dirty="0"/>
          </a:p>
          <a:p>
            <a:pPr marL="857250" lvl="1" indent="-457200">
              <a:buFont typeface="+mj-lt"/>
              <a:buAutoNum type="alphaLcPeriod"/>
            </a:pPr>
            <a:r>
              <a:rPr lang="en-US" sz="2400" dirty="0" smtClean="0"/>
              <a:t>Winter Storm Drill</a:t>
            </a:r>
          </a:p>
          <a:p>
            <a:pPr marL="857250" lvl="1" indent="-457200">
              <a:buFont typeface="+mj-lt"/>
              <a:buAutoNum type="alphaLcPeriod"/>
            </a:pPr>
            <a:r>
              <a:rPr lang="en-US" sz="2400" dirty="0" err="1" smtClean="0"/>
              <a:t>GridEx</a:t>
            </a:r>
            <a:endParaRPr lang="en-US" sz="2400" dirty="0" smtClean="0"/>
          </a:p>
          <a:p>
            <a:pPr marL="857250" lvl="1" indent="-457200">
              <a:buFont typeface="+mj-lt"/>
              <a:buAutoNum type="alphaLcPeriod"/>
            </a:pPr>
            <a:r>
              <a:rPr lang="en-US" sz="2400" dirty="0" err="1" smtClean="0"/>
              <a:t>Blackstart</a:t>
            </a:r>
            <a:endParaRPr lang="en-US" sz="2400" dirty="0" smtClean="0"/>
          </a:p>
          <a:p>
            <a:pPr marL="857250" lvl="1" indent="-457200">
              <a:buFont typeface="+mj-lt"/>
              <a:buAutoNum type="alphaLcPeriod"/>
            </a:pPr>
            <a:r>
              <a:rPr lang="en-US" sz="2400" dirty="0" smtClean="0"/>
              <a:t>Wildfire Response</a:t>
            </a:r>
          </a:p>
          <a:p>
            <a:pPr marL="400050" lvl="1" indent="0">
              <a:buNone/>
            </a:pPr>
            <a:endParaRPr lang="en-US" sz="20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524936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8"/>
          <p:cNvSpPr>
            <a:spLocks noGrp="1"/>
          </p:cNvSpPr>
          <p:nvPr>
            <p:ph type="title"/>
          </p:nvPr>
        </p:nvSpPr>
        <p:spPr>
          <a:xfrm>
            <a:off x="379413" y="179388"/>
            <a:ext cx="8459787" cy="461962"/>
          </a:xfrm>
        </p:spPr>
        <p:txBody>
          <a:bodyPr/>
          <a:lstStyle/>
          <a:p>
            <a:r>
              <a:rPr lang="en-US" altLang="en-US" dirty="0" smtClean="0"/>
              <a:t>Questions?</a:t>
            </a:r>
            <a:endParaRPr lang="en-US" altLang="en-US" dirty="0"/>
          </a:p>
        </p:txBody>
      </p:sp>
      <p:sp>
        <p:nvSpPr>
          <p:cNvPr id="4" name="Content Placeholder 1"/>
          <p:cNvSpPr>
            <a:spLocks noGrp="1"/>
          </p:cNvSpPr>
          <p:nvPr>
            <p:ph idx="1"/>
          </p:nvPr>
        </p:nvSpPr>
        <p:spPr/>
        <p:txBody>
          <a:bodyPr>
            <a:normAutofit/>
          </a:bodyPr>
          <a:lstStyle/>
          <a:p>
            <a:pPr marL="457200" indent="-457200">
              <a:buFont typeface="+mj-lt"/>
              <a:buAutoNum type="arabicPeriod" startAt="4"/>
            </a:pPr>
            <a:r>
              <a:rPr lang="en-US" sz="2400" dirty="0"/>
              <a:t>W</a:t>
            </a:r>
            <a:r>
              <a:rPr lang="en-US" sz="2400" dirty="0" smtClean="0"/>
              <a:t>hat criteria drives changes in the NERC cyber security standards? </a:t>
            </a:r>
          </a:p>
          <a:p>
            <a:pPr marL="457200" indent="-457200">
              <a:buFont typeface="+mj-lt"/>
              <a:buAutoNum type="arabicPeriod" startAt="4"/>
            </a:pPr>
            <a:endParaRPr lang="en-US" sz="2400" dirty="0"/>
          </a:p>
          <a:p>
            <a:pPr marL="914400" lvl="1" indent="-457200">
              <a:buFont typeface="+mj-lt"/>
              <a:buAutoNum type="alphaLcPeriod"/>
            </a:pPr>
            <a:r>
              <a:rPr lang="en-US" sz="2400" dirty="0"/>
              <a:t>Actual events</a:t>
            </a:r>
          </a:p>
          <a:p>
            <a:pPr marL="914400" lvl="1" indent="-457200">
              <a:buFont typeface="+mj-lt"/>
              <a:buAutoNum type="alphaLcPeriod"/>
            </a:pPr>
            <a:r>
              <a:rPr lang="en-US" sz="2400" dirty="0"/>
              <a:t>Technology changes</a:t>
            </a:r>
          </a:p>
          <a:p>
            <a:pPr marL="914400" lvl="1" indent="-457200">
              <a:buFont typeface="+mj-lt"/>
              <a:buAutoNum type="alphaLcPeriod"/>
            </a:pPr>
            <a:r>
              <a:rPr lang="en-US" sz="2400" dirty="0"/>
              <a:t>Directives from national level </a:t>
            </a:r>
            <a:r>
              <a:rPr lang="en-US" sz="2400" dirty="0" smtClean="0"/>
              <a:t>security</a:t>
            </a:r>
          </a:p>
          <a:p>
            <a:pPr marL="914400" lvl="1" indent="-457200">
              <a:buFont typeface="+mj-lt"/>
              <a:buAutoNum type="alphaLcPeriod"/>
            </a:pPr>
            <a:r>
              <a:rPr lang="en-US" sz="2400" dirty="0" smtClean="0"/>
              <a:t>All of the above</a:t>
            </a:r>
            <a:endParaRPr lang="en-US" sz="2400" dirty="0"/>
          </a:p>
          <a:p>
            <a:pPr marL="0" indent="0">
              <a:buNone/>
            </a:pPr>
            <a:endParaRPr lang="en-US" sz="2400" dirty="0" smtClean="0"/>
          </a:p>
        </p:txBody>
      </p:sp>
    </p:spTree>
    <p:extLst>
      <p:ext uri="{BB962C8B-B14F-4D97-AF65-F5344CB8AC3E}">
        <p14:creationId xmlns:p14="http://schemas.microsoft.com/office/powerpoint/2010/main" val="1781361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340402"/>
            <a:ext cx="6553200" cy="1385895"/>
            <a:chOff x="1304925" y="2799182"/>
            <a:chExt cx="6553200" cy="1385895"/>
          </a:xfrm>
        </p:grpSpPr>
        <p:sp>
          <p:nvSpPr>
            <p:cNvPr id="2" name="TextBox 1"/>
            <p:cNvSpPr txBox="1"/>
            <p:nvPr/>
          </p:nvSpPr>
          <p:spPr>
            <a:xfrm>
              <a:off x="1304925" y="3096479"/>
              <a:ext cx="6553200" cy="584775"/>
            </a:xfrm>
            <a:prstGeom prst="rect">
              <a:avLst/>
            </a:prstGeom>
            <a:noFill/>
          </p:spPr>
          <p:txBody>
            <a:bodyPr wrap="square" rtlCol="0">
              <a:spAutoFit/>
            </a:bodyPr>
            <a:lstStyle/>
            <a:p>
              <a:pPr algn="ctr"/>
              <a:r>
                <a:rPr lang="en-US" sz="3200" b="1" dirty="0" smtClean="0"/>
                <a:t>CIP Background &amp; Policy</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147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413" y="667305"/>
            <a:ext cx="8229600" cy="5116513"/>
          </a:xfrm>
        </p:spPr>
        <p:txBody>
          <a:bodyPr rtlCol="0">
            <a:normAutofit/>
          </a:bodyPr>
          <a:lstStyle/>
          <a:p>
            <a:endParaRPr lang="en-US" sz="2000" i="1" dirty="0" smtClean="0"/>
          </a:p>
          <a:p>
            <a:r>
              <a:rPr lang="en-US" sz="2000" i="1" dirty="0" smtClean="0"/>
              <a:t>“Critical </a:t>
            </a:r>
            <a:r>
              <a:rPr lang="en-US" sz="2000" i="1" dirty="0"/>
              <a:t>infrastructure is the backbone of our nation's economy, security and health. We know it as the power we use in our homes, the water we drink, the transportation that moves us, and the communication systems we rely on to stay in touch with friends and family</a:t>
            </a:r>
            <a:r>
              <a:rPr lang="en-US" sz="2000" i="1" dirty="0" smtClean="0"/>
              <a:t>.”</a:t>
            </a:r>
          </a:p>
          <a:p>
            <a:endParaRPr lang="en-US" sz="2000" i="1" dirty="0"/>
          </a:p>
          <a:p>
            <a:r>
              <a:rPr lang="en-US" sz="2000" i="1" dirty="0" smtClean="0"/>
              <a:t>“Critical </a:t>
            </a:r>
            <a:r>
              <a:rPr lang="en-US" sz="2000" i="1" dirty="0"/>
              <a:t>infrastructure are the assets, systems, and networks, whether physical or virtual, so vital to the United States that their incapacitation or destruction would have a debilitating effect on security, national economic security, national public health or safety, or any combination thereof</a:t>
            </a:r>
            <a:r>
              <a:rPr lang="en-US" sz="2000" i="1" dirty="0" smtClean="0"/>
              <a:t>.”</a:t>
            </a:r>
          </a:p>
          <a:p>
            <a:endParaRPr lang="en-US" sz="2000" dirty="0" smtClean="0"/>
          </a:p>
          <a:p>
            <a:pPr marL="0" indent="0">
              <a:buNone/>
            </a:pPr>
            <a:r>
              <a:rPr lang="en-US" sz="1400" dirty="0" smtClean="0"/>
              <a:t>	- Department of Homeland Security</a:t>
            </a:r>
            <a:endParaRPr lang="en-US" sz="1400" dirty="0"/>
          </a:p>
        </p:txBody>
      </p:sp>
      <p:sp>
        <p:nvSpPr>
          <p:cNvPr id="15363" name="Title 8"/>
          <p:cNvSpPr>
            <a:spLocks noGrp="1"/>
          </p:cNvSpPr>
          <p:nvPr>
            <p:ph type="title"/>
          </p:nvPr>
        </p:nvSpPr>
        <p:spPr>
          <a:xfrm>
            <a:off x="379413" y="179388"/>
            <a:ext cx="8459787" cy="461962"/>
          </a:xfrm>
        </p:spPr>
        <p:txBody>
          <a:bodyPr/>
          <a:lstStyle/>
          <a:p>
            <a:r>
              <a:rPr lang="en-US" altLang="en-US" dirty="0" smtClean="0"/>
              <a:t>What is Critical Infrastructure?</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484" y="4724400"/>
            <a:ext cx="3215911" cy="16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99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9828" y="848299"/>
            <a:ext cx="3514379" cy="4954088"/>
          </a:xfrm>
        </p:spPr>
        <p:txBody>
          <a:bodyPr rtlCol="0">
            <a:normAutofit/>
          </a:bodyPr>
          <a:lstStyle/>
          <a:p>
            <a:r>
              <a:rPr lang="en-US" sz="2000" dirty="0" smtClean="0"/>
              <a:t>Chemical</a:t>
            </a:r>
          </a:p>
          <a:p>
            <a:r>
              <a:rPr lang="en-US" sz="2000" b="1" dirty="0" smtClean="0"/>
              <a:t>Communications</a:t>
            </a:r>
          </a:p>
          <a:p>
            <a:r>
              <a:rPr lang="en-US" sz="2000" dirty="0" smtClean="0"/>
              <a:t>Commercial</a:t>
            </a:r>
          </a:p>
          <a:p>
            <a:r>
              <a:rPr lang="en-US" sz="2000" dirty="0" smtClean="0"/>
              <a:t>Critical Manufacturing</a:t>
            </a:r>
          </a:p>
          <a:p>
            <a:r>
              <a:rPr lang="en-US" sz="2000" dirty="0" smtClean="0"/>
              <a:t>Dams</a:t>
            </a:r>
          </a:p>
          <a:p>
            <a:r>
              <a:rPr lang="en-US" sz="2000" dirty="0" smtClean="0"/>
              <a:t>Defense Industrial Base</a:t>
            </a:r>
          </a:p>
          <a:p>
            <a:r>
              <a:rPr lang="en-US" sz="2000" dirty="0"/>
              <a:t>Emergency </a:t>
            </a:r>
            <a:r>
              <a:rPr lang="en-US" sz="2000" dirty="0" smtClean="0"/>
              <a:t>Services</a:t>
            </a:r>
            <a:endParaRPr lang="en-US" sz="2000" dirty="0"/>
          </a:p>
          <a:p>
            <a:r>
              <a:rPr lang="en-US" sz="2000" b="1" dirty="0">
                <a:solidFill>
                  <a:srgbClr val="FF0000"/>
                </a:solidFill>
              </a:rPr>
              <a:t>Energy (power, oil, natural </a:t>
            </a:r>
            <a:r>
              <a:rPr lang="en-US" sz="2000" b="1" dirty="0" smtClean="0">
                <a:solidFill>
                  <a:srgbClr val="FF0000"/>
                </a:solidFill>
              </a:rPr>
              <a:t>gas)</a:t>
            </a:r>
          </a:p>
          <a:p>
            <a:r>
              <a:rPr lang="en-US" sz="2000" dirty="0" smtClean="0"/>
              <a:t>Financial </a:t>
            </a:r>
            <a:r>
              <a:rPr lang="en-US" sz="2000" dirty="0"/>
              <a:t>Services</a:t>
            </a:r>
          </a:p>
          <a:p>
            <a:pPr marL="0" indent="0">
              <a:buNone/>
            </a:pPr>
            <a:endParaRPr lang="en-US" sz="2000" dirty="0"/>
          </a:p>
        </p:txBody>
      </p:sp>
      <p:sp>
        <p:nvSpPr>
          <p:cNvPr id="15363" name="Title 8"/>
          <p:cNvSpPr>
            <a:spLocks noGrp="1"/>
          </p:cNvSpPr>
          <p:nvPr>
            <p:ph type="title"/>
          </p:nvPr>
        </p:nvSpPr>
        <p:spPr>
          <a:xfrm>
            <a:off x="379413" y="179388"/>
            <a:ext cx="8459787" cy="461962"/>
          </a:xfrm>
        </p:spPr>
        <p:txBody>
          <a:bodyPr/>
          <a:lstStyle/>
          <a:p>
            <a:r>
              <a:rPr lang="en-US" altLang="en-US" dirty="0" smtClean="0"/>
              <a:t>Critical Infrastructure Sectors</a:t>
            </a:r>
            <a:endParaRPr lang="en-US" altLang="en-US" dirty="0"/>
          </a:p>
        </p:txBody>
      </p:sp>
      <p:pic>
        <p:nvPicPr>
          <p:cNvPr id="2050" name="Picture 2" descr="C:\Users\MMERENESS\AppData\Local\Microsoft\Windows\Temporary Internet Files\Content.IE5\6T7ITWIR\MM90033698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7845" y="1849344"/>
            <a:ext cx="834581" cy="8345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MERENESS\AppData\Local\Microsoft\Windows\Temporary Internet Files\Content.IE5\ANJ21SQD\MC90038952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625" y="5402378"/>
            <a:ext cx="717926" cy="741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MERENESS\AppData\Local\Microsoft\Windows\Temporary Internet Files\Content.IE5\2FXFIW1I\MC90043782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135" y="839343"/>
            <a:ext cx="1010001" cy="1010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Program Files (x86)\Microsoft Office\MEDIA\CAGCAT10\j0222015.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470" y="4328466"/>
            <a:ext cx="959331" cy="9636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MERENESS\AppData\Local\Microsoft\Windows\Temporary Internet Files\Content.IE5\2FXFIW1I\MP90040179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3354" y="5483965"/>
            <a:ext cx="868567" cy="57880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MMERENESS\AppData\Local\Microsoft\Windows\Temporary Internet Files\Content.IE5\ANJ21SQD\MC900319426[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5132" y="2714237"/>
            <a:ext cx="940007" cy="7097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MMERENESS\AppData\Local\Microsoft\Windows\Temporary Internet Files\Content.IE5\AG5JCQRN\MP90031436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1459" y="3524875"/>
            <a:ext cx="687352" cy="7946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MERENESS\AppData\Local\Microsoft\Windows\Temporary Internet Files\Content.IE5\AG5JCQRN\MM900283797[1].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29986" y="5396823"/>
            <a:ext cx="775243" cy="7530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149887.w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6392" y="5365865"/>
            <a:ext cx="1017486" cy="81500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7"/>
          <p:cNvSpPr txBox="1">
            <a:spLocks/>
          </p:cNvSpPr>
          <p:nvPr/>
        </p:nvSpPr>
        <p:spPr>
          <a:xfrm>
            <a:off x="4318613" y="848299"/>
            <a:ext cx="3486616" cy="4909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Food &amp; Agriculture</a:t>
            </a:r>
          </a:p>
          <a:p>
            <a:r>
              <a:rPr lang="en-US" sz="2000" dirty="0" smtClean="0"/>
              <a:t>Government Facilities</a:t>
            </a:r>
          </a:p>
          <a:p>
            <a:r>
              <a:rPr lang="en-US" sz="2000" dirty="0" smtClean="0"/>
              <a:t>Healthcare &amp; Public Health</a:t>
            </a:r>
          </a:p>
          <a:p>
            <a:r>
              <a:rPr lang="en-US" sz="2000" b="1" dirty="0" smtClean="0"/>
              <a:t>Information Technology</a:t>
            </a:r>
          </a:p>
          <a:p>
            <a:r>
              <a:rPr lang="en-US" sz="2000" dirty="0" smtClean="0"/>
              <a:t>Nuclear Reactors, Materials &amp; Waste</a:t>
            </a:r>
          </a:p>
          <a:p>
            <a:r>
              <a:rPr lang="en-US" sz="2000" dirty="0" smtClean="0"/>
              <a:t>Transportation Systems</a:t>
            </a:r>
          </a:p>
          <a:p>
            <a:r>
              <a:rPr lang="en-US" sz="2000" dirty="0" smtClean="0"/>
              <a:t>Water &amp; Wastewater Systems</a:t>
            </a:r>
          </a:p>
        </p:txBody>
      </p:sp>
    </p:spTree>
    <p:extLst>
      <p:ext uri="{BB962C8B-B14F-4D97-AF65-F5344CB8AC3E}">
        <p14:creationId xmlns:p14="http://schemas.microsoft.com/office/powerpoint/2010/main" val="247315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412" y="828675"/>
            <a:ext cx="8334819" cy="5116513"/>
          </a:xfrm>
        </p:spPr>
        <p:txBody>
          <a:bodyPr rtlCol="0">
            <a:normAutofit/>
          </a:bodyPr>
          <a:lstStyle/>
          <a:p>
            <a:pPr marL="457200" indent="-457200">
              <a:buFont typeface="Arial" panose="020B0604020202020204" pitchFamily="34" charset="0"/>
              <a:buChar char="•"/>
            </a:pPr>
            <a:r>
              <a:rPr lang="en-US" sz="2400" dirty="0"/>
              <a:t>Automated and interlinked computers and communications</a:t>
            </a:r>
          </a:p>
          <a:p>
            <a:pPr lvl="1"/>
            <a:r>
              <a:rPr lang="en-US" sz="2000" dirty="0"/>
              <a:t>More efficient </a:t>
            </a:r>
            <a:r>
              <a:rPr lang="en-US" sz="2000" dirty="0" smtClean="0"/>
              <a:t>economy and perhaps </a:t>
            </a:r>
            <a:r>
              <a:rPr lang="en-US" sz="2000" dirty="0"/>
              <a:t>stronger economy</a:t>
            </a:r>
          </a:p>
          <a:p>
            <a:pPr lvl="1"/>
            <a:r>
              <a:rPr lang="en-US" sz="2000" dirty="0"/>
              <a:t>More vulnerable</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The </a:t>
            </a:r>
            <a:r>
              <a:rPr lang="en-US" sz="2400" dirty="0"/>
              <a:t>infrastructure is now a target</a:t>
            </a:r>
          </a:p>
          <a:p>
            <a:pPr lvl="1"/>
            <a:r>
              <a:rPr lang="en-US" sz="2000" dirty="0" smtClean="0"/>
              <a:t>Vulnerable </a:t>
            </a:r>
            <a:r>
              <a:rPr lang="en-US" sz="2000" dirty="0"/>
              <a:t>to threats </a:t>
            </a:r>
            <a:r>
              <a:rPr lang="en-US" sz="2000" dirty="0" smtClean="0"/>
              <a:t>from potential terrorism</a:t>
            </a:r>
            <a:endParaRPr lang="en-US" sz="2000" dirty="0"/>
          </a:p>
          <a:p>
            <a:pPr lvl="2"/>
            <a:r>
              <a:rPr lang="en-US" sz="2000" dirty="0"/>
              <a:t>Traditional </a:t>
            </a:r>
          </a:p>
          <a:p>
            <a:pPr lvl="2"/>
            <a:r>
              <a:rPr lang="en-US" sz="2000" dirty="0"/>
              <a:t>Nontraditional</a:t>
            </a:r>
          </a:p>
        </p:txBody>
      </p:sp>
      <p:sp>
        <p:nvSpPr>
          <p:cNvPr id="15363" name="Title 8"/>
          <p:cNvSpPr>
            <a:spLocks noGrp="1"/>
          </p:cNvSpPr>
          <p:nvPr>
            <p:ph type="title"/>
          </p:nvPr>
        </p:nvSpPr>
        <p:spPr>
          <a:xfrm>
            <a:off x="379413" y="179388"/>
            <a:ext cx="8459787" cy="461962"/>
          </a:xfrm>
        </p:spPr>
        <p:txBody>
          <a:bodyPr/>
          <a:lstStyle/>
          <a:p>
            <a:r>
              <a:rPr lang="en-US" altLang="en-US" dirty="0" smtClean="0"/>
              <a:t>The Concern</a:t>
            </a:r>
            <a:endParaRPr lang="en-US" altLang="en-US" dirty="0"/>
          </a:p>
        </p:txBody>
      </p:sp>
      <p:pic>
        <p:nvPicPr>
          <p:cNvPr id="4" name="Picture 2" descr="C:\Users\MMERENESS\AppData\Local\Microsoft\Windows\Temporary Internet Files\Content.IE5\ANJ21SQD\MC90032099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4511160"/>
            <a:ext cx="1820863" cy="152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2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80960" cy="609600"/>
          </a:xfrm>
        </p:spPr>
        <p:txBody>
          <a:bodyPr>
            <a:normAutofit/>
          </a:bodyPr>
          <a:lstStyle/>
          <a:p>
            <a:r>
              <a:rPr lang="en-US" b="1" dirty="0" smtClean="0"/>
              <a:t>Agencies Protecting Critical Infrastructure</a:t>
            </a:r>
            <a:endParaRPr lang="en-US" b="1" dirty="0"/>
          </a:p>
        </p:txBody>
      </p:sp>
      <p:sp>
        <p:nvSpPr>
          <p:cNvPr id="4" name="AutoShape 14" descr="https://lh5.googleusercontent.com/-gHDHhTTI5S4/T4k_fpvZghI/AAAAAAACvAs/62voYIb8LHU/s250-c-k-no/Texas%2BDepartment%2Bof%2BPublic%2BSafety%2B%2528DPS%2529"/>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https://lh5.googleusercontent.com/-gHDHhTTI5S4/T4k_fpvZghI/AAAAAAACvAs/62voYIb8LHU/s250-c-k-no/Texas%2BDepartment%2Bof%2BPublic%2BSafety%2B%2528DPS%2529"/>
          <p:cNvSpPr>
            <a:spLocks noChangeAspect="1" noChangeArrowheads="1"/>
          </p:cNvSpPr>
          <p:nvPr/>
        </p:nvSpPr>
        <p:spPr bwMode="auto">
          <a:xfrm>
            <a:off x="307975" y="-7620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https://lh5.googleusercontent.com/-gHDHhTTI5S4/T4k_fpvZghI/AAAAAAACvAs/62voYIb8LHU/s250-c-k-no/Texas%2BDepartment%2Bof%2BPublic%2BSafety%2B%2528DPS%2529"/>
          <p:cNvSpPr>
            <a:spLocks noChangeAspect="1" noChangeArrowheads="1"/>
          </p:cNvSpPr>
          <p:nvPr/>
        </p:nvSpPr>
        <p:spPr bwMode="auto">
          <a:xfrm>
            <a:off x="460375" y="-609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60375" y="841920"/>
            <a:ext cx="6941089" cy="4708981"/>
          </a:xfrm>
          <a:prstGeom prst="rect">
            <a:avLst/>
          </a:prstGeom>
        </p:spPr>
        <p:txBody>
          <a:bodyPr wrap="square">
            <a:spAutoFit/>
          </a:bodyPr>
          <a:lstStyle/>
          <a:p>
            <a:pPr fontAlgn="t"/>
            <a:r>
              <a:rPr lang="en-US" sz="2000" b="1" dirty="0" smtClean="0"/>
              <a:t>Federal</a:t>
            </a:r>
          </a:p>
          <a:p>
            <a:pPr marL="342900" indent="-342900" fontAlgn="t">
              <a:buFont typeface="Arial" panose="020B0604020202020204" pitchFamily="34" charset="0"/>
              <a:buChar char="•"/>
            </a:pPr>
            <a:r>
              <a:rPr lang="en-US" sz="2000" dirty="0" smtClean="0"/>
              <a:t>Department </a:t>
            </a:r>
            <a:r>
              <a:rPr lang="en-US" sz="2000" dirty="0"/>
              <a:t>of Homeland </a:t>
            </a:r>
            <a:r>
              <a:rPr lang="en-US" sz="2000" dirty="0" smtClean="0"/>
              <a:t>Security (DHS)</a:t>
            </a:r>
            <a:endParaRPr lang="en-US" sz="2000" dirty="0"/>
          </a:p>
          <a:p>
            <a:pPr marL="800100" lvl="1" indent="-342900" fontAlgn="t">
              <a:buFont typeface="Arial" panose="020B0604020202020204" pitchFamily="34" charset="0"/>
              <a:buChar char="•"/>
            </a:pPr>
            <a:r>
              <a:rPr lang="en-US" sz="2000" dirty="0"/>
              <a:t>Federal Bureau of </a:t>
            </a:r>
            <a:r>
              <a:rPr lang="en-US" sz="2000" dirty="0" smtClean="0"/>
              <a:t>Investigation (FBI)</a:t>
            </a:r>
            <a:endParaRPr lang="en-US" sz="2000" dirty="0"/>
          </a:p>
          <a:p>
            <a:pPr marL="342900" indent="-342900" fontAlgn="t">
              <a:buFont typeface="Arial" panose="020B0604020202020204" pitchFamily="34" charset="0"/>
              <a:buChar char="•"/>
            </a:pPr>
            <a:r>
              <a:rPr lang="en-US" sz="2000" b="1" dirty="0" smtClean="0"/>
              <a:t>Department of Energy (DoE</a:t>
            </a:r>
            <a:r>
              <a:rPr lang="en-US" sz="2000" dirty="0" smtClean="0"/>
              <a:t>)</a:t>
            </a:r>
            <a:endParaRPr lang="en-US" sz="2000" dirty="0"/>
          </a:p>
          <a:p>
            <a:pPr marL="800100" lvl="1" indent="-342900" fontAlgn="t">
              <a:buFont typeface="Arial" panose="020B0604020202020204" pitchFamily="34" charset="0"/>
              <a:buChar char="•"/>
            </a:pPr>
            <a:r>
              <a:rPr lang="en-US" sz="2000" dirty="0" smtClean="0"/>
              <a:t>Federal Energy Regulatory Commission (FERC)</a:t>
            </a:r>
          </a:p>
          <a:p>
            <a:pPr marL="800100" lvl="1" indent="-342900" fontAlgn="t">
              <a:buFont typeface="Arial" panose="020B0604020202020204" pitchFamily="34" charset="0"/>
              <a:buChar char="•"/>
            </a:pPr>
            <a:r>
              <a:rPr lang="en-US" sz="2000" dirty="0" smtClean="0"/>
              <a:t>North American Electric Reliability Corporation (NERC)</a:t>
            </a:r>
          </a:p>
          <a:p>
            <a:pPr marL="1257300" lvl="2" indent="-342900" fontAlgn="t">
              <a:buFont typeface="Arial" panose="020B0604020202020204" pitchFamily="34" charset="0"/>
              <a:buChar char="•"/>
            </a:pPr>
            <a:r>
              <a:rPr lang="en-US" sz="2000" dirty="0"/>
              <a:t>Electricity Sector Information Sharing and Analysis </a:t>
            </a:r>
            <a:r>
              <a:rPr lang="en-US" sz="2000" dirty="0" smtClean="0"/>
              <a:t>Center</a:t>
            </a:r>
            <a:r>
              <a:rPr lang="en-US" sz="2000" dirty="0"/>
              <a:t> </a:t>
            </a:r>
            <a:r>
              <a:rPr lang="en-US" sz="2000" dirty="0" smtClean="0"/>
              <a:t>(ES-ISAC)</a:t>
            </a:r>
            <a:endParaRPr lang="en-US" sz="2000" dirty="0"/>
          </a:p>
          <a:p>
            <a:pPr marL="800100" lvl="1" indent="-342900" fontAlgn="t">
              <a:buFont typeface="Arial" panose="020B0604020202020204" pitchFamily="34" charset="0"/>
              <a:buChar char="•"/>
            </a:pPr>
            <a:endParaRPr lang="en-US" sz="2000" dirty="0" smtClean="0"/>
          </a:p>
          <a:p>
            <a:pPr fontAlgn="t"/>
            <a:r>
              <a:rPr lang="en-US" sz="2000" b="1" dirty="0" smtClean="0"/>
              <a:t>State</a:t>
            </a:r>
          </a:p>
          <a:p>
            <a:pPr marL="342900" indent="-342900" fontAlgn="t">
              <a:buFont typeface="Arial" panose="020B0604020202020204" pitchFamily="34" charset="0"/>
              <a:buChar char="•"/>
            </a:pPr>
            <a:r>
              <a:rPr lang="en-US" sz="2000" b="1" dirty="0" smtClean="0"/>
              <a:t>Public Utility Commission of Texas (PUCT)</a:t>
            </a:r>
          </a:p>
          <a:p>
            <a:pPr marL="342900" indent="-342900" defTabSz="914400" fontAlgn="t">
              <a:buFont typeface="Arial" panose="020B0604020202020204" pitchFamily="34" charset="0"/>
              <a:buChar char="•"/>
              <a:defRPr/>
            </a:pPr>
            <a:r>
              <a:rPr lang="en-US" sz="2000" b="1" dirty="0" smtClean="0"/>
              <a:t>Department of Public Safety (DPS)</a:t>
            </a:r>
          </a:p>
          <a:p>
            <a:pPr marL="342900" indent="-342900" defTabSz="914400" fontAlgn="t">
              <a:buFont typeface="Arial" panose="020B0604020202020204" pitchFamily="34" charset="0"/>
              <a:buChar char="•"/>
              <a:defRPr/>
            </a:pPr>
            <a:endParaRPr lang="en-US" sz="2000" dirty="0" smtClean="0"/>
          </a:p>
          <a:p>
            <a:pPr defTabSz="914400" fontAlgn="t">
              <a:defRPr/>
            </a:pPr>
            <a:r>
              <a:rPr lang="en-US" sz="2000" b="1" dirty="0" smtClean="0"/>
              <a:t>ERCOT</a:t>
            </a:r>
            <a:endParaRPr lang="en-US" sz="2000" b="1" dirty="0"/>
          </a:p>
        </p:txBody>
      </p:sp>
      <p:pic>
        <p:nvPicPr>
          <p:cNvPr id="16" name="Picture 4" descr="http://cdn2.joshuakennon.com/wp-content/uploads/2013/03/Department-of-Homeland-Security-Bullets-Ammuni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5086" y="70485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forexmagnates.com/wp-content/uploads/2013/10/fbi_logo_twi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8277" y="1447714"/>
            <a:ext cx="66260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http://www.texascrezprojects.com/resources/1/puct_logo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5691" y="4759552"/>
            <a:ext cx="69519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s://www.texasobserver.org/wp-content/uploads/2013/07/TX_-_DPS_Se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610" y="5550901"/>
            <a:ext cx="684276"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id:image004.png@01CE483A.8EF46F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2149" y="4340415"/>
            <a:ext cx="1178737"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www.chcoc.gov/images/Agency/Agency_Seal_1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5086" y="303886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ERC-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2970" y="2247814"/>
            <a:ext cx="697916" cy="685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encrypted-tbn0.gstatic.com/images?q=tbn:ANd9GcT4WfTpamgwpbGGq_Yi56tooVrpcBmI24rmX0oyhhbIyMkX9Zk-R__n0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7926" y="3877062"/>
            <a:ext cx="822960"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12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413" y="868998"/>
            <a:ext cx="4878387" cy="5001450"/>
          </a:xfrm>
        </p:spPr>
        <p:txBody>
          <a:bodyPr rtlCol="0">
            <a:normAutofit/>
          </a:bodyPr>
          <a:lstStyle/>
          <a:p>
            <a:pPr marL="0" indent="0">
              <a:buNone/>
            </a:pPr>
            <a:r>
              <a:rPr lang="en-US" sz="2000" dirty="0"/>
              <a:t>The government </a:t>
            </a:r>
            <a:r>
              <a:rPr lang="en-US" sz="2000" dirty="0" smtClean="0"/>
              <a:t>policy requires industry </a:t>
            </a:r>
            <a:r>
              <a:rPr lang="en-US" sz="2000" dirty="0"/>
              <a:t>in each critical </a:t>
            </a:r>
            <a:r>
              <a:rPr lang="en-US" sz="2000" dirty="0" smtClean="0"/>
              <a:t>sector </a:t>
            </a:r>
            <a:r>
              <a:rPr lang="en-US" sz="2000" dirty="0"/>
              <a:t>to:</a:t>
            </a:r>
          </a:p>
          <a:p>
            <a:pPr marL="450342" indent="-457200">
              <a:buFont typeface="+mj-lt"/>
              <a:buAutoNum type="arabicPeriod"/>
            </a:pPr>
            <a:r>
              <a:rPr lang="en-US" sz="2000" dirty="0"/>
              <a:t>Assess its vulnerabilities to attacks</a:t>
            </a:r>
          </a:p>
          <a:p>
            <a:pPr marL="910717" lvl="3" indent="-457200"/>
            <a:r>
              <a:rPr lang="en-US" dirty="0"/>
              <a:t>Physical </a:t>
            </a:r>
          </a:p>
          <a:p>
            <a:pPr marL="910717" lvl="3" indent="-457200"/>
            <a:r>
              <a:rPr lang="en-US" dirty="0"/>
              <a:t>Cyber</a:t>
            </a:r>
          </a:p>
          <a:p>
            <a:pPr marL="450342" indent="-457200">
              <a:buFont typeface="+mj-lt"/>
              <a:buAutoNum type="arabicPeriod"/>
            </a:pPr>
            <a:r>
              <a:rPr lang="en-US" sz="2000" dirty="0"/>
              <a:t>Plan to eliminate significant vulnerabilities</a:t>
            </a:r>
          </a:p>
          <a:p>
            <a:pPr marL="450342" indent="-457200">
              <a:buFont typeface="+mj-lt"/>
              <a:buAutoNum type="arabicPeriod"/>
            </a:pPr>
            <a:r>
              <a:rPr lang="en-US" sz="2000" dirty="0"/>
              <a:t>Develop systems to identify and prevent attempted attacks</a:t>
            </a:r>
          </a:p>
          <a:p>
            <a:pPr marL="450342" indent="-457200">
              <a:buFont typeface="+mj-lt"/>
              <a:buAutoNum type="arabicPeriod"/>
            </a:pPr>
            <a:r>
              <a:rPr lang="en-US" sz="2000" dirty="0"/>
              <a:t>Alert, contain, and rebuff attacks </a:t>
            </a:r>
          </a:p>
          <a:p>
            <a:pPr marL="450342" indent="-457200">
              <a:buFont typeface="+mj-lt"/>
              <a:buAutoNum type="arabicPeriod"/>
            </a:pPr>
            <a:r>
              <a:rPr lang="en-US" sz="2000" dirty="0"/>
              <a:t>Rebuild in the aftermath</a:t>
            </a:r>
          </a:p>
        </p:txBody>
      </p:sp>
      <p:sp>
        <p:nvSpPr>
          <p:cNvPr id="15363" name="Title 8"/>
          <p:cNvSpPr>
            <a:spLocks noGrp="1"/>
          </p:cNvSpPr>
          <p:nvPr>
            <p:ph type="title"/>
          </p:nvPr>
        </p:nvSpPr>
        <p:spPr>
          <a:xfrm>
            <a:off x="379413" y="179388"/>
            <a:ext cx="8459787" cy="461962"/>
          </a:xfrm>
        </p:spPr>
        <p:txBody>
          <a:bodyPr/>
          <a:lstStyle/>
          <a:p>
            <a:r>
              <a:rPr lang="en-US" altLang="en-US" dirty="0" smtClean="0"/>
              <a:t>Critical Infrastructure Protection Regulation</a:t>
            </a:r>
            <a:endParaRPr lang="en-US" altLang="en-US" dirty="0"/>
          </a:p>
        </p:txBody>
      </p:sp>
      <p:grpSp>
        <p:nvGrpSpPr>
          <p:cNvPr id="2" name="Group 1"/>
          <p:cNvGrpSpPr/>
          <p:nvPr/>
        </p:nvGrpSpPr>
        <p:grpSpPr>
          <a:xfrm>
            <a:off x="6054685" y="868998"/>
            <a:ext cx="2784515" cy="1819992"/>
            <a:chOff x="297013" y="4590606"/>
            <a:chExt cx="2784515" cy="1819992"/>
          </a:xfrm>
        </p:grpSpPr>
        <p:sp>
          <p:nvSpPr>
            <p:cNvPr id="5" name="Rectangle 4"/>
            <p:cNvSpPr/>
            <p:nvPr/>
          </p:nvSpPr>
          <p:spPr>
            <a:xfrm>
              <a:off x="297013" y="4590606"/>
              <a:ext cx="2784515" cy="1819992"/>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descr="C:\Users\MMERENESS\AppData\Local\Microsoft\Windows\Temporary Internet Files\Content.IE5\6T7ITWIR\MC90001318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40" y="5374030"/>
              <a:ext cx="811930" cy="588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MMERENESS\AppData\Local\Microsoft\Windows\Temporary Internet Files\Content.IE5\ANJ21SQD\MC90033559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253" y="5500602"/>
              <a:ext cx="753357" cy="8327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2638" y="4748652"/>
              <a:ext cx="2348578" cy="523220"/>
            </a:xfrm>
            <a:prstGeom prst="rect">
              <a:avLst/>
            </a:prstGeom>
            <a:noFill/>
          </p:spPr>
          <p:txBody>
            <a:bodyPr wrap="square" rtlCol="0">
              <a:spAutoFit/>
            </a:bodyPr>
            <a:lstStyle/>
            <a:p>
              <a:pPr algn="ctr"/>
              <a:r>
                <a:rPr lang="en-US" sz="1400" dirty="0" smtClean="0"/>
                <a:t>Prevent/Contain/Recover </a:t>
              </a:r>
            </a:p>
            <a:p>
              <a:pPr algn="ctr"/>
              <a:r>
                <a:rPr lang="en-US" sz="1400" u="sng" dirty="0" smtClean="0"/>
                <a:t>Physical Attacks</a:t>
              </a:r>
              <a:endParaRPr lang="en-US" sz="1400" u="sng" dirty="0"/>
            </a:p>
          </p:txBody>
        </p:sp>
      </p:grpSp>
      <p:grpSp>
        <p:nvGrpSpPr>
          <p:cNvPr id="3" name="Group 2"/>
          <p:cNvGrpSpPr/>
          <p:nvPr/>
        </p:nvGrpSpPr>
        <p:grpSpPr>
          <a:xfrm>
            <a:off x="6054684" y="3034280"/>
            <a:ext cx="2784515" cy="1819992"/>
            <a:chOff x="6118693" y="4566090"/>
            <a:chExt cx="2784515" cy="1819992"/>
          </a:xfrm>
        </p:grpSpPr>
        <p:sp>
          <p:nvSpPr>
            <p:cNvPr id="12" name="Rectangle 11"/>
            <p:cNvSpPr/>
            <p:nvPr/>
          </p:nvSpPr>
          <p:spPr>
            <a:xfrm>
              <a:off x="6118693" y="4566090"/>
              <a:ext cx="2784515" cy="1819992"/>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7" descr="C:\Users\MMERENESS\AppData\Local\Microsoft\Windows\Temporary Internet Files\Content.IE5\6T7ITWIR\MC9000390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054" y="5429707"/>
              <a:ext cx="867535" cy="8489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344318" y="4724136"/>
              <a:ext cx="2348578" cy="523220"/>
            </a:xfrm>
            <a:prstGeom prst="rect">
              <a:avLst/>
            </a:prstGeom>
            <a:noFill/>
          </p:spPr>
          <p:txBody>
            <a:bodyPr wrap="square" rtlCol="0">
              <a:spAutoFit/>
            </a:bodyPr>
            <a:lstStyle/>
            <a:p>
              <a:pPr algn="ctr"/>
              <a:r>
                <a:rPr lang="en-US" sz="1400" dirty="0" smtClean="0"/>
                <a:t>Prevent/Contain/Recover </a:t>
              </a:r>
            </a:p>
            <a:p>
              <a:pPr algn="ctr"/>
              <a:r>
                <a:rPr lang="en-US" sz="1400" u="sng" dirty="0" smtClean="0"/>
                <a:t>Cyber Attacks</a:t>
              </a:r>
              <a:endParaRPr lang="en-US" sz="1400" u="sng" dirty="0"/>
            </a:p>
          </p:txBody>
        </p:sp>
      </p:grpSp>
    </p:spTree>
    <p:extLst>
      <p:ext uri="{BB962C8B-B14F-4D97-AF65-F5344CB8AC3E}">
        <p14:creationId xmlns:p14="http://schemas.microsoft.com/office/powerpoint/2010/main" val="2109863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ZwT7s9dV_files\slide0001_image001.gif"/>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xB0EvMUz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PUdDrQ80_files\slide0001_image001.png"/>
</p:tagLst>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chemeClr val="tx2"/>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44450" cap="flat" cmpd="sng" algn="ctr">
          <a:solidFill>
            <a:schemeClr val="tx2"/>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4450" cap="flat" cmpd="sng" algn="ctr">
          <a:solidFill>
            <a:schemeClr val="tx2"/>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44450" cap="flat" cmpd="sng" algn="ctr">
          <a:solidFill>
            <a:schemeClr val="tx2"/>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c34af464-7aa1-4edd-9be4-83dffc1cb92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3018</TotalTime>
  <Words>1743</Words>
  <Application>Microsoft Office PowerPoint</Application>
  <PresentationFormat>On-screen Show (4:3)</PresentationFormat>
  <Paragraphs>269</Paragraphs>
  <Slides>31</Slides>
  <Notes>27</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Office Theme</vt:lpstr>
      <vt:lpstr>Custom Design</vt:lpstr>
      <vt:lpstr>1_Custom Design</vt:lpstr>
      <vt:lpstr>2_Custom Design</vt:lpstr>
      <vt:lpstr>3_Custom Design</vt:lpstr>
      <vt:lpstr>4_Custom Design</vt:lpstr>
      <vt:lpstr>1_Office Theme</vt:lpstr>
      <vt:lpstr>2_Office Theme</vt:lpstr>
      <vt:lpstr>PowerPoint Presentation</vt:lpstr>
      <vt:lpstr>Objectives</vt:lpstr>
      <vt:lpstr>Agenda</vt:lpstr>
      <vt:lpstr>PowerPoint Presentation</vt:lpstr>
      <vt:lpstr>What is Critical Infrastructure?</vt:lpstr>
      <vt:lpstr>Critical Infrastructure Sectors</vt:lpstr>
      <vt:lpstr>The Concern</vt:lpstr>
      <vt:lpstr>Agencies Protecting Critical Infrastructure</vt:lpstr>
      <vt:lpstr>Critical Infrastructure Protection Regulation</vt:lpstr>
      <vt:lpstr>CIP Standards Emerge</vt:lpstr>
      <vt:lpstr>PowerPoint Presentation</vt:lpstr>
      <vt:lpstr>CIP-014-1 Physical Security</vt:lpstr>
      <vt:lpstr>California Metcalf Attack – April 16, 2013</vt:lpstr>
      <vt:lpstr>CIP-014-1 Physical Security</vt:lpstr>
      <vt:lpstr>CIP-014-1 Physical Security</vt:lpstr>
      <vt:lpstr>CIP-014-1 Physical Security</vt:lpstr>
      <vt:lpstr>PowerPoint Presentation</vt:lpstr>
      <vt:lpstr>21st Century Cyber Attacker</vt:lpstr>
      <vt:lpstr> 2009- Hacked road signs in Texas </vt:lpstr>
      <vt:lpstr>Current Cyber Threats</vt:lpstr>
      <vt:lpstr>2013 GridEx II</vt:lpstr>
      <vt:lpstr>2013 GridEx II</vt:lpstr>
      <vt:lpstr>CIP Standards Emerge and Evolve</vt:lpstr>
      <vt:lpstr>Current changes coming in CIP Versions 5</vt:lpstr>
      <vt:lpstr>PowerPoint Presentation</vt:lpstr>
      <vt:lpstr>Wrap-Up</vt:lpstr>
      <vt:lpstr>Questions?</vt:lpstr>
      <vt:lpstr>Questions?</vt:lpstr>
      <vt:lpstr>Questions?</vt:lpstr>
      <vt:lpstr>Questions?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Wozny, Stacy</cp:lastModifiedBy>
  <cp:revision>233</cp:revision>
  <cp:lastPrinted>2015-03-06T21:34:23Z</cp:lastPrinted>
  <dcterms:created xsi:type="dcterms:W3CDTF">2010-04-12T23:12:02Z</dcterms:created>
  <dcterms:modified xsi:type="dcterms:W3CDTF">2015-03-22T18:03:05Z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