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89" r:id="rId4"/>
    <p:sldMasterId id="2147493467" r:id="rId5"/>
    <p:sldMasterId id="2147493506" r:id="rId6"/>
    <p:sldMasterId id="2147493517" r:id="rId7"/>
  </p:sldMasterIdLst>
  <p:notesMasterIdLst>
    <p:notesMasterId r:id="rId46"/>
  </p:notesMasterIdLst>
  <p:handoutMasterIdLst>
    <p:handoutMasterId r:id="rId47"/>
  </p:handoutMasterIdLst>
  <p:sldIdLst>
    <p:sldId id="412" r:id="rId8"/>
    <p:sldId id="454" r:id="rId9"/>
    <p:sldId id="608" r:id="rId10"/>
    <p:sldId id="609" r:id="rId11"/>
    <p:sldId id="627" r:id="rId12"/>
    <p:sldId id="650" r:id="rId13"/>
    <p:sldId id="637" r:id="rId14"/>
    <p:sldId id="630" r:id="rId15"/>
    <p:sldId id="625" r:id="rId16"/>
    <p:sldId id="626" r:id="rId17"/>
    <p:sldId id="586" r:id="rId18"/>
    <p:sldId id="629" r:id="rId19"/>
    <p:sldId id="638" r:id="rId20"/>
    <p:sldId id="641" r:id="rId21"/>
    <p:sldId id="642" r:id="rId22"/>
    <p:sldId id="643" r:id="rId23"/>
    <p:sldId id="651" r:id="rId24"/>
    <p:sldId id="634" r:id="rId25"/>
    <p:sldId id="648" r:id="rId26"/>
    <p:sldId id="640" r:id="rId27"/>
    <p:sldId id="587" r:id="rId28"/>
    <p:sldId id="577" r:id="rId29"/>
    <p:sldId id="576" r:id="rId30"/>
    <p:sldId id="567" r:id="rId31"/>
    <p:sldId id="603" r:id="rId32"/>
    <p:sldId id="468" r:id="rId33"/>
    <p:sldId id="568" r:id="rId34"/>
    <p:sldId id="569" r:id="rId35"/>
    <p:sldId id="571" r:id="rId36"/>
    <p:sldId id="572" r:id="rId37"/>
    <p:sldId id="466" r:id="rId38"/>
    <p:sldId id="652" r:id="rId39"/>
    <p:sldId id="467" r:id="rId40"/>
    <p:sldId id="564" r:id="rId41"/>
    <p:sldId id="565" r:id="rId42"/>
    <p:sldId id="465" r:id="rId43"/>
    <p:sldId id="646" r:id="rId44"/>
    <p:sldId id="607" r:id="rId45"/>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386"/>
    <a:srgbClr val="00385E"/>
    <a:srgbClr val="008373"/>
    <a:srgbClr val="55BAB7"/>
    <a:srgbClr val="C4E3E1"/>
    <a:srgbClr val="C0D1E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11" autoAdjust="0"/>
    <p:restoredTop sz="97286" autoAdjust="0"/>
  </p:normalViewPr>
  <p:slideViewPr>
    <p:cSldViewPr snapToGrid="0" snapToObjects="1">
      <p:cViewPr varScale="1">
        <p:scale>
          <a:sx n="130" d="100"/>
          <a:sy n="130" d="100"/>
        </p:scale>
        <p:origin x="-1074" y="-90"/>
      </p:cViewPr>
      <p:guideLst>
        <p:guide orient="horz" pos="403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showGuides="1">
      <p:cViewPr varScale="1">
        <p:scale>
          <a:sx n="81" d="100"/>
          <a:sy n="81" d="100"/>
        </p:scale>
        <p:origin x="-2046"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ercot.com\Departments\Systemplanning\Resource%20Adequacy\OTS%20Training\Support\SolarChart_DecUpdat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[SolarChart_DecUpdate.xlsx]Cumulative MW!PivotTable2</c:name>
    <c:fmtId val="-1"/>
  </c:pivotSource>
  <c:chart>
    <c:autoTitleDeleted val="1"/>
    <c:pivotFmts>
      <c:pivotFmt>
        <c:idx val="0"/>
        <c:spPr>
          <a:solidFill>
            <a:schemeClr val="dk1"/>
          </a:solidFill>
        </c:spPr>
        <c:marker>
          <c:symbol val="none"/>
        </c:marker>
        <c:dLbl>
          <c:idx val="0"/>
          <c:numFmt formatCode="#,##0" sourceLinked="0"/>
          <c:spPr/>
          <c:txPr>
            <a:bodyPr/>
            <a:lstStyle/>
            <a:p>
              <a:pPr>
                <a:defRPr/>
              </a:pPr>
              <a:endParaRPr lang="en-US"/>
            </a:p>
          </c:txPr>
          <c:showLegendKey val="0"/>
          <c:showVal val="1"/>
          <c:showCatName val="0"/>
          <c:showSerName val="0"/>
          <c:showPercent val="0"/>
          <c:showBubbleSize val="0"/>
        </c:dLbl>
      </c:pivotFmt>
      <c:pivotFmt>
        <c:idx val="1"/>
        <c:spPr>
          <a:solidFill>
            <a:schemeClr val="dk1"/>
          </a:solidFill>
        </c:spPr>
        <c:marker>
          <c:symbol val="none"/>
        </c:marker>
        <c:dLbl>
          <c:idx val="0"/>
          <c:numFmt formatCode="#,##0" sourceLinked="0"/>
          <c:spPr/>
          <c:txPr>
            <a:bodyPr/>
            <a:lstStyle/>
            <a:p>
              <a:pPr>
                <a:defRPr/>
              </a:pPr>
              <a:endParaRPr lang="en-US"/>
            </a:p>
          </c:txPr>
          <c:showLegendKey val="0"/>
          <c:showVal val="1"/>
          <c:showCatName val="0"/>
          <c:showSerName val="0"/>
          <c:showPercent val="0"/>
          <c:showBubbleSize val="0"/>
        </c:dLbl>
      </c:pivotFmt>
      <c:pivotFmt>
        <c:idx val="2"/>
        <c:spPr>
          <a:solidFill>
            <a:schemeClr val="dk1"/>
          </a:solidFill>
        </c:spPr>
        <c:marker>
          <c:symbol val="none"/>
        </c:marker>
        <c:dLbl>
          <c:idx val="0"/>
          <c:numFmt formatCode="#,##0" sourceLinked="0"/>
          <c:spPr/>
          <c:txPr>
            <a:bodyPr/>
            <a:lstStyle/>
            <a:p>
              <a:pPr>
                <a:defRPr/>
              </a:pPr>
              <a:endParaRPr lang="en-US"/>
            </a:p>
          </c:txPr>
          <c:showLegendKey val="0"/>
          <c:showVal val="1"/>
          <c:showCatName val="0"/>
          <c:showSerName val="0"/>
          <c:showPercent val="0"/>
          <c:showBubbleSize val="0"/>
        </c:dLbl>
      </c:pivotFmt>
      <c:pivotFmt>
        <c:idx val="3"/>
        <c:spPr>
          <a:solidFill>
            <a:schemeClr val="dk1"/>
          </a:solidFill>
        </c:spPr>
        <c:marker>
          <c:symbol val="none"/>
        </c:marker>
        <c:dLbl>
          <c:idx val="0"/>
          <c:numFmt formatCode="#,##0" sourceLinked="0"/>
          <c:spPr/>
          <c:txPr>
            <a:bodyPr/>
            <a:lstStyle/>
            <a:p>
              <a:pPr>
                <a:defRPr/>
              </a:pPr>
              <a:endParaRPr lang="en-US"/>
            </a:p>
          </c:txPr>
          <c:showLegendKey val="0"/>
          <c:showVal val="1"/>
          <c:showCatName val="0"/>
          <c:showSerName val="0"/>
          <c:showPercent val="0"/>
          <c:showBubbleSize val="0"/>
        </c:dLbl>
      </c:pivotFmt>
    </c:pivotFmts>
    <c:plotArea>
      <c:layout>
        <c:manualLayout>
          <c:layoutTarget val="inner"/>
          <c:xMode val="edge"/>
          <c:yMode val="edge"/>
          <c:x val="1.9733795756767758E-2"/>
          <c:y val="7.9774638086591965E-2"/>
          <c:w val="0.89854879615370375"/>
          <c:h val="0.76330864165367374"/>
        </c:manualLayout>
      </c:layout>
      <c:barChart>
        <c:barDir val="col"/>
        <c:grouping val="clustered"/>
        <c:varyColors val="0"/>
        <c:ser>
          <c:idx val="0"/>
          <c:order val="0"/>
          <c:tx>
            <c:strRef>
              <c:f>'Cumulative MW'!$N$3</c:f>
              <c:strCache>
                <c:ptCount val="1"/>
                <c:pt idx="0">
                  <c:v>Total</c:v>
                </c:pt>
              </c:strCache>
            </c:strRef>
          </c:tx>
          <c:spPr>
            <a:solidFill>
              <a:schemeClr val="dk1"/>
            </a:solidFill>
          </c:spPr>
          <c:invertIfNegative val="0"/>
          <c:dLbls>
            <c:numFmt formatCode="#,##0" sourceLinked="0"/>
            <c:txPr>
              <a:bodyPr/>
              <a:lstStyle/>
              <a:p>
                <a:pPr>
                  <a:defRPr/>
                </a:pPr>
                <a:endParaRPr lang="en-US"/>
              </a:p>
            </c:txPr>
            <c:showLegendKey val="0"/>
            <c:showVal val="1"/>
            <c:showCatName val="0"/>
            <c:showSerName val="0"/>
            <c:showPercent val="0"/>
            <c:showBubbleSize val="0"/>
            <c:showLeaderLines val="0"/>
          </c:dLbls>
          <c:cat>
            <c:multiLvlStrRef>
              <c:f>'Cumulative MW'!$M$4:$M$15</c:f>
              <c:multiLvlStrCache>
                <c:ptCount val="8"/>
                <c:lvl>
                  <c:pt idx="0">
                    <c:v>North</c:v>
                  </c:pt>
                  <c:pt idx="1">
                    <c:v>South</c:v>
                  </c:pt>
                  <c:pt idx="2">
                    <c:v>West</c:v>
                  </c:pt>
                  <c:pt idx="3">
                    <c:v>South</c:v>
                  </c:pt>
                  <c:pt idx="4">
                    <c:v>West</c:v>
                  </c:pt>
                  <c:pt idx="5">
                    <c:v>Panhandle</c:v>
                  </c:pt>
                  <c:pt idx="6">
                    <c:v>South</c:v>
                  </c:pt>
                  <c:pt idx="7">
                    <c:v>West</c:v>
                  </c:pt>
                </c:lvl>
                <c:lvl>
                  <c:pt idx="0">
                    <c:v>Installed</c:v>
                  </c:pt>
                  <c:pt idx="3">
                    <c:v>Planned with Interconnection Agreement</c:v>
                  </c:pt>
                  <c:pt idx="5">
                    <c:v>Planned with no Interconnection Agreement</c:v>
                  </c:pt>
                </c:lvl>
              </c:multiLvlStrCache>
            </c:multiLvlStrRef>
          </c:cat>
          <c:val>
            <c:numRef>
              <c:f>'Cumulative MW'!$N$4:$N$15</c:f>
              <c:numCache>
                <c:formatCode>General</c:formatCode>
                <c:ptCount val="8"/>
                <c:pt idx="0">
                  <c:v>26.7</c:v>
                </c:pt>
                <c:pt idx="1">
                  <c:v>122.1</c:v>
                </c:pt>
                <c:pt idx="2">
                  <c:v>10</c:v>
                </c:pt>
                <c:pt idx="3">
                  <c:v>105</c:v>
                </c:pt>
                <c:pt idx="4">
                  <c:v>280</c:v>
                </c:pt>
                <c:pt idx="5">
                  <c:v>200</c:v>
                </c:pt>
                <c:pt idx="6">
                  <c:v>285</c:v>
                </c:pt>
                <c:pt idx="7">
                  <c:v>5555</c:v>
                </c:pt>
              </c:numCache>
            </c:numRef>
          </c:val>
        </c:ser>
        <c:dLbls>
          <c:showLegendKey val="0"/>
          <c:showVal val="0"/>
          <c:showCatName val="0"/>
          <c:showSerName val="0"/>
          <c:showPercent val="0"/>
          <c:showBubbleSize val="0"/>
        </c:dLbls>
        <c:gapWidth val="150"/>
        <c:axId val="126239104"/>
        <c:axId val="126240640"/>
      </c:barChart>
      <c:catAx>
        <c:axId val="126239104"/>
        <c:scaling>
          <c:orientation val="minMax"/>
        </c:scaling>
        <c:delete val="0"/>
        <c:axPos val="b"/>
        <c:majorTickMark val="out"/>
        <c:minorTickMark val="none"/>
        <c:tickLblPos val="nextTo"/>
        <c:crossAx val="126240640"/>
        <c:crosses val="autoZero"/>
        <c:auto val="1"/>
        <c:lblAlgn val="ctr"/>
        <c:lblOffset val="100"/>
        <c:noMultiLvlLbl val="0"/>
      </c:catAx>
      <c:valAx>
        <c:axId val="126240640"/>
        <c:scaling>
          <c:orientation val="minMax"/>
        </c:scaling>
        <c:delete val="0"/>
        <c:axPos val="l"/>
        <c:majorGridlines/>
        <c:numFmt formatCode="#,##0" sourceLinked="0"/>
        <c:majorTickMark val="out"/>
        <c:minorTickMark val="none"/>
        <c:tickLblPos val="high"/>
        <c:crossAx val="126239104"/>
        <c:crosses val="autoZero"/>
        <c:crossBetween val="between"/>
      </c:valAx>
    </c:plotArea>
    <c:plotVisOnly val="1"/>
    <c:dispBlanksAs val="gap"/>
    <c:showDLblsOverMax val="0"/>
  </c:chart>
  <c:externalData r:id="rId1">
    <c:autoUpdate val="0"/>
  </c:externalData>
  <c:userShapes r:id="rId2"/>
  <c:extLst>
    <c:ext xmlns:c14="http://schemas.microsoft.com/office/drawing/2007/8/2/chart" uri="{781A3756-C4B2-4CAC-9D66-4F8BD8637D16}">
      <c14:pivotOptions>
        <c14:dropZoneFilter val="1"/>
        <c14:dropZoneCategories val="1"/>
        <c14:dropZoneData val="1"/>
      </c14:pivotOptions>
    </c:ext>
  </c:extLst>
</c:chartSpace>
</file>

<file path=ppt/drawings/drawing1.xml><?xml version="1.0" encoding="utf-8"?>
<c:userShapes xmlns:c="http://schemas.openxmlformats.org/drawingml/2006/chart">
  <cdr:relSizeAnchor xmlns:cdr="http://schemas.openxmlformats.org/drawingml/2006/chartDrawing">
    <cdr:from>
      <cdr:x>0.8223</cdr:x>
      <cdr:y>0.00172</cdr:y>
    </cdr:from>
    <cdr:to>
      <cdr:x>1</cdr:x>
      <cdr:y>0.06375</cdr:y>
    </cdr:to>
    <cdr:sp macro="" textlink="">
      <cdr:nvSpPr>
        <cdr:cNvPr id="2" name="TextBox 1"/>
        <cdr:cNvSpPr txBox="1"/>
      </cdr:nvSpPr>
      <cdr:spPr>
        <a:xfrm xmlns:a="http://schemas.openxmlformats.org/drawingml/2006/main">
          <a:off x="5801716" y="8357"/>
          <a:ext cx="1253777" cy="3013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400" b="1" dirty="0" smtClean="0"/>
            <a:t>Megawatts</a:t>
          </a:r>
          <a:endParaRPr lang="en-US" sz="1400" b="1" dirty="0"/>
        </a:p>
      </cdr:txBody>
    </cdr:sp>
  </cdr:relSizeAnchor>
  <cdr:relSizeAnchor xmlns:cdr="http://schemas.openxmlformats.org/drawingml/2006/chartDrawing">
    <cdr:from>
      <cdr:x>0.09382</cdr:x>
      <cdr:y>0.92906</cdr:y>
    </cdr:from>
    <cdr:to>
      <cdr:x>0.2894</cdr:x>
      <cdr:y>0.97262</cdr:y>
    </cdr:to>
    <cdr:sp macro="" textlink="">
      <cdr:nvSpPr>
        <cdr:cNvPr id="4" name="TextBox 3"/>
        <cdr:cNvSpPr txBox="1"/>
      </cdr:nvSpPr>
      <cdr:spPr>
        <a:xfrm xmlns:a="http://schemas.openxmlformats.org/drawingml/2006/main">
          <a:off x="661959" y="4514106"/>
          <a:ext cx="1379888" cy="2116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000" dirty="0"/>
            <a:t>(as</a:t>
          </a:r>
          <a:r>
            <a:rPr lang="en-US" sz="1000" baseline="0" dirty="0"/>
            <a:t> of Dec.31, 2014)</a:t>
          </a:r>
          <a:endParaRPr lang="en-US" sz="10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170583" cy="480388"/>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sz="quarter" idx="1"/>
          </p:nvPr>
        </p:nvSpPr>
        <p:spPr>
          <a:xfrm>
            <a:off x="4142965" y="0"/>
            <a:ext cx="3170583" cy="480388"/>
          </a:xfrm>
          <a:prstGeom prst="rect">
            <a:avLst/>
          </a:prstGeom>
        </p:spPr>
        <p:txBody>
          <a:bodyPr vert="horz" lIns="94851" tIns="47425" rIns="94851" bIns="47425" rtlCol="0"/>
          <a:lstStyle>
            <a:lvl1pPr algn="r">
              <a:defRPr sz="1200"/>
            </a:lvl1pPr>
          </a:lstStyle>
          <a:p>
            <a:fld id="{F69DE495-51AC-4723-A7B4-B1B58AAC8C5A}" type="datetimeFigureOut">
              <a:rPr lang="en-US" smtClean="0"/>
              <a:t>4/17/2015</a:t>
            </a:fld>
            <a:endParaRPr lang="en-US"/>
          </a:p>
        </p:txBody>
      </p:sp>
      <p:sp>
        <p:nvSpPr>
          <p:cNvPr id="4" name="Footer Placeholder 3"/>
          <p:cNvSpPr>
            <a:spLocks noGrp="1"/>
          </p:cNvSpPr>
          <p:nvPr>
            <p:ph type="ftr" sz="quarter" idx="2"/>
          </p:nvPr>
        </p:nvSpPr>
        <p:spPr>
          <a:xfrm>
            <a:off x="2" y="9119173"/>
            <a:ext cx="3170583" cy="480388"/>
          </a:xfrm>
          <a:prstGeom prst="rect">
            <a:avLst/>
          </a:prstGeom>
        </p:spPr>
        <p:txBody>
          <a:bodyPr vert="horz" lIns="94851" tIns="47425" rIns="94851" bIns="47425" rtlCol="0" anchor="b"/>
          <a:lstStyle>
            <a:lvl1pPr algn="l">
              <a:defRPr sz="1200"/>
            </a:lvl1pPr>
          </a:lstStyle>
          <a:p>
            <a:endParaRPr lang="en-US"/>
          </a:p>
        </p:txBody>
      </p:sp>
      <p:sp>
        <p:nvSpPr>
          <p:cNvPr id="5" name="Slide Number Placeholder 4"/>
          <p:cNvSpPr>
            <a:spLocks noGrp="1"/>
          </p:cNvSpPr>
          <p:nvPr>
            <p:ph type="sldNum" sz="quarter" idx="3"/>
          </p:nvPr>
        </p:nvSpPr>
        <p:spPr>
          <a:xfrm>
            <a:off x="4142965" y="9119173"/>
            <a:ext cx="3170583" cy="480388"/>
          </a:xfrm>
          <a:prstGeom prst="rect">
            <a:avLst/>
          </a:prstGeom>
        </p:spPr>
        <p:txBody>
          <a:bodyPr vert="horz" lIns="94851" tIns="47425" rIns="94851" bIns="47425" rtlCol="0" anchor="b"/>
          <a:lstStyle>
            <a:lvl1pPr algn="r">
              <a:defRPr sz="1200"/>
            </a:lvl1pPr>
          </a:lstStyle>
          <a:p>
            <a:fld id="{F80D1E90-E9C6-42A2-8EB7-24DAC221AC2D}" type="slidenum">
              <a:rPr lang="en-US" smtClean="0"/>
              <a:t>‹#›</a:t>
            </a:fld>
            <a:endParaRPr lang="en-US"/>
          </a:p>
        </p:txBody>
      </p:sp>
    </p:spTree>
    <p:extLst>
      <p:ext uri="{BB962C8B-B14F-4D97-AF65-F5344CB8AC3E}">
        <p14:creationId xmlns:p14="http://schemas.microsoft.com/office/powerpoint/2010/main" val="70878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170583" cy="480388"/>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idx="1"/>
          </p:nvPr>
        </p:nvSpPr>
        <p:spPr>
          <a:xfrm>
            <a:off x="4142965" y="0"/>
            <a:ext cx="3170583" cy="480388"/>
          </a:xfrm>
          <a:prstGeom prst="rect">
            <a:avLst/>
          </a:prstGeom>
        </p:spPr>
        <p:txBody>
          <a:bodyPr vert="horz" lIns="94851" tIns="47425" rIns="94851" bIns="47425" rtlCol="0"/>
          <a:lstStyle>
            <a:lvl1pPr algn="r">
              <a:defRPr sz="1200"/>
            </a:lvl1pPr>
          </a:lstStyle>
          <a:p>
            <a:fld id="{D1DF52B9-7E6C-4146-83FC-76B5AB271E46}" type="datetimeFigureOut">
              <a:rPr lang="en-US" smtClean="0"/>
              <a:t>4/17/2015</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4851" tIns="47425" rIns="94851" bIns="47425" rtlCol="0" anchor="ctr"/>
          <a:lstStyle/>
          <a:p>
            <a:endParaRPr lang="en-US"/>
          </a:p>
        </p:txBody>
      </p:sp>
      <p:sp>
        <p:nvSpPr>
          <p:cNvPr id="5" name="Notes Placeholder 4"/>
          <p:cNvSpPr>
            <a:spLocks noGrp="1"/>
          </p:cNvSpPr>
          <p:nvPr>
            <p:ph type="body" sz="quarter" idx="3"/>
          </p:nvPr>
        </p:nvSpPr>
        <p:spPr>
          <a:xfrm>
            <a:off x="732184" y="4561232"/>
            <a:ext cx="5850835" cy="4320213"/>
          </a:xfrm>
          <a:prstGeom prst="rect">
            <a:avLst/>
          </a:prstGeom>
        </p:spPr>
        <p:txBody>
          <a:bodyPr vert="horz" lIns="94851" tIns="47425" rIns="94851" bIns="4742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9119173"/>
            <a:ext cx="3170583" cy="480388"/>
          </a:xfrm>
          <a:prstGeom prst="rect">
            <a:avLst/>
          </a:prstGeom>
        </p:spPr>
        <p:txBody>
          <a:bodyPr vert="horz" lIns="94851" tIns="47425" rIns="94851" bIns="47425" rtlCol="0" anchor="b"/>
          <a:lstStyle>
            <a:lvl1pPr algn="l">
              <a:defRPr sz="1200"/>
            </a:lvl1pPr>
          </a:lstStyle>
          <a:p>
            <a:endParaRPr lang="en-US"/>
          </a:p>
        </p:txBody>
      </p:sp>
      <p:sp>
        <p:nvSpPr>
          <p:cNvPr id="7" name="Slide Number Placeholder 6"/>
          <p:cNvSpPr>
            <a:spLocks noGrp="1"/>
          </p:cNvSpPr>
          <p:nvPr>
            <p:ph type="sldNum" sz="quarter" idx="5"/>
          </p:nvPr>
        </p:nvSpPr>
        <p:spPr>
          <a:xfrm>
            <a:off x="4142965" y="9119173"/>
            <a:ext cx="3170583" cy="480388"/>
          </a:xfrm>
          <a:prstGeom prst="rect">
            <a:avLst/>
          </a:prstGeom>
        </p:spPr>
        <p:txBody>
          <a:bodyPr vert="horz" lIns="94851" tIns="47425" rIns="94851" bIns="47425" rtlCol="0" anchor="b"/>
          <a:lstStyle>
            <a:lvl1pPr algn="r">
              <a:defRPr sz="1200"/>
            </a:lvl1pPr>
          </a:lstStyle>
          <a:p>
            <a:fld id="{E41B3D22-F502-4A52-A06E-717BD3D70E2C}" type="slidenum">
              <a:rPr lang="en-US" smtClean="0"/>
              <a:t>‹#›</a:t>
            </a:fld>
            <a:endParaRPr lang="en-US"/>
          </a:p>
        </p:txBody>
      </p:sp>
    </p:spTree>
    <p:extLst>
      <p:ext uri="{BB962C8B-B14F-4D97-AF65-F5344CB8AC3E}">
        <p14:creationId xmlns:p14="http://schemas.microsoft.com/office/powerpoint/2010/main" val="92213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1B3D22-F502-4A52-A06E-717BD3D70E2C}" type="slidenum">
              <a:rPr lang="en-US" smtClean="0"/>
              <a:t>1</a:t>
            </a:fld>
            <a:endParaRPr lang="en-US"/>
          </a:p>
        </p:txBody>
      </p:sp>
    </p:spTree>
    <p:extLst>
      <p:ext uri="{BB962C8B-B14F-4D97-AF65-F5344CB8AC3E}">
        <p14:creationId xmlns:p14="http://schemas.microsoft.com/office/powerpoint/2010/main" val="870658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2013 Load Forecast</a:t>
            </a:r>
          </a:p>
          <a:p>
            <a:endParaRPr lang="en-US" dirty="0" smtClean="0"/>
          </a:p>
          <a:p>
            <a:r>
              <a:rPr lang="en-US" dirty="0" smtClean="0"/>
              <a:t>2015	72071</a:t>
            </a:r>
          </a:p>
          <a:p>
            <a:r>
              <a:rPr lang="en-US" dirty="0" smtClean="0"/>
              <a:t>2016	74191</a:t>
            </a:r>
          </a:p>
          <a:p>
            <a:r>
              <a:rPr lang="en-US" dirty="0" smtClean="0"/>
              <a:t>2017	75409</a:t>
            </a:r>
          </a:p>
          <a:p>
            <a:r>
              <a:rPr lang="en-US" dirty="0" smtClean="0"/>
              <a:t>2018	76186</a:t>
            </a:r>
          </a:p>
          <a:p>
            <a:r>
              <a:rPr lang="en-US" dirty="0" smtClean="0"/>
              <a:t>2019	76882</a:t>
            </a:r>
          </a:p>
          <a:p>
            <a:r>
              <a:rPr lang="en-US" dirty="0" smtClean="0"/>
              <a:t>2020	77608</a:t>
            </a:r>
          </a:p>
          <a:p>
            <a:r>
              <a:rPr lang="en-US" dirty="0" smtClean="0"/>
              <a:t>2021	78380</a:t>
            </a:r>
          </a:p>
          <a:p>
            <a:r>
              <a:rPr lang="en-US" dirty="0" smtClean="0"/>
              <a:t>2022	79055</a:t>
            </a:r>
          </a:p>
          <a:p>
            <a:r>
              <a:rPr lang="en-US" dirty="0" smtClean="0"/>
              <a:t>2023	79651</a:t>
            </a:r>
          </a:p>
          <a:p>
            <a:r>
              <a:rPr lang="en-US" dirty="0" smtClean="0"/>
              <a:t>2024	80194</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41B3D22-F502-4A52-A06E-717BD3D70E2C}" type="slidenum">
              <a:rPr lang="en-US" smtClean="0"/>
              <a:t>16</a:t>
            </a:fld>
            <a:endParaRPr lang="en-US"/>
          </a:p>
        </p:txBody>
      </p:sp>
    </p:spTree>
    <p:extLst>
      <p:ext uri="{BB962C8B-B14F-4D97-AF65-F5344CB8AC3E}">
        <p14:creationId xmlns:p14="http://schemas.microsoft.com/office/powerpoint/2010/main" val="844896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B1718E-789D-4ACA-AAAD-A77BC4FC9ED9}" type="slidenum">
              <a:rPr lang="en-US" smtClean="0"/>
              <a:pPr>
                <a:defRPr/>
              </a:pPr>
              <a:t>21</a:t>
            </a:fld>
            <a:endParaRPr lang="en-US" dirty="0"/>
          </a:p>
        </p:txBody>
      </p:sp>
    </p:spTree>
    <p:extLst>
      <p:ext uri="{BB962C8B-B14F-4D97-AF65-F5344CB8AC3E}">
        <p14:creationId xmlns:p14="http://schemas.microsoft.com/office/powerpoint/2010/main" val="3484034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BSGCG – The Black</a:t>
            </a:r>
            <a:r>
              <a:rPr lang="en-US" baseline="0" dirty="0" smtClean="0"/>
              <a:t> Start Gas Coordination Group is comprised of ERCOT Transmission Operators and gas pipeline and storage operators.  Coordination on both sides has been very good.  Gas pipelines are understanding the difficulties of getting off-site power to their stations and are looking at back-up generation options.  Many of the gas pipeline compressor stations have dual drive compressors.  Approximately 15 loads within the ERCOT footprint require off-site power.  </a:t>
            </a:r>
            <a:r>
              <a:rPr lang="en-US" dirty="0">
                <a:solidFill>
                  <a:prstClr val="black"/>
                </a:solidFill>
              </a:rPr>
              <a:t>There has been quite a bit of coordination between TOs to energize some of these loads located in the Eagle Ford Shale. </a:t>
            </a:r>
            <a:endParaRPr lang="en-US" baseline="0" dirty="0" smtClean="0"/>
          </a:p>
          <a:p>
            <a:endParaRPr lang="en-US" baseline="0" dirty="0" smtClean="0"/>
          </a:p>
          <a:p>
            <a:r>
              <a:rPr lang="en-US" baseline="0" dirty="0" smtClean="0"/>
              <a:t>Real-Time – Two NDAs in place at this time (</a:t>
            </a:r>
            <a:r>
              <a:rPr lang="en-US" baseline="0" dirty="0" err="1" smtClean="0"/>
              <a:t>Atmos</a:t>
            </a:r>
            <a:r>
              <a:rPr lang="en-US" baseline="0" dirty="0" smtClean="0"/>
              <a:t> Pipeline and Enterprise Products).  A third is under legal review with the gas pipeline (Energy Transfer).  All of the pipelines are willing to work with ERCOT in terms of communicating operational issues occurring on the pipelines.  ERCOT received notification of gas restrictions in the DFW area almost 24 hours earlier (than for previous cold snaps) during the cold snap in November 2014 with the enhanced communication with Atmos.  We are receiving notification at the same time generators are advised.</a:t>
            </a:r>
            <a:endParaRPr lang="en-US" dirty="0"/>
          </a:p>
        </p:txBody>
      </p:sp>
      <p:sp>
        <p:nvSpPr>
          <p:cNvPr id="4" name="Slide Number Placeholder 3"/>
          <p:cNvSpPr>
            <a:spLocks noGrp="1"/>
          </p:cNvSpPr>
          <p:nvPr>
            <p:ph type="sldNum" sz="quarter" idx="10"/>
          </p:nvPr>
        </p:nvSpPr>
        <p:spPr/>
        <p:txBody>
          <a:bodyPr/>
          <a:lstStyle/>
          <a:p>
            <a:fld id="{AC1279EF-AB2C-420A-AB92-215E354A3639}" type="slidenum">
              <a:rPr lang="en-US" smtClean="0"/>
              <a:t>22</a:t>
            </a:fld>
            <a:endParaRPr lang="en-US" dirty="0"/>
          </a:p>
        </p:txBody>
      </p:sp>
    </p:spTree>
    <p:extLst>
      <p:ext uri="{BB962C8B-B14F-4D97-AF65-F5344CB8AC3E}">
        <p14:creationId xmlns:p14="http://schemas.microsoft.com/office/powerpoint/2010/main" val="1873549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Slide #5</a:t>
            </a:r>
          </a:p>
        </p:txBody>
      </p:sp>
      <p:sp>
        <p:nvSpPr>
          <p:cNvPr id="778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70662" indent="-296408">
              <a:defRPr>
                <a:solidFill>
                  <a:schemeClr val="tx1"/>
                </a:solidFill>
                <a:latin typeface="Arial" charset="0"/>
              </a:defRPr>
            </a:lvl2pPr>
            <a:lvl3pPr marL="1185634" indent="-237127">
              <a:defRPr>
                <a:solidFill>
                  <a:schemeClr val="tx1"/>
                </a:solidFill>
                <a:latin typeface="Arial" charset="0"/>
              </a:defRPr>
            </a:lvl3pPr>
            <a:lvl4pPr marL="1659887" indent="-237127">
              <a:defRPr>
                <a:solidFill>
                  <a:schemeClr val="tx1"/>
                </a:solidFill>
                <a:latin typeface="Arial" charset="0"/>
              </a:defRPr>
            </a:lvl4pPr>
            <a:lvl5pPr marL="2134141" indent="-237127">
              <a:defRPr>
                <a:solidFill>
                  <a:schemeClr val="tx1"/>
                </a:solidFill>
                <a:latin typeface="Arial" charset="0"/>
              </a:defRPr>
            </a:lvl5pPr>
            <a:lvl6pPr marL="2608395" indent="-237127" defTabSz="474254" fontAlgn="base">
              <a:spcBef>
                <a:spcPct val="0"/>
              </a:spcBef>
              <a:spcAft>
                <a:spcPct val="0"/>
              </a:spcAft>
              <a:defRPr>
                <a:solidFill>
                  <a:schemeClr val="tx1"/>
                </a:solidFill>
                <a:latin typeface="Arial" charset="0"/>
              </a:defRPr>
            </a:lvl6pPr>
            <a:lvl7pPr marL="3082648" indent="-237127" defTabSz="474254" fontAlgn="base">
              <a:spcBef>
                <a:spcPct val="0"/>
              </a:spcBef>
              <a:spcAft>
                <a:spcPct val="0"/>
              </a:spcAft>
              <a:defRPr>
                <a:solidFill>
                  <a:schemeClr val="tx1"/>
                </a:solidFill>
                <a:latin typeface="Arial" charset="0"/>
              </a:defRPr>
            </a:lvl7pPr>
            <a:lvl8pPr marL="3556902" indent="-237127" defTabSz="474254" fontAlgn="base">
              <a:spcBef>
                <a:spcPct val="0"/>
              </a:spcBef>
              <a:spcAft>
                <a:spcPct val="0"/>
              </a:spcAft>
              <a:defRPr>
                <a:solidFill>
                  <a:schemeClr val="tx1"/>
                </a:solidFill>
                <a:latin typeface="Arial" charset="0"/>
              </a:defRPr>
            </a:lvl8pPr>
            <a:lvl9pPr marL="4031155" indent="-237127" defTabSz="474254" fontAlgn="base">
              <a:spcBef>
                <a:spcPct val="0"/>
              </a:spcBef>
              <a:spcAft>
                <a:spcPct val="0"/>
              </a:spcAft>
              <a:defRPr>
                <a:solidFill>
                  <a:schemeClr val="tx1"/>
                </a:solidFill>
                <a:latin typeface="Arial" charset="0"/>
              </a:defRPr>
            </a:lvl9pPr>
          </a:lstStyle>
          <a:p>
            <a:pPr fontAlgn="base">
              <a:spcBef>
                <a:spcPct val="0"/>
              </a:spcBef>
              <a:spcAft>
                <a:spcPct val="0"/>
              </a:spcAft>
              <a:defRPr/>
            </a:pPr>
            <a:fld id="{123721FD-2277-4828-AD3D-59F34D0B00F1}" type="slidenum">
              <a:rPr lang="en-US" altLang="en-US" smtClean="0">
                <a:latin typeface="Calibri" pitchFamily="34" charset="0"/>
              </a:rPr>
              <a:pPr fontAlgn="base">
                <a:spcBef>
                  <a:spcPct val="0"/>
                </a:spcBef>
                <a:spcAft>
                  <a:spcPct val="0"/>
                </a:spcAft>
                <a:defRPr/>
              </a:pPr>
              <a:t>25</a:t>
            </a:fld>
            <a:endParaRPr lang="en-US" altLang="en-US" dirty="0" smtClean="0">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B1718E-789D-4ACA-AAAD-A77BC4FC9ED9}" type="slidenum">
              <a:rPr lang="en-US" smtClean="0"/>
              <a:pPr>
                <a:defRPr/>
              </a:pPr>
              <a:t>26</a:t>
            </a:fld>
            <a:endParaRPr lang="en-US" dirty="0"/>
          </a:p>
        </p:txBody>
      </p:sp>
    </p:spTree>
    <p:extLst>
      <p:ext uri="{BB962C8B-B14F-4D97-AF65-F5344CB8AC3E}">
        <p14:creationId xmlns:p14="http://schemas.microsoft.com/office/powerpoint/2010/main" val="3484034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B1718E-789D-4ACA-AAAD-A77BC4FC9ED9}" type="slidenum">
              <a:rPr lang="en-US" smtClean="0"/>
              <a:pPr>
                <a:defRPr/>
              </a:pPr>
              <a:t>31</a:t>
            </a:fld>
            <a:endParaRPr lang="en-US" dirty="0"/>
          </a:p>
        </p:txBody>
      </p:sp>
    </p:spTree>
    <p:extLst>
      <p:ext uri="{BB962C8B-B14F-4D97-AF65-F5344CB8AC3E}">
        <p14:creationId xmlns:p14="http://schemas.microsoft.com/office/powerpoint/2010/main" val="3484034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B1718E-789D-4ACA-AAAD-A77BC4FC9ED9}" type="slidenum">
              <a:rPr lang="en-US" smtClean="0"/>
              <a:pPr>
                <a:defRPr/>
              </a:pPr>
              <a:t>33</a:t>
            </a:fld>
            <a:endParaRPr lang="en-US" dirty="0"/>
          </a:p>
        </p:txBody>
      </p:sp>
    </p:spTree>
    <p:extLst>
      <p:ext uri="{BB962C8B-B14F-4D97-AF65-F5344CB8AC3E}">
        <p14:creationId xmlns:p14="http://schemas.microsoft.com/office/powerpoint/2010/main" val="3484034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DE022B-D984-46D1-9E98-00076AD5809F}" type="slidenum">
              <a:rPr lang="en-US" smtClean="0">
                <a:solidFill>
                  <a:prstClr val="black"/>
                </a:solidFill>
              </a:rPr>
              <a:pPr/>
              <a:t>34</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C6BB012D-CCF4-4252-AD71-32C18CD5676F}" type="slidenum">
              <a:rPr lang="en-US">
                <a:solidFill>
                  <a:prstClr val="black"/>
                </a:solidFill>
              </a:rPr>
              <a:pPr/>
              <a:t>35</a:t>
            </a:fld>
            <a:endParaRPr lang="en-US" dirty="0">
              <a:solidFill>
                <a:prstClr val="black"/>
              </a:solidFill>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marL="177845" indent="-177845">
              <a:buFont typeface="Arial" panose="020B0604020202020204" pitchFamily="34" charset="0"/>
              <a:buChar char="•"/>
            </a:pPr>
            <a:r>
              <a:rPr lang="en-US" dirty="0" smtClean="0"/>
              <a:t>Federal</a:t>
            </a:r>
            <a:r>
              <a:rPr lang="en-US" baseline="0" dirty="0" smtClean="0"/>
              <a:t> agencies: DHS, US-CERT, ICS-CERT, DOE and FBI</a:t>
            </a:r>
          </a:p>
          <a:p>
            <a:pPr marL="177845" indent="-177845">
              <a:buFont typeface="Arial" panose="020B0604020202020204" pitchFamily="34" charset="0"/>
              <a:buChar char="•"/>
            </a:pPr>
            <a:r>
              <a:rPr lang="en-US" baseline="0" dirty="0" smtClean="0"/>
              <a:t>National agencies: FERC, NERC, ESISAC and NESCO</a:t>
            </a:r>
          </a:p>
          <a:p>
            <a:pPr marL="177845" indent="-177845">
              <a:buFont typeface="Arial" panose="020B0604020202020204" pitchFamily="34" charset="0"/>
              <a:buChar char="•"/>
            </a:pPr>
            <a:r>
              <a:rPr lang="en-US" dirty="0" smtClean="0"/>
              <a:t>State</a:t>
            </a:r>
            <a:r>
              <a:rPr lang="en-US" baseline="0" dirty="0" smtClean="0"/>
              <a:t> agencies: PUCT, DPS, State of Texas DIR</a:t>
            </a:r>
          </a:p>
          <a:p>
            <a:pPr marL="177845" indent="-177845">
              <a:buFont typeface="Arial" panose="020B0604020202020204" pitchFamily="34" charset="0"/>
              <a:buChar char="•"/>
            </a:pPr>
            <a:r>
              <a:rPr lang="en-US" baseline="0" dirty="0" smtClean="0"/>
              <a:t>Industry members: ISO/RTO Council, NATF, Regional Critical Infrastructure Protection Working Group (CIPWG)</a:t>
            </a:r>
          </a:p>
          <a:p>
            <a:pPr marL="177845" indent="-177845">
              <a:buFont typeface="Arial" panose="020B0604020202020204" pitchFamily="34" charset="0"/>
              <a:buChar char="•"/>
            </a:pPr>
            <a:r>
              <a:rPr lang="en-US" baseline="0" dirty="0" smtClean="0"/>
              <a:t>National Labs: INL, PNNL, SNL, Argonne</a:t>
            </a:r>
          </a:p>
          <a:p>
            <a:pPr marL="177845" indent="-177845">
              <a:buFont typeface="Arial" panose="020B0604020202020204" pitchFamily="34" charset="0"/>
              <a:buChar char="•"/>
            </a:pPr>
            <a:endParaRPr lang="en-US" baseline="0" dirty="0" smtClean="0"/>
          </a:p>
          <a:p>
            <a:pPr marL="177845" indent="-177845">
              <a:buFont typeface="Arial" panose="020B0604020202020204" pitchFamily="34" charset="0"/>
              <a:buChar char="•"/>
            </a:pPr>
            <a:r>
              <a:rPr lang="en-US" baseline="0" dirty="0" smtClean="0"/>
              <a:t>CIPWG highlights:</a:t>
            </a:r>
          </a:p>
          <a:p>
            <a:pPr marL="652099" lvl="1" indent="-177845">
              <a:buFont typeface="Arial" panose="020B0604020202020204" pitchFamily="34" charset="0"/>
              <a:buChar char="•"/>
            </a:pPr>
            <a:r>
              <a:rPr lang="en-US" baseline="0" dirty="0" smtClean="0"/>
              <a:t>Provides information sharing and collaboration on NERC CIP compliance, cyber security and physical security </a:t>
            </a:r>
          </a:p>
          <a:p>
            <a:pPr marL="652099" lvl="1" indent="-177845">
              <a:buFont typeface="Arial" panose="020B0604020202020204" pitchFamily="34" charset="0"/>
              <a:buChar char="•"/>
            </a:pPr>
            <a:r>
              <a:rPr lang="en-US" baseline="0" dirty="0" smtClean="0"/>
              <a:t>35 Texas utility owner and operator entities participating </a:t>
            </a:r>
          </a:p>
          <a:p>
            <a:pPr marL="652099" lvl="1" indent="-177845">
              <a:buFont typeface="Arial" panose="020B0604020202020204" pitchFamily="34" charset="0"/>
              <a:buChar char="•"/>
            </a:pPr>
            <a:r>
              <a:rPr lang="en-US" baseline="0" dirty="0" smtClean="0"/>
              <a:t>186 industry members including PUCT, DPS, DHS</a:t>
            </a:r>
          </a:p>
          <a:p>
            <a:pPr marL="652099" lvl="1" indent="-177845">
              <a:buFont typeface="Arial" panose="020B0604020202020204" pitchFamily="34" charset="0"/>
              <a:buChar char="•"/>
            </a:pPr>
            <a:endParaRPr lang="en-US" baseline="0" dirty="0" smtClean="0"/>
          </a:p>
          <a:p>
            <a:pPr marL="652099" lvl="1" indent="-177845">
              <a:buFont typeface="Arial" panose="020B0604020202020204" pitchFamily="34" charset="0"/>
              <a:buChar char="•"/>
            </a:pPr>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B1718E-789D-4ACA-AAAD-A77BC4FC9ED9}" type="slidenum">
              <a:rPr lang="en-US" smtClean="0"/>
              <a:pPr>
                <a:defRPr/>
              </a:pPr>
              <a:t>36</a:t>
            </a:fld>
            <a:endParaRPr lang="en-US" dirty="0"/>
          </a:p>
        </p:txBody>
      </p:sp>
    </p:spTree>
    <p:extLst>
      <p:ext uri="{BB962C8B-B14F-4D97-AF65-F5344CB8AC3E}">
        <p14:creationId xmlns:p14="http://schemas.microsoft.com/office/powerpoint/2010/main" val="3484034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B1718E-789D-4ACA-AAAD-A77BC4FC9ED9}" type="slidenum">
              <a:rPr lang="en-US" smtClean="0"/>
              <a:pPr>
                <a:defRPr/>
              </a:pPr>
              <a:t>2</a:t>
            </a:fld>
            <a:endParaRPr lang="en-US" dirty="0"/>
          </a:p>
        </p:txBody>
      </p:sp>
    </p:spTree>
    <p:extLst>
      <p:ext uri="{BB962C8B-B14F-4D97-AF65-F5344CB8AC3E}">
        <p14:creationId xmlns:p14="http://schemas.microsoft.com/office/powerpoint/2010/main" val="3484034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Communication will remain important to help consumers understand when conservation</a:t>
            </a:r>
            <a:r>
              <a:rPr lang="en-US" baseline="0" dirty="0" smtClean="0"/>
              <a:t> needed most and how best to get there.</a:t>
            </a:r>
          </a:p>
          <a:p>
            <a:endParaRPr lang="en-US" baseline="0" dirty="0" smtClean="0"/>
          </a:p>
          <a:p>
            <a:r>
              <a:rPr lang="en-US" baseline="0" dirty="0" smtClean="0"/>
              <a:t>Also working to improve awareness of operating reserves – new Today’s Outlook on home page shows generation capacity</a:t>
            </a:r>
          </a:p>
          <a:p>
            <a:r>
              <a:rPr lang="en-US" baseline="0" dirty="0" smtClean="0"/>
              <a:t>Added weather page for Chris’ forecasts, adding a page this week for longer-term outlooks, working on new conservation page</a:t>
            </a:r>
          </a:p>
          <a:p>
            <a:endParaRPr lang="en-US" baseline="0" dirty="0" smtClean="0"/>
          </a:p>
          <a:p>
            <a:r>
              <a:rPr lang="en-US" baseline="0" dirty="0" smtClean="0"/>
              <a:t>Organizational change this spring moved ercot.com to Corporate Communications.</a:t>
            </a:r>
          </a:p>
          <a:p>
            <a:endParaRPr lang="en-US" baseline="0" dirty="0" smtClean="0"/>
          </a:p>
          <a:p>
            <a:r>
              <a:rPr lang="en-US" baseline="0" dirty="0" smtClean="0"/>
              <a:t>Overall website overhaul still in progress – team moved to Corporate Communications. Goal is rollout by summer 2014</a:t>
            </a:r>
          </a:p>
          <a:p>
            <a:r>
              <a:rPr lang="en-US" baseline="0" dirty="0" smtClean="0"/>
              <a:t>Amy Apodaca working to keep content on existing site fresh</a:t>
            </a:r>
          </a:p>
          <a:p>
            <a:r>
              <a:rPr lang="en-US" baseline="0" dirty="0" smtClean="0"/>
              <a:t>Aubrey Hale working on strategy for site redesign</a:t>
            </a:r>
          </a:p>
          <a:p>
            <a:endParaRPr lang="en-US" dirty="0"/>
          </a:p>
        </p:txBody>
      </p:sp>
      <p:sp>
        <p:nvSpPr>
          <p:cNvPr id="4" name="Slide Number Placeholder 3"/>
          <p:cNvSpPr>
            <a:spLocks noGrp="1"/>
          </p:cNvSpPr>
          <p:nvPr>
            <p:ph type="sldNum" sz="quarter" idx="10"/>
          </p:nvPr>
        </p:nvSpPr>
        <p:spPr/>
        <p:txBody>
          <a:bodyPr/>
          <a:lstStyle/>
          <a:p>
            <a:fld id="{E41B3D22-F502-4A52-A06E-717BD3D70E2C}" type="slidenum">
              <a:rPr lang="en-US" smtClean="0"/>
              <a:t>37</a:t>
            </a:fld>
            <a:endParaRPr lang="en-US"/>
          </a:p>
        </p:txBody>
      </p:sp>
    </p:spTree>
    <p:extLst>
      <p:ext uri="{BB962C8B-B14F-4D97-AF65-F5344CB8AC3E}">
        <p14:creationId xmlns:p14="http://schemas.microsoft.com/office/powerpoint/2010/main" val="3717920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B1718E-789D-4ACA-AAAD-A77BC4FC9ED9}" type="slidenum">
              <a:rPr lang="en-US" smtClean="0"/>
              <a:pPr>
                <a:defRPr/>
              </a:pPr>
              <a:t>6</a:t>
            </a:fld>
            <a:endParaRPr lang="en-US" dirty="0"/>
          </a:p>
        </p:txBody>
      </p:sp>
    </p:spTree>
    <p:extLst>
      <p:ext uri="{BB962C8B-B14F-4D97-AF65-F5344CB8AC3E}">
        <p14:creationId xmlns:p14="http://schemas.microsoft.com/office/powerpoint/2010/main" val="3570560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B1718E-789D-4ACA-AAAD-A77BC4FC9ED9}" type="slidenum">
              <a:rPr lang="en-US" smtClean="0"/>
              <a:pPr>
                <a:defRPr/>
              </a:pPr>
              <a:t>7</a:t>
            </a:fld>
            <a:endParaRPr lang="en-US" dirty="0"/>
          </a:p>
        </p:txBody>
      </p:sp>
    </p:spTree>
    <p:extLst>
      <p:ext uri="{BB962C8B-B14F-4D97-AF65-F5344CB8AC3E}">
        <p14:creationId xmlns:p14="http://schemas.microsoft.com/office/powerpoint/2010/main" val="3484034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be updated</a:t>
            </a:r>
            <a:r>
              <a:rPr lang="en-US" baseline="0" dirty="0" smtClean="0"/>
              <a:t> on Jan 2</a:t>
            </a:r>
            <a:r>
              <a:rPr lang="en-US" baseline="30000" dirty="0" smtClean="0"/>
              <a:t>nd</a:t>
            </a:r>
            <a:r>
              <a:rPr lang="en-US" baseline="0" dirty="0" smtClean="0"/>
              <a:t> after Calvin provides </a:t>
            </a:r>
            <a:r>
              <a:rPr lang="en-US" baseline="0" smtClean="0"/>
              <a:t>data for 2014.</a:t>
            </a:r>
            <a:endParaRPr lang="en-US"/>
          </a:p>
        </p:txBody>
      </p:sp>
      <p:sp>
        <p:nvSpPr>
          <p:cNvPr id="4" name="Slide Number Placeholder 3"/>
          <p:cNvSpPr>
            <a:spLocks noGrp="1"/>
          </p:cNvSpPr>
          <p:nvPr>
            <p:ph type="sldNum" sz="quarter" idx="10"/>
          </p:nvPr>
        </p:nvSpPr>
        <p:spPr/>
        <p:txBody>
          <a:bodyPr/>
          <a:lstStyle/>
          <a:p>
            <a:fld id="{E41B3D22-F502-4A52-A06E-717BD3D70E2C}" type="slidenum">
              <a:rPr lang="en-US" smtClean="0"/>
              <a:t>9</a:t>
            </a:fld>
            <a:endParaRPr lang="en-US"/>
          </a:p>
        </p:txBody>
      </p:sp>
    </p:spTree>
    <p:extLst>
      <p:ext uri="{BB962C8B-B14F-4D97-AF65-F5344CB8AC3E}">
        <p14:creationId xmlns:p14="http://schemas.microsoft.com/office/powerpoint/2010/main" val="715903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15-min load data stats:</a:t>
            </a:r>
          </a:p>
          <a:p>
            <a:pPr marL="479194" indent="-238774">
              <a:buFont typeface="Arial" panose="020B0604020202020204" pitchFamily="34" charset="0"/>
              <a:buChar char="•"/>
            </a:pPr>
            <a:r>
              <a:rPr lang="en-US" dirty="0"/>
              <a:t>Over 6.7M ESIIDs are settled using Advanced Meter data</a:t>
            </a:r>
          </a:p>
          <a:p>
            <a:pPr marL="892519" lvl="1" indent="-177845">
              <a:buFont typeface="Wingdings"/>
              <a:buChar char="à"/>
            </a:pPr>
            <a:r>
              <a:rPr lang="en-US" dirty="0"/>
              <a:t>AMS deployment is near complete, &lt; 5% remain to be provisioned</a:t>
            </a:r>
          </a:p>
          <a:p>
            <a:pPr marL="892519" lvl="1" indent="-177845">
              <a:buFont typeface="Wingdings"/>
              <a:buChar char="à"/>
            </a:pPr>
            <a:r>
              <a:rPr lang="en-US" dirty="0" err="1"/>
              <a:t>Sharyland</a:t>
            </a:r>
            <a:r>
              <a:rPr lang="en-US" dirty="0"/>
              <a:t> will file AMS deployment plan with the commission in 2015, therefore AMS numbers will increase</a:t>
            </a:r>
          </a:p>
          <a:p>
            <a:pPr marL="479194" indent="-238774">
              <a:buFont typeface="Arial" panose="020B0604020202020204" pitchFamily="34" charset="0"/>
              <a:buChar char="•"/>
            </a:pPr>
            <a:endParaRPr lang="en-US" dirty="0"/>
          </a:p>
          <a:p>
            <a:pPr marL="479194" indent="-238774">
              <a:buFont typeface="Arial" panose="020B0604020202020204" pitchFamily="34" charset="0"/>
              <a:buChar char="•"/>
            </a:pPr>
            <a:r>
              <a:rPr lang="en-US" dirty="0"/>
              <a:t>Over 98% of the load in ERCOT is settled with 15-min interval data (AMS, Competitive IDR, and NOIE IDR). </a:t>
            </a:r>
          </a:p>
          <a:p>
            <a:pPr marL="479194" lvl="1" indent="-238774">
              <a:buFont typeface="Arial" panose="020B0604020202020204" pitchFamily="34" charset="0"/>
              <a:buChar char="•"/>
            </a:pPr>
            <a:endParaRPr lang="en-US" dirty="0"/>
          </a:p>
          <a:p>
            <a:pPr marL="479194" lvl="1" indent="-238774">
              <a:buFont typeface="Arial" panose="020B0604020202020204" pitchFamily="34" charset="0"/>
              <a:buChar char="•"/>
            </a:pPr>
            <a:r>
              <a:rPr lang="en-US" dirty="0"/>
              <a:t>Over 67% of the 15-minute interval data is quickly available for use on RTM Initial Settlement (~5 days later)</a:t>
            </a:r>
          </a:p>
          <a:p>
            <a:pPr marL="240420" lvl="1"/>
            <a:endParaRPr lang="en-US" dirty="0"/>
          </a:p>
          <a:p>
            <a:pPr marL="479194" lvl="1" indent="-238774">
              <a:buFont typeface="Arial" panose="020B0604020202020204" pitchFamily="34" charset="0"/>
              <a:buChar char="•"/>
            </a:pPr>
            <a:r>
              <a:rPr lang="en-US" dirty="0"/>
              <a:t>ESI ID Counts by Meter Type:</a:t>
            </a:r>
          </a:p>
          <a:p>
            <a:r>
              <a:rPr lang="en-US" dirty="0" smtClean="0"/>
              <a:t>	- AMS: &gt; 6.7M ESI IDs</a:t>
            </a:r>
          </a:p>
          <a:p>
            <a:r>
              <a:rPr lang="en-US" dirty="0" smtClean="0"/>
              <a:t>	- Competitive IDR: ~ 12K ESI</a:t>
            </a:r>
            <a:r>
              <a:rPr lang="en-US" baseline="0" dirty="0" smtClean="0"/>
              <a:t> IDs</a:t>
            </a:r>
          </a:p>
          <a:p>
            <a:r>
              <a:rPr lang="en-US" baseline="0" dirty="0" smtClean="0"/>
              <a:t>	- NOIE IDR ESI IDs: ~ 1300 ESI Ds</a:t>
            </a:r>
          </a:p>
          <a:p>
            <a:r>
              <a:rPr lang="en-US" baseline="0" dirty="0" smtClean="0"/>
              <a:t>	- NIDR: ~ 295K ESI IDs</a:t>
            </a:r>
          </a:p>
          <a:p>
            <a:r>
              <a:rPr lang="en-US" baseline="0" dirty="0" smtClean="0"/>
              <a:t>	- TOTAL: ~ 7M ESI IDs</a:t>
            </a:r>
            <a:endParaRPr lang="en-US" dirty="0" smtClean="0"/>
          </a:p>
          <a:p>
            <a:endParaRPr lang="en-US" dirty="0" smtClean="0"/>
          </a:p>
          <a:p>
            <a:r>
              <a:rPr lang="en-US" b="1" dirty="0" smtClean="0"/>
              <a:t>“Settlement Stability</a:t>
            </a:r>
            <a:r>
              <a:rPr lang="en-US" b="1" baseline="0" dirty="0" smtClean="0"/>
              <a:t>”:</a:t>
            </a:r>
          </a:p>
          <a:p>
            <a:pPr marL="177845" indent="-177845">
              <a:buFontTx/>
              <a:buChar char="-"/>
            </a:pPr>
            <a:r>
              <a:rPr lang="en-US" baseline="0" dirty="0" smtClean="0"/>
              <a:t>Reduced need for ERCOT to profile and estimate load for 15-minute intervals </a:t>
            </a:r>
            <a:r>
              <a:rPr lang="en-US" baseline="0" dirty="0" smtClean="0">
                <a:sym typeface="Wingdings" panose="05000000000000000000" pitchFamily="2" charset="2"/>
              </a:rPr>
              <a:t> increases accuracy</a:t>
            </a:r>
          </a:p>
          <a:p>
            <a:pPr marL="177845" indent="-177845">
              <a:buFontTx/>
              <a:buChar char="-"/>
            </a:pPr>
            <a:r>
              <a:rPr lang="en-US" baseline="0" dirty="0" smtClean="0">
                <a:sym typeface="Wingdings" panose="05000000000000000000" pitchFamily="2" charset="2"/>
              </a:rPr>
              <a:t>Increased “actual” data on Initial Settlement  less settlement volatility throughout the settlement cycle</a:t>
            </a:r>
          </a:p>
          <a:p>
            <a:pPr marL="177845" indent="-177845">
              <a:buFontTx/>
              <a:buChar char="-"/>
            </a:pPr>
            <a:r>
              <a:rPr lang="en-US" baseline="0" dirty="0" smtClean="0">
                <a:sym typeface="Wingdings" panose="05000000000000000000" pitchFamily="2" charset="2"/>
              </a:rPr>
              <a:t>Both of these contribute towards to reduced UFE.  UFE levels steadily decreased, while 15-min data availability steadily increased</a:t>
            </a:r>
            <a:endParaRPr lang="en-US" dirty="0" smtClean="0"/>
          </a:p>
          <a:p>
            <a:endParaRPr lang="en-US" dirty="0" smtClean="0"/>
          </a:p>
          <a:p>
            <a:r>
              <a:rPr lang="en-US" b="1" dirty="0" smtClean="0"/>
              <a:t>“Other</a:t>
            </a:r>
            <a:r>
              <a:rPr lang="en-US" b="1" baseline="0" dirty="0" smtClean="0"/>
              <a:t> advancements”:</a:t>
            </a:r>
          </a:p>
          <a:p>
            <a:pPr marL="177845" indent="-177845">
              <a:buFontTx/>
              <a:buChar char="-"/>
            </a:pPr>
            <a:r>
              <a:rPr lang="en-US" baseline="0" dirty="0" smtClean="0"/>
              <a:t>Wholesale demand response</a:t>
            </a:r>
          </a:p>
          <a:p>
            <a:pPr marL="177845" indent="-177845">
              <a:buFontTx/>
              <a:buChar char="-"/>
            </a:pPr>
            <a:r>
              <a:rPr lang="en-US" baseline="0" dirty="0" smtClean="0"/>
              <a:t>Retail products and services</a:t>
            </a:r>
            <a:endParaRPr lang="en-US" dirty="0"/>
          </a:p>
        </p:txBody>
      </p:sp>
      <p:sp>
        <p:nvSpPr>
          <p:cNvPr id="4" name="Slide Number Placeholder 3"/>
          <p:cNvSpPr>
            <a:spLocks noGrp="1"/>
          </p:cNvSpPr>
          <p:nvPr>
            <p:ph type="sldNum" sz="quarter" idx="10"/>
          </p:nvPr>
        </p:nvSpPr>
        <p:spPr/>
        <p:txBody>
          <a:bodyPr/>
          <a:lstStyle/>
          <a:p>
            <a:fld id="{E41B3D22-F502-4A52-A06E-717BD3D70E2C}" type="slidenum">
              <a:rPr lang="en-US" smtClean="0"/>
              <a:t>10</a:t>
            </a:fld>
            <a:endParaRPr lang="en-US"/>
          </a:p>
        </p:txBody>
      </p:sp>
    </p:spTree>
    <p:extLst>
      <p:ext uri="{BB962C8B-B14F-4D97-AF65-F5344CB8AC3E}">
        <p14:creationId xmlns:p14="http://schemas.microsoft.com/office/powerpoint/2010/main" val="64127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B1718E-789D-4ACA-AAAD-A77BC4FC9ED9}" type="slidenum">
              <a:rPr lang="en-US" smtClean="0"/>
              <a:pPr>
                <a:defRPr/>
              </a:pPr>
              <a:t>11</a:t>
            </a:fld>
            <a:endParaRPr lang="en-US" dirty="0"/>
          </a:p>
        </p:txBody>
      </p:sp>
    </p:spTree>
    <p:extLst>
      <p:ext uri="{BB962C8B-B14F-4D97-AF65-F5344CB8AC3E}">
        <p14:creationId xmlns:p14="http://schemas.microsoft.com/office/powerpoint/2010/main" val="3484034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B1718E-789D-4ACA-AAAD-A77BC4FC9ED9}" type="slidenum">
              <a:rPr lang="en-US" smtClean="0"/>
              <a:pPr>
                <a:defRPr/>
              </a:pPr>
              <a:t>13</a:t>
            </a:fld>
            <a:endParaRPr lang="en-US" dirty="0"/>
          </a:p>
        </p:txBody>
      </p:sp>
    </p:spTree>
    <p:extLst>
      <p:ext uri="{BB962C8B-B14F-4D97-AF65-F5344CB8AC3E}">
        <p14:creationId xmlns:p14="http://schemas.microsoft.com/office/powerpoint/2010/main" val="3484034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Resources using old Wind Capacity Methodology</a:t>
            </a:r>
          </a:p>
          <a:p>
            <a:endParaRPr lang="en-US" dirty="0" smtClean="0"/>
          </a:p>
          <a:p>
            <a:r>
              <a:rPr lang="en-US" dirty="0" smtClean="0"/>
              <a:t>2015  75,847</a:t>
            </a:r>
          </a:p>
          <a:p>
            <a:r>
              <a:rPr lang="en-US" dirty="0" smtClean="0"/>
              <a:t>2016  77,307</a:t>
            </a:r>
          </a:p>
          <a:p>
            <a:r>
              <a:rPr lang="en-US" dirty="0" smtClean="0"/>
              <a:t>2017  78,886</a:t>
            </a:r>
          </a:p>
          <a:p>
            <a:r>
              <a:rPr lang="en-US" dirty="0" smtClean="0"/>
              <a:t>2018  78,886</a:t>
            </a:r>
          </a:p>
          <a:p>
            <a:r>
              <a:rPr lang="en-US" dirty="0" smtClean="0"/>
              <a:t>2019  78,046</a:t>
            </a:r>
          </a:p>
          <a:p>
            <a:r>
              <a:rPr lang="en-US" dirty="0" smtClean="0"/>
              <a:t>2020  78,286</a:t>
            </a:r>
          </a:p>
          <a:p>
            <a:r>
              <a:rPr lang="en-US" dirty="0" smtClean="0"/>
              <a:t>2021  78,586</a:t>
            </a:r>
          </a:p>
          <a:p>
            <a:r>
              <a:rPr lang="en-US" dirty="0" smtClean="0"/>
              <a:t>2022  78,586</a:t>
            </a:r>
          </a:p>
          <a:p>
            <a:r>
              <a:rPr lang="en-US" dirty="0" smtClean="0"/>
              <a:t>2023  78,586</a:t>
            </a:r>
          </a:p>
          <a:p>
            <a:pPr defTabSz="948507">
              <a:defRPr/>
            </a:pPr>
            <a:r>
              <a:rPr lang="en-US" dirty="0" smtClean="0"/>
              <a:t>2024  78,586</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41B3D22-F502-4A52-A06E-717BD3D70E2C}" type="slidenum">
              <a:rPr lang="en-US" smtClean="0"/>
              <a:t>15</a:t>
            </a:fld>
            <a:endParaRPr lang="en-US"/>
          </a:p>
        </p:txBody>
      </p:sp>
    </p:spTree>
    <p:extLst>
      <p:ext uri="{BB962C8B-B14F-4D97-AF65-F5344CB8AC3E}">
        <p14:creationId xmlns:p14="http://schemas.microsoft.com/office/powerpoint/2010/main" val="4016752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9664" y="828675"/>
            <a:ext cx="8229600" cy="51165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8" name="Straight Connector 7"/>
          <p:cNvCxnSpPr/>
          <p:nvPr/>
        </p:nvCxnSpPr>
        <p:spPr>
          <a:xfrm>
            <a:off x="247650" y="640808"/>
            <a:ext cx="8648700" cy="0"/>
          </a:xfrm>
          <a:prstGeom prst="line">
            <a:avLst/>
          </a:prstGeom>
          <a:ln w="1587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6"/>
          <p:cNvSpPr txBox="1">
            <a:spLocks/>
          </p:cNvSpPr>
          <p:nvPr/>
        </p:nvSpPr>
        <p:spPr>
          <a:xfrm>
            <a:off x="6705600" y="606879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schemeClr val="tx1"/>
                </a:solidFill>
              </a:rPr>
              <a:pPr/>
              <a:t>‹#›</a:t>
            </a:fld>
            <a:endParaRPr lang="en-US" dirty="0">
              <a:solidFill>
                <a:schemeClr val="tx1"/>
              </a:solidFill>
            </a:endParaRPr>
          </a:p>
        </p:txBody>
      </p:sp>
      <p:sp>
        <p:nvSpPr>
          <p:cNvPr id="12" name="Title Placeholder 1"/>
          <p:cNvSpPr>
            <a:spLocks noGrp="1"/>
          </p:cNvSpPr>
          <p:nvPr>
            <p:ph type="title"/>
          </p:nvPr>
        </p:nvSpPr>
        <p:spPr>
          <a:xfrm>
            <a:off x="379664" y="179143"/>
            <a:ext cx="8459536" cy="461665"/>
          </a:xfrm>
          <a:prstGeom prst="rect">
            <a:avLst/>
          </a:prstGeom>
        </p:spPr>
        <p:txBody>
          <a:bodyPr vert="horz" lIns="91440" tIns="45720" rIns="91440" bIns="45720" rtlCol="0" anchor="ctr">
            <a:noAutofit/>
          </a:bodyPr>
          <a:lstStyle>
            <a:lvl1pPr algn="l">
              <a:defRPr sz="2400" b="1"/>
            </a:lvl1pPr>
          </a:lstStyle>
          <a:p>
            <a:r>
              <a:rPr lang="en-US" dirty="0" smtClean="0"/>
              <a:t>Click to edit Master title style</a:t>
            </a:r>
            <a:endParaRPr lang="en-US" dirty="0"/>
          </a:p>
        </p:txBody>
      </p:sp>
    </p:spTree>
    <p:extLst>
      <p:ext uri="{BB962C8B-B14F-4D97-AF65-F5344CB8AC3E}">
        <p14:creationId xmlns:p14="http://schemas.microsoft.com/office/powerpoint/2010/main" val="428210100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Cover Page">
    <p:spTree>
      <p:nvGrpSpPr>
        <p:cNvPr id="1" name=""/>
        <p:cNvGrpSpPr/>
        <p:nvPr/>
      </p:nvGrpSpPr>
      <p:grpSpPr>
        <a:xfrm>
          <a:off x="0" y="0"/>
          <a:ext cx="0" cy="0"/>
          <a:chOff x="0" y="0"/>
          <a:chExt cx="0" cy="0"/>
        </a:xfrm>
      </p:grpSpPr>
      <p:sp>
        <p:nvSpPr>
          <p:cNvPr id="2" name="Slide Number Placeholder 6"/>
          <p:cNvSpPr txBox="1">
            <a:spLocks/>
          </p:cNvSpPr>
          <p:nvPr userDrawn="1"/>
        </p:nvSpPr>
        <p:spPr>
          <a:xfrm>
            <a:off x="6705600" y="606879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147334803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9664" y="828675"/>
            <a:ext cx="8229600" cy="511651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8" name="Straight Connector 7"/>
          <p:cNvCxnSpPr/>
          <p:nvPr/>
        </p:nvCxnSpPr>
        <p:spPr>
          <a:xfrm>
            <a:off x="247650" y="640808"/>
            <a:ext cx="8648700" cy="0"/>
          </a:xfrm>
          <a:prstGeom prst="line">
            <a:avLst/>
          </a:prstGeom>
          <a:ln w="1587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6"/>
          <p:cNvSpPr txBox="1">
            <a:spLocks/>
          </p:cNvSpPr>
          <p:nvPr/>
        </p:nvSpPr>
        <p:spPr>
          <a:xfrm>
            <a:off x="6705600" y="606879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schemeClr val="tx1"/>
                </a:solidFill>
              </a:rPr>
              <a:pPr/>
              <a:t>‹#›</a:t>
            </a:fld>
            <a:endParaRPr lang="en-US" dirty="0">
              <a:solidFill>
                <a:schemeClr val="tx1"/>
              </a:solidFill>
            </a:endParaRPr>
          </a:p>
        </p:txBody>
      </p:sp>
      <p:sp>
        <p:nvSpPr>
          <p:cNvPr id="12" name="Title Placeholder 1"/>
          <p:cNvSpPr>
            <a:spLocks noGrp="1"/>
          </p:cNvSpPr>
          <p:nvPr>
            <p:ph type="title"/>
          </p:nvPr>
        </p:nvSpPr>
        <p:spPr>
          <a:xfrm>
            <a:off x="379664" y="179143"/>
            <a:ext cx="8459536" cy="461665"/>
          </a:xfrm>
          <a:prstGeom prst="rect">
            <a:avLst/>
          </a:prstGeom>
        </p:spPr>
        <p:txBody>
          <a:bodyPr vert="horz" lIns="91440" tIns="45720" rIns="91440" bIns="45720" rtlCol="0" anchor="ctr">
            <a:noAutofit/>
          </a:bodyPr>
          <a:lstStyle>
            <a:lvl1pPr algn="l">
              <a:defRPr sz="2400" b="1"/>
            </a:lvl1pPr>
          </a:lstStyle>
          <a:p>
            <a:r>
              <a:rPr lang="en-US" dirty="0" smtClean="0"/>
              <a:t>Click to edit Master title style</a:t>
            </a:r>
            <a:endParaRPr lang="en-US" dirty="0"/>
          </a:p>
        </p:txBody>
      </p:sp>
    </p:spTree>
    <p:extLst>
      <p:ext uri="{BB962C8B-B14F-4D97-AF65-F5344CB8AC3E}">
        <p14:creationId xmlns:p14="http://schemas.microsoft.com/office/powerpoint/2010/main" val="131316567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686800" cy="685800"/>
          </a:xfrm>
          <a:prstGeom prst="rect">
            <a:avLst/>
          </a:prstGeom>
        </p:spPr>
        <p:txBody>
          <a:bodyPr/>
          <a:lstStyle>
            <a:lvl1pPr>
              <a:defRPr sz="2400" b="1">
                <a:solidFill>
                  <a:srgbClr val="40949A"/>
                </a:solidFill>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8229600" cy="4724400"/>
          </a:xfrm>
          <a:prstGeom prst="rect">
            <a:avLst/>
          </a:prstGeom>
        </p:spPr>
        <p:txBody>
          <a:bodyPr/>
          <a:lstStyle>
            <a:lvl1pPr>
              <a:defRPr sz="2200"/>
            </a:lvl1pPr>
            <a:lvl2pPr>
              <a:defRPr sz="2200"/>
            </a:lvl2pPr>
            <a:lvl3pPr>
              <a:defRPr sz="2200"/>
            </a:lvl3pPr>
            <a:lvl4pPr>
              <a:defRPr sz="2200"/>
            </a:lvl4pPr>
            <a:lvl5pPr>
              <a:defRPr sz="2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3498260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1 - 2 column">
    <p:spTree>
      <p:nvGrpSpPr>
        <p:cNvPr id="1" name=""/>
        <p:cNvGrpSpPr/>
        <p:nvPr/>
      </p:nvGrpSpPr>
      <p:grpSpPr>
        <a:xfrm>
          <a:off x="0" y="0"/>
          <a:ext cx="0" cy="0"/>
          <a:chOff x="0" y="0"/>
          <a:chExt cx="0" cy="0"/>
        </a:xfrm>
      </p:grpSpPr>
      <p:sp>
        <p:nvSpPr>
          <p:cNvPr id="7" name="Sidebar Placeholder"/>
          <p:cNvSpPr>
            <a:spLocks noGrp="1"/>
          </p:cNvSpPr>
          <p:nvPr>
            <p:ph type="body" sz="quarter" idx="22" hasCustomPrompt="1"/>
          </p:nvPr>
        </p:nvSpPr>
        <p:spPr bwMode="white">
          <a:xfrm rot="16200000">
            <a:off x="-2372518" y="3353594"/>
            <a:ext cx="5202240" cy="457200"/>
          </a:xfrm>
          <a:prstGeom prst="rect">
            <a:avLst/>
          </a:prstGeom>
        </p:spPr>
        <p:txBody>
          <a:bodyPr lIns="0" tIns="0" rIns="0" bIns="0" anchor="ctr" anchorCtr="0"/>
          <a:lstStyle>
            <a:lvl1pPr>
              <a:lnSpc>
                <a:spcPct val="70000"/>
              </a:lnSpc>
              <a:spcBef>
                <a:spcPts val="0"/>
              </a:spcBef>
              <a:buNone/>
              <a:defRPr lang="en-US" sz="1300" b="1" kern="0" cap="all" spc="200" normalizeH="0" baseline="0" dirty="0" smtClean="0">
                <a:solidFill>
                  <a:schemeClr val="bg1"/>
                </a:solidFill>
                <a:latin typeface="Calibri" pitchFamily="34" charset="0"/>
                <a:ea typeface="+mn-ea"/>
                <a:cs typeface="+mn-cs"/>
              </a:defRPr>
            </a:lvl1pPr>
          </a:lstStyle>
          <a:p>
            <a:pPr lvl="0"/>
            <a:r>
              <a:rPr lang="en-US" dirty="0" smtClean="0"/>
              <a:t>Click to edit optional section heading</a:t>
            </a:r>
            <a:endParaRPr lang="en-US" dirty="0"/>
          </a:p>
        </p:txBody>
      </p:sp>
      <p:sp>
        <p:nvSpPr>
          <p:cNvPr id="20" name="Take Away Placeholder"/>
          <p:cNvSpPr>
            <a:spLocks noGrp="1"/>
          </p:cNvSpPr>
          <p:nvPr>
            <p:ph type="body" sz="quarter" idx="19"/>
          </p:nvPr>
        </p:nvSpPr>
        <p:spPr>
          <a:xfrm>
            <a:off x="1157288" y="6162675"/>
            <a:ext cx="6278561" cy="549275"/>
          </a:xfrm>
          <a:prstGeom prst="rect">
            <a:avLst/>
          </a:prstGeom>
        </p:spPr>
        <p:txBody>
          <a:bodyPr lIns="0" tIns="0" rIns="0" bIns="0" anchor="b" anchorCtr="0"/>
          <a:lstStyle>
            <a:lvl1pPr marL="0" indent="0">
              <a:lnSpc>
                <a:spcPct val="80000"/>
              </a:lnSpc>
              <a:spcBef>
                <a:spcPts val="0"/>
              </a:spcBef>
              <a:buFontTx/>
              <a:buNone/>
              <a:defRPr lang="en-US" sz="2200" b="1" cap="none" baseline="0" dirty="0" smtClean="0">
                <a:solidFill>
                  <a:schemeClr val="tx2"/>
                </a:solidFill>
                <a:latin typeface="Cambria" pitchFamily="18" charset="0"/>
                <a:ea typeface="+mn-ea"/>
                <a:cs typeface="+mn-cs"/>
              </a:defRPr>
            </a:lvl1pPr>
          </a:lstStyle>
          <a:p>
            <a:pPr marL="0" lvl="0" indent="0" algn="l" rtl="0" eaLnBrk="0" fontAlgn="base" hangingPunct="0">
              <a:lnSpc>
                <a:spcPct val="80000"/>
              </a:lnSpc>
              <a:spcBef>
                <a:spcPts val="0"/>
              </a:spcBef>
              <a:spcAft>
                <a:spcPct val="0"/>
              </a:spcAft>
              <a:buClr>
                <a:srgbClr val="005596"/>
              </a:buClr>
              <a:buFontTx/>
              <a:buNone/>
            </a:pPr>
            <a:r>
              <a:rPr lang="en-US" dirty="0" smtClean="0"/>
              <a:t>Click to edit Master text styles</a:t>
            </a:r>
          </a:p>
          <a:p>
            <a:pPr marL="0" lvl="0" indent="0" algn="l" rtl="0" eaLnBrk="0" fontAlgn="base" hangingPunct="0">
              <a:lnSpc>
                <a:spcPct val="80000"/>
              </a:lnSpc>
              <a:spcBef>
                <a:spcPts val="0"/>
              </a:spcBef>
              <a:spcAft>
                <a:spcPct val="0"/>
              </a:spcAft>
              <a:buClr>
                <a:srgbClr val="005596"/>
              </a:buClr>
              <a:buFontTx/>
              <a:buNone/>
            </a:pPr>
            <a:r>
              <a:rPr lang="en-US" dirty="0" smtClean="0"/>
              <a:t>Edit to be 2 lines max</a:t>
            </a:r>
          </a:p>
        </p:txBody>
      </p:sp>
      <p:sp>
        <p:nvSpPr>
          <p:cNvPr id="16" name="Content Placeholder 2"/>
          <p:cNvSpPr>
            <a:spLocks noGrp="1"/>
          </p:cNvSpPr>
          <p:nvPr>
            <p:ph sz="half" idx="18"/>
          </p:nvPr>
        </p:nvSpPr>
        <p:spPr>
          <a:xfrm>
            <a:off x="4701146" y="1944899"/>
            <a:ext cx="3331604" cy="3657600"/>
          </a:xfrm>
          <a:prstGeom prst="rect">
            <a:avLst/>
          </a:prstGeom>
        </p:spPr>
        <p:txBody>
          <a:bodyPr lIns="0" tIns="0" rIns="0" bIns="0"/>
          <a:lstStyle>
            <a:lvl1pPr marL="230188" marR="0" indent="-230188" algn="l" defTabSz="914400" rtl="0" eaLnBrk="0" fontAlgn="base" latinLnBrk="0" hangingPunct="0">
              <a:lnSpc>
                <a:spcPct val="90000"/>
              </a:lnSpc>
              <a:spcBef>
                <a:spcPts val="1200"/>
              </a:spcBef>
              <a:spcAft>
                <a:spcPct val="0"/>
              </a:spcAft>
              <a:buClr>
                <a:schemeClr val="tx1"/>
              </a:buClr>
              <a:buSzTx/>
              <a:buFontTx/>
              <a:buChar char="•"/>
              <a:tabLst/>
              <a:defRPr kumimoji="0" lang="en-US" sz="2400" b="1" i="0" u="none" strike="noStrike" kern="0" cap="none" spc="0" normalizeH="0" baseline="0" noProof="0">
                <a:ln>
                  <a:noFill/>
                </a:ln>
                <a:solidFill>
                  <a:schemeClr val="accent3"/>
                </a:solidFill>
                <a:effectLst/>
                <a:uLnTx/>
                <a:uFillTx/>
                <a:latin typeface="+mj-lt"/>
              </a:defRPr>
            </a:lvl1pPr>
            <a:lvl2pPr marL="461963" marR="0" indent="-228600" algn="l" defTabSz="914400" rtl="0" eaLnBrk="0" fontAlgn="base" latinLnBrk="0" hangingPunct="0">
              <a:lnSpc>
                <a:spcPct val="90000"/>
              </a:lnSpc>
              <a:spcBef>
                <a:spcPts val="600"/>
              </a:spcBef>
              <a:spcAft>
                <a:spcPts val="600"/>
              </a:spcAft>
              <a:buClr>
                <a:schemeClr val="bg2"/>
              </a:buClr>
              <a:buSzTx/>
              <a:buFontTx/>
              <a:buChar char="•"/>
              <a:tabLst/>
              <a:defRPr kumimoji="0" lang="en-US" sz="2200" b="0" i="0" u="none" strike="noStrike" kern="0" cap="none" spc="0" normalizeH="0" baseline="0" noProof="0">
                <a:ln>
                  <a:noFill/>
                </a:ln>
                <a:solidFill>
                  <a:schemeClr val="accent3"/>
                </a:solidFill>
                <a:effectLst/>
                <a:uLnTx/>
                <a:uFillTx/>
                <a:latin typeface="+mj-lt"/>
              </a:defRPr>
            </a:lvl2pPr>
            <a:lvl3pPr marL="682625" marR="0" indent="-227013" algn="l" defTabSz="914400" rtl="0" eaLnBrk="0" fontAlgn="base" latinLnBrk="0" hangingPunct="0">
              <a:lnSpc>
                <a:spcPct val="90000"/>
              </a:lnSpc>
              <a:spcBef>
                <a:spcPts val="600"/>
              </a:spcBef>
              <a:spcAft>
                <a:spcPts val="600"/>
              </a:spcAft>
              <a:buClr>
                <a:schemeClr val="bg2"/>
              </a:buClr>
              <a:buSzTx/>
              <a:buFontTx/>
              <a:buChar char="•"/>
              <a:tabLst/>
              <a:defRPr kumimoji="0" lang="en-US" sz="2200" b="0" i="0" u="none" strike="noStrike" kern="0" cap="none" spc="0" normalizeH="0" baseline="0" noProof="0">
                <a:ln>
                  <a:noFill/>
                </a:ln>
                <a:solidFill>
                  <a:schemeClr val="accent3"/>
                </a:solidFill>
                <a:effectLst/>
                <a:uLnTx/>
                <a:uFillTx/>
                <a:latin typeface="+mj-lt"/>
              </a:defRPr>
            </a:lvl3pPr>
            <a:lvl4pPr marL="914400" marR="0" indent="-227013" algn="l" defTabSz="914400" rtl="0" eaLnBrk="0" fontAlgn="base" latinLnBrk="0" hangingPunct="0">
              <a:lnSpc>
                <a:spcPct val="90000"/>
              </a:lnSpc>
              <a:spcBef>
                <a:spcPts val="600"/>
              </a:spcBef>
              <a:spcAft>
                <a:spcPts val="600"/>
              </a:spcAft>
              <a:buClr>
                <a:schemeClr val="bg2"/>
              </a:buClr>
              <a:buSzTx/>
              <a:buFontTx/>
              <a:buChar char="•"/>
              <a:tabLst/>
              <a:defRPr kumimoji="0" lang="en-US" sz="2200" b="0" i="0" u="none" strike="noStrike" kern="0" cap="none" spc="0" normalizeH="0" baseline="0" noProof="0">
                <a:ln>
                  <a:noFill/>
                </a:ln>
                <a:solidFill>
                  <a:schemeClr val="accent3"/>
                </a:solidFill>
                <a:effectLst/>
                <a:uLnTx/>
                <a:uFillTx/>
                <a:latin typeface="+mj-lt"/>
              </a:defRPr>
            </a:lvl4pPr>
            <a:lvl5pPr marL="1147763" marR="0" indent="-228600" algn="l" defTabSz="914400" rtl="0" eaLnBrk="0" fontAlgn="base" latinLnBrk="0" hangingPunct="0">
              <a:lnSpc>
                <a:spcPct val="90000"/>
              </a:lnSpc>
              <a:spcBef>
                <a:spcPts val="600"/>
              </a:spcBef>
              <a:spcAft>
                <a:spcPts val="600"/>
              </a:spcAft>
              <a:buClr>
                <a:schemeClr val="bg2"/>
              </a:buClr>
              <a:buSzTx/>
              <a:buFontTx/>
              <a:buChar char="•"/>
              <a:tabLst/>
              <a:defRPr kumimoji="0" lang="en-US" sz="2200" b="0" i="0" u="none" strike="noStrike" kern="0" cap="none" spc="0" normalizeH="0" baseline="0" noProof="0">
                <a:ln>
                  <a:noFill/>
                </a:ln>
                <a:solidFill>
                  <a:schemeClr val="accent3"/>
                </a:solidFill>
                <a:effectLst/>
                <a:uLnTx/>
                <a:uFillTx/>
                <a:latin typeface="+mj-lt"/>
              </a:defRPr>
            </a:lvl5pPr>
            <a:lvl6pPr>
              <a:defRPr sz="1600"/>
            </a:lvl6pPr>
            <a:lvl7pPr>
              <a:defRPr sz="1600"/>
            </a:lvl7pPr>
            <a:lvl8pPr>
              <a:defRPr sz="1600"/>
            </a:lvl8pPr>
            <a:lvl9pPr>
              <a:defRPr sz="1600"/>
            </a:lvl9pPr>
          </a:lstStyle>
          <a:p>
            <a:pPr lvl="0"/>
            <a:r>
              <a:rPr lang="en-US" noProof="0" dirty="0" smtClean="0"/>
              <a:t>Click to edit Master text styles</a:t>
            </a:r>
          </a:p>
          <a:p>
            <a:pPr lvl="1"/>
            <a:r>
              <a:rPr lang="en-US" noProof="0" dirty="0" smtClean="0"/>
              <a:t>Second</a:t>
            </a:r>
            <a:endParaRPr lang="en-US" dirty="0" smtClean="0"/>
          </a:p>
          <a:p>
            <a:pPr lvl="2"/>
            <a:r>
              <a:rPr lang="en-US" dirty="0" smtClean="0"/>
              <a:t>Third level</a:t>
            </a:r>
          </a:p>
          <a:p>
            <a:pPr lvl="3"/>
            <a:r>
              <a:rPr lang="en-US" dirty="0" smtClean="0"/>
              <a:t>Fourth level</a:t>
            </a:r>
          </a:p>
          <a:p>
            <a:pPr lvl="4"/>
            <a:r>
              <a:rPr lang="en-US" dirty="0" smtClean="0"/>
              <a:t>Fifth level</a:t>
            </a:r>
          </a:p>
          <a:p>
            <a:pPr lvl="1"/>
            <a:endParaRPr lang="en-US" noProof="0" dirty="0" smtClean="0"/>
          </a:p>
          <a:p>
            <a:pPr lvl="2"/>
            <a:endParaRPr lang="en-US" noProof="0" dirty="0" smtClean="0"/>
          </a:p>
          <a:p>
            <a:pPr lvl="2"/>
            <a:endParaRPr lang="en-US" noProof="0" dirty="0" smtClean="0"/>
          </a:p>
        </p:txBody>
      </p:sp>
      <p:sp>
        <p:nvSpPr>
          <p:cNvPr id="4" name="Content Placeholder 1"/>
          <p:cNvSpPr>
            <a:spLocks noGrp="1"/>
          </p:cNvSpPr>
          <p:nvPr>
            <p:ph sz="half" idx="2"/>
          </p:nvPr>
        </p:nvSpPr>
        <p:spPr>
          <a:xfrm>
            <a:off x="1157288" y="1944899"/>
            <a:ext cx="3331604" cy="3657600"/>
          </a:xfrm>
          <a:prstGeom prst="rect">
            <a:avLst/>
          </a:prstGeom>
        </p:spPr>
        <p:txBody>
          <a:bodyPr lIns="0" tIns="0" rIns="0" bIns="0"/>
          <a:lstStyle>
            <a:lvl1pPr marL="230188" marR="0" indent="-230188" algn="l" defTabSz="914400" rtl="0" eaLnBrk="0" fontAlgn="base" latinLnBrk="0" hangingPunct="0">
              <a:lnSpc>
                <a:spcPct val="90000"/>
              </a:lnSpc>
              <a:spcBef>
                <a:spcPts val="1200"/>
              </a:spcBef>
              <a:spcAft>
                <a:spcPct val="0"/>
              </a:spcAft>
              <a:buClr>
                <a:schemeClr val="tx1"/>
              </a:buClr>
              <a:buSzTx/>
              <a:buFontTx/>
              <a:buChar char="•"/>
              <a:tabLst/>
              <a:defRPr kumimoji="0" lang="en-US" sz="2400" b="1" i="0" u="none" strike="noStrike" kern="0" cap="none" spc="0" normalizeH="0" baseline="0" noProof="0">
                <a:ln>
                  <a:noFill/>
                </a:ln>
                <a:solidFill>
                  <a:schemeClr val="accent3"/>
                </a:solidFill>
                <a:effectLst/>
                <a:uLnTx/>
                <a:uFillTx/>
                <a:latin typeface="+mj-lt"/>
              </a:defRPr>
            </a:lvl1pPr>
            <a:lvl2pPr marL="461963" marR="0" indent="-228600" algn="l" defTabSz="914400" rtl="0" eaLnBrk="0" fontAlgn="base" latinLnBrk="0" hangingPunct="0">
              <a:lnSpc>
                <a:spcPct val="90000"/>
              </a:lnSpc>
              <a:spcBef>
                <a:spcPts val="600"/>
              </a:spcBef>
              <a:spcAft>
                <a:spcPts val="600"/>
              </a:spcAft>
              <a:buClr>
                <a:schemeClr val="bg2"/>
              </a:buClr>
              <a:buSzTx/>
              <a:buFontTx/>
              <a:buChar char="•"/>
              <a:tabLst/>
              <a:defRPr kumimoji="0" lang="en-US" sz="2200" b="0" i="0" u="none" strike="noStrike" kern="0" cap="none" spc="0" normalizeH="0" baseline="0" noProof="0">
                <a:ln>
                  <a:noFill/>
                </a:ln>
                <a:solidFill>
                  <a:schemeClr val="accent3"/>
                </a:solidFill>
                <a:effectLst/>
                <a:uLnTx/>
                <a:uFillTx/>
                <a:latin typeface="+mj-lt"/>
              </a:defRPr>
            </a:lvl2pPr>
            <a:lvl3pPr marL="682625" marR="0" indent="-227013" algn="l" defTabSz="914400" rtl="0" eaLnBrk="0" fontAlgn="base" latinLnBrk="0" hangingPunct="0">
              <a:lnSpc>
                <a:spcPct val="90000"/>
              </a:lnSpc>
              <a:spcBef>
                <a:spcPts val="600"/>
              </a:spcBef>
              <a:spcAft>
                <a:spcPts val="600"/>
              </a:spcAft>
              <a:buClr>
                <a:schemeClr val="bg2"/>
              </a:buClr>
              <a:buSzTx/>
              <a:buFontTx/>
              <a:buChar char="•"/>
              <a:tabLst/>
              <a:defRPr kumimoji="0" lang="en-US" sz="2200" b="0" i="0" u="none" strike="noStrike" kern="0" cap="none" spc="0" normalizeH="0" baseline="0" noProof="0">
                <a:ln>
                  <a:noFill/>
                </a:ln>
                <a:solidFill>
                  <a:schemeClr val="accent3"/>
                </a:solidFill>
                <a:effectLst/>
                <a:uLnTx/>
                <a:uFillTx/>
                <a:latin typeface="+mj-lt"/>
              </a:defRPr>
            </a:lvl3pPr>
            <a:lvl4pPr marL="914400" marR="0" indent="-227013" algn="l" defTabSz="914400" rtl="0" eaLnBrk="0" fontAlgn="base" latinLnBrk="0" hangingPunct="0">
              <a:lnSpc>
                <a:spcPct val="90000"/>
              </a:lnSpc>
              <a:spcBef>
                <a:spcPts val="600"/>
              </a:spcBef>
              <a:spcAft>
                <a:spcPts val="600"/>
              </a:spcAft>
              <a:buClr>
                <a:schemeClr val="bg2"/>
              </a:buClr>
              <a:buSzTx/>
              <a:buFontTx/>
              <a:buChar char="•"/>
              <a:tabLst/>
              <a:defRPr kumimoji="0" lang="en-US" sz="2200" b="0" i="0" u="none" strike="noStrike" kern="0" cap="none" spc="0" normalizeH="0" baseline="0" noProof="0">
                <a:ln>
                  <a:noFill/>
                </a:ln>
                <a:solidFill>
                  <a:schemeClr val="accent3"/>
                </a:solidFill>
                <a:effectLst/>
                <a:uLnTx/>
                <a:uFillTx/>
                <a:latin typeface="+mj-lt"/>
              </a:defRPr>
            </a:lvl4pPr>
            <a:lvl5pPr marL="1147763" marR="0" indent="-228600" algn="l" defTabSz="914400" rtl="0" eaLnBrk="0" fontAlgn="base" latinLnBrk="0" hangingPunct="0">
              <a:lnSpc>
                <a:spcPct val="90000"/>
              </a:lnSpc>
              <a:spcBef>
                <a:spcPts val="600"/>
              </a:spcBef>
              <a:spcAft>
                <a:spcPts val="600"/>
              </a:spcAft>
              <a:buClr>
                <a:schemeClr val="bg2"/>
              </a:buClr>
              <a:buSzTx/>
              <a:buFontTx/>
              <a:buChar char="•"/>
              <a:tabLst/>
              <a:defRPr kumimoji="0" lang="en-US" sz="2200" b="0" i="0" u="none" strike="noStrike" kern="0" cap="none" spc="0" normalizeH="0" baseline="0" noProof="0">
                <a:ln>
                  <a:noFill/>
                </a:ln>
                <a:solidFill>
                  <a:schemeClr val="accent3"/>
                </a:solidFill>
                <a:effectLst/>
                <a:uLnTx/>
                <a:uFillTx/>
                <a:latin typeface="+mj-lt"/>
              </a:defRPr>
            </a:lvl5pPr>
            <a:lvl6pPr>
              <a:defRPr sz="1600"/>
            </a:lvl6pPr>
            <a:lvl7pPr>
              <a:defRPr sz="1600"/>
            </a:lvl7pPr>
            <a:lvl8pPr>
              <a:defRPr sz="1600"/>
            </a:lvl8pPr>
            <a:lvl9pPr>
              <a:defRPr sz="1600"/>
            </a:lvl9pPr>
          </a:lstStyle>
          <a:p>
            <a:pPr lvl="0"/>
            <a:r>
              <a:rPr lang="en-US" noProof="0"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p:cNvSpPr>
            <a:spLocks noGrp="1"/>
          </p:cNvSpPr>
          <p:nvPr>
            <p:ph type="title" hasCustomPrompt="1"/>
          </p:nvPr>
        </p:nvSpPr>
        <p:spPr>
          <a:xfrm>
            <a:off x="1157288" y="800100"/>
            <a:ext cx="7529512" cy="1143000"/>
          </a:xfrm>
          <a:prstGeom prst="rect">
            <a:avLst/>
          </a:prstGeom>
        </p:spPr>
        <p:txBody>
          <a:bodyPr lIns="0" tIns="0" rIns="0" bIns="91440">
            <a:noAutofit/>
          </a:bodyPr>
          <a:lstStyle>
            <a:lvl1pPr algn="l">
              <a:lnSpc>
                <a:spcPct val="70000"/>
              </a:lnSpc>
              <a:defRPr lang="en-US" sz="3200" b="1" cap="all" baseline="0" dirty="0" smtClean="0">
                <a:solidFill>
                  <a:schemeClr val="tx1"/>
                </a:solidFill>
                <a:latin typeface="+mj-lt"/>
                <a:ea typeface="+mn-ea"/>
                <a:cs typeface="+mn-cs"/>
              </a:defRPr>
            </a:lvl1pPr>
          </a:lstStyle>
          <a:p>
            <a:r>
              <a:rPr lang="en-US" dirty="0" smtClean="0"/>
              <a:t>Click to edit Master title style</a:t>
            </a:r>
            <a:br>
              <a:rPr lang="en-US" dirty="0" smtClean="0"/>
            </a:br>
            <a:r>
              <a:rPr lang="en-US" dirty="0" smtClean="0"/>
              <a:t>no more than 2 lines</a:t>
            </a:r>
            <a:endParaRPr lang="en-US" dirty="0"/>
          </a:p>
        </p:txBody>
      </p:sp>
      <p:sp>
        <p:nvSpPr>
          <p:cNvPr id="9" name="Date Placeholder"/>
          <p:cNvSpPr>
            <a:spLocks noGrp="1"/>
          </p:cNvSpPr>
          <p:nvPr>
            <p:ph type="dt" sz="half" idx="23"/>
          </p:nvPr>
        </p:nvSpPr>
        <p:spPr/>
        <p:txBody>
          <a:bodyPr/>
          <a:lstStyle>
            <a:lvl1pPr algn="r">
              <a:defRPr>
                <a:solidFill>
                  <a:schemeClr val="bg2"/>
                </a:solidFill>
              </a:defRPr>
            </a:lvl1pPr>
          </a:lstStyle>
          <a:p>
            <a:pPr algn="l"/>
            <a:r>
              <a:rPr lang="en-US" smtClean="0"/>
              <a:t>20 October 2011</a:t>
            </a:r>
            <a:endParaRPr lang="en-US" dirty="0"/>
          </a:p>
        </p:txBody>
      </p:sp>
      <p:sp>
        <p:nvSpPr>
          <p:cNvPr id="11" name="Footer Placeholder"/>
          <p:cNvSpPr>
            <a:spLocks noGrp="1"/>
          </p:cNvSpPr>
          <p:nvPr>
            <p:ph type="ftr" sz="quarter" idx="25"/>
          </p:nvPr>
        </p:nvSpPr>
        <p:spPr/>
        <p:txBody>
          <a:bodyPr/>
          <a:lstStyle>
            <a:lvl1pPr>
              <a:defRPr>
                <a:solidFill>
                  <a:schemeClr val="bg2"/>
                </a:solidFill>
              </a:defRPr>
            </a:lvl1pPr>
          </a:lstStyle>
          <a:p>
            <a:r>
              <a:rPr lang="en-US" smtClean="0"/>
              <a:t>AMI SMART WATER PRESENTATION</a:t>
            </a:r>
            <a:endParaRPr lang="en-US" dirty="0"/>
          </a:p>
        </p:txBody>
      </p:sp>
      <p:sp>
        <p:nvSpPr>
          <p:cNvPr id="12" name="Slide Number Placeholder"/>
          <p:cNvSpPr>
            <a:spLocks noGrp="1"/>
          </p:cNvSpPr>
          <p:nvPr>
            <p:ph type="sldNum" sz="quarter" idx="4"/>
          </p:nvPr>
        </p:nvSpPr>
        <p:spPr>
          <a:xfrm>
            <a:off x="8613508" y="6163056"/>
            <a:ext cx="530492" cy="694944"/>
          </a:xfrm>
          <a:prstGeom prst="rect">
            <a:avLst/>
          </a:prstGeom>
          <a:noFill/>
        </p:spPr>
        <p:txBody>
          <a:bodyPr lIns="0" tIns="0" rIns="0" bIns="0" anchor="ctr" anchorCtr="0">
            <a:noAutofit/>
          </a:bodyPr>
          <a:lstStyle>
            <a:lvl1pPr algn="ctr">
              <a:buFont typeface="Arial" charset="0"/>
              <a:buNone/>
              <a:defRPr sz="1400">
                <a:solidFill>
                  <a:schemeClr val="bg1"/>
                </a:solidFill>
              </a:defRPr>
            </a:lvl1pPr>
          </a:lstStyle>
          <a:p>
            <a:pPr>
              <a:defRPr/>
            </a:pPr>
            <a:fld id="{7FAC2927-35DA-4BC1-82B0-81F7C7F6B871}" type="slidenum">
              <a:rPr lang="en-US" smtClean="0"/>
              <a:pPr>
                <a:defRPr/>
              </a:pPr>
              <a:t>‹#›</a:t>
            </a:fld>
            <a:endParaRPr lang="en-US" dirty="0"/>
          </a:p>
        </p:txBody>
      </p:sp>
    </p:spTree>
    <p:extLst>
      <p:ext uri="{BB962C8B-B14F-4D97-AF65-F5344CB8AC3E}">
        <p14:creationId xmlns:p14="http://schemas.microsoft.com/office/powerpoint/2010/main" val="1968438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57288" y="815975"/>
            <a:ext cx="7529512"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4915056-2861-40DD-BED0-11F2E76A8EE4}" type="datetimeFigureOut">
              <a:rPr lang="en-US" smtClean="0"/>
              <a:pPr/>
              <a:t>4/17/2015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26529A-8789-469B-96A9-1648056287A8}" type="slidenum">
              <a:rPr lang="en-US" smtClean="0"/>
              <a:pPr/>
              <a:t>‹#›</a:t>
            </a:fld>
            <a:endParaRPr lang="en-US"/>
          </a:p>
        </p:txBody>
      </p:sp>
    </p:spTree>
    <p:extLst>
      <p:ext uri="{BB962C8B-B14F-4D97-AF65-F5344CB8AC3E}">
        <p14:creationId xmlns:p14="http://schemas.microsoft.com/office/powerpoint/2010/main" val="841808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2 - 2 column">
    <p:spTree>
      <p:nvGrpSpPr>
        <p:cNvPr id="1" name=""/>
        <p:cNvGrpSpPr/>
        <p:nvPr/>
      </p:nvGrpSpPr>
      <p:grpSpPr>
        <a:xfrm>
          <a:off x="0" y="0"/>
          <a:ext cx="0" cy="0"/>
          <a:chOff x="0" y="0"/>
          <a:chExt cx="0" cy="0"/>
        </a:xfrm>
      </p:grpSpPr>
      <p:sp>
        <p:nvSpPr>
          <p:cNvPr id="7" name="Sidebar Placeholder"/>
          <p:cNvSpPr>
            <a:spLocks noGrp="1"/>
          </p:cNvSpPr>
          <p:nvPr>
            <p:ph type="body" sz="quarter" idx="22" hasCustomPrompt="1"/>
          </p:nvPr>
        </p:nvSpPr>
        <p:spPr bwMode="white">
          <a:xfrm rot="16200000">
            <a:off x="-2372518" y="3353594"/>
            <a:ext cx="5202240" cy="457200"/>
          </a:xfrm>
          <a:prstGeom prst="rect">
            <a:avLst/>
          </a:prstGeom>
        </p:spPr>
        <p:txBody>
          <a:bodyPr lIns="0" tIns="0" rIns="0" bIns="0" anchor="ctr" anchorCtr="0"/>
          <a:lstStyle>
            <a:lvl1pPr>
              <a:lnSpc>
                <a:spcPct val="70000"/>
              </a:lnSpc>
              <a:spcBef>
                <a:spcPts val="0"/>
              </a:spcBef>
              <a:buNone/>
              <a:defRPr lang="en-US" sz="1300" b="1" kern="0" cap="all" spc="200" normalizeH="0" baseline="0" dirty="0" smtClean="0">
                <a:solidFill>
                  <a:schemeClr val="bg1"/>
                </a:solidFill>
                <a:latin typeface="Calibri" pitchFamily="34" charset="0"/>
                <a:ea typeface="+mn-ea"/>
                <a:cs typeface="+mn-cs"/>
              </a:defRPr>
            </a:lvl1pPr>
          </a:lstStyle>
          <a:p>
            <a:pPr lvl="0"/>
            <a:r>
              <a:rPr lang="en-US" dirty="0" smtClean="0"/>
              <a:t>Click to edit optional section heading</a:t>
            </a:r>
            <a:endParaRPr lang="en-US" dirty="0"/>
          </a:p>
        </p:txBody>
      </p:sp>
      <p:sp>
        <p:nvSpPr>
          <p:cNvPr id="20" name="Take Away Placeholder"/>
          <p:cNvSpPr>
            <a:spLocks noGrp="1"/>
          </p:cNvSpPr>
          <p:nvPr>
            <p:ph type="body" sz="quarter" idx="19"/>
          </p:nvPr>
        </p:nvSpPr>
        <p:spPr>
          <a:xfrm>
            <a:off x="1157288" y="6162675"/>
            <a:ext cx="6278561" cy="549275"/>
          </a:xfrm>
          <a:prstGeom prst="rect">
            <a:avLst/>
          </a:prstGeom>
        </p:spPr>
        <p:txBody>
          <a:bodyPr lIns="0" tIns="0" rIns="0" bIns="0" anchor="b" anchorCtr="0"/>
          <a:lstStyle>
            <a:lvl1pPr marL="0" indent="0">
              <a:lnSpc>
                <a:spcPct val="80000"/>
              </a:lnSpc>
              <a:spcBef>
                <a:spcPts val="0"/>
              </a:spcBef>
              <a:buFontTx/>
              <a:buNone/>
              <a:defRPr lang="en-US" sz="2200" b="1" cap="none" baseline="0" dirty="0" smtClean="0">
                <a:solidFill>
                  <a:schemeClr val="tx2"/>
                </a:solidFill>
                <a:latin typeface="Cambria" pitchFamily="18" charset="0"/>
                <a:ea typeface="+mn-ea"/>
                <a:cs typeface="+mn-cs"/>
              </a:defRPr>
            </a:lvl1pPr>
          </a:lstStyle>
          <a:p>
            <a:pPr marL="0" lvl="0" indent="0" algn="l" rtl="0" eaLnBrk="0" fontAlgn="base" hangingPunct="0">
              <a:lnSpc>
                <a:spcPct val="80000"/>
              </a:lnSpc>
              <a:spcBef>
                <a:spcPts val="0"/>
              </a:spcBef>
              <a:spcAft>
                <a:spcPct val="0"/>
              </a:spcAft>
              <a:buClr>
                <a:srgbClr val="005596"/>
              </a:buClr>
              <a:buFontTx/>
              <a:buNone/>
            </a:pPr>
            <a:r>
              <a:rPr lang="en-US" dirty="0" smtClean="0"/>
              <a:t>Click to edit Master text styles</a:t>
            </a:r>
          </a:p>
          <a:p>
            <a:pPr marL="0" lvl="0" indent="0" algn="l" rtl="0" eaLnBrk="0" fontAlgn="base" hangingPunct="0">
              <a:lnSpc>
                <a:spcPct val="80000"/>
              </a:lnSpc>
              <a:spcBef>
                <a:spcPts val="0"/>
              </a:spcBef>
              <a:spcAft>
                <a:spcPct val="0"/>
              </a:spcAft>
              <a:buClr>
                <a:srgbClr val="005596"/>
              </a:buClr>
              <a:buFontTx/>
              <a:buNone/>
            </a:pPr>
            <a:r>
              <a:rPr lang="en-US" dirty="0" smtClean="0"/>
              <a:t>Edit to be 2 lines max</a:t>
            </a:r>
          </a:p>
        </p:txBody>
      </p:sp>
      <p:sp>
        <p:nvSpPr>
          <p:cNvPr id="16" name="Content Placeholder 2"/>
          <p:cNvSpPr>
            <a:spLocks noGrp="1"/>
          </p:cNvSpPr>
          <p:nvPr>
            <p:ph sz="half" idx="18"/>
          </p:nvPr>
        </p:nvSpPr>
        <p:spPr>
          <a:xfrm>
            <a:off x="4701146" y="1944899"/>
            <a:ext cx="3331604" cy="3657600"/>
          </a:xfrm>
          <a:prstGeom prst="rect">
            <a:avLst/>
          </a:prstGeom>
        </p:spPr>
        <p:txBody>
          <a:bodyPr lIns="0" tIns="0" rIns="0" bIns="0"/>
          <a:lstStyle>
            <a:lvl1pPr marL="230188" marR="0" indent="-230188" algn="l" defTabSz="914400" rtl="0" eaLnBrk="0" fontAlgn="base" latinLnBrk="0" hangingPunct="0">
              <a:lnSpc>
                <a:spcPct val="90000"/>
              </a:lnSpc>
              <a:spcBef>
                <a:spcPts val="1200"/>
              </a:spcBef>
              <a:spcAft>
                <a:spcPct val="0"/>
              </a:spcAft>
              <a:buClr>
                <a:schemeClr val="tx1"/>
              </a:buClr>
              <a:buSzTx/>
              <a:buFontTx/>
              <a:buChar char="•"/>
              <a:tabLst/>
              <a:defRPr kumimoji="0" lang="en-US" sz="2400" b="1" i="0" u="none" strike="noStrike" kern="0" cap="none" spc="0" normalizeH="0" baseline="0" noProof="0">
                <a:ln>
                  <a:noFill/>
                </a:ln>
                <a:solidFill>
                  <a:schemeClr val="accent3"/>
                </a:solidFill>
                <a:effectLst/>
                <a:uLnTx/>
                <a:uFillTx/>
                <a:latin typeface="+mj-lt"/>
              </a:defRPr>
            </a:lvl1pPr>
            <a:lvl2pPr marL="461963" marR="0" indent="-228600" algn="l" defTabSz="914400" rtl="0" eaLnBrk="0" fontAlgn="base" latinLnBrk="0" hangingPunct="0">
              <a:lnSpc>
                <a:spcPct val="90000"/>
              </a:lnSpc>
              <a:spcBef>
                <a:spcPts val="600"/>
              </a:spcBef>
              <a:spcAft>
                <a:spcPts val="600"/>
              </a:spcAft>
              <a:buClr>
                <a:schemeClr val="bg2"/>
              </a:buClr>
              <a:buSzTx/>
              <a:buFontTx/>
              <a:buChar char="•"/>
              <a:tabLst/>
              <a:defRPr kumimoji="0" lang="en-US" sz="2200" b="0" i="0" u="none" strike="noStrike" kern="0" cap="none" spc="0" normalizeH="0" baseline="0" noProof="0">
                <a:ln>
                  <a:noFill/>
                </a:ln>
                <a:solidFill>
                  <a:schemeClr val="accent3"/>
                </a:solidFill>
                <a:effectLst/>
                <a:uLnTx/>
                <a:uFillTx/>
                <a:latin typeface="+mj-lt"/>
              </a:defRPr>
            </a:lvl2pPr>
            <a:lvl3pPr marL="682625" marR="0" indent="-227013" algn="l" defTabSz="914400" rtl="0" eaLnBrk="0" fontAlgn="base" latinLnBrk="0" hangingPunct="0">
              <a:lnSpc>
                <a:spcPct val="90000"/>
              </a:lnSpc>
              <a:spcBef>
                <a:spcPts val="600"/>
              </a:spcBef>
              <a:spcAft>
                <a:spcPts val="600"/>
              </a:spcAft>
              <a:buClr>
                <a:schemeClr val="bg2"/>
              </a:buClr>
              <a:buSzTx/>
              <a:buFontTx/>
              <a:buChar char="•"/>
              <a:tabLst/>
              <a:defRPr kumimoji="0" lang="en-US" sz="2200" b="0" i="0" u="none" strike="noStrike" kern="0" cap="none" spc="0" normalizeH="0" baseline="0" noProof="0">
                <a:ln>
                  <a:noFill/>
                </a:ln>
                <a:solidFill>
                  <a:schemeClr val="accent3"/>
                </a:solidFill>
                <a:effectLst/>
                <a:uLnTx/>
                <a:uFillTx/>
                <a:latin typeface="+mj-lt"/>
              </a:defRPr>
            </a:lvl3pPr>
            <a:lvl4pPr marL="914400" marR="0" indent="-227013" algn="l" defTabSz="914400" rtl="0" eaLnBrk="0" fontAlgn="base" latinLnBrk="0" hangingPunct="0">
              <a:lnSpc>
                <a:spcPct val="90000"/>
              </a:lnSpc>
              <a:spcBef>
                <a:spcPts val="600"/>
              </a:spcBef>
              <a:spcAft>
                <a:spcPts val="600"/>
              </a:spcAft>
              <a:buClr>
                <a:schemeClr val="bg2"/>
              </a:buClr>
              <a:buSzTx/>
              <a:buFontTx/>
              <a:buChar char="•"/>
              <a:tabLst/>
              <a:defRPr kumimoji="0" lang="en-US" sz="2200" b="0" i="0" u="none" strike="noStrike" kern="0" cap="none" spc="0" normalizeH="0" baseline="0" noProof="0">
                <a:ln>
                  <a:noFill/>
                </a:ln>
                <a:solidFill>
                  <a:schemeClr val="accent3"/>
                </a:solidFill>
                <a:effectLst/>
                <a:uLnTx/>
                <a:uFillTx/>
                <a:latin typeface="+mj-lt"/>
              </a:defRPr>
            </a:lvl4pPr>
            <a:lvl5pPr marL="1147763" marR="0" indent="-228600" algn="l" defTabSz="914400" rtl="0" eaLnBrk="0" fontAlgn="base" latinLnBrk="0" hangingPunct="0">
              <a:lnSpc>
                <a:spcPct val="90000"/>
              </a:lnSpc>
              <a:spcBef>
                <a:spcPts val="600"/>
              </a:spcBef>
              <a:spcAft>
                <a:spcPts val="600"/>
              </a:spcAft>
              <a:buClr>
                <a:schemeClr val="bg2"/>
              </a:buClr>
              <a:buSzTx/>
              <a:buFontTx/>
              <a:buChar char="•"/>
              <a:tabLst/>
              <a:defRPr kumimoji="0" lang="en-US" sz="2200" b="0" i="0" u="none" strike="noStrike" kern="0" cap="none" spc="0" normalizeH="0" baseline="0" noProof="0">
                <a:ln>
                  <a:noFill/>
                </a:ln>
                <a:solidFill>
                  <a:schemeClr val="accent3"/>
                </a:solidFill>
                <a:effectLst/>
                <a:uLnTx/>
                <a:uFillTx/>
                <a:latin typeface="+mj-lt"/>
              </a:defRPr>
            </a:lvl5pPr>
            <a:lvl6pPr>
              <a:defRPr sz="1600"/>
            </a:lvl6pPr>
            <a:lvl7pPr>
              <a:defRPr sz="1600"/>
            </a:lvl7pPr>
            <a:lvl8pPr>
              <a:defRPr sz="1600"/>
            </a:lvl8pPr>
            <a:lvl9pPr>
              <a:defRPr sz="1600"/>
            </a:lvl9pPr>
          </a:lstStyle>
          <a:p>
            <a:pPr lvl="0"/>
            <a:r>
              <a:rPr lang="en-US" noProof="0" dirty="0" smtClean="0"/>
              <a:t>Click to edit Master text styles</a:t>
            </a:r>
          </a:p>
          <a:p>
            <a:pPr lvl="1"/>
            <a:r>
              <a:rPr lang="en-US" noProof="0" dirty="0" smtClean="0"/>
              <a:t>Second</a:t>
            </a:r>
            <a:endParaRPr lang="en-US" dirty="0" smtClean="0"/>
          </a:p>
          <a:p>
            <a:pPr lvl="2"/>
            <a:r>
              <a:rPr lang="en-US" dirty="0" smtClean="0"/>
              <a:t>Third level</a:t>
            </a:r>
          </a:p>
          <a:p>
            <a:pPr lvl="3"/>
            <a:r>
              <a:rPr lang="en-US" dirty="0" smtClean="0"/>
              <a:t>Fourth level</a:t>
            </a:r>
          </a:p>
          <a:p>
            <a:pPr lvl="4"/>
            <a:r>
              <a:rPr lang="en-US" dirty="0" smtClean="0"/>
              <a:t>Fifth level</a:t>
            </a:r>
          </a:p>
          <a:p>
            <a:pPr lvl="1"/>
            <a:endParaRPr lang="en-US" noProof="0" dirty="0" smtClean="0"/>
          </a:p>
          <a:p>
            <a:pPr lvl="2"/>
            <a:endParaRPr lang="en-US" noProof="0" dirty="0" smtClean="0"/>
          </a:p>
          <a:p>
            <a:pPr lvl="2"/>
            <a:endParaRPr lang="en-US" noProof="0" dirty="0" smtClean="0"/>
          </a:p>
        </p:txBody>
      </p:sp>
      <p:sp>
        <p:nvSpPr>
          <p:cNvPr id="4" name="Content Placeholder 1"/>
          <p:cNvSpPr>
            <a:spLocks noGrp="1"/>
          </p:cNvSpPr>
          <p:nvPr>
            <p:ph sz="half" idx="2"/>
          </p:nvPr>
        </p:nvSpPr>
        <p:spPr>
          <a:xfrm>
            <a:off x="1157288" y="1944899"/>
            <a:ext cx="3331604" cy="3657600"/>
          </a:xfrm>
          <a:prstGeom prst="rect">
            <a:avLst/>
          </a:prstGeom>
        </p:spPr>
        <p:txBody>
          <a:bodyPr lIns="0" tIns="0" rIns="0" bIns="0"/>
          <a:lstStyle>
            <a:lvl1pPr marL="230188" marR="0" indent="-230188" algn="l" defTabSz="914400" rtl="0" eaLnBrk="0" fontAlgn="base" latinLnBrk="0" hangingPunct="0">
              <a:lnSpc>
                <a:spcPct val="90000"/>
              </a:lnSpc>
              <a:spcBef>
                <a:spcPts val="1200"/>
              </a:spcBef>
              <a:spcAft>
                <a:spcPct val="0"/>
              </a:spcAft>
              <a:buClr>
                <a:schemeClr val="tx1"/>
              </a:buClr>
              <a:buSzTx/>
              <a:buFontTx/>
              <a:buChar char="•"/>
              <a:tabLst/>
              <a:defRPr kumimoji="0" lang="en-US" sz="2400" b="1" i="0" u="none" strike="noStrike" kern="0" cap="none" spc="0" normalizeH="0" baseline="0" noProof="0">
                <a:ln>
                  <a:noFill/>
                </a:ln>
                <a:solidFill>
                  <a:schemeClr val="accent3"/>
                </a:solidFill>
                <a:effectLst/>
                <a:uLnTx/>
                <a:uFillTx/>
                <a:latin typeface="+mj-lt"/>
              </a:defRPr>
            </a:lvl1pPr>
            <a:lvl2pPr marL="461963" marR="0" indent="-228600" algn="l" defTabSz="914400" rtl="0" eaLnBrk="0" fontAlgn="base" latinLnBrk="0" hangingPunct="0">
              <a:lnSpc>
                <a:spcPct val="90000"/>
              </a:lnSpc>
              <a:spcBef>
                <a:spcPts val="600"/>
              </a:spcBef>
              <a:spcAft>
                <a:spcPts val="600"/>
              </a:spcAft>
              <a:buClr>
                <a:schemeClr val="bg2"/>
              </a:buClr>
              <a:buSzTx/>
              <a:buFontTx/>
              <a:buChar char="•"/>
              <a:tabLst/>
              <a:defRPr kumimoji="0" lang="en-US" sz="2200" b="0" i="0" u="none" strike="noStrike" kern="0" cap="none" spc="0" normalizeH="0" baseline="0" noProof="0">
                <a:ln>
                  <a:noFill/>
                </a:ln>
                <a:solidFill>
                  <a:schemeClr val="accent3"/>
                </a:solidFill>
                <a:effectLst/>
                <a:uLnTx/>
                <a:uFillTx/>
                <a:latin typeface="+mj-lt"/>
              </a:defRPr>
            </a:lvl2pPr>
            <a:lvl3pPr marL="682625" marR="0" indent="-227013" algn="l" defTabSz="914400" rtl="0" eaLnBrk="0" fontAlgn="base" latinLnBrk="0" hangingPunct="0">
              <a:lnSpc>
                <a:spcPct val="90000"/>
              </a:lnSpc>
              <a:spcBef>
                <a:spcPts val="600"/>
              </a:spcBef>
              <a:spcAft>
                <a:spcPts val="600"/>
              </a:spcAft>
              <a:buClr>
                <a:schemeClr val="bg2"/>
              </a:buClr>
              <a:buSzTx/>
              <a:buFontTx/>
              <a:buChar char="•"/>
              <a:tabLst/>
              <a:defRPr kumimoji="0" lang="en-US" sz="2200" b="0" i="0" u="none" strike="noStrike" kern="0" cap="none" spc="0" normalizeH="0" baseline="0" noProof="0">
                <a:ln>
                  <a:noFill/>
                </a:ln>
                <a:solidFill>
                  <a:schemeClr val="accent3"/>
                </a:solidFill>
                <a:effectLst/>
                <a:uLnTx/>
                <a:uFillTx/>
                <a:latin typeface="+mj-lt"/>
              </a:defRPr>
            </a:lvl3pPr>
            <a:lvl4pPr marL="914400" marR="0" indent="-227013" algn="l" defTabSz="914400" rtl="0" eaLnBrk="0" fontAlgn="base" latinLnBrk="0" hangingPunct="0">
              <a:lnSpc>
                <a:spcPct val="90000"/>
              </a:lnSpc>
              <a:spcBef>
                <a:spcPts val="600"/>
              </a:spcBef>
              <a:spcAft>
                <a:spcPts val="600"/>
              </a:spcAft>
              <a:buClr>
                <a:schemeClr val="bg2"/>
              </a:buClr>
              <a:buSzTx/>
              <a:buFontTx/>
              <a:buChar char="•"/>
              <a:tabLst/>
              <a:defRPr kumimoji="0" lang="en-US" sz="2200" b="0" i="0" u="none" strike="noStrike" kern="0" cap="none" spc="0" normalizeH="0" baseline="0" noProof="0">
                <a:ln>
                  <a:noFill/>
                </a:ln>
                <a:solidFill>
                  <a:schemeClr val="accent3"/>
                </a:solidFill>
                <a:effectLst/>
                <a:uLnTx/>
                <a:uFillTx/>
                <a:latin typeface="+mj-lt"/>
              </a:defRPr>
            </a:lvl4pPr>
            <a:lvl5pPr marL="1147763" marR="0" indent="-228600" algn="l" defTabSz="914400" rtl="0" eaLnBrk="0" fontAlgn="base" latinLnBrk="0" hangingPunct="0">
              <a:lnSpc>
                <a:spcPct val="90000"/>
              </a:lnSpc>
              <a:spcBef>
                <a:spcPts val="600"/>
              </a:spcBef>
              <a:spcAft>
                <a:spcPts val="600"/>
              </a:spcAft>
              <a:buClr>
                <a:schemeClr val="bg2"/>
              </a:buClr>
              <a:buSzTx/>
              <a:buFontTx/>
              <a:buChar char="•"/>
              <a:tabLst/>
              <a:defRPr kumimoji="0" lang="en-US" sz="2200" b="0" i="0" u="none" strike="noStrike" kern="0" cap="none" spc="0" normalizeH="0" baseline="0" noProof="0">
                <a:ln>
                  <a:noFill/>
                </a:ln>
                <a:solidFill>
                  <a:schemeClr val="accent3"/>
                </a:solidFill>
                <a:effectLst/>
                <a:uLnTx/>
                <a:uFillTx/>
                <a:latin typeface="+mj-lt"/>
              </a:defRPr>
            </a:lvl5pPr>
            <a:lvl6pPr>
              <a:defRPr sz="1600"/>
            </a:lvl6pPr>
            <a:lvl7pPr>
              <a:defRPr sz="1600"/>
            </a:lvl7pPr>
            <a:lvl8pPr>
              <a:defRPr sz="1600"/>
            </a:lvl8pPr>
            <a:lvl9pPr>
              <a:defRPr sz="1600"/>
            </a:lvl9pPr>
          </a:lstStyle>
          <a:p>
            <a:pPr lvl="0"/>
            <a:r>
              <a:rPr lang="en-US" noProof="0"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p:cNvSpPr>
            <a:spLocks noGrp="1"/>
          </p:cNvSpPr>
          <p:nvPr>
            <p:ph type="title" hasCustomPrompt="1"/>
          </p:nvPr>
        </p:nvSpPr>
        <p:spPr>
          <a:xfrm>
            <a:off x="1157288" y="800100"/>
            <a:ext cx="7529512" cy="1143000"/>
          </a:xfrm>
          <a:prstGeom prst="rect">
            <a:avLst/>
          </a:prstGeom>
        </p:spPr>
        <p:txBody>
          <a:bodyPr lIns="0" tIns="0" rIns="0" bIns="91440">
            <a:noAutofit/>
          </a:bodyPr>
          <a:lstStyle>
            <a:lvl1pPr algn="l">
              <a:lnSpc>
                <a:spcPct val="70000"/>
              </a:lnSpc>
              <a:defRPr lang="en-US" sz="3200" b="1" cap="all" baseline="0" dirty="0" smtClean="0">
                <a:solidFill>
                  <a:schemeClr val="tx1"/>
                </a:solidFill>
                <a:latin typeface="+mj-lt"/>
                <a:ea typeface="+mn-ea"/>
                <a:cs typeface="+mn-cs"/>
              </a:defRPr>
            </a:lvl1pPr>
          </a:lstStyle>
          <a:p>
            <a:r>
              <a:rPr lang="en-US" dirty="0" smtClean="0"/>
              <a:t>Click to edit Master title style</a:t>
            </a:r>
            <a:br>
              <a:rPr lang="en-US" dirty="0" smtClean="0"/>
            </a:br>
            <a:r>
              <a:rPr lang="en-US" dirty="0" smtClean="0"/>
              <a:t>no more than 2 lines</a:t>
            </a:r>
            <a:endParaRPr lang="en-US" dirty="0"/>
          </a:p>
        </p:txBody>
      </p:sp>
      <p:sp>
        <p:nvSpPr>
          <p:cNvPr id="9" name="Date Placeholder"/>
          <p:cNvSpPr>
            <a:spLocks noGrp="1"/>
          </p:cNvSpPr>
          <p:nvPr>
            <p:ph type="dt" sz="half" idx="23"/>
          </p:nvPr>
        </p:nvSpPr>
        <p:spPr/>
        <p:txBody>
          <a:bodyPr/>
          <a:lstStyle>
            <a:lvl1pPr algn="r">
              <a:defRPr>
                <a:solidFill>
                  <a:schemeClr val="bg2"/>
                </a:solidFill>
              </a:defRPr>
            </a:lvl1pPr>
          </a:lstStyle>
          <a:p>
            <a:pPr algn="l"/>
            <a:r>
              <a:rPr lang="en-US" smtClean="0"/>
              <a:t>20 October 2011</a:t>
            </a:r>
            <a:endParaRPr lang="en-US" dirty="0"/>
          </a:p>
        </p:txBody>
      </p:sp>
      <p:sp>
        <p:nvSpPr>
          <p:cNvPr id="11" name="Footer Placeholder"/>
          <p:cNvSpPr>
            <a:spLocks noGrp="1"/>
          </p:cNvSpPr>
          <p:nvPr>
            <p:ph type="ftr" sz="quarter" idx="25"/>
          </p:nvPr>
        </p:nvSpPr>
        <p:spPr/>
        <p:txBody>
          <a:bodyPr/>
          <a:lstStyle>
            <a:lvl1pPr>
              <a:defRPr>
                <a:solidFill>
                  <a:schemeClr val="bg2"/>
                </a:solidFill>
              </a:defRPr>
            </a:lvl1pPr>
          </a:lstStyle>
          <a:p>
            <a:r>
              <a:rPr lang="en-US" smtClean="0"/>
              <a:t>AMI SMART WATER PRESENTATION</a:t>
            </a:r>
            <a:endParaRPr lang="en-US" dirty="0"/>
          </a:p>
        </p:txBody>
      </p:sp>
      <p:sp>
        <p:nvSpPr>
          <p:cNvPr id="12" name="Slide Number Placeholder"/>
          <p:cNvSpPr>
            <a:spLocks noGrp="1"/>
          </p:cNvSpPr>
          <p:nvPr>
            <p:ph type="sldNum" sz="quarter" idx="4"/>
          </p:nvPr>
        </p:nvSpPr>
        <p:spPr>
          <a:xfrm>
            <a:off x="8613508" y="6163056"/>
            <a:ext cx="530492" cy="694944"/>
          </a:xfrm>
          <a:prstGeom prst="rect">
            <a:avLst/>
          </a:prstGeom>
          <a:noFill/>
        </p:spPr>
        <p:txBody>
          <a:bodyPr lIns="0" tIns="0" rIns="0" bIns="0" anchor="ctr" anchorCtr="0">
            <a:noAutofit/>
          </a:bodyPr>
          <a:lstStyle>
            <a:lvl1pPr algn="ctr">
              <a:buFont typeface="Arial" charset="0"/>
              <a:buNone/>
              <a:defRPr sz="1400">
                <a:solidFill>
                  <a:schemeClr val="bg1"/>
                </a:solidFill>
              </a:defRPr>
            </a:lvl1pPr>
          </a:lstStyle>
          <a:p>
            <a:pPr>
              <a:defRPr/>
            </a:pPr>
            <a:fld id="{7FAC2927-35DA-4BC1-82B0-81F7C7F6B871}" type="slidenum">
              <a:rPr lang="en-US" smtClean="0"/>
              <a:pPr>
                <a:defRPr/>
              </a:pPr>
              <a:t>‹#›</a:t>
            </a:fld>
            <a:endParaRPr lang="en-US" dirty="0"/>
          </a:p>
        </p:txBody>
      </p:sp>
    </p:spTree>
    <p:extLst>
      <p:ext uri="{BB962C8B-B14F-4D97-AF65-F5344CB8AC3E}">
        <p14:creationId xmlns:p14="http://schemas.microsoft.com/office/powerpoint/2010/main" val="18641020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9664" y="828675"/>
            <a:ext cx="8229600" cy="51165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8" name="Straight Connector 7"/>
          <p:cNvCxnSpPr/>
          <p:nvPr userDrawn="1"/>
        </p:nvCxnSpPr>
        <p:spPr>
          <a:xfrm>
            <a:off x="247650" y="640808"/>
            <a:ext cx="8648700" cy="0"/>
          </a:xfrm>
          <a:prstGeom prst="line">
            <a:avLst/>
          </a:prstGeom>
          <a:ln w="1587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6"/>
          <p:cNvSpPr txBox="1">
            <a:spLocks/>
          </p:cNvSpPr>
          <p:nvPr userDrawn="1"/>
        </p:nvSpPr>
        <p:spPr>
          <a:xfrm>
            <a:off x="6705600" y="606879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prstClr val="black"/>
                </a:solidFill>
              </a:rPr>
              <a:pPr/>
              <a:t>‹#›</a:t>
            </a:fld>
            <a:endParaRPr lang="en-US" dirty="0">
              <a:solidFill>
                <a:prstClr val="black"/>
              </a:solidFill>
            </a:endParaRPr>
          </a:p>
        </p:txBody>
      </p:sp>
      <p:sp>
        <p:nvSpPr>
          <p:cNvPr id="12" name="Title Placeholder 1"/>
          <p:cNvSpPr>
            <a:spLocks noGrp="1"/>
          </p:cNvSpPr>
          <p:nvPr>
            <p:ph type="title"/>
          </p:nvPr>
        </p:nvSpPr>
        <p:spPr>
          <a:xfrm>
            <a:off x="379664" y="179143"/>
            <a:ext cx="8459536" cy="461665"/>
          </a:xfrm>
          <a:prstGeom prst="rect">
            <a:avLst/>
          </a:prstGeom>
        </p:spPr>
        <p:txBody>
          <a:bodyPr vert="horz" lIns="91440" tIns="45720" rIns="91440" bIns="45720" rtlCol="0" anchor="ctr">
            <a:noAutofit/>
          </a:bodyPr>
          <a:lstStyle>
            <a:lvl1pPr algn="l">
              <a:defRPr sz="2400" b="1"/>
            </a:lvl1pPr>
          </a:lstStyle>
          <a:p>
            <a:r>
              <a:rPr lang="en-US" dirty="0" smtClean="0"/>
              <a:t>Click to edit Master title style</a:t>
            </a:r>
            <a:endParaRPr lang="en-US" dirty="0"/>
          </a:p>
        </p:txBody>
      </p:sp>
      <p:sp>
        <p:nvSpPr>
          <p:cNvPr id="18" name="Footer Placeholder 4"/>
          <p:cNvSpPr>
            <a:spLocks noGrp="1"/>
          </p:cNvSpPr>
          <p:nvPr>
            <p:ph type="ftr" sz="quarter" idx="3"/>
          </p:nvPr>
        </p:nvSpPr>
        <p:spPr>
          <a:xfrm>
            <a:off x="3124200" y="6194425"/>
            <a:ext cx="2895600" cy="199811"/>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Hello I'm a slide</a:t>
            </a:r>
            <a:endParaRPr lang="en-US" dirty="0">
              <a:solidFill>
                <a:prstClr val="black">
                  <a:tint val="75000"/>
                </a:prstClr>
              </a:solidFill>
            </a:endParaRPr>
          </a:p>
        </p:txBody>
      </p:sp>
    </p:spTree>
    <p:extLst>
      <p:ext uri="{BB962C8B-B14F-4D97-AF65-F5344CB8AC3E}">
        <p14:creationId xmlns:p14="http://schemas.microsoft.com/office/powerpoint/2010/main" val="263613602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Slide Number Placeholder 6"/>
          <p:cNvSpPr txBox="1">
            <a:spLocks/>
          </p:cNvSpPr>
          <p:nvPr userDrawn="1"/>
        </p:nvSpPr>
        <p:spPr>
          <a:xfrm>
            <a:off x="6705600" y="606879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prstClr val="black"/>
                </a:solidFill>
              </a:rPr>
              <a:pPr/>
              <a:t>‹#›</a:t>
            </a:fld>
            <a:endParaRPr lang="en-US" dirty="0">
              <a:solidFill>
                <a:prstClr val="black"/>
              </a:solidFill>
            </a:endParaRPr>
          </a:p>
        </p:txBody>
      </p:sp>
      <p:sp>
        <p:nvSpPr>
          <p:cNvPr id="12" name="Footer Placeholder 4"/>
          <p:cNvSpPr>
            <a:spLocks noGrp="1"/>
          </p:cNvSpPr>
          <p:nvPr>
            <p:ph type="ftr" sz="quarter" idx="3"/>
          </p:nvPr>
        </p:nvSpPr>
        <p:spPr>
          <a:xfrm>
            <a:off x="3124200" y="6194425"/>
            <a:ext cx="2895600" cy="199811"/>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Hello I'm a slide</a:t>
            </a:r>
            <a:endParaRPr lang="en-US" dirty="0">
              <a:solidFill>
                <a:prstClr val="black">
                  <a:tint val="75000"/>
                </a:prstClr>
              </a:solidFill>
            </a:endParaRPr>
          </a:p>
        </p:txBody>
      </p:sp>
    </p:spTree>
    <p:extLst>
      <p:ext uri="{BB962C8B-B14F-4D97-AF65-F5344CB8AC3E}">
        <p14:creationId xmlns:p14="http://schemas.microsoft.com/office/powerpoint/2010/main" val="92835779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71475" y="8001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62475" y="8001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9" name="Straight Connector 8"/>
          <p:cNvCxnSpPr/>
          <p:nvPr userDrawn="1"/>
        </p:nvCxnSpPr>
        <p:spPr>
          <a:xfrm>
            <a:off x="247650" y="640808"/>
            <a:ext cx="8648700" cy="0"/>
          </a:xfrm>
          <a:prstGeom prst="line">
            <a:avLst/>
          </a:prstGeom>
          <a:ln w="1587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6"/>
          <p:cNvSpPr txBox="1">
            <a:spLocks/>
          </p:cNvSpPr>
          <p:nvPr userDrawn="1"/>
        </p:nvSpPr>
        <p:spPr>
          <a:xfrm>
            <a:off x="6705600" y="606879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prstClr val="black"/>
                </a:solidFill>
              </a:rPr>
              <a:pPr/>
              <a:t>‹#›</a:t>
            </a:fld>
            <a:endParaRPr lang="en-US" dirty="0">
              <a:solidFill>
                <a:prstClr val="black"/>
              </a:solidFill>
            </a:endParaRPr>
          </a:p>
        </p:txBody>
      </p:sp>
      <p:sp>
        <p:nvSpPr>
          <p:cNvPr id="13" name="Title Placeholder 1"/>
          <p:cNvSpPr>
            <a:spLocks noGrp="1"/>
          </p:cNvSpPr>
          <p:nvPr>
            <p:ph type="title"/>
          </p:nvPr>
        </p:nvSpPr>
        <p:spPr>
          <a:xfrm>
            <a:off x="371475" y="179143"/>
            <a:ext cx="8459536" cy="461665"/>
          </a:xfrm>
          <a:prstGeom prst="rect">
            <a:avLst/>
          </a:prstGeom>
        </p:spPr>
        <p:txBody>
          <a:bodyPr vert="horz" lIns="91440" tIns="45720" rIns="91440" bIns="45720" rtlCol="0" anchor="ctr">
            <a:noAutofit/>
          </a:bodyPr>
          <a:lstStyle>
            <a:lvl1pPr algn="l">
              <a:defRPr sz="2400" b="1"/>
            </a:lvl1pPr>
          </a:lstStyle>
          <a:p>
            <a:r>
              <a:rPr lang="en-US" dirty="0" smtClean="0"/>
              <a:t>Click to edit Master title style</a:t>
            </a:r>
            <a:endParaRPr lang="en-US" dirty="0"/>
          </a:p>
        </p:txBody>
      </p:sp>
      <p:sp>
        <p:nvSpPr>
          <p:cNvPr id="16" name="Footer Placeholder 4"/>
          <p:cNvSpPr>
            <a:spLocks noGrp="1"/>
          </p:cNvSpPr>
          <p:nvPr>
            <p:ph type="ftr" sz="quarter" idx="3"/>
          </p:nvPr>
        </p:nvSpPr>
        <p:spPr>
          <a:xfrm>
            <a:off x="3124200" y="6194425"/>
            <a:ext cx="2895600" cy="199811"/>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Hello I'm a slide</a:t>
            </a:r>
            <a:endParaRPr lang="en-US" dirty="0">
              <a:solidFill>
                <a:prstClr val="black">
                  <a:tint val="75000"/>
                </a:prstClr>
              </a:solidFill>
            </a:endParaRPr>
          </a:p>
        </p:txBody>
      </p:sp>
    </p:spTree>
    <p:extLst>
      <p:ext uri="{BB962C8B-B14F-4D97-AF65-F5344CB8AC3E}">
        <p14:creationId xmlns:p14="http://schemas.microsoft.com/office/powerpoint/2010/main" val="285110170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9664" y="9255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79664" y="1565275"/>
            <a:ext cx="4040188" cy="43703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9255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565275"/>
            <a:ext cx="4041775" cy="43703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1" name="Straight Connector 10"/>
          <p:cNvCxnSpPr/>
          <p:nvPr userDrawn="1"/>
        </p:nvCxnSpPr>
        <p:spPr>
          <a:xfrm>
            <a:off x="247650" y="640808"/>
            <a:ext cx="8648700" cy="0"/>
          </a:xfrm>
          <a:prstGeom prst="line">
            <a:avLst/>
          </a:prstGeom>
          <a:ln w="1587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2" name="Slide Number Placeholder 6"/>
          <p:cNvSpPr txBox="1">
            <a:spLocks/>
          </p:cNvSpPr>
          <p:nvPr userDrawn="1"/>
        </p:nvSpPr>
        <p:spPr>
          <a:xfrm>
            <a:off x="6705600" y="606879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prstClr val="black"/>
                </a:solidFill>
              </a:rPr>
              <a:pPr/>
              <a:t>‹#›</a:t>
            </a:fld>
            <a:endParaRPr lang="en-US" dirty="0">
              <a:solidFill>
                <a:prstClr val="black"/>
              </a:solidFill>
            </a:endParaRPr>
          </a:p>
        </p:txBody>
      </p:sp>
      <p:sp>
        <p:nvSpPr>
          <p:cNvPr id="15" name="Title Placeholder 1"/>
          <p:cNvSpPr>
            <a:spLocks noGrp="1"/>
          </p:cNvSpPr>
          <p:nvPr>
            <p:ph type="title"/>
          </p:nvPr>
        </p:nvSpPr>
        <p:spPr>
          <a:xfrm>
            <a:off x="379664" y="179143"/>
            <a:ext cx="8459536" cy="461665"/>
          </a:xfrm>
          <a:prstGeom prst="rect">
            <a:avLst/>
          </a:prstGeom>
        </p:spPr>
        <p:txBody>
          <a:bodyPr vert="horz" lIns="91440" tIns="45720" rIns="91440" bIns="45720" rtlCol="0" anchor="ctr">
            <a:noAutofit/>
          </a:bodyPr>
          <a:lstStyle>
            <a:lvl1pPr algn="l">
              <a:defRPr sz="2400" b="1"/>
            </a:lvl1pPr>
          </a:lstStyle>
          <a:p>
            <a:r>
              <a:rPr lang="en-US" dirty="0" smtClean="0"/>
              <a:t>Click to edit Master title style</a:t>
            </a:r>
            <a:endParaRPr lang="en-US" dirty="0"/>
          </a:p>
        </p:txBody>
      </p:sp>
      <p:sp>
        <p:nvSpPr>
          <p:cNvPr id="18" name="Footer Placeholder 4"/>
          <p:cNvSpPr>
            <a:spLocks noGrp="1"/>
          </p:cNvSpPr>
          <p:nvPr>
            <p:ph type="ftr" sz="quarter" idx="10"/>
          </p:nvPr>
        </p:nvSpPr>
        <p:spPr>
          <a:xfrm>
            <a:off x="3124200" y="6194425"/>
            <a:ext cx="2895600" cy="199811"/>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Hello I'm a slide</a:t>
            </a:r>
            <a:endParaRPr lang="en-US" dirty="0">
              <a:solidFill>
                <a:prstClr val="black">
                  <a:tint val="75000"/>
                </a:prstClr>
              </a:solidFill>
            </a:endParaRPr>
          </a:p>
        </p:txBody>
      </p:sp>
    </p:spTree>
    <p:extLst>
      <p:ext uri="{BB962C8B-B14F-4D97-AF65-F5344CB8AC3E}">
        <p14:creationId xmlns:p14="http://schemas.microsoft.com/office/powerpoint/2010/main" val="84918736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Slide Number Placeholder 6"/>
          <p:cNvSpPr txBox="1">
            <a:spLocks/>
          </p:cNvSpPr>
          <p:nvPr/>
        </p:nvSpPr>
        <p:spPr>
          <a:xfrm>
            <a:off x="6705600" y="606879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347697122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7" name="Straight Connector 6"/>
          <p:cNvCxnSpPr/>
          <p:nvPr userDrawn="1"/>
        </p:nvCxnSpPr>
        <p:spPr>
          <a:xfrm>
            <a:off x="247650" y="640808"/>
            <a:ext cx="8648700" cy="0"/>
          </a:xfrm>
          <a:prstGeom prst="line">
            <a:avLst/>
          </a:prstGeom>
          <a:ln w="1587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8" name="Slide Number Placeholder 6"/>
          <p:cNvSpPr txBox="1">
            <a:spLocks/>
          </p:cNvSpPr>
          <p:nvPr userDrawn="1"/>
        </p:nvSpPr>
        <p:spPr>
          <a:xfrm>
            <a:off x="6705600" y="6202150"/>
            <a:ext cx="2133600" cy="1825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prstClr val="black"/>
                </a:solidFill>
              </a:rPr>
              <a:pPr/>
              <a:t>‹#›</a:t>
            </a:fld>
            <a:endParaRPr lang="en-US" dirty="0">
              <a:solidFill>
                <a:prstClr val="black"/>
              </a:solidFill>
            </a:endParaRPr>
          </a:p>
        </p:txBody>
      </p:sp>
      <p:sp>
        <p:nvSpPr>
          <p:cNvPr id="11" name="Title Placeholder 1"/>
          <p:cNvSpPr>
            <a:spLocks noGrp="1"/>
          </p:cNvSpPr>
          <p:nvPr>
            <p:ph type="title"/>
          </p:nvPr>
        </p:nvSpPr>
        <p:spPr>
          <a:xfrm>
            <a:off x="379663" y="179143"/>
            <a:ext cx="8458200" cy="461665"/>
          </a:xfrm>
          <a:prstGeom prst="rect">
            <a:avLst/>
          </a:prstGeom>
        </p:spPr>
        <p:txBody>
          <a:bodyPr vert="horz" lIns="91440" tIns="45720" rIns="91440" bIns="45720" rtlCol="0" anchor="ctr">
            <a:noAutofit/>
          </a:bodyPr>
          <a:lstStyle>
            <a:lvl1pPr algn="l">
              <a:defRPr sz="2400" b="1"/>
            </a:lvl1pPr>
          </a:lstStyle>
          <a:p>
            <a:r>
              <a:rPr lang="en-US" dirty="0" smtClean="0"/>
              <a:t>Click to edit Master title style</a:t>
            </a:r>
            <a:endParaRPr lang="en-US" dirty="0"/>
          </a:p>
        </p:txBody>
      </p:sp>
      <p:sp>
        <p:nvSpPr>
          <p:cNvPr id="13" name="Footer Placeholder 4"/>
          <p:cNvSpPr>
            <a:spLocks noGrp="1"/>
          </p:cNvSpPr>
          <p:nvPr>
            <p:ph type="ftr" sz="quarter" idx="3"/>
          </p:nvPr>
        </p:nvSpPr>
        <p:spPr>
          <a:xfrm>
            <a:off x="3124200" y="6194425"/>
            <a:ext cx="2895600" cy="199811"/>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Hello I'm a slide</a:t>
            </a:r>
            <a:endParaRPr lang="en-US" dirty="0">
              <a:solidFill>
                <a:prstClr val="black">
                  <a:tint val="75000"/>
                </a:prstClr>
              </a:solidFill>
            </a:endParaRPr>
          </a:p>
        </p:txBody>
      </p:sp>
    </p:spTree>
    <p:extLst>
      <p:ext uri="{BB962C8B-B14F-4D97-AF65-F5344CB8AC3E}">
        <p14:creationId xmlns:p14="http://schemas.microsoft.com/office/powerpoint/2010/main" val="337501976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6"/>
          <p:cNvSpPr txBox="1">
            <a:spLocks/>
          </p:cNvSpPr>
          <p:nvPr userDrawn="1"/>
        </p:nvSpPr>
        <p:spPr>
          <a:xfrm>
            <a:off x="6705600" y="606879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prstClr val="black"/>
                </a:solidFill>
              </a:rPr>
              <a:pPr/>
              <a:t>‹#›</a:t>
            </a:fld>
            <a:endParaRPr lang="en-US" dirty="0">
              <a:solidFill>
                <a:prstClr val="black"/>
              </a:solidFill>
            </a:endParaRPr>
          </a:p>
        </p:txBody>
      </p:sp>
      <p:sp>
        <p:nvSpPr>
          <p:cNvPr id="10" name="Footer Placeholder 4"/>
          <p:cNvSpPr>
            <a:spLocks noGrp="1"/>
          </p:cNvSpPr>
          <p:nvPr>
            <p:ph type="ftr" sz="quarter" idx="3"/>
          </p:nvPr>
        </p:nvSpPr>
        <p:spPr>
          <a:xfrm>
            <a:off x="3124200" y="6194425"/>
            <a:ext cx="2895600" cy="199811"/>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Hello I'm a slide</a:t>
            </a:r>
            <a:endParaRPr lang="en-US" dirty="0">
              <a:solidFill>
                <a:prstClr val="black">
                  <a:tint val="75000"/>
                </a:prstClr>
              </a:solidFill>
            </a:endParaRPr>
          </a:p>
        </p:txBody>
      </p:sp>
    </p:spTree>
    <p:extLst>
      <p:ext uri="{BB962C8B-B14F-4D97-AF65-F5344CB8AC3E}">
        <p14:creationId xmlns:p14="http://schemas.microsoft.com/office/powerpoint/2010/main" val="415851129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371474"/>
            <a:ext cx="3008313" cy="8921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371474"/>
            <a:ext cx="5111750" cy="55832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26365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6"/>
          <p:cNvSpPr txBox="1">
            <a:spLocks/>
          </p:cNvSpPr>
          <p:nvPr userDrawn="1"/>
        </p:nvSpPr>
        <p:spPr>
          <a:xfrm>
            <a:off x="6705600" y="606879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prstClr val="black"/>
                </a:solidFill>
              </a:rPr>
              <a:pPr/>
              <a:t>‹#›</a:t>
            </a:fld>
            <a:endParaRPr lang="en-US" dirty="0">
              <a:solidFill>
                <a:prstClr val="black"/>
              </a:solidFill>
            </a:endParaRPr>
          </a:p>
        </p:txBody>
      </p:sp>
      <p:sp>
        <p:nvSpPr>
          <p:cNvPr id="14" name="Footer Placeholder 4"/>
          <p:cNvSpPr>
            <a:spLocks noGrp="1"/>
          </p:cNvSpPr>
          <p:nvPr>
            <p:ph type="ftr" sz="quarter" idx="3"/>
          </p:nvPr>
        </p:nvSpPr>
        <p:spPr>
          <a:xfrm>
            <a:off x="3124200" y="6194425"/>
            <a:ext cx="2895600" cy="199811"/>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Hello I'm a slide</a:t>
            </a:r>
            <a:endParaRPr lang="en-US" dirty="0">
              <a:solidFill>
                <a:prstClr val="black">
                  <a:tint val="75000"/>
                </a:prstClr>
              </a:solidFill>
            </a:endParaRPr>
          </a:p>
        </p:txBody>
      </p:sp>
    </p:spTree>
    <p:extLst>
      <p:ext uri="{BB962C8B-B14F-4D97-AF65-F5344CB8AC3E}">
        <p14:creationId xmlns:p14="http://schemas.microsoft.com/office/powerpoint/2010/main" val="178019824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C443B53-5836-4B97-874B-370529074BC0}" type="datetimeFigureOut">
              <a:rPr lang="en-US" smtClean="0">
                <a:solidFill>
                  <a:prstClr val="black"/>
                </a:solidFill>
              </a:rPr>
              <a:pPr/>
              <a:t>4/17/2015</a:t>
            </a:fld>
            <a:endParaRPr lang="en-US" dirty="0">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F3F04BB-745B-4AA2-9AE2-39855EAEAC34}"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3684213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cxnSp>
        <p:nvCxnSpPr>
          <p:cNvPr id="6" name="Straight Connector 5"/>
          <p:cNvCxnSpPr/>
          <p:nvPr userDrawn="1"/>
        </p:nvCxnSpPr>
        <p:spPr>
          <a:xfrm>
            <a:off x="247650" y="640808"/>
            <a:ext cx="8648700" cy="0"/>
          </a:xfrm>
          <a:prstGeom prst="line">
            <a:avLst/>
          </a:prstGeom>
          <a:ln w="1587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7" name="Slide Number Placeholder 6"/>
          <p:cNvSpPr txBox="1">
            <a:spLocks/>
          </p:cNvSpPr>
          <p:nvPr userDrawn="1"/>
        </p:nvSpPr>
        <p:spPr>
          <a:xfrm>
            <a:off x="6705600" y="6202150"/>
            <a:ext cx="2133600" cy="1825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prstClr val="black"/>
                </a:solidFill>
              </a:rPr>
              <a:pPr/>
              <a:t>‹#›</a:t>
            </a:fld>
            <a:endParaRPr lang="en-US" dirty="0">
              <a:solidFill>
                <a:prstClr val="black"/>
              </a:solidFill>
            </a:endParaRPr>
          </a:p>
        </p:txBody>
      </p:sp>
      <p:sp>
        <p:nvSpPr>
          <p:cNvPr id="8" name="Title Placeholder 1"/>
          <p:cNvSpPr>
            <a:spLocks noGrp="1"/>
          </p:cNvSpPr>
          <p:nvPr>
            <p:ph type="title"/>
          </p:nvPr>
        </p:nvSpPr>
        <p:spPr>
          <a:xfrm>
            <a:off x="379663" y="179143"/>
            <a:ext cx="8458200" cy="461665"/>
          </a:xfrm>
          <a:prstGeom prst="rect">
            <a:avLst/>
          </a:prstGeom>
        </p:spPr>
        <p:txBody>
          <a:bodyPr vert="horz" lIns="91440" tIns="45720" rIns="91440" bIns="45720" rtlCol="0" anchor="ctr">
            <a:noAutofit/>
          </a:bodyPr>
          <a:lstStyle>
            <a:lvl1pPr algn="l">
              <a:defRPr sz="2400" b="1"/>
            </a:lvl1pPr>
          </a:lstStyle>
          <a:p>
            <a:r>
              <a:rPr lang="en-US" dirty="0" smtClean="0"/>
              <a:t>Click to edit Master title style</a:t>
            </a:r>
            <a:endParaRPr lang="en-US" dirty="0"/>
          </a:p>
        </p:txBody>
      </p:sp>
      <p:sp>
        <p:nvSpPr>
          <p:cNvPr id="2" name="Date Placeholder 1"/>
          <p:cNvSpPr>
            <a:spLocks noGrp="1"/>
          </p:cNvSpPr>
          <p:nvPr>
            <p:ph type="dt" sz="half" idx="10"/>
          </p:nvPr>
        </p:nvSpPr>
        <p:spPr>
          <a:xfrm>
            <a:off x="457200" y="6356350"/>
            <a:ext cx="2133600" cy="365125"/>
          </a:xfrm>
          <a:prstGeom prst="rect">
            <a:avLst/>
          </a:prstGeom>
        </p:spPr>
        <p:txBody>
          <a:bodyPr/>
          <a:lstStyle/>
          <a:p>
            <a:fld id="{D116C77B-159B-48B2-A9C3-1335AABDF306}" type="datetimeFigureOut">
              <a:rPr lang="en-US" smtClean="0">
                <a:solidFill>
                  <a:prstClr val="black"/>
                </a:solidFill>
              </a:rPr>
              <a:pPr/>
              <a:t>4/17/2015</a:t>
            </a:fld>
            <a:endParaRPr lang="en-US">
              <a:solidFill>
                <a:prstClr val="black"/>
              </a:solidFill>
            </a:endParaRPr>
          </a:p>
        </p:txBody>
      </p:sp>
      <p:sp>
        <p:nvSpPr>
          <p:cNvPr id="9" name="Footer Placeholder 8"/>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10" name="Slide Number Placeholder 9"/>
          <p:cNvSpPr>
            <a:spLocks noGrp="1"/>
          </p:cNvSpPr>
          <p:nvPr>
            <p:ph type="sldNum" sz="quarter" idx="12"/>
          </p:nvPr>
        </p:nvSpPr>
        <p:spPr>
          <a:xfrm>
            <a:off x="6553200" y="6356350"/>
            <a:ext cx="2133600" cy="365125"/>
          </a:xfrm>
          <a:prstGeom prst="rect">
            <a:avLst/>
          </a:prstGeom>
        </p:spPr>
        <p:txBody>
          <a:bodyPr/>
          <a:lstStyle/>
          <a:p>
            <a:fld id="{9D480998-868C-4562-AC0C-24A4C012FD7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2062872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00975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9664" y="828675"/>
            <a:ext cx="8229600" cy="51165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8" name="Straight Connector 7"/>
          <p:cNvCxnSpPr/>
          <p:nvPr userDrawn="1"/>
        </p:nvCxnSpPr>
        <p:spPr>
          <a:xfrm>
            <a:off x="247650" y="640808"/>
            <a:ext cx="8648700" cy="0"/>
          </a:xfrm>
          <a:prstGeom prst="line">
            <a:avLst/>
          </a:prstGeom>
          <a:ln w="1587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6"/>
          <p:cNvSpPr txBox="1">
            <a:spLocks/>
          </p:cNvSpPr>
          <p:nvPr userDrawn="1"/>
        </p:nvSpPr>
        <p:spPr>
          <a:xfrm>
            <a:off x="6705600" y="606879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prstClr val="black"/>
                </a:solidFill>
              </a:rPr>
              <a:pPr/>
              <a:t>‹#›</a:t>
            </a:fld>
            <a:endParaRPr lang="en-US" dirty="0">
              <a:solidFill>
                <a:prstClr val="black"/>
              </a:solidFill>
            </a:endParaRPr>
          </a:p>
        </p:txBody>
      </p:sp>
      <p:sp>
        <p:nvSpPr>
          <p:cNvPr id="12" name="Title Placeholder 1"/>
          <p:cNvSpPr>
            <a:spLocks noGrp="1"/>
          </p:cNvSpPr>
          <p:nvPr>
            <p:ph type="title"/>
          </p:nvPr>
        </p:nvSpPr>
        <p:spPr>
          <a:xfrm>
            <a:off x="379664" y="179143"/>
            <a:ext cx="8459536" cy="461665"/>
          </a:xfrm>
          <a:prstGeom prst="rect">
            <a:avLst/>
          </a:prstGeom>
        </p:spPr>
        <p:txBody>
          <a:bodyPr vert="horz" lIns="91440" tIns="45720" rIns="91440" bIns="45720" rtlCol="0" anchor="ctr">
            <a:noAutofit/>
          </a:bodyPr>
          <a:lstStyle>
            <a:lvl1pPr algn="l">
              <a:defRPr sz="2400" b="1"/>
            </a:lvl1pPr>
          </a:lstStyle>
          <a:p>
            <a:r>
              <a:rPr lang="en-US" dirty="0" smtClean="0"/>
              <a:t>Click to edit Master title style</a:t>
            </a:r>
            <a:endParaRPr lang="en-US" dirty="0"/>
          </a:p>
        </p:txBody>
      </p:sp>
      <p:sp>
        <p:nvSpPr>
          <p:cNvPr id="18" name="Footer Placeholder 4"/>
          <p:cNvSpPr>
            <a:spLocks noGrp="1"/>
          </p:cNvSpPr>
          <p:nvPr>
            <p:ph type="ftr" sz="quarter" idx="3"/>
          </p:nvPr>
        </p:nvSpPr>
        <p:spPr>
          <a:xfrm>
            <a:off x="3124200" y="6194425"/>
            <a:ext cx="2895600" cy="199811"/>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ERCOT Public</a:t>
            </a:r>
            <a:endParaRPr lang="en-US" dirty="0">
              <a:solidFill>
                <a:prstClr val="black">
                  <a:tint val="75000"/>
                </a:prstClr>
              </a:solidFill>
            </a:endParaRPr>
          </a:p>
        </p:txBody>
      </p:sp>
    </p:spTree>
    <p:extLst>
      <p:ext uri="{BB962C8B-B14F-4D97-AF65-F5344CB8AC3E}">
        <p14:creationId xmlns:p14="http://schemas.microsoft.com/office/powerpoint/2010/main" val="262307426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Slide Number Placeholder 6"/>
          <p:cNvSpPr txBox="1">
            <a:spLocks/>
          </p:cNvSpPr>
          <p:nvPr userDrawn="1"/>
        </p:nvSpPr>
        <p:spPr>
          <a:xfrm>
            <a:off x="6705600" y="606879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prstClr val="black"/>
                </a:solidFill>
              </a:rPr>
              <a:pPr/>
              <a:t>‹#›</a:t>
            </a:fld>
            <a:endParaRPr lang="en-US" dirty="0">
              <a:solidFill>
                <a:prstClr val="black"/>
              </a:solidFill>
            </a:endParaRPr>
          </a:p>
        </p:txBody>
      </p:sp>
      <p:sp>
        <p:nvSpPr>
          <p:cNvPr id="12" name="Footer Placeholder 4"/>
          <p:cNvSpPr>
            <a:spLocks noGrp="1"/>
          </p:cNvSpPr>
          <p:nvPr>
            <p:ph type="ftr" sz="quarter" idx="3"/>
          </p:nvPr>
        </p:nvSpPr>
        <p:spPr>
          <a:xfrm>
            <a:off x="3124200" y="6194425"/>
            <a:ext cx="2895600" cy="199811"/>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ERCOT Public</a:t>
            </a:r>
            <a:endParaRPr lang="en-US" dirty="0">
              <a:solidFill>
                <a:prstClr val="black">
                  <a:tint val="75000"/>
                </a:prstClr>
              </a:solidFill>
            </a:endParaRPr>
          </a:p>
        </p:txBody>
      </p:sp>
    </p:spTree>
    <p:extLst>
      <p:ext uri="{BB962C8B-B14F-4D97-AF65-F5344CB8AC3E}">
        <p14:creationId xmlns:p14="http://schemas.microsoft.com/office/powerpoint/2010/main" val="304282654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71475" y="8001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62475" y="8001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9" name="Straight Connector 8"/>
          <p:cNvCxnSpPr/>
          <p:nvPr userDrawn="1"/>
        </p:nvCxnSpPr>
        <p:spPr>
          <a:xfrm>
            <a:off x="247650" y="640808"/>
            <a:ext cx="8648700" cy="0"/>
          </a:xfrm>
          <a:prstGeom prst="line">
            <a:avLst/>
          </a:prstGeom>
          <a:ln w="1587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6"/>
          <p:cNvSpPr txBox="1">
            <a:spLocks/>
          </p:cNvSpPr>
          <p:nvPr userDrawn="1"/>
        </p:nvSpPr>
        <p:spPr>
          <a:xfrm>
            <a:off x="6705600" y="606879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prstClr val="black"/>
                </a:solidFill>
              </a:rPr>
              <a:pPr/>
              <a:t>‹#›</a:t>
            </a:fld>
            <a:endParaRPr lang="en-US" dirty="0">
              <a:solidFill>
                <a:prstClr val="black"/>
              </a:solidFill>
            </a:endParaRPr>
          </a:p>
        </p:txBody>
      </p:sp>
      <p:sp>
        <p:nvSpPr>
          <p:cNvPr id="13" name="Title Placeholder 1"/>
          <p:cNvSpPr>
            <a:spLocks noGrp="1"/>
          </p:cNvSpPr>
          <p:nvPr>
            <p:ph type="title"/>
          </p:nvPr>
        </p:nvSpPr>
        <p:spPr>
          <a:xfrm>
            <a:off x="371475" y="179143"/>
            <a:ext cx="8459536" cy="461665"/>
          </a:xfrm>
          <a:prstGeom prst="rect">
            <a:avLst/>
          </a:prstGeom>
        </p:spPr>
        <p:txBody>
          <a:bodyPr vert="horz" lIns="91440" tIns="45720" rIns="91440" bIns="45720" rtlCol="0" anchor="ctr">
            <a:noAutofit/>
          </a:bodyPr>
          <a:lstStyle>
            <a:lvl1pPr algn="l">
              <a:defRPr sz="2400" b="1"/>
            </a:lvl1pPr>
          </a:lstStyle>
          <a:p>
            <a:r>
              <a:rPr lang="en-US" dirty="0" smtClean="0"/>
              <a:t>Click to edit Master title style</a:t>
            </a:r>
            <a:endParaRPr lang="en-US" dirty="0"/>
          </a:p>
        </p:txBody>
      </p:sp>
      <p:sp>
        <p:nvSpPr>
          <p:cNvPr id="16" name="Footer Placeholder 4"/>
          <p:cNvSpPr>
            <a:spLocks noGrp="1"/>
          </p:cNvSpPr>
          <p:nvPr>
            <p:ph type="ftr" sz="quarter" idx="3"/>
          </p:nvPr>
        </p:nvSpPr>
        <p:spPr>
          <a:xfrm>
            <a:off x="3124200" y="6194425"/>
            <a:ext cx="2895600" cy="199811"/>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ERCOT Public</a:t>
            </a:r>
            <a:endParaRPr lang="en-US" dirty="0">
              <a:solidFill>
                <a:prstClr val="black">
                  <a:tint val="75000"/>
                </a:prstClr>
              </a:solidFill>
            </a:endParaRPr>
          </a:p>
        </p:txBody>
      </p:sp>
    </p:spTree>
    <p:extLst>
      <p:ext uri="{BB962C8B-B14F-4D97-AF65-F5344CB8AC3E}">
        <p14:creationId xmlns:p14="http://schemas.microsoft.com/office/powerpoint/2010/main" val="100283731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9664" y="9255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79664" y="1565275"/>
            <a:ext cx="4040188" cy="43703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9255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565275"/>
            <a:ext cx="4041775" cy="43703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1" name="Straight Connector 10"/>
          <p:cNvCxnSpPr/>
          <p:nvPr userDrawn="1"/>
        </p:nvCxnSpPr>
        <p:spPr>
          <a:xfrm>
            <a:off x="247650" y="640808"/>
            <a:ext cx="8648700" cy="0"/>
          </a:xfrm>
          <a:prstGeom prst="line">
            <a:avLst/>
          </a:prstGeom>
          <a:ln w="1587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2" name="Slide Number Placeholder 6"/>
          <p:cNvSpPr txBox="1">
            <a:spLocks/>
          </p:cNvSpPr>
          <p:nvPr userDrawn="1"/>
        </p:nvSpPr>
        <p:spPr>
          <a:xfrm>
            <a:off x="6705600" y="606879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prstClr val="black"/>
                </a:solidFill>
              </a:rPr>
              <a:pPr/>
              <a:t>‹#›</a:t>
            </a:fld>
            <a:endParaRPr lang="en-US" dirty="0">
              <a:solidFill>
                <a:prstClr val="black"/>
              </a:solidFill>
            </a:endParaRPr>
          </a:p>
        </p:txBody>
      </p:sp>
      <p:sp>
        <p:nvSpPr>
          <p:cNvPr id="15" name="Title Placeholder 1"/>
          <p:cNvSpPr>
            <a:spLocks noGrp="1"/>
          </p:cNvSpPr>
          <p:nvPr>
            <p:ph type="title"/>
          </p:nvPr>
        </p:nvSpPr>
        <p:spPr>
          <a:xfrm>
            <a:off x="379664" y="179143"/>
            <a:ext cx="8459536" cy="461665"/>
          </a:xfrm>
          <a:prstGeom prst="rect">
            <a:avLst/>
          </a:prstGeom>
        </p:spPr>
        <p:txBody>
          <a:bodyPr vert="horz" lIns="91440" tIns="45720" rIns="91440" bIns="45720" rtlCol="0" anchor="ctr">
            <a:noAutofit/>
          </a:bodyPr>
          <a:lstStyle>
            <a:lvl1pPr algn="l">
              <a:defRPr sz="2400" b="1"/>
            </a:lvl1pPr>
          </a:lstStyle>
          <a:p>
            <a:r>
              <a:rPr lang="en-US" dirty="0" smtClean="0"/>
              <a:t>Click to edit Master title style</a:t>
            </a:r>
            <a:endParaRPr lang="en-US" dirty="0"/>
          </a:p>
        </p:txBody>
      </p:sp>
      <p:sp>
        <p:nvSpPr>
          <p:cNvPr id="18" name="Footer Placeholder 4"/>
          <p:cNvSpPr>
            <a:spLocks noGrp="1"/>
          </p:cNvSpPr>
          <p:nvPr>
            <p:ph type="ftr" sz="quarter" idx="10"/>
          </p:nvPr>
        </p:nvSpPr>
        <p:spPr>
          <a:xfrm>
            <a:off x="3124200" y="6194425"/>
            <a:ext cx="2895600" cy="199811"/>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ERCOT Public</a:t>
            </a:r>
            <a:endParaRPr lang="en-US" dirty="0">
              <a:solidFill>
                <a:prstClr val="black">
                  <a:tint val="75000"/>
                </a:prstClr>
              </a:solidFill>
            </a:endParaRPr>
          </a:p>
        </p:txBody>
      </p:sp>
    </p:spTree>
    <p:extLst>
      <p:ext uri="{BB962C8B-B14F-4D97-AF65-F5344CB8AC3E}">
        <p14:creationId xmlns:p14="http://schemas.microsoft.com/office/powerpoint/2010/main" val="165291175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71475" y="8001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562475" y="8001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cxnSp>
        <p:nvCxnSpPr>
          <p:cNvPr id="9" name="Straight Connector 8"/>
          <p:cNvCxnSpPr/>
          <p:nvPr/>
        </p:nvCxnSpPr>
        <p:spPr>
          <a:xfrm>
            <a:off x="247650" y="640808"/>
            <a:ext cx="8648700" cy="0"/>
          </a:xfrm>
          <a:prstGeom prst="line">
            <a:avLst/>
          </a:prstGeom>
          <a:ln w="1587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0" name="Slide Number Placeholder 6"/>
          <p:cNvSpPr txBox="1">
            <a:spLocks/>
          </p:cNvSpPr>
          <p:nvPr/>
        </p:nvSpPr>
        <p:spPr>
          <a:xfrm>
            <a:off x="6705600" y="606879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schemeClr val="tx1"/>
                </a:solidFill>
              </a:rPr>
              <a:pPr/>
              <a:t>‹#›</a:t>
            </a:fld>
            <a:endParaRPr lang="en-US" dirty="0">
              <a:solidFill>
                <a:schemeClr val="tx1"/>
              </a:solidFill>
            </a:endParaRPr>
          </a:p>
        </p:txBody>
      </p:sp>
      <p:sp>
        <p:nvSpPr>
          <p:cNvPr id="13" name="Title Placeholder 1"/>
          <p:cNvSpPr>
            <a:spLocks noGrp="1"/>
          </p:cNvSpPr>
          <p:nvPr>
            <p:ph type="title"/>
          </p:nvPr>
        </p:nvSpPr>
        <p:spPr>
          <a:xfrm>
            <a:off x="371475" y="179143"/>
            <a:ext cx="8459536" cy="461665"/>
          </a:xfrm>
          <a:prstGeom prst="rect">
            <a:avLst/>
          </a:prstGeom>
        </p:spPr>
        <p:txBody>
          <a:bodyPr vert="horz" lIns="91440" tIns="45720" rIns="91440" bIns="45720" rtlCol="0" anchor="ctr">
            <a:noAutofit/>
          </a:bodyPr>
          <a:lstStyle>
            <a:lvl1pPr algn="l">
              <a:defRPr sz="2400" b="1"/>
            </a:lvl1pPr>
          </a:lstStyle>
          <a:p>
            <a:r>
              <a:rPr lang="en-US" dirty="0" smtClean="0"/>
              <a:t>Click to edit Master title style</a:t>
            </a:r>
            <a:endParaRPr lang="en-US" dirty="0"/>
          </a:p>
        </p:txBody>
      </p:sp>
    </p:spTree>
    <p:extLst>
      <p:ext uri="{BB962C8B-B14F-4D97-AF65-F5344CB8AC3E}">
        <p14:creationId xmlns:p14="http://schemas.microsoft.com/office/powerpoint/2010/main" val="47396330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7" name="Straight Connector 6"/>
          <p:cNvCxnSpPr/>
          <p:nvPr userDrawn="1"/>
        </p:nvCxnSpPr>
        <p:spPr>
          <a:xfrm>
            <a:off x="247650" y="640808"/>
            <a:ext cx="8648700" cy="0"/>
          </a:xfrm>
          <a:prstGeom prst="line">
            <a:avLst/>
          </a:prstGeom>
          <a:ln w="1587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8" name="Slide Number Placeholder 6"/>
          <p:cNvSpPr txBox="1">
            <a:spLocks/>
          </p:cNvSpPr>
          <p:nvPr userDrawn="1"/>
        </p:nvSpPr>
        <p:spPr>
          <a:xfrm>
            <a:off x="6705600" y="6202150"/>
            <a:ext cx="2133600" cy="1825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prstClr val="black"/>
                </a:solidFill>
              </a:rPr>
              <a:pPr/>
              <a:t>‹#›</a:t>
            </a:fld>
            <a:endParaRPr lang="en-US" dirty="0">
              <a:solidFill>
                <a:prstClr val="black"/>
              </a:solidFill>
            </a:endParaRPr>
          </a:p>
        </p:txBody>
      </p:sp>
      <p:sp>
        <p:nvSpPr>
          <p:cNvPr id="11" name="Title Placeholder 1"/>
          <p:cNvSpPr>
            <a:spLocks noGrp="1"/>
          </p:cNvSpPr>
          <p:nvPr>
            <p:ph type="title"/>
          </p:nvPr>
        </p:nvSpPr>
        <p:spPr>
          <a:xfrm>
            <a:off x="379663" y="179143"/>
            <a:ext cx="8458200" cy="461665"/>
          </a:xfrm>
          <a:prstGeom prst="rect">
            <a:avLst/>
          </a:prstGeom>
        </p:spPr>
        <p:txBody>
          <a:bodyPr vert="horz" lIns="91440" tIns="45720" rIns="91440" bIns="45720" rtlCol="0" anchor="ctr">
            <a:noAutofit/>
          </a:bodyPr>
          <a:lstStyle>
            <a:lvl1pPr algn="l">
              <a:defRPr sz="2400" b="1"/>
            </a:lvl1pPr>
          </a:lstStyle>
          <a:p>
            <a:r>
              <a:rPr lang="en-US" dirty="0" smtClean="0"/>
              <a:t>Click to edit Master title style</a:t>
            </a:r>
            <a:endParaRPr lang="en-US" dirty="0"/>
          </a:p>
        </p:txBody>
      </p:sp>
      <p:sp>
        <p:nvSpPr>
          <p:cNvPr id="13" name="Footer Placeholder 4"/>
          <p:cNvSpPr>
            <a:spLocks noGrp="1"/>
          </p:cNvSpPr>
          <p:nvPr>
            <p:ph type="ftr" sz="quarter" idx="3"/>
          </p:nvPr>
        </p:nvSpPr>
        <p:spPr>
          <a:xfrm>
            <a:off x="3124200" y="6194425"/>
            <a:ext cx="2895600" cy="199811"/>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ERCOT Public</a:t>
            </a:r>
            <a:endParaRPr lang="en-US" dirty="0">
              <a:solidFill>
                <a:prstClr val="black">
                  <a:tint val="75000"/>
                </a:prstClr>
              </a:solidFill>
            </a:endParaRPr>
          </a:p>
        </p:txBody>
      </p:sp>
    </p:spTree>
    <p:extLst>
      <p:ext uri="{BB962C8B-B14F-4D97-AF65-F5344CB8AC3E}">
        <p14:creationId xmlns:p14="http://schemas.microsoft.com/office/powerpoint/2010/main" val="85601341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6"/>
          <p:cNvSpPr txBox="1">
            <a:spLocks/>
          </p:cNvSpPr>
          <p:nvPr userDrawn="1"/>
        </p:nvSpPr>
        <p:spPr>
          <a:xfrm>
            <a:off x="6705600" y="606879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prstClr val="black"/>
                </a:solidFill>
              </a:rPr>
              <a:pPr/>
              <a:t>‹#›</a:t>
            </a:fld>
            <a:endParaRPr lang="en-US" dirty="0">
              <a:solidFill>
                <a:prstClr val="black"/>
              </a:solidFill>
            </a:endParaRPr>
          </a:p>
        </p:txBody>
      </p:sp>
      <p:sp>
        <p:nvSpPr>
          <p:cNvPr id="10" name="Footer Placeholder 4"/>
          <p:cNvSpPr>
            <a:spLocks noGrp="1"/>
          </p:cNvSpPr>
          <p:nvPr>
            <p:ph type="ftr" sz="quarter" idx="3"/>
          </p:nvPr>
        </p:nvSpPr>
        <p:spPr>
          <a:xfrm>
            <a:off x="3124200" y="6194425"/>
            <a:ext cx="2895600" cy="199811"/>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ERCOT Public</a:t>
            </a:r>
            <a:endParaRPr lang="en-US" dirty="0">
              <a:solidFill>
                <a:prstClr val="black">
                  <a:tint val="75000"/>
                </a:prstClr>
              </a:solidFill>
            </a:endParaRPr>
          </a:p>
        </p:txBody>
      </p:sp>
    </p:spTree>
    <p:extLst>
      <p:ext uri="{BB962C8B-B14F-4D97-AF65-F5344CB8AC3E}">
        <p14:creationId xmlns:p14="http://schemas.microsoft.com/office/powerpoint/2010/main" val="250820512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371474"/>
            <a:ext cx="3008313" cy="8921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371474"/>
            <a:ext cx="5111750" cy="55832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26365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6"/>
          <p:cNvSpPr txBox="1">
            <a:spLocks/>
          </p:cNvSpPr>
          <p:nvPr userDrawn="1"/>
        </p:nvSpPr>
        <p:spPr>
          <a:xfrm>
            <a:off x="6705600" y="606879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prstClr val="black"/>
                </a:solidFill>
              </a:rPr>
              <a:pPr/>
              <a:t>‹#›</a:t>
            </a:fld>
            <a:endParaRPr lang="en-US" dirty="0">
              <a:solidFill>
                <a:prstClr val="black"/>
              </a:solidFill>
            </a:endParaRPr>
          </a:p>
        </p:txBody>
      </p:sp>
      <p:sp>
        <p:nvSpPr>
          <p:cNvPr id="14" name="Footer Placeholder 4"/>
          <p:cNvSpPr>
            <a:spLocks noGrp="1"/>
          </p:cNvSpPr>
          <p:nvPr>
            <p:ph type="ftr" sz="quarter" idx="3"/>
          </p:nvPr>
        </p:nvSpPr>
        <p:spPr>
          <a:xfrm>
            <a:off x="3124200" y="6194425"/>
            <a:ext cx="2895600" cy="199811"/>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ERCOT Public</a:t>
            </a:r>
            <a:endParaRPr lang="en-US" dirty="0">
              <a:solidFill>
                <a:prstClr val="black">
                  <a:tint val="75000"/>
                </a:prstClr>
              </a:solidFill>
            </a:endParaRPr>
          </a:p>
        </p:txBody>
      </p:sp>
    </p:spTree>
    <p:extLst>
      <p:ext uri="{BB962C8B-B14F-4D97-AF65-F5344CB8AC3E}">
        <p14:creationId xmlns:p14="http://schemas.microsoft.com/office/powerpoint/2010/main" val="314531431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9664" y="9255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79664" y="1565275"/>
            <a:ext cx="4040188" cy="43703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9255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1565275"/>
            <a:ext cx="4041775" cy="43703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1" name="Straight Connector 10"/>
          <p:cNvCxnSpPr/>
          <p:nvPr/>
        </p:nvCxnSpPr>
        <p:spPr>
          <a:xfrm>
            <a:off x="247650" y="640808"/>
            <a:ext cx="8648700" cy="0"/>
          </a:xfrm>
          <a:prstGeom prst="line">
            <a:avLst/>
          </a:prstGeom>
          <a:ln w="1587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2" name="Slide Number Placeholder 6"/>
          <p:cNvSpPr txBox="1">
            <a:spLocks/>
          </p:cNvSpPr>
          <p:nvPr/>
        </p:nvSpPr>
        <p:spPr>
          <a:xfrm>
            <a:off x="6705600" y="606879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schemeClr val="tx1"/>
                </a:solidFill>
              </a:rPr>
              <a:pPr/>
              <a:t>‹#›</a:t>
            </a:fld>
            <a:endParaRPr lang="en-US" dirty="0">
              <a:solidFill>
                <a:schemeClr val="tx1"/>
              </a:solidFill>
            </a:endParaRPr>
          </a:p>
        </p:txBody>
      </p:sp>
      <p:sp>
        <p:nvSpPr>
          <p:cNvPr id="15" name="Title Placeholder 1"/>
          <p:cNvSpPr>
            <a:spLocks noGrp="1"/>
          </p:cNvSpPr>
          <p:nvPr>
            <p:ph type="title"/>
          </p:nvPr>
        </p:nvSpPr>
        <p:spPr>
          <a:xfrm>
            <a:off x="379664" y="179143"/>
            <a:ext cx="8459536" cy="461665"/>
          </a:xfrm>
          <a:prstGeom prst="rect">
            <a:avLst/>
          </a:prstGeom>
        </p:spPr>
        <p:txBody>
          <a:bodyPr vert="horz" lIns="91440" tIns="45720" rIns="91440" bIns="45720" rtlCol="0" anchor="ctr">
            <a:noAutofit/>
          </a:bodyPr>
          <a:lstStyle>
            <a:lvl1pPr algn="l">
              <a:defRPr sz="2400" b="1"/>
            </a:lvl1pPr>
          </a:lstStyle>
          <a:p>
            <a:r>
              <a:rPr lang="en-US" dirty="0" smtClean="0"/>
              <a:t>Click to edit Master title style</a:t>
            </a:r>
            <a:endParaRPr lang="en-US" dirty="0"/>
          </a:p>
        </p:txBody>
      </p:sp>
    </p:spTree>
    <p:extLst>
      <p:ext uri="{BB962C8B-B14F-4D97-AF65-F5344CB8AC3E}">
        <p14:creationId xmlns:p14="http://schemas.microsoft.com/office/powerpoint/2010/main" val="106522411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cxnSp>
        <p:nvCxnSpPr>
          <p:cNvPr id="7" name="Straight Connector 6"/>
          <p:cNvCxnSpPr/>
          <p:nvPr/>
        </p:nvCxnSpPr>
        <p:spPr>
          <a:xfrm>
            <a:off x="247650" y="640808"/>
            <a:ext cx="8648700" cy="0"/>
          </a:xfrm>
          <a:prstGeom prst="line">
            <a:avLst/>
          </a:prstGeom>
          <a:ln w="1587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8" name="Slide Number Placeholder 6"/>
          <p:cNvSpPr txBox="1">
            <a:spLocks/>
          </p:cNvSpPr>
          <p:nvPr/>
        </p:nvSpPr>
        <p:spPr>
          <a:xfrm>
            <a:off x="6705600" y="6202150"/>
            <a:ext cx="2133600" cy="182562"/>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schemeClr val="tx1"/>
                </a:solidFill>
              </a:rPr>
              <a:pPr/>
              <a:t>‹#›</a:t>
            </a:fld>
            <a:endParaRPr lang="en-US" dirty="0">
              <a:solidFill>
                <a:schemeClr val="tx1"/>
              </a:solidFill>
            </a:endParaRPr>
          </a:p>
        </p:txBody>
      </p:sp>
      <p:sp>
        <p:nvSpPr>
          <p:cNvPr id="11" name="Title Placeholder 1"/>
          <p:cNvSpPr>
            <a:spLocks noGrp="1"/>
          </p:cNvSpPr>
          <p:nvPr>
            <p:ph type="title"/>
          </p:nvPr>
        </p:nvSpPr>
        <p:spPr>
          <a:xfrm>
            <a:off x="379663" y="179143"/>
            <a:ext cx="8458200" cy="461665"/>
          </a:xfrm>
          <a:prstGeom prst="rect">
            <a:avLst/>
          </a:prstGeom>
        </p:spPr>
        <p:txBody>
          <a:bodyPr vert="horz" lIns="91440" tIns="45720" rIns="91440" bIns="45720" rtlCol="0" anchor="ctr">
            <a:noAutofit/>
          </a:bodyPr>
          <a:lstStyle>
            <a:lvl1pPr algn="l">
              <a:defRPr sz="2400" b="1"/>
            </a:lvl1pPr>
          </a:lstStyle>
          <a:p>
            <a:r>
              <a:rPr lang="en-US" dirty="0" smtClean="0"/>
              <a:t>Click to edit Master title style</a:t>
            </a:r>
            <a:endParaRPr lang="en-US" dirty="0"/>
          </a:p>
        </p:txBody>
      </p:sp>
    </p:spTree>
    <p:extLst>
      <p:ext uri="{BB962C8B-B14F-4D97-AF65-F5344CB8AC3E}">
        <p14:creationId xmlns:p14="http://schemas.microsoft.com/office/powerpoint/2010/main" val="37527874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6"/>
          <p:cNvSpPr txBox="1">
            <a:spLocks/>
          </p:cNvSpPr>
          <p:nvPr/>
        </p:nvSpPr>
        <p:spPr>
          <a:xfrm>
            <a:off x="6705600" y="606879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29254022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371474"/>
            <a:ext cx="3008313" cy="8921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371474"/>
            <a:ext cx="5111750" cy="558323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26365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Slide Number Placeholder 6"/>
          <p:cNvSpPr txBox="1">
            <a:spLocks/>
          </p:cNvSpPr>
          <p:nvPr/>
        </p:nvSpPr>
        <p:spPr>
          <a:xfrm>
            <a:off x="6705600" y="606879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191084443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cxnSp>
        <p:nvCxnSpPr>
          <p:cNvPr id="7" name="Straight Connector 6"/>
          <p:cNvCxnSpPr/>
          <p:nvPr userDrawn="1"/>
        </p:nvCxnSpPr>
        <p:spPr>
          <a:xfrm>
            <a:off x="247650" y="640808"/>
            <a:ext cx="8648700" cy="0"/>
          </a:xfrm>
          <a:prstGeom prst="line">
            <a:avLst/>
          </a:prstGeom>
          <a:ln w="15875">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6"/>
          <p:cNvSpPr txBox="1">
            <a:spLocks/>
          </p:cNvSpPr>
          <p:nvPr userDrawn="1"/>
        </p:nvSpPr>
        <p:spPr>
          <a:xfrm>
            <a:off x="6705600" y="6068799"/>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066355A-084C-D24E-9AD2-7E4FC41EA627}" type="slidenum">
              <a:rPr lang="en-US" smtClean="0">
                <a:solidFill>
                  <a:schemeClr val="tx1"/>
                </a:solidFill>
              </a:rPr>
              <a:pPr/>
              <a:t>‹#›</a:t>
            </a:fld>
            <a:endParaRPr lang="en-US" dirty="0">
              <a:solidFill>
                <a:schemeClr val="tx1"/>
              </a:solidFill>
            </a:endParaRPr>
          </a:p>
        </p:txBody>
      </p:sp>
      <p:sp>
        <p:nvSpPr>
          <p:cNvPr id="13" name="Footer Placeholder 4"/>
          <p:cNvSpPr>
            <a:spLocks noGrp="1"/>
          </p:cNvSpPr>
          <p:nvPr>
            <p:ph type="ftr" sz="quarter" idx="3"/>
          </p:nvPr>
        </p:nvSpPr>
        <p:spPr>
          <a:xfrm>
            <a:off x="3124200" y="6194425"/>
            <a:ext cx="2895600" cy="199811"/>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Hello I'm a slide</a:t>
            </a:r>
            <a:endParaRPr lang="en-US" dirty="0"/>
          </a:p>
        </p:txBody>
      </p:sp>
    </p:spTree>
    <p:extLst>
      <p:ext uri="{BB962C8B-B14F-4D97-AF65-F5344CB8AC3E}">
        <p14:creationId xmlns:p14="http://schemas.microsoft.com/office/powerpoint/2010/main" val="340491095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Cover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663116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3.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image" Target="../media/image2.png"/><Relationship Id="rId4" Type="http://schemas.openxmlformats.org/officeDocument/2006/relationships/slideLayout" Target="../slideLayouts/slideLayout29.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47625" y="0"/>
            <a:ext cx="923925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3" name="Picture 12"/>
          <p:cNvPicPr>
            <a:picLocks/>
          </p:cNvPicPr>
          <p:nvPr userDrawn="1"/>
        </p:nvPicPr>
        <p:blipFill rotWithShape="1">
          <a:blip r:embed="rId10">
            <a:extLst>
              <a:ext uri="{28A0092B-C50C-407E-A947-70E740481C1C}">
                <a14:useLocalDpi xmlns:a14="http://schemas.microsoft.com/office/drawing/2010/main" val="0"/>
              </a:ext>
            </a:extLst>
          </a:blip>
          <a:srcRect t="-1" b="46868"/>
          <a:stretch/>
        </p:blipFill>
        <p:spPr>
          <a:xfrm>
            <a:off x="214884" y="0"/>
            <a:ext cx="8714232" cy="6858000"/>
          </a:xfrm>
          <a:prstGeom prst="rect">
            <a:avLst/>
          </a:prstGeom>
          <a:effectLst>
            <a:reflection stA="58000" endPos="1000" dir="5400000" sy="-100000" algn="bl" rotWithShape="0"/>
          </a:effectLst>
        </p:spPr>
      </p:pic>
      <p:pic>
        <p:nvPicPr>
          <p:cNvPr id="9" name="Picture 8" descr="ERCOT cmyk-01.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7650" y="6024691"/>
            <a:ext cx="817615" cy="346452"/>
          </a:xfrm>
          <a:prstGeom prst="rect">
            <a:avLst/>
          </a:prstGeom>
        </p:spPr>
      </p:pic>
      <p:sp>
        <p:nvSpPr>
          <p:cNvPr id="8" name="TextBox 7"/>
          <p:cNvSpPr txBox="1"/>
          <p:nvPr/>
        </p:nvSpPr>
        <p:spPr>
          <a:xfrm>
            <a:off x="1085849" y="6010274"/>
            <a:ext cx="6867526" cy="415498"/>
          </a:xfrm>
          <a:prstGeom prst="rect">
            <a:avLst/>
          </a:prstGeom>
          <a:noFill/>
        </p:spPr>
        <p:txBody>
          <a:bodyPr wrap="square" rtlCol="0">
            <a:spAutoFit/>
          </a:bodyPr>
          <a:lstStyle/>
          <a:p>
            <a:pPr algn="l"/>
            <a:endParaRPr lang="en-US" sz="1050" b="1" dirty="0" smtClean="0"/>
          </a:p>
          <a:p>
            <a:pPr algn="l"/>
            <a:r>
              <a:rPr lang="en-US" sz="1050" b="1" dirty="0" smtClean="0"/>
              <a:t>ERCOT</a:t>
            </a:r>
            <a:r>
              <a:rPr lang="en-US" sz="1050" b="1" baseline="0" dirty="0" smtClean="0"/>
              <a:t> PUBLIC</a:t>
            </a:r>
            <a:endParaRPr lang="en-US" sz="1050" b="1" dirty="0"/>
          </a:p>
        </p:txBody>
      </p:sp>
    </p:spTree>
    <p:extLst>
      <p:ext uri="{BB962C8B-B14F-4D97-AF65-F5344CB8AC3E}">
        <p14:creationId xmlns:p14="http://schemas.microsoft.com/office/powerpoint/2010/main" val="4158016387"/>
      </p:ext>
    </p:extLst>
  </p:cSld>
  <p:clrMap bg1="lt1" tx1="dk1" bg2="lt2" tx2="dk2" accent1="accent1" accent2="accent2" accent3="accent3" accent4="accent4" accent5="accent5" accent6="accent6" hlink="hlink" folHlink="folHlink"/>
  <p:sldLayoutIdLst>
    <p:sldLayoutId id="2147493490" r:id="rId1"/>
    <p:sldLayoutId id="2147493491" r:id="rId2"/>
    <p:sldLayoutId id="2147493492" r:id="rId3"/>
    <p:sldLayoutId id="2147493493" r:id="rId4"/>
    <p:sldLayoutId id="2147493494" r:id="rId5"/>
    <p:sldLayoutId id="2147493495" r:id="rId6"/>
    <p:sldLayoutId id="2147493496" r:id="rId7"/>
    <p:sldLayoutId id="2147493501" r:id="rId8"/>
  </p:sldLayoutIdLst>
  <p:timing>
    <p:tnLst>
      <p:par>
        <p:cTn id="1" dur="indefinite" restart="never" nodeType="tmRoot"/>
      </p:par>
    </p:tnLst>
  </p:timing>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47625" y="0"/>
            <a:ext cx="923925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p:cNvPicPr>
            <a:picLocks/>
          </p:cNvPicPr>
          <p:nvPr userDrawn="1"/>
        </p:nvPicPr>
        <p:blipFill rotWithShape="1">
          <a:blip r:embed="rId9">
            <a:extLst>
              <a:ext uri="{28A0092B-C50C-407E-A947-70E740481C1C}">
                <a14:useLocalDpi xmlns:a14="http://schemas.microsoft.com/office/drawing/2010/main" val="0"/>
              </a:ext>
            </a:extLst>
          </a:blip>
          <a:srcRect t="-1" b="46868"/>
          <a:stretch/>
        </p:blipFill>
        <p:spPr>
          <a:xfrm>
            <a:off x="214884" y="0"/>
            <a:ext cx="8714232" cy="6858000"/>
          </a:xfrm>
          <a:prstGeom prst="rect">
            <a:avLst/>
          </a:prstGeom>
          <a:effectLst>
            <a:reflection stA="58000" endPos="1000" dir="5400000" sy="-100000" algn="bl" rotWithShape="0"/>
          </a:effectLst>
        </p:spPr>
      </p:pic>
      <p:sp>
        <p:nvSpPr>
          <p:cNvPr id="4" name="Date Placeholder 3"/>
          <p:cNvSpPr>
            <a:spLocks noGrp="1"/>
          </p:cNvSpPr>
          <p:nvPr>
            <p:ph type="dt" sz="half" idx="2"/>
          </p:nvPr>
        </p:nvSpPr>
        <p:spPr>
          <a:xfrm>
            <a:off x="457200" y="5975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5975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Hello I'm a slide</a:t>
            </a:r>
            <a:endParaRPr lang="en-US" dirty="0"/>
          </a:p>
        </p:txBody>
      </p:sp>
      <p:sp>
        <p:nvSpPr>
          <p:cNvPr id="6" name="Slide Number Placeholder 5"/>
          <p:cNvSpPr>
            <a:spLocks noGrp="1"/>
          </p:cNvSpPr>
          <p:nvPr>
            <p:ph type="sldNum" sz="quarter" idx="4"/>
          </p:nvPr>
        </p:nvSpPr>
        <p:spPr>
          <a:xfrm>
            <a:off x="6553200" y="5975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E1B48D-6708-5141-8A45-C2E8F9E83312}" type="slidenum">
              <a:rPr lang="en-US" smtClean="0"/>
              <a:t>‹#›</a:t>
            </a:fld>
            <a:endParaRPr lang="en-US" dirty="0"/>
          </a:p>
        </p:txBody>
      </p:sp>
    </p:spTree>
    <p:extLst>
      <p:ext uri="{BB962C8B-B14F-4D97-AF65-F5344CB8AC3E}">
        <p14:creationId xmlns:p14="http://schemas.microsoft.com/office/powerpoint/2010/main" val="3663339703"/>
      </p:ext>
    </p:extLst>
  </p:cSld>
  <p:clrMap bg1="lt1" tx1="dk1" bg2="lt2" tx2="dk2" accent1="accent1" accent2="accent2" accent3="accent3" accent4="accent4" accent5="accent5" accent6="accent6" hlink="hlink" folHlink="folHlink"/>
  <p:sldLayoutIdLst>
    <p:sldLayoutId id="2147493474" r:id="rId1"/>
    <p:sldLayoutId id="2147493475" r:id="rId2"/>
    <p:sldLayoutId id="2147493499" r:id="rId3"/>
    <p:sldLayoutId id="2147493500" r:id="rId4"/>
    <p:sldLayoutId id="2147493503" r:id="rId5"/>
    <p:sldLayoutId id="2147493504" r:id="rId6"/>
    <p:sldLayoutId id="2147493505" r:id="rId7"/>
  </p:sldLayoutIdLst>
  <p:timing>
    <p:tnLst>
      <p:par>
        <p:cTn id="1" dur="indefinite" restart="never" nodeType="tmRoot"/>
      </p:par>
    </p:tnLst>
  </p:timing>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33337" y="-138112"/>
            <a:ext cx="9210675" cy="713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ERCOT cmyk-01.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47650" y="6024691"/>
            <a:ext cx="817615" cy="346452"/>
          </a:xfrm>
          <a:prstGeom prst="rect">
            <a:avLst/>
          </a:prstGeom>
        </p:spPr>
      </p:pic>
      <p:sp>
        <p:nvSpPr>
          <p:cNvPr id="7" name="TextBox 6"/>
          <p:cNvSpPr txBox="1"/>
          <p:nvPr userDrawn="1"/>
        </p:nvSpPr>
        <p:spPr>
          <a:xfrm>
            <a:off x="1085849" y="6010274"/>
            <a:ext cx="6867526" cy="577081"/>
          </a:xfrm>
          <a:prstGeom prst="rect">
            <a:avLst/>
          </a:prstGeom>
          <a:noFill/>
        </p:spPr>
        <p:txBody>
          <a:bodyPr wrap="none" rtlCol="0">
            <a:noAutofit/>
          </a:bodyPr>
          <a:lstStyle/>
          <a:p>
            <a:endParaRPr lang="en-US" sz="1050" kern="0" dirty="0" smtClean="0">
              <a:solidFill>
                <a:prstClr val="black"/>
              </a:solidFill>
            </a:endParaRPr>
          </a:p>
          <a:p>
            <a:r>
              <a:rPr lang="en-US" sz="1050" kern="0" dirty="0" smtClean="0">
                <a:solidFill>
                  <a:prstClr val="black"/>
                </a:solidFill>
              </a:rPr>
              <a:t>ERCOT Limited</a:t>
            </a:r>
          </a:p>
        </p:txBody>
      </p:sp>
    </p:spTree>
    <p:extLst>
      <p:ext uri="{BB962C8B-B14F-4D97-AF65-F5344CB8AC3E}">
        <p14:creationId xmlns:p14="http://schemas.microsoft.com/office/powerpoint/2010/main" val="576186546"/>
      </p:ext>
    </p:extLst>
  </p:cSld>
  <p:clrMap bg1="lt1" tx1="dk1" bg2="lt2" tx2="dk2" accent1="accent1" accent2="accent2" accent3="accent3" accent4="accent4" accent5="accent5" accent6="accent6" hlink="hlink" folHlink="folHlink"/>
  <p:sldLayoutIdLst>
    <p:sldLayoutId id="2147493507" r:id="rId1"/>
    <p:sldLayoutId id="2147493508" r:id="rId2"/>
    <p:sldLayoutId id="2147493509" r:id="rId3"/>
    <p:sldLayoutId id="2147493510" r:id="rId4"/>
    <p:sldLayoutId id="2147493511" r:id="rId5"/>
    <p:sldLayoutId id="2147493512" r:id="rId6"/>
    <p:sldLayoutId id="2147493513" r:id="rId7"/>
    <p:sldLayoutId id="2147493514" r:id="rId8"/>
    <p:sldLayoutId id="2147493515" r:id="rId9"/>
    <p:sldLayoutId id="2147493516" r:id="rId10"/>
  </p:sldLayoutIdLst>
  <p:timing>
    <p:tnLst>
      <p:par>
        <p:cTn id="1" dur="indefinite" restart="never" nodeType="tmRoot"/>
      </p:par>
    </p:tnLst>
  </p:timing>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47625" y="0"/>
            <a:ext cx="923925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3" name="Picture 12"/>
          <p:cNvPicPr>
            <a:picLocks/>
          </p:cNvPicPr>
          <p:nvPr userDrawn="1"/>
        </p:nvPicPr>
        <p:blipFill rotWithShape="1">
          <a:blip r:embed="rId9">
            <a:extLst>
              <a:ext uri="{28A0092B-C50C-407E-A947-70E740481C1C}">
                <a14:useLocalDpi xmlns:a14="http://schemas.microsoft.com/office/drawing/2010/main" val="0"/>
              </a:ext>
            </a:extLst>
          </a:blip>
          <a:srcRect t="-1" b="46868"/>
          <a:stretch/>
        </p:blipFill>
        <p:spPr>
          <a:xfrm>
            <a:off x="214884" y="0"/>
            <a:ext cx="8714232" cy="6858000"/>
          </a:xfrm>
          <a:prstGeom prst="rect">
            <a:avLst/>
          </a:prstGeom>
          <a:effectLst>
            <a:reflection stA="58000" endPos="1000" dir="5400000" sy="-100000" algn="bl" rotWithShape="0"/>
          </a:effectLst>
        </p:spPr>
      </p:pic>
      <p:pic>
        <p:nvPicPr>
          <p:cNvPr id="9" name="Picture 8" descr="ERCOT cmyk-01.pn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47650" y="6024691"/>
            <a:ext cx="817615" cy="346452"/>
          </a:xfrm>
          <a:prstGeom prst="rect">
            <a:avLst/>
          </a:prstGeom>
        </p:spPr>
      </p:pic>
    </p:spTree>
    <p:extLst>
      <p:ext uri="{BB962C8B-B14F-4D97-AF65-F5344CB8AC3E}">
        <p14:creationId xmlns:p14="http://schemas.microsoft.com/office/powerpoint/2010/main" val="4095041850"/>
      </p:ext>
    </p:extLst>
  </p:cSld>
  <p:clrMap bg1="lt1" tx1="dk1" bg2="lt2" tx2="dk2" accent1="accent1" accent2="accent2" accent3="accent3" accent4="accent4" accent5="accent5" accent6="accent6" hlink="hlink" folHlink="folHlink"/>
  <p:sldLayoutIdLst>
    <p:sldLayoutId id="2147493518" r:id="rId1"/>
    <p:sldLayoutId id="2147493519" r:id="rId2"/>
    <p:sldLayoutId id="2147493520" r:id="rId3"/>
    <p:sldLayoutId id="2147493521" r:id="rId4"/>
    <p:sldLayoutId id="2147493522" r:id="rId5"/>
    <p:sldLayoutId id="2147493523" r:id="rId6"/>
    <p:sldLayoutId id="2147493524" r:id="rId7"/>
  </p:sldLayoutIdLst>
  <p:timing>
    <p:tnLst>
      <p:par>
        <p:cTn id="1" dur="indefinite" restart="never" nodeType="tmRoot"/>
      </p:par>
    </p:tnLst>
  </p:timing>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 Id="rId5" Type="http://schemas.openxmlformats.org/officeDocument/2006/relationships/image" Target="../media/image27.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29.png"/><Relationship Id="rId21" Type="http://schemas.openxmlformats.org/officeDocument/2006/relationships/image" Target="../media/image47.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18.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5.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03250" y="1498064"/>
            <a:ext cx="7727950" cy="4108093"/>
            <a:chOff x="603250" y="546100"/>
            <a:chExt cx="7727950" cy="4108093"/>
          </a:xfrm>
        </p:grpSpPr>
        <p:pic>
          <p:nvPicPr>
            <p:cNvPr id="9" name="Picture 8" descr="ERCOT cmyk-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250" y="546100"/>
              <a:ext cx="2457704" cy="1041400"/>
            </a:xfrm>
            <a:prstGeom prst="rect">
              <a:avLst/>
            </a:prstGeom>
          </p:spPr>
        </p:pic>
        <p:sp>
          <p:nvSpPr>
            <p:cNvPr id="10" name="TextBox 9"/>
            <p:cNvSpPr txBox="1"/>
            <p:nvPr/>
          </p:nvSpPr>
          <p:spPr>
            <a:xfrm>
              <a:off x="787400" y="2130425"/>
              <a:ext cx="7543800" cy="2523768"/>
            </a:xfrm>
            <a:prstGeom prst="rect">
              <a:avLst/>
            </a:prstGeom>
            <a:noFill/>
          </p:spPr>
          <p:txBody>
            <a:bodyPr wrap="square" rtlCol="0">
              <a:spAutoFit/>
            </a:bodyPr>
            <a:lstStyle/>
            <a:p>
              <a:r>
                <a:rPr lang="en-US" sz="2800" b="1" dirty="0" smtClean="0"/>
                <a:t>CEO Perspectives</a:t>
              </a:r>
            </a:p>
            <a:p>
              <a:endParaRPr lang="en-US" sz="2000" i="1" dirty="0" smtClean="0"/>
            </a:p>
            <a:p>
              <a:r>
                <a:rPr lang="en-US" sz="2000" i="1" dirty="0" smtClean="0"/>
                <a:t>Trip Doggett</a:t>
              </a:r>
            </a:p>
            <a:p>
              <a:r>
                <a:rPr lang="en-US" dirty="0" smtClean="0"/>
                <a:t>President &amp; CEO</a:t>
              </a:r>
            </a:p>
            <a:p>
              <a:r>
                <a:rPr lang="en-US" dirty="0" smtClean="0"/>
                <a:t>ERCOT</a:t>
              </a:r>
            </a:p>
            <a:p>
              <a:endParaRPr lang="en-US" dirty="0"/>
            </a:p>
            <a:p>
              <a:r>
                <a:rPr lang="en-US" b="1" i="1" dirty="0" smtClean="0"/>
                <a:t>2015 ERCOT Operations Training Seminar</a:t>
              </a:r>
            </a:p>
            <a:p>
              <a:r>
                <a:rPr lang="en-US" dirty="0" smtClean="0"/>
                <a:t>March &amp; April 2015</a:t>
              </a:r>
            </a:p>
          </p:txBody>
        </p:sp>
        <p:cxnSp>
          <p:nvCxnSpPr>
            <p:cNvPr id="13" name="Straight Connector 12"/>
            <p:cNvCxnSpPr/>
            <p:nvPr/>
          </p:nvCxnSpPr>
          <p:spPr>
            <a:xfrm flipV="1">
              <a:off x="787400" y="1852613"/>
              <a:ext cx="6286500" cy="12700"/>
            </a:xfrm>
            <a:prstGeom prst="line">
              <a:avLst/>
            </a:prstGeom>
            <a:ln>
              <a:solidFill>
                <a:srgbClr val="00385E"/>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211650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79663" y="179143"/>
            <a:ext cx="8444685" cy="461665"/>
          </a:xfrm>
        </p:spPr>
        <p:txBody>
          <a:bodyPr/>
          <a:lstStyle/>
          <a:p>
            <a:pPr>
              <a:defRPr/>
            </a:pPr>
            <a:r>
              <a:rPr lang="en-US" dirty="0" smtClean="0"/>
              <a:t>15-Minute Load Data</a:t>
            </a:r>
            <a:endParaRPr lang="en-US" dirty="0">
              <a:solidFill>
                <a:srgbClr val="C00000"/>
              </a:solidFill>
            </a:endParaRPr>
          </a:p>
        </p:txBody>
      </p:sp>
      <p:sp>
        <p:nvSpPr>
          <p:cNvPr id="5" name="Rectangle 4"/>
          <p:cNvSpPr/>
          <p:nvPr/>
        </p:nvSpPr>
        <p:spPr>
          <a:xfrm>
            <a:off x="510295" y="771439"/>
            <a:ext cx="8089424" cy="646331"/>
          </a:xfrm>
          <a:prstGeom prst="rect">
            <a:avLst/>
          </a:prstGeom>
        </p:spPr>
        <p:txBody>
          <a:bodyPr wrap="square">
            <a:spAutoFit/>
          </a:bodyPr>
          <a:lstStyle/>
          <a:p>
            <a:pPr marL="231775" algn="ctr" defTabSz="914400">
              <a:defRPr/>
            </a:pPr>
            <a:r>
              <a:rPr lang="en-US" b="1" dirty="0" smtClean="0"/>
              <a:t>The abundance </a:t>
            </a:r>
            <a:r>
              <a:rPr lang="en-US" b="1" dirty="0"/>
              <a:t>and timeliness of 15-minute </a:t>
            </a:r>
            <a:r>
              <a:rPr lang="en-US" b="1" dirty="0" smtClean="0"/>
              <a:t>load data contributes </a:t>
            </a:r>
            <a:r>
              <a:rPr lang="en-US" b="1" dirty="0"/>
              <a:t>to settlement </a:t>
            </a:r>
            <a:r>
              <a:rPr lang="en-US" b="1" dirty="0" smtClean="0"/>
              <a:t>stability and opens the door for other advancements</a:t>
            </a:r>
            <a:endParaRPr lang="en-US" b="1" dirty="0"/>
          </a:p>
        </p:txBody>
      </p:sp>
      <p:pic>
        <p:nvPicPr>
          <p:cNvPr id="7" name="Picture 3"/>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383" y="1417770"/>
            <a:ext cx="8220056" cy="4597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6227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95400" y="2736053"/>
            <a:ext cx="6553200" cy="1385895"/>
            <a:chOff x="1295400" y="2799182"/>
            <a:chExt cx="6553200" cy="1385895"/>
          </a:xfrm>
        </p:grpSpPr>
        <p:sp>
          <p:nvSpPr>
            <p:cNvPr id="5" name="TextBox 4"/>
            <p:cNvSpPr txBox="1"/>
            <p:nvPr/>
          </p:nvSpPr>
          <p:spPr>
            <a:xfrm>
              <a:off x="1295400" y="3199742"/>
              <a:ext cx="6553200" cy="584775"/>
            </a:xfrm>
            <a:prstGeom prst="rect">
              <a:avLst/>
            </a:prstGeom>
            <a:noFill/>
          </p:spPr>
          <p:txBody>
            <a:bodyPr wrap="square" rtlCol="0">
              <a:spAutoFit/>
            </a:bodyPr>
            <a:lstStyle/>
            <a:p>
              <a:pPr algn="ctr"/>
              <a:r>
                <a:rPr lang="en-US" sz="3200" b="1" dirty="0" smtClean="0"/>
                <a:t>Resources</a:t>
              </a:r>
              <a:endParaRPr lang="en-US" b="1" dirty="0" smtClean="0"/>
            </a:p>
          </p:txBody>
        </p:sp>
        <p:cxnSp>
          <p:nvCxnSpPr>
            <p:cNvPr id="8" name="Straight Connector 7"/>
            <p:cNvCxnSpPr/>
            <p:nvPr/>
          </p:nvCxnSpPr>
          <p:spPr>
            <a:xfrm>
              <a:off x="1428750" y="2799182"/>
              <a:ext cx="6286500" cy="0"/>
            </a:xfrm>
            <a:prstGeom prst="line">
              <a:avLst/>
            </a:prstGeom>
            <a:ln>
              <a:solidFill>
                <a:srgbClr val="00385E"/>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438275" y="4185077"/>
              <a:ext cx="6286500" cy="0"/>
            </a:xfrm>
            <a:prstGeom prst="line">
              <a:avLst/>
            </a:prstGeom>
            <a:ln>
              <a:solidFill>
                <a:srgbClr val="00385E"/>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1200039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Energy Use Comparison</a:t>
            </a:r>
            <a:endParaRPr lang="en-US" dirty="0"/>
          </a:p>
        </p:txBody>
      </p:sp>
      <p:grpSp>
        <p:nvGrpSpPr>
          <p:cNvPr id="15" name="Group 14"/>
          <p:cNvGrpSpPr/>
          <p:nvPr/>
        </p:nvGrpSpPr>
        <p:grpSpPr>
          <a:xfrm>
            <a:off x="-119582" y="1191754"/>
            <a:ext cx="6459735" cy="4120048"/>
            <a:chOff x="2791166" y="1421530"/>
            <a:chExt cx="6459735" cy="4120048"/>
          </a:xfrm>
        </p:grpSpPr>
        <p:grpSp>
          <p:nvGrpSpPr>
            <p:cNvPr id="10" name="Group 9"/>
            <p:cNvGrpSpPr/>
            <p:nvPr/>
          </p:nvGrpSpPr>
          <p:grpSpPr>
            <a:xfrm>
              <a:off x="2791166" y="1421530"/>
              <a:ext cx="3591040" cy="4106394"/>
              <a:chOff x="2776480" y="1385584"/>
              <a:chExt cx="3591040" cy="4106394"/>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6480" y="1385584"/>
                <a:ext cx="3591040" cy="3465576"/>
              </a:xfrm>
              <a:prstGeom prst="rect">
                <a:avLst/>
              </a:prstGeom>
            </p:spPr>
          </p:pic>
          <p:sp>
            <p:nvSpPr>
              <p:cNvPr id="7" name="TextBox 6"/>
              <p:cNvSpPr txBox="1"/>
              <p:nvPr/>
            </p:nvSpPr>
            <p:spPr>
              <a:xfrm>
                <a:off x="3413750" y="4968758"/>
                <a:ext cx="2316500" cy="523220"/>
              </a:xfrm>
              <a:prstGeom prst="rect">
                <a:avLst/>
              </a:prstGeom>
              <a:noFill/>
            </p:spPr>
            <p:txBody>
              <a:bodyPr wrap="square" rtlCol="0">
                <a:spAutoFit/>
              </a:bodyPr>
              <a:lstStyle/>
              <a:p>
                <a:pPr algn="ctr"/>
                <a:r>
                  <a:rPr lang="en-US" sz="1400" b="1" dirty="0" smtClean="0"/>
                  <a:t>Total energy consumed:</a:t>
                </a:r>
              </a:p>
              <a:p>
                <a:pPr algn="ctr"/>
                <a:r>
                  <a:rPr lang="en-US" sz="1400" dirty="0" smtClean="0"/>
                  <a:t>324,859,701 </a:t>
                </a:r>
                <a:r>
                  <a:rPr lang="en-US" sz="1400" dirty="0" err="1" smtClean="0"/>
                  <a:t>MWh</a:t>
                </a:r>
                <a:endParaRPr lang="en-US" sz="1400" dirty="0"/>
              </a:p>
            </p:txBody>
          </p:sp>
        </p:grpSp>
        <p:grpSp>
          <p:nvGrpSpPr>
            <p:cNvPr id="6" name="Group 5"/>
            <p:cNvGrpSpPr/>
            <p:nvPr/>
          </p:nvGrpSpPr>
          <p:grpSpPr>
            <a:xfrm>
              <a:off x="5662465" y="1421530"/>
              <a:ext cx="3588436" cy="4120048"/>
              <a:chOff x="5662465" y="1414134"/>
              <a:chExt cx="3588436" cy="4120048"/>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2465" y="1414134"/>
                <a:ext cx="3588436" cy="3738296"/>
              </a:xfrm>
              <a:prstGeom prst="rect">
                <a:avLst/>
              </a:prstGeom>
            </p:spPr>
          </p:pic>
          <p:sp>
            <p:nvSpPr>
              <p:cNvPr id="8" name="TextBox 7"/>
              <p:cNvSpPr txBox="1"/>
              <p:nvPr/>
            </p:nvSpPr>
            <p:spPr>
              <a:xfrm>
                <a:off x="6362947" y="5010962"/>
                <a:ext cx="2316500" cy="523220"/>
              </a:xfrm>
              <a:prstGeom prst="rect">
                <a:avLst/>
              </a:prstGeom>
              <a:noFill/>
            </p:spPr>
            <p:txBody>
              <a:bodyPr wrap="square" rtlCol="0">
                <a:spAutoFit/>
              </a:bodyPr>
              <a:lstStyle/>
              <a:p>
                <a:pPr algn="ctr"/>
                <a:r>
                  <a:rPr lang="en-US" sz="1400" b="1" dirty="0" smtClean="0"/>
                  <a:t>Total energy consumed:</a:t>
                </a:r>
              </a:p>
              <a:p>
                <a:pPr algn="ctr"/>
                <a:r>
                  <a:rPr lang="en-US" sz="1400" dirty="0" smtClean="0"/>
                  <a:t>331,624,102 </a:t>
                </a:r>
                <a:r>
                  <a:rPr lang="en-US" sz="1400" dirty="0" err="1" smtClean="0"/>
                  <a:t>MWh</a:t>
                </a:r>
                <a:endParaRPr lang="en-US" sz="1400" dirty="0"/>
              </a:p>
            </p:txBody>
          </p:sp>
        </p:grpSp>
      </p:grpSp>
      <p:pic>
        <p:nvPicPr>
          <p:cNvPr id="1026" name="Picture 2" descr="C:\Users\rsearcy\AppData\Local\Microsoft\Windows\Temporary Internet Files\Content.Outlook\U0BBXBQ2\2014 energy use pie chart-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8019" y="1248026"/>
            <a:ext cx="3612013" cy="345294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275775" y="4819940"/>
            <a:ext cx="2316500" cy="523220"/>
          </a:xfrm>
          <a:prstGeom prst="rect">
            <a:avLst/>
          </a:prstGeom>
          <a:noFill/>
        </p:spPr>
        <p:txBody>
          <a:bodyPr wrap="square" rtlCol="0">
            <a:spAutoFit/>
          </a:bodyPr>
          <a:lstStyle/>
          <a:p>
            <a:pPr algn="ctr"/>
            <a:r>
              <a:rPr lang="en-US" sz="1400" b="1" dirty="0" smtClean="0"/>
              <a:t>Total energy consumed:</a:t>
            </a:r>
          </a:p>
          <a:p>
            <a:pPr algn="ctr"/>
            <a:r>
              <a:rPr lang="en-US" sz="1400" dirty="0" smtClean="0"/>
              <a:t>340,033,353 </a:t>
            </a:r>
            <a:r>
              <a:rPr lang="en-US" sz="1400" dirty="0" err="1" smtClean="0"/>
              <a:t>MWh</a:t>
            </a:r>
            <a:endParaRPr lang="en-US" sz="1400" dirty="0"/>
          </a:p>
        </p:txBody>
      </p:sp>
    </p:spTree>
    <p:extLst>
      <p:ext uri="{BB962C8B-B14F-4D97-AF65-F5344CB8AC3E}">
        <p14:creationId xmlns:p14="http://schemas.microsoft.com/office/powerpoint/2010/main" val="16851164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304925" y="2736053"/>
            <a:ext cx="6553200" cy="1385895"/>
            <a:chOff x="1304925" y="2799182"/>
            <a:chExt cx="6553200" cy="1385895"/>
          </a:xfrm>
        </p:grpSpPr>
        <p:sp>
          <p:nvSpPr>
            <p:cNvPr id="5" name="TextBox 4"/>
            <p:cNvSpPr txBox="1"/>
            <p:nvPr/>
          </p:nvSpPr>
          <p:spPr>
            <a:xfrm>
              <a:off x="1304925" y="2936395"/>
              <a:ext cx="6553200" cy="1077218"/>
            </a:xfrm>
            <a:prstGeom prst="rect">
              <a:avLst/>
            </a:prstGeom>
            <a:noFill/>
          </p:spPr>
          <p:txBody>
            <a:bodyPr wrap="square" rtlCol="0">
              <a:spAutoFit/>
            </a:bodyPr>
            <a:lstStyle/>
            <a:p>
              <a:pPr algn="ctr"/>
              <a:r>
                <a:rPr lang="en-US" sz="3200" b="1" dirty="0" smtClean="0"/>
                <a:t>Capacity, Demand &amp; Reserves (CDR)</a:t>
              </a:r>
              <a:endParaRPr lang="en-US" b="1" dirty="0" smtClean="0"/>
            </a:p>
          </p:txBody>
        </p:sp>
        <p:cxnSp>
          <p:nvCxnSpPr>
            <p:cNvPr id="8" name="Straight Connector 7"/>
            <p:cNvCxnSpPr/>
            <p:nvPr/>
          </p:nvCxnSpPr>
          <p:spPr>
            <a:xfrm>
              <a:off x="1428750" y="2799182"/>
              <a:ext cx="6286500" cy="0"/>
            </a:xfrm>
            <a:prstGeom prst="line">
              <a:avLst/>
            </a:prstGeom>
            <a:ln>
              <a:solidFill>
                <a:srgbClr val="00385E"/>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438275" y="4185077"/>
              <a:ext cx="6286500" cy="0"/>
            </a:xfrm>
            <a:prstGeom prst="line">
              <a:avLst/>
            </a:prstGeom>
            <a:ln>
              <a:solidFill>
                <a:srgbClr val="00385E"/>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29508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December 2014 CDR compared to May 2014</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836" y="941025"/>
            <a:ext cx="8669983" cy="5151171"/>
          </a:xfrm>
          <a:prstGeom prst="rect">
            <a:avLst/>
          </a:prstGeom>
        </p:spPr>
      </p:pic>
    </p:spTree>
    <p:extLst>
      <p:ext uri="{BB962C8B-B14F-4D97-AF65-F5344CB8AC3E}">
        <p14:creationId xmlns:p14="http://schemas.microsoft.com/office/powerpoint/2010/main" val="23258573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 of Wind Capacity Methodology Changes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835" y="941025"/>
            <a:ext cx="8669985" cy="5151171"/>
          </a:xfrm>
          <a:prstGeom prst="rect">
            <a:avLst/>
          </a:prstGeom>
        </p:spPr>
      </p:pic>
    </p:spTree>
    <p:extLst>
      <p:ext uri="{BB962C8B-B14F-4D97-AF65-F5344CB8AC3E}">
        <p14:creationId xmlns:p14="http://schemas.microsoft.com/office/powerpoint/2010/main" val="39192871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Effect of Load Forecast Methodology Change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836" y="941025"/>
            <a:ext cx="8669983" cy="5151171"/>
          </a:xfrm>
          <a:prstGeom prst="rect">
            <a:avLst/>
          </a:prstGeom>
        </p:spPr>
      </p:pic>
    </p:spTree>
    <p:extLst>
      <p:ext uri="{BB962C8B-B14F-4D97-AF65-F5344CB8AC3E}">
        <p14:creationId xmlns:p14="http://schemas.microsoft.com/office/powerpoint/2010/main" val="21679318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8692" y="682226"/>
            <a:ext cx="6189993" cy="5357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Wind Generation </a:t>
            </a:r>
            <a:r>
              <a:rPr lang="en-US" dirty="0" smtClean="0"/>
              <a:t>Capacity – </a:t>
            </a:r>
            <a:r>
              <a:rPr lang="en-US" dirty="0" smtClean="0">
                <a:solidFill>
                  <a:srgbClr val="005386"/>
                </a:solidFill>
              </a:rPr>
              <a:t>March 2015</a:t>
            </a:r>
            <a:endParaRPr lang="en-US" dirty="0">
              <a:solidFill>
                <a:srgbClr val="005386"/>
              </a:solidFill>
            </a:endParaRPr>
          </a:p>
        </p:txBody>
      </p:sp>
      <p:sp>
        <p:nvSpPr>
          <p:cNvPr id="5" name="TextBox 4"/>
          <p:cNvSpPr txBox="1"/>
          <p:nvPr/>
        </p:nvSpPr>
        <p:spPr>
          <a:xfrm>
            <a:off x="2322983" y="2270709"/>
            <a:ext cx="3144296" cy="1210588"/>
          </a:xfrm>
          <a:prstGeom prst="rect">
            <a:avLst/>
          </a:prstGeom>
          <a:solidFill>
            <a:schemeClr val="bg1"/>
          </a:solidFill>
        </p:spPr>
        <p:txBody>
          <a:bodyPr wrap="square" rtlCol="0">
            <a:spAutoFit/>
          </a:bodyPr>
          <a:lstStyle/>
          <a:p>
            <a:pPr marL="182880" indent="-125413">
              <a:spcAft>
                <a:spcPts val="400"/>
              </a:spcAft>
              <a:buFont typeface="Arial" pitchFamily="34" charset="0"/>
              <a:buChar char="•"/>
            </a:pPr>
            <a:r>
              <a:rPr lang="en-US" sz="1100" dirty="0" smtClean="0"/>
              <a:t>Texas is #1 in the U.S. in wind capacity.</a:t>
            </a:r>
          </a:p>
          <a:p>
            <a:pPr marL="182880" indent="-125413">
              <a:spcAft>
                <a:spcPts val="400"/>
              </a:spcAft>
              <a:buFont typeface="Arial" pitchFamily="34" charset="0"/>
              <a:buChar char="•"/>
            </a:pPr>
            <a:r>
              <a:rPr lang="en-US" sz="1100" dirty="0" smtClean="0"/>
              <a:t>Our capacity is more than </a:t>
            </a:r>
            <a:r>
              <a:rPr lang="en-US" sz="1100" i="1" dirty="0" smtClean="0"/>
              <a:t>twice </a:t>
            </a:r>
            <a:r>
              <a:rPr lang="en-US" sz="1100" dirty="0" smtClean="0"/>
              <a:t>the amount of #2 (California)</a:t>
            </a:r>
          </a:p>
          <a:p>
            <a:pPr marL="182880" indent="-125413">
              <a:spcAft>
                <a:spcPts val="400"/>
              </a:spcAft>
              <a:buFont typeface="Arial" pitchFamily="34" charset="0"/>
              <a:buChar char="•"/>
            </a:pPr>
            <a:r>
              <a:rPr lang="en-US" sz="1100" dirty="0" smtClean="0"/>
              <a:t>If Texas were a separate country, we’d be #6 in the world in wind generation capacity (as of end of 2014).</a:t>
            </a:r>
          </a:p>
        </p:txBody>
      </p:sp>
    </p:spTree>
    <p:extLst>
      <p:ext uri="{BB962C8B-B14F-4D97-AF65-F5344CB8AC3E}">
        <p14:creationId xmlns:p14="http://schemas.microsoft.com/office/powerpoint/2010/main" val="3792542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Installed and Planned Solar Capacity by Area – </a:t>
            </a:r>
            <a:r>
              <a:rPr lang="en-US" sz="2000" dirty="0" smtClean="0">
                <a:solidFill>
                  <a:srgbClr val="005386"/>
                </a:solidFill>
              </a:rPr>
              <a:t>December 2014</a:t>
            </a:r>
            <a:endParaRPr lang="en-US" sz="2000" dirty="0">
              <a:solidFill>
                <a:srgbClr val="005386"/>
              </a:solidFill>
            </a:endParaRPr>
          </a:p>
        </p:txBody>
      </p:sp>
      <p:graphicFrame>
        <p:nvGraphicFramePr>
          <p:cNvPr id="6" name="Chart 5"/>
          <p:cNvGraphicFramePr>
            <a:graphicFrameLocks/>
          </p:cNvGraphicFramePr>
          <p:nvPr>
            <p:extLst>
              <p:ext uri="{D42A27DB-BD31-4B8C-83A1-F6EECF244321}">
                <p14:modId xmlns:p14="http://schemas.microsoft.com/office/powerpoint/2010/main" val="2053205916"/>
              </p:ext>
            </p:extLst>
          </p:nvPr>
        </p:nvGraphicFramePr>
        <p:xfrm>
          <a:off x="1044253" y="999598"/>
          <a:ext cx="7055493" cy="4858803"/>
        </p:xfrm>
        <a:graphic>
          <a:graphicData uri="http://schemas.openxmlformats.org/drawingml/2006/chart">
            <c:chart xmlns:c="http://schemas.openxmlformats.org/drawingml/2006/chart" xmlns:r="http://schemas.openxmlformats.org/officeDocument/2006/relationships" r:id="rId2"/>
          </a:graphicData>
        </a:graphic>
      </p:graphicFrame>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124" y="728781"/>
            <a:ext cx="5004276" cy="3987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25847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Cumulative Installed and Planned Solar Capacity – </a:t>
            </a:r>
            <a:r>
              <a:rPr lang="en-US" sz="2000" dirty="0" smtClean="0">
                <a:solidFill>
                  <a:srgbClr val="005386"/>
                </a:solidFill>
              </a:rPr>
              <a:t>December 2014</a:t>
            </a:r>
            <a:endParaRPr lang="en-US" sz="2000" dirty="0">
              <a:solidFill>
                <a:srgbClr val="005386"/>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688" y="782638"/>
            <a:ext cx="7032625" cy="5021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814" y="657101"/>
            <a:ext cx="4880064" cy="3884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90722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95400" y="2736053"/>
            <a:ext cx="6553200" cy="1385895"/>
            <a:chOff x="1295400" y="2799182"/>
            <a:chExt cx="6553200" cy="1385895"/>
          </a:xfrm>
        </p:grpSpPr>
        <p:sp>
          <p:nvSpPr>
            <p:cNvPr id="5" name="TextBox 4"/>
            <p:cNvSpPr txBox="1"/>
            <p:nvPr/>
          </p:nvSpPr>
          <p:spPr>
            <a:xfrm>
              <a:off x="1295400" y="3199742"/>
              <a:ext cx="6553200" cy="584775"/>
            </a:xfrm>
            <a:prstGeom prst="rect">
              <a:avLst/>
            </a:prstGeom>
            <a:noFill/>
          </p:spPr>
          <p:txBody>
            <a:bodyPr wrap="square" rtlCol="0">
              <a:spAutoFit/>
            </a:bodyPr>
            <a:lstStyle/>
            <a:p>
              <a:pPr algn="ctr"/>
              <a:r>
                <a:rPr lang="en-US" sz="3200" b="1" dirty="0" smtClean="0"/>
                <a:t>Opening Remarks</a:t>
              </a:r>
              <a:endParaRPr lang="en-US" b="1" dirty="0" smtClean="0"/>
            </a:p>
          </p:txBody>
        </p:sp>
        <p:cxnSp>
          <p:nvCxnSpPr>
            <p:cNvPr id="8" name="Straight Connector 7"/>
            <p:cNvCxnSpPr/>
            <p:nvPr/>
          </p:nvCxnSpPr>
          <p:spPr>
            <a:xfrm>
              <a:off x="1428750" y="2799182"/>
              <a:ext cx="6286500" cy="0"/>
            </a:xfrm>
            <a:prstGeom prst="line">
              <a:avLst/>
            </a:prstGeom>
            <a:ln>
              <a:solidFill>
                <a:srgbClr val="00385E"/>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438275" y="4185077"/>
              <a:ext cx="6286500" cy="0"/>
            </a:xfrm>
            <a:prstGeom prst="line">
              <a:avLst/>
            </a:prstGeom>
            <a:ln>
              <a:solidFill>
                <a:srgbClr val="00385E"/>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07309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Impacts of Environmental Regulations</a:t>
            </a:r>
            <a:endParaRPr lang="en-US" dirty="0"/>
          </a:p>
        </p:txBody>
      </p:sp>
      <p:sp>
        <p:nvSpPr>
          <p:cNvPr id="6" name="TextBox 5"/>
          <p:cNvSpPr txBox="1"/>
          <p:nvPr/>
        </p:nvSpPr>
        <p:spPr>
          <a:xfrm>
            <a:off x="379663" y="870595"/>
            <a:ext cx="8458200" cy="5093702"/>
          </a:xfrm>
          <a:prstGeom prst="rect">
            <a:avLst/>
          </a:prstGeom>
          <a:noFill/>
        </p:spPr>
        <p:txBody>
          <a:bodyPr wrap="square" rtlCol="0">
            <a:spAutoFit/>
          </a:bodyPr>
          <a:lstStyle/>
          <a:p>
            <a:pPr fontAlgn="base">
              <a:spcAft>
                <a:spcPts val="600"/>
              </a:spcAft>
            </a:pPr>
            <a:r>
              <a:rPr lang="en-US" b="1" dirty="0"/>
              <a:t>ERCOT </a:t>
            </a:r>
            <a:r>
              <a:rPr lang="en-US" b="1" dirty="0" smtClean="0"/>
              <a:t>reviewed potential </a:t>
            </a:r>
            <a:r>
              <a:rPr lang="en-US" b="1" dirty="0"/>
              <a:t>impacts of </a:t>
            </a:r>
            <a:r>
              <a:rPr lang="en-US" b="1" dirty="0" smtClean="0"/>
              <a:t>new and pending environmental regulations </a:t>
            </a:r>
            <a:r>
              <a:rPr lang="en-US" b="1" dirty="0"/>
              <a:t>on grid </a:t>
            </a:r>
            <a:r>
              <a:rPr lang="en-US" b="1" dirty="0" smtClean="0"/>
              <a:t>reliability.</a:t>
            </a:r>
          </a:p>
          <a:p>
            <a:pPr marL="285750" indent="-285750" fontAlgn="base">
              <a:spcAft>
                <a:spcPts val="600"/>
              </a:spcAft>
              <a:buFont typeface="Arial" panose="020B0604020202020204" pitchFamily="34" charset="0"/>
              <a:buChar char="•"/>
            </a:pPr>
            <a:r>
              <a:rPr lang="en-US" sz="1600" dirty="0" smtClean="0"/>
              <a:t>Included CSAPR</a:t>
            </a:r>
            <a:r>
              <a:rPr lang="en-US" sz="1600" dirty="0"/>
              <a:t>, MATS, Regional Haze, Clean Water Act Section 316(b), Ash Disposal Regulations &amp; Clean Power </a:t>
            </a:r>
            <a:r>
              <a:rPr lang="en-US" sz="1600" dirty="0" smtClean="0"/>
              <a:t>Plan</a:t>
            </a:r>
            <a:endParaRPr lang="en-US" sz="900" dirty="0"/>
          </a:p>
          <a:p>
            <a:pPr fontAlgn="base">
              <a:spcAft>
                <a:spcPts val="600"/>
              </a:spcAft>
            </a:pPr>
            <a:endParaRPr lang="en-US" sz="1600" b="1" dirty="0" smtClean="0"/>
          </a:p>
          <a:p>
            <a:pPr fontAlgn="base">
              <a:spcAft>
                <a:spcPts val="600"/>
              </a:spcAft>
            </a:pPr>
            <a:r>
              <a:rPr lang="en-US" b="1" dirty="0" smtClean="0"/>
              <a:t>Studies indicate:</a:t>
            </a:r>
          </a:p>
          <a:p>
            <a:pPr marL="342900" indent="-342900" fontAlgn="base">
              <a:spcAft>
                <a:spcPts val="600"/>
              </a:spcAft>
              <a:buFont typeface="Arial" panose="020B0604020202020204" pitchFamily="34" charset="0"/>
              <a:buChar char="•"/>
            </a:pPr>
            <a:r>
              <a:rPr lang="en-US" sz="1600" dirty="0" smtClean="0"/>
              <a:t>Half </a:t>
            </a:r>
            <a:r>
              <a:rPr lang="en-US" sz="1600" dirty="0"/>
              <a:t>of </a:t>
            </a:r>
            <a:r>
              <a:rPr lang="en-US" sz="1600" dirty="0" smtClean="0"/>
              <a:t>coal-fired generation capacity (about 9,000 MW) is likely to retire by 2022.</a:t>
            </a:r>
          </a:p>
          <a:p>
            <a:pPr marL="342900" indent="-342900" fontAlgn="base">
              <a:spcAft>
                <a:spcPts val="600"/>
              </a:spcAft>
              <a:buFont typeface="Arial" panose="020B0604020202020204" pitchFamily="34" charset="0"/>
              <a:buChar char="•"/>
            </a:pPr>
            <a:r>
              <a:rPr lang="en-US" sz="1600" dirty="0" smtClean="0"/>
              <a:t>Retirement </a:t>
            </a:r>
            <a:r>
              <a:rPr lang="en-US" sz="1600" dirty="0"/>
              <a:t>of units </a:t>
            </a:r>
            <a:r>
              <a:rPr lang="en-US" sz="1600" dirty="0" smtClean="0"/>
              <a:t>serving </a:t>
            </a:r>
            <a:r>
              <a:rPr lang="en-US" sz="1600" dirty="0"/>
              <a:t>urban </a:t>
            </a:r>
            <a:r>
              <a:rPr lang="en-US" sz="1600" dirty="0" smtClean="0"/>
              <a:t>areas may </a:t>
            </a:r>
            <a:r>
              <a:rPr lang="en-US" sz="1600" dirty="0"/>
              <a:t>result in localized reliability </a:t>
            </a:r>
            <a:r>
              <a:rPr lang="en-US" sz="1600" dirty="0" smtClean="0"/>
              <a:t>issues.</a:t>
            </a:r>
          </a:p>
          <a:p>
            <a:pPr marL="342900" indent="-342900" fontAlgn="base">
              <a:spcAft>
                <a:spcPts val="600"/>
              </a:spcAft>
              <a:buFont typeface="Arial" panose="020B0604020202020204" pitchFamily="34" charset="0"/>
              <a:buChar char="•"/>
            </a:pPr>
            <a:r>
              <a:rPr lang="en-US" sz="1600" dirty="0" smtClean="0"/>
              <a:t>Growth in renewable </a:t>
            </a:r>
            <a:r>
              <a:rPr lang="en-US" sz="1600" dirty="0"/>
              <a:t>resources </a:t>
            </a:r>
            <a:r>
              <a:rPr lang="en-US" sz="1600" dirty="0" smtClean="0"/>
              <a:t>may require development </a:t>
            </a:r>
            <a:r>
              <a:rPr lang="en-US" sz="1600" dirty="0"/>
              <a:t>of </a:t>
            </a:r>
            <a:r>
              <a:rPr lang="en-US" sz="1600" dirty="0" smtClean="0"/>
              <a:t>new </a:t>
            </a:r>
            <a:r>
              <a:rPr lang="en-US" sz="1600" dirty="0"/>
              <a:t>or additional generation and transmission </a:t>
            </a:r>
            <a:r>
              <a:rPr lang="en-US" sz="1600" dirty="0" smtClean="0"/>
              <a:t>facilities and technologies </a:t>
            </a:r>
            <a:r>
              <a:rPr lang="en-US" sz="1600" dirty="0"/>
              <a:t>to manage </a:t>
            </a:r>
            <a:r>
              <a:rPr lang="en-US" sz="1600" dirty="0" smtClean="0"/>
              <a:t>operational issues (e.g., ramping, inertia, etc.).</a:t>
            </a:r>
          </a:p>
          <a:p>
            <a:pPr marL="342900" indent="-342900" fontAlgn="base">
              <a:spcAft>
                <a:spcPts val="600"/>
              </a:spcAft>
              <a:buFont typeface="Arial" panose="020B0604020202020204" pitchFamily="34" charset="0"/>
              <a:buChar char="•"/>
            </a:pPr>
            <a:r>
              <a:rPr lang="en-US" sz="1600" dirty="0" smtClean="0"/>
              <a:t>Costs of compliance could drive up consumer energy costs as much as 20%.</a:t>
            </a:r>
          </a:p>
          <a:p>
            <a:pPr marL="800100" lvl="1" indent="-342900" fontAlgn="base">
              <a:spcAft>
                <a:spcPts val="600"/>
              </a:spcAft>
              <a:buFont typeface="Courier New" panose="02070309020205020404" pitchFamily="49" charset="0"/>
              <a:buChar char="o"/>
            </a:pPr>
            <a:r>
              <a:rPr lang="en-US" sz="1600" dirty="0" smtClean="0"/>
              <a:t>Does not include costs of transmission </a:t>
            </a:r>
            <a:r>
              <a:rPr lang="en-US" sz="1600" dirty="0"/>
              <a:t>upgrades or other investments </a:t>
            </a:r>
            <a:r>
              <a:rPr lang="en-US" sz="1600" dirty="0" smtClean="0"/>
              <a:t>to </a:t>
            </a:r>
            <a:r>
              <a:rPr lang="en-US" sz="1600" dirty="0"/>
              <a:t>support </a:t>
            </a:r>
            <a:r>
              <a:rPr lang="en-US" sz="1600" dirty="0" smtClean="0"/>
              <a:t>grid reliability</a:t>
            </a:r>
          </a:p>
          <a:p>
            <a:pPr marL="342900" indent="-342900" fontAlgn="base">
              <a:spcAft>
                <a:spcPts val="600"/>
              </a:spcAft>
              <a:buFont typeface="Arial" panose="020B0604020202020204" pitchFamily="34" charset="0"/>
              <a:buChar char="•"/>
            </a:pPr>
            <a:endParaRPr lang="en-US" sz="900" b="1" dirty="0"/>
          </a:p>
          <a:p>
            <a:pPr fontAlgn="base">
              <a:spcAft>
                <a:spcPts val="600"/>
              </a:spcAft>
            </a:pPr>
            <a:r>
              <a:rPr lang="en-US" b="1" dirty="0"/>
              <a:t>ERCOT </a:t>
            </a:r>
            <a:r>
              <a:rPr lang="en-US" b="1" dirty="0" smtClean="0"/>
              <a:t>and other grid operators support </a:t>
            </a:r>
            <a:r>
              <a:rPr lang="en-US" b="1" dirty="0"/>
              <a:t>incorporation of “safety valve” provisions </a:t>
            </a:r>
            <a:r>
              <a:rPr lang="en-US" b="1" dirty="0" smtClean="0"/>
              <a:t>to </a:t>
            </a:r>
            <a:r>
              <a:rPr lang="en-US" b="1" dirty="0"/>
              <a:t>allow </a:t>
            </a:r>
            <a:r>
              <a:rPr lang="en-US" b="1" dirty="0" smtClean="0"/>
              <a:t>sufficient </a:t>
            </a:r>
            <a:r>
              <a:rPr lang="en-US" b="1" dirty="0"/>
              <a:t>flexibility to maintain system </a:t>
            </a:r>
            <a:r>
              <a:rPr lang="en-US" b="1" dirty="0" smtClean="0"/>
              <a:t>reliability.</a:t>
            </a:r>
          </a:p>
        </p:txBody>
      </p:sp>
    </p:spTree>
    <p:extLst>
      <p:ext uri="{BB962C8B-B14F-4D97-AF65-F5344CB8AC3E}">
        <p14:creationId xmlns:p14="http://schemas.microsoft.com/office/powerpoint/2010/main" val="23683224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95400" y="2736053"/>
            <a:ext cx="6553200" cy="1385895"/>
            <a:chOff x="1295400" y="2799182"/>
            <a:chExt cx="6553200" cy="1385895"/>
          </a:xfrm>
        </p:grpSpPr>
        <p:sp>
          <p:nvSpPr>
            <p:cNvPr id="5" name="TextBox 4"/>
            <p:cNvSpPr txBox="1"/>
            <p:nvPr/>
          </p:nvSpPr>
          <p:spPr>
            <a:xfrm>
              <a:off x="1295400" y="3199742"/>
              <a:ext cx="6553200" cy="584775"/>
            </a:xfrm>
            <a:prstGeom prst="rect">
              <a:avLst/>
            </a:prstGeom>
            <a:noFill/>
          </p:spPr>
          <p:txBody>
            <a:bodyPr wrap="square" rtlCol="0">
              <a:spAutoFit/>
            </a:bodyPr>
            <a:lstStyle/>
            <a:p>
              <a:pPr algn="ctr"/>
              <a:r>
                <a:rPr lang="en-US" sz="3200" b="1" dirty="0" smtClean="0"/>
                <a:t>Successes &amp; Initiatives</a:t>
              </a:r>
              <a:endParaRPr lang="en-US" b="1" dirty="0" smtClean="0"/>
            </a:p>
          </p:txBody>
        </p:sp>
        <p:cxnSp>
          <p:nvCxnSpPr>
            <p:cNvPr id="8" name="Straight Connector 7"/>
            <p:cNvCxnSpPr/>
            <p:nvPr/>
          </p:nvCxnSpPr>
          <p:spPr>
            <a:xfrm>
              <a:off x="1428750" y="2799182"/>
              <a:ext cx="6286500" cy="0"/>
            </a:xfrm>
            <a:prstGeom prst="line">
              <a:avLst/>
            </a:prstGeom>
            <a:ln>
              <a:solidFill>
                <a:srgbClr val="00385E"/>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438275" y="4185077"/>
              <a:ext cx="6286500" cy="0"/>
            </a:xfrm>
            <a:prstGeom prst="line">
              <a:avLst/>
            </a:prstGeom>
            <a:ln>
              <a:solidFill>
                <a:srgbClr val="00385E"/>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118479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Black Start – Electric/Gas Coordination</a:t>
            </a:r>
            <a:endParaRPr lang="en-US" dirty="0"/>
          </a:p>
        </p:txBody>
      </p:sp>
      <p:sp>
        <p:nvSpPr>
          <p:cNvPr id="2" name="Content Placeholder 1"/>
          <p:cNvSpPr>
            <a:spLocks noGrp="1"/>
          </p:cNvSpPr>
          <p:nvPr>
            <p:ph idx="4294967295"/>
          </p:nvPr>
        </p:nvSpPr>
        <p:spPr>
          <a:xfrm>
            <a:off x="379663" y="828675"/>
            <a:ext cx="8229600" cy="5116513"/>
          </a:xfrm>
        </p:spPr>
        <p:txBody>
          <a:bodyPr>
            <a:normAutofit/>
          </a:bodyPr>
          <a:lstStyle/>
          <a:p>
            <a:r>
              <a:rPr lang="en-US" sz="2400" b="1" dirty="0" smtClean="0"/>
              <a:t>Black Start Gas Coordination Group (BSGCG)</a:t>
            </a:r>
          </a:p>
          <a:p>
            <a:pPr lvl="1"/>
            <a:r>
              <a:rPr lang="en-US" sz="2000" dirty="0" smtClean="0"/>
              <a:t>The four major intrastate gas pipelines provided the BSGCG with a list of priority loads that would need off-site power during a black start event in order to maintain gas flows to Black Start Resources</a:t>
            </a:r>
            <a:endParaRPr lang="en-US" sz="2000" dirty="0"/>
          </a:p>
          <a:p>
            <a:pPr lvl="1"/>
            <a:r>
              <a:rPr lang="en-US" sz="2000" dirty="0" smtClean="0"/>
              <a:t>Transmission </a:t>
            </a:r>
            <a:r>
              <a:rPr lang="en-US" sz="2000" dirty="0"/>
              <a:t>Operators incorporated these loads </a:t>
            </a:r>
            <a:r>
              <a:rPr lang="en-US" sz="2000" dirty="0" smtClean="0"/>
              <a:t>in their Black Start Plans </a:t>
            </a:r>
            <a:r>
              <a:rPr lang="en-US" sz="2000" dirty="0"/>
              <a:t>as priority </a:t>
            </a:r>
            <a:r>
              <a:rPr lang="en-US" sz="2000" dirty="0" smtClean="0"/>
              <a:t>loads</a:t>
            </a:r>
          </a:p>
          <a:p>
            <a:pPr lvl="1"/>
            <a:r>
              <a:rPr lang="en-US" sz="2000" dirty="0" smtClean="0"/>
              <a:t>2015 Black Start Plans include all of the gas pipeline priority loads</a:t>
            </a:r>
          </a:p>
          <a:p>
            <a:endParaRPr lang="en-US" sz="2400" b="1" dirty="0" smtClean="0"/>
          </a:p>
          <a:p>
            <a:r>
              <a:rPr lang="en-US" sz="2400" b="1" dirty="0" smtClean="0"/>
              <a:t>Electric Gas Coordination in Real-Time</a:t>
            </a:r>
          </a:p>
          <a:p>
            <a:pPr lvl="1"/>
            <a:r>
              <a:rPr lang="en-US" sz="2000" dirty="0" smtClean="0"/>
              <a:t>Enhanced communication with gas pipelines through Confidentiality Agreements in place that allow ERCOT to have better situational awareness in terms of gas pipeline restrictions.</a:t>
            </a:r>
          </a:p>
        </p:txBody>
      </p:sp>
    </p:spTree>
    <p:extLst>
      <p:ext uri="{BB962C8B-B14F-4D97-AF65-F5344CB8AC3E}">
        <p14:creationId xmlns:p14="http://schemas.microsoft.com/office/powerpoint/2010/main" val="33982887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Sub-Synchronous Oscillations</a:t>
            </a:r>
            <a:endParaRPr lang="en-US" dirty="0"/>
          </a:p>
        </p:txBody>
      </p:sp>
      <p:sp>
        <p:nvSpPr>
          <p:cNvPr id="6" name="Text Placeholder 3"/>
          <p:cNvSpPr txBox="1">
            <a:spLocks/>
          </p:cNvSpPr>
          <p:nvPr/>
        </p:nvSpPr>
        <p:spPr bwMode="auto">
          <a:xfrm>
            <a:off x="554804" y="933318"/>
            <a:ext cx="7983022" cy="5105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000" b="1" kern="1200" cap="all" smtClean="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342900" indent="-342900" algn="just">
              <a:spcBef>
                <a:spcPts val="600"/>
              </a:spcBef>
              <a:spcAft>
                <a:spcPts val="600"/>
              </a:spcAft>
              <a:buFont typeface="Arial" pitchFamily="34" charset="0"/>
              <a:buChar char="•"/>
            </a:pPr>
            <a:r>
              <a:rPr lang="en-US" sz="2000" cap="none" dirty="0" smtClean="0">
                <a:solidFill>
                  <a:srgbClr val="000000"/>
                </a:solidFill>
              </a:rPr>
              <a:t>The use of series capacitors on long 345 kV transmission lines in ERCOT has led to concerns that sub-synchronous oscillations (SSO) could damage existing and new generation units</a:t>
            </a:r>
          </a:p>
          <a:p>
            <a:pPr marL="342900" indent="-342900" algn="just">
              <a:spcBef>
                <a:spcPts val="600"/>
              </a:spcBef>
              <a:spcAft>
                <a:spcPts val="600"/>
              </a:spcAft>
              <a:buFont typeface="Arial" pitchFamily="34" charset="0"/>
              <a:buChar char="•"/>
            </a:pPr>
            <a:r>
              <a:rPr lang="en-US" sz="2000" cap="none" dirty="0" smtClean="0">
                <a:solidFill>
                  <a:srgbClr val="000000"/>
                </a:solidFill>
              </a:rPr>
              <a:t>Series capacitors are located on two circuits into the Lower Rio Grande Valley and on new CREZ circuits in West Texas</a:t>
            </a:r>
          </a:p>
          <a:p>
            <a:pPr marL="342900" indent="-342900" algn="just">
              <a:spcBef>
                <a:spcPts val="600"/>
              </a:spcBef>
              <a:spcAft>
                <a:spcPts val="600"/>
              </a:spcAft>
              <a:buFont typeface="Arial" pitchFamily="34" charset="0"/>
              <a:buChar char="•"/>
            </a:pPr>
            <a:r>
              <a:rPr lang="en-US" sz="2000" cap="none" dirty="0" smtClean="0">
                <a:solidFill>
                  <a:srgbClr val="000000"/>
                </a:solidFill>
              </a:rPr>
              <a:t>Units are at greater risk when they are electrically close (i.e., lower impedance and closer to a radial connection) to series compensated lines</a:t>
            </a:r>
          </a:p>
          <a:p>
            <a:pPr marL="342900" indent="-342900" algn="just">
              <a:spcBef>
                <a:spcPts val="600"/>
              </a:spcBef>
              <a:spcAft>
                <a:spcPts val="600"/>
              </a:spcAft>
              <a:buFont typeface="Arial" pitchFamily="34" charset="0"/>
              <a:buChar char="•"/>
            </a:pPr>
            <a:r>
              <a:rPr lang="en-US" sz="2000" cap="none" dirty="0" smtClean="0">
                <a:solidFill>
                  <a:srgbClr val="000000"/>
                </a:solidFill>
              </a:rPr>
              <a:t>ERCOT is working with the PUC and </a:t>
            </a:r>
            <a:r>
              <a:rPr lang="en-US" sz="2000" cap="none" dirty="0">
                <a:solidFill>
                  <a:srgbClr val="000000"/>
                </a:solidFill>
              </a:rPr>
              <a:t>S</a:t>
            </a:r>
            <a:r>
              <a:rPr lang="en-US" sz="2000" cap="none" dirty="0" smtClean="0">
                <a:solidFill>
                  <a:srgbClr val="000000"/>
                </a:solidFill>
              </a:rPr>
              <a:t>takeholders to assist in developing policies that ensure adequate protection of generating units from SSO</a:t>
            </a:r>
            <a:endParaRPr lang="en-US" sz="2000" cap="none" dirty="0">
              <a:solidFill>
                <a:srgbClr val="000000"/>
              </a:solidFill>
            </a:endParaRPr>
          </a:p>
        </p:txBody>
      </p:sp>
    </p:spTree>
    <p:extLst>
      <p:ext uri="{BB962C8B-B14F-4D97-AF65-F5344CB8AC3E}">
        <p14:creationId xmlns:p14="http://schemas.microsoft.com/office/powerpoint/2010/main" val="27492647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2015 Key Initiatives</a:t>
            </a:r>
            <a:endParaRPr lang="en-US" dirty="0"/>
          </a:p>
        </p:txBody>
      </p:sp>
      <p:sp>
        <p:nvSpPr>
          <p:cNvPr id="3" name="Content Placeholder 2"/>
          <p:cNvSpPr>
            <a:spLocks noGrp="1"/>
          </p:cNvSpPr>
          <p:nvPr>
            <p:ph idx="4294967295"/>
          </p:nvPr>
        </p:nvSpPr>
        <p:spPr>
          <a:xfrm>
            <a:off x="486032" y="822251"/>
            <a:ext cx="8229600" cy="5105400"/>
          </a:xfrm>
        </p:spPr>
        <p:txBody>
          <a:bodyPr>
            <a:noAutofit/>
          </a:bodyPr>
          <a:lstStyle/>
          <a:p>
            <a:pPr marL="274320" indent="-274320" fontAlgn="t">
              <a:spcBef>
                <a:spcPts val="600"/>
              </a:spcBef>
              <a:spcAft>
                <a:spcPts val="600"/>
              </a:spcAft>
              <a:defRPr/>
            </a:pPr>
            <a:r>
              <a:rPr lang="en-US" sz="1800" b="1" dirty="0"/>
              <a:t>Implement NPRR 626 – (Reliability Deployment Price Adder; formerly “ORDC Price Reversal Mitigation Enhancements”)</a:t>
            </a:r>
          </a:p>
          <a:p>
            <a:pPr marL="274320" indent="-274320" fontAlgn="t">
              <a:spcBef>
                <a:spcPts val="600"/>
              </a:spcBef>
              <a:spcAft>
                <a:spcPts val="600"/>
              </a:spcAft>
              <a:defRPr/>
            </a:pPr>
            <a:r>
              <a:rPr lang="en-US" sz="1800" b="1" dirty="0"/>
              <a:t>Implement NPRR 588 (Clarifications for PV Generation Resources)</a:t>
            </a:r>
          </a:p>
          <a:p>
            <a:pPr marL="274320" indent="-274320" fontAlgn="t">
              <a:spcBef>
                <a:spcPts val="600"/>
              </a:spcBef>
              <a:spcAft>
                <a:spcPts val="600"/>
              </a:spcAft>
              <a:defRPr/>
            </a:pPr>
            <a:r>
              <a:rPr lang="en-US" sz="1800" b="1" dirty="0" smtClean="0"/>
              <a:t>Complete </a:t>
            </a:r>
            <a:r>
              <a:rPr lang="en-US" sz="1800" b="1" dirty="0"/>
              <a:t>Cost Benefit Analysis on Ancillary Services Redesign (NPRR667)</a:t>
            </a:r>
          </a:p>
          <a:p>
            <a:pPr marL="274320" indent="-274320" fontAlgn="t">
              <a:spcBef>
                <a:spcPts val="600"/>
              </a:spcBef>
              <a:spcAft>
                <a:spcPts val="600"/>
              </a:spcAft>
              <a:defRPr/>
            </a:pPr>
            <a:r>
              <a:rPr lang="en-US" sz="1800" b="1" dirty="0"/>
              <a:t>Continue work on Synchronous Inertial Response (SIR) and explore developing a market for SIR</a:t>
            </a:r>
          </a:p>
          <a:p>
            <a:pPr marL="274320" indent="-274320" fontAlgn="t">
              <a:spcBef>
                <a:spcPts val="600"/>
              </a:spcBef>
              <a:spcAft>
                <a:spcPts val="600"/>
              </a:spcAft>
              <a:defRPr/>
            </a:pPr>
            <a:r>
              <a:rPr lang="en-US" sz="1800" b="1" dirty="0"/>
              <a:t>Continue </a:t>
            </a:r>
            <a:r>
              <a:rPr lang="en-US" sz="1800" b="1" dirty="0" smtClean="0"/>
              <a:t>to </a:t>
            </a:r>
            <a:r>
              <a:rPr lang="en-US" sz="1800" b="1" dirty="0"/>
              <a:t>explore and evaluate Real-Time Co-optimization and Multi-Interval Security Constrained Economic Dispatch (SCED)  [Concept Paper submitted to TAC in September 2014]</a:t>
            </a:r>
          </a:p>
          <a:p>
            <a:pPr marL="274320" indent="-274320" fontAlgn="t">
              <a:spcBef>
                <a:spcPts val="600"/>
              </a:spcBef>
              <a:spcAft>
                <a:spcPts val="600"/>
              </a:spcAft>
              <a:defRPr/>
            </a:pPr>
            <a:r>
              <a:rPr lang="en-US" sz="1800" b="1" dirty="0"/>
              <a:t>Develop </a:t>
            </a:r>
            <a:r>
              <a:rPr lang="en-US" sz="1800" b="1" dirty="0" smtClean="0"/>
              <a:t>a “Roadmap</a:t>
            </a:r>
            <a:r>
              <a:rPr lang="en-US" sz="1800" b="1" dirty="0"/>
              <a:t>” to accommodate more Distributed Energy Resources (batteries, rooftop PV, small distributed generation and load resources)</a:t>
            </a:r>
          </a:p>
          <a:p>
            <a:pPr marL="274320" indent="-274320" fontAlgn="t">
              <a:spcBef>
                <a:spcPts val="600"/>
              </a:spcBef>
              <a:spcAft>
                <a:spcPts val="600"/>
              </a:spcAft>
              <a:defRPr/>
            </a:pPr>
            <a:r>
              <a:rPr lang="en-US" sz="1800" b="1" dirty="0" smtClean="0"/>
              <a:t>Evaluate findings of the Voltage Reduction Task Force and develop action plans </a:t>
            </a:r>
          </a:p>
          <a:p>
            <a:pPr fontAlgn="t">
              <a:spcBef>
                <a:spcPts val="1200"/>
              </a:spcBef>
              <a:spcAft>
                <a:spcPts val="600"/>
              </a:spcAft>
              <a:defRPr/>
            </a:pPr>
            <a:endParaRPr lang="en-US" sz="1800" b="1" dirty="0"/>
          </a:p>
        </p:txBody>
      </p:sp>
    </p:spTree>
    <p:extLst>
      <p:ext uri="{BB962C8B-B14F-4D97-AF65-F5344CB8AC3E}">
        <p14:creationId xmlns:p14="http://schemas.microsoft.com/office/powerpoint/2010/main" val="27942617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413" y="179388"/>
            <a:ext cx="8459787" cy="541830"/>
          </a:xfrm>
        </p:spPr>
        <p:txBody>
          <a:bodyPr>
            <a:normAutofit/>
          </a:bodyPr>
          <a:lstStyle/>
          <a:p>
            <a:pPr eaLnBrk="1" fontAlgn="auto" hangingPunct="1">
              <a:spcAft>
                <a:spcPts val="0"/>
              </a:spcAft>
              <a:defRPr/>
            </a:pPr>
            <a:r>
              <a:rPr lang="en-US" dirty="0" smtClean="0"/>
              <a:t>Distributed Energy Resources</a:t>
            </a:r>
            <a:endParaRPr lang="en-US" dirty="0"/>
          </a:p>
        </p:txBody>
      </p:sp>
      <p:sp>
        <p:nvSpPr>
          <p:cNvPr id="3" name="Content Placeholder 2"/>
          <p:cNvSpPr>
            <a:spLocks noGrp="1"/>
          </p:cNvSpPr>
          <p:nvPr>
            <p:ph idx="1"/>
          </p:nvPr>
        </p:nvSpPr>
        <p:spPr>
          <a:xfrm>
            <a:off x="379413" y="1005950"/>
            <a:ext cx="8393112" cy="5063432"/>
          </a:xfrm>
        </p:spPr>
        <p:txBody>
          <a:bodyPr rtlCol="0">
            <a:noAutofit/>
          </a:bodyPr>
          <a:lstStyle/>
          <a:p>
            <a:pPr>
              <a:defRPr/>
            </a:pPr>
            <a:r>
              <a:rPr lang="en-US" sz="2000" b="1" dirty="0"/>
              <a:t>Distributed Energy Resources (DERs) include solar photovoltaic (PV) installations, small wind turbines, batteries, </a:t>
            </a:r>
            <a:r>
              <a:rPr lang="en-US" sz="2000" b="1" dirty="0" smtClean="0"/>
              <a:t>small </a:t>
            </a:r>
            <a:r>
              <a:rPr lang="en-US" sz="2000" b="1" dirty="0"/>
              <a:t>generators, and advanced demand </a:t>
            </a:r>
            <a:r>
              <a:rPr lang="en-US" sz="2000" b="1" dirty="0" smtClean="0"/>
              <a:t>response.</a:t>
            </a:r>
          </a:p>
          <a:p>
            <a:pPr>
              <a:defRPr/>
            </a:pPr>
            <a:endParaRPr lang="en-US" sz="2000" b="1" dirty="0"/>
          </a:p>
          <a:p>
            <a:pPr>
              <a:defRPr/>
            </a:pPr>
            <a:r>
              <a:rPr lang="en-US" sz="2000" b="1" dirty="0"/>
              <a:t>Identify potential future impacts of DERs on ERCOT’s functions – including but not limited to load forecasting, network modeling</a:t>
            </a:r>
            <a:r>
              <a:rPr lang="en-US" sz="2000" b="1" dirty="0" smtClean="0"/>
              <a:t>, </a:t>
            </a:r>
            <a:r>
              <a:rPr lang="en-US" sz="2000" b="1" dirty="0"/>
              <a:t>real-time grid </a:t>
            </a:r>
            <a:r>
              <a:rPr lang="en-US" sz="2000" b="1" dirty="0" smtClean="0"/>
              <a:t>operations, metering and settlement.</a:t>
            </a:r>
          </a:p>
          <a:p>
            <a:pPr>
              <a:defRPr/>
            </a:pPr>
            <a:endParaRPr lang="en-US" sz="2000" b="1" dirty="0"/>
          </a:p>
          <a:p>
            <a:pPr>
              <a:defRPr/>
            </a:pPr>
            <a:r>
              <a:rPr lang="en-US" sz="2000" b="1" dirty="0"/>
              <a:t>Identify and, when possible, eliminate barriers to DER participation in ERCOT markets, including developing ways for appropriate wholesale market price signals to be delivered to DERs</a:t>
            </a:r>
          </a:p>
          <a:p>
            <a:pPr>
              <a:defRPr/>
            </a:pPr>
            <a:endParaRPr lang="en-US" sz="2400" dirty="0" smtClean="0"/>
          </a:p>
        </p:txBody>
      </p:sp>
    </p:spTree>
    <p:extLst>
      <p:ext uri="{BB962C8B-B14F-4D97-AF65-F5344CB8AC3E}">
        <p14:creationId xmlns:p14="http://schemas.microsoft.com/office/powerpoint/2010/main" val="18178694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95400" y="2736053"/>
            <a:ext cx="6553200" cy="1385895"/>
            <a:chOff x="1295400" y="2799182"/>
            <a:chExt cx="6553200" cy="1385895"/>
          </a:xfrm>
        </p:grpSpPr>
        <p:sp>
          <p:nvSpPr>
            <p:cNvPr id="5" name="TextBox 4"/>
            <p:cNvSpPr txBox="1"/>
            <p:nvPr/>
          </p:nvSpPr>
          <p:spPr>
            <a:xfrm>
              <a:off x="1295400" y="3199742"/>
              <a:ext cx="6553200" cy="584775"/>
            </a:xfrm>
            <a:prstGeom prst="rect">
              <a:avLst/>
            </a:prstGeom>
            <a:noFill/>
          </p:spPr>
          <p:txBody>
            <a:bodyPr wrap="square" rtlCol="0">
              <a:spAutoFit/>
            </a:bodyPr>
            <a:lstStyle/>
            <a:p>
              <a:pPr algn="ctr"/>
              <a:r>
                <a:rPr lang="en-US" sz="3200" b="1" dirty="0" smtClean="0"/>
                <a:t>Transmission Projects</a:t>
              </a:r>
              <a:endParaRPr lang="en-US" b="1" dirty="0" smtClean="0"/>
            </a:p>
          </p:txBody>
        </p:sp>
        <p:cxnSp>
          <p:nvCxnSpPr>
            <p:cNvPr id="8" name="Straight Connector 7"/>
            <p:cNvCxnSpPr/>
            <p:nvPr/>
          </p:nvCxnSpPr>
          <p:spPr>
            <a:xfrm>
              <a:off x="1428750" y="2799182"/>
              <a:ext cx="6286500" cy="0"/>
            </a:xfrm>
            <a:prstGeom prst="line">
              <a:avLst/>
            </a:prstGeom>
            <a:ln>
              <a:solidFill>
                <a:srgbClr val="00385E"/>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438275" y="4185077"/>
              <a:ext cx="6286500" cy="0"/>
            </a:xfrm>
            <a:prstGeom prst="line">
              <a:avLst/>
            </a:prstGeom>
            <a:ln>
              <a:solidFill>
                <a:srgbClr val="00385E"/>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321529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dirty="0"/>
              <a:t>Houston Import </a:t>
            </a:r>
            <a:r>
              <a:rPr lang="en-US" altLang="en-US" dirty="0" smtClean="0"/>
              <a:t>Project</a:t>
            </a:r>
            <a:endParaRPr lang="en-US" altLang="en-US" sz="2400" dirty="0" smtClean="0"/>
          </a:p>
        </p:txBody>
      </p:sp>
      <p:sp>
        <p:nvSpPr>
          <p:cNvPr id="2" name="TextBox 1"/>
          <p:cNvSpPr txBox="1"/>
          <p:nvPr/>
        </p:nvSpPr>
        <p:spPr>
          <a:xfrm>
            <a:off x="488887" y="950614"/>
            <a:ext cx="2778853" cy="4832092"/>
          </a:xfrm>
          <a:prstGeom prst="rect">
            <a:avLst/>
          </a:prstGeom>
          <a:noFill/>
        </p:spPr>
        <p:txBody>
          <a:bodyPr wrap="square" rtlCol="0">
            <a:spAutoFit/>
          </a:bodyPr>
          <a:lstStyle/>
          <a:p>
            <a:r>
              <a:rPr lang="en-US" dirty="0" smtClean="0"/>
              <a:t>On April 8, 2014, the ERCOT Board of Directors endorsed the Houston Import Project:</a:t>
            </a:r>
          </a:p>
          <a:p>
            <a:endParaRPr lang="en-US" dirty="0"/>
          </a:p>
          <a:p>
            <a:pPr marL="285750" indent="-285750">
              <a:spcAft>
                <a:spcPts val="1200"/>
              </a:spcAft>
              <a:buFont typeface="Arial" panose="020B0604020202020204" pitchFamily="34" charset="0"/>
              <a:buChar char="•"/>
            </a:pPr>
            <a:r>
              <a:rPr lang="en-US" dirty="0" smtClean="0"/>
              <a:t>New Limestone-Gibbons Creek-Zenith 345 kV double-circuit line deemed critical</a:t>
            </a:r>
          </a:p>
          <a:p>
            <a:pPr marL="285750" indent="-285750">
              <a:spcAft>
                <a:spcPts val="1200"/>
              </a:spcAft>
              <a:buFont typeface="Arial" panose="020B0604020202020204" pitchFamily="34" charset="0"/>
              <a:buChar char="•"/>
            </a:pPr>
            <a:r>
              <a:rPr lang="en-US" dirty="0" smtClean="0"/>
              <a:t>Includes improvements to substations and other existing facilities</a:t>
            </a:r>
          </a:p>
          <a:p>
            <a:pPr marL="285750" indent="-285750">
              <a:buFont typeface="Arial" panose="020B0604020202020204" pitchFamily="34" charset="0"/>
              <a:buChar char="•"/>
            </a:pPr>
            <a:r>
              <a:rPr lang="en-US" dirty="0" smtClean="0"/>
              <a:t>Scheduled for completion by summer 2018</a:t>
            </a:r>
            <a:endParaRPr lang="en-US" dirty="0"/>
          </a:p>
        </p:txBody>
      </p:sp>
      <p:pic>
        <p:nvPicPr>
          <p:cNvPr id="1026" name="Picture 2" descr="C:\Users\jtamby\Desktop\ERCOT\0 Presentations Final\2015 ERCOT Operator Training Seminar\HIP Map Straight Lines 3315-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1964" y="1090005"/>
            <a:ext cx="3197901" cy="4692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186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dirty="0" smtClean="0"/>
              <a:t>Lower Rio Grande Valley Projects</a:t>
            </a:r>
            <a:endParaRPr lang="en-US" altLang="en-US" sz="2400" dirty="0" smtClean="0"/>
          </a:p>
        </p:txBody>
      </p:sp>
      <p:sp>
        <p:nvSpPr>
          <p:cNvPr id="2" name="TextBox 1"/>
          <p:cNvSpPr txBox="1"/>
          <p:nvPr/>
        </p:nvSpPr>
        <p:spPr>
          <a:xfrm>
            <a:off x="488887" y="709610"/>
            <a:ext cx="7992640" cy="2215991"/>
          </a:xfrm>
          <a:prstGeom prst="rect">
            <a:avLst/>
          </a:prstGeom>
          <a:noFill/>
        </p:spPr>
        <p:txBody>
          <a:bodyPr wrap="square" rtlCol="0">
            <a:spAutoFit/>
          </a:bodyPr>
          <a:lstStyle/>
          <a:p>
            <a:r>
              <a:rPr lang="en-US" b="1" dirty="0" smtClean="0"/>
              <a:t>Valley Import Project</a:t>
            </a:r>
          </a:p>
          <a:p>
            <a:pPr marL="285750" indent="-285750">
              <a:buFont typeface="Arial" panose="020B0604020202020204" pitchFamily="34" charset="0"/>
              <a:buChar char="•"/>
            </a:pPr>
            <a:r>
              <a:rPr lang="en-US" dirty="0" smtClean="0"/>
              <a:t>Includes new Lobo – North Edinburg 345 kV line and upgrade of existing Valley import 345 kV lines</a:t>
            </a:r>
          </a:p>
          <a:p>
            <a:pPr marL="285750" indent="-285750">
              <a:buFont typeface="Arial" panose="020B0604020202020204" pitchFamily="34" charset="0"/>
              <a:buChar char="•"/>
            </a:pPr>
            <a:r>
              <a:rPr lang="en-US" dirty="0" smtClean="0"/>
              <a:t>Scheduled for summer 2016 in-service</a:t>
            </a:r>
          </a:p>
          <a:p>
            <a:pPr marL="285750" indent="-285750">
              <a:buFont typeface="Arial" panose="020B0604020202020204" pitchFamily="34" charset="0"/>
              <a:buChar char="•"/>
            </a:pPr>
            <a:endParaRPr lang="en-US" sz="800" dirty="0" smtClean="0"/>
          </a:p>
          <a:p>
            <a:r>
              <a:rPr lang="en-US" b="1" dirty="0" smtClean="0"/>
              <a:t>Cross Valley Project</a:t>
            </a:r>
          </a:p>
          <a:p>
            <a:pPr marL="285750" indent="-285750">
              <a:buFont typeface="Arial" panose="020B0604020202020204" pitchFamily="34" charset="0"/>
              <a:buChar char="•"/>
            </a:pPr>
            <a:r>
              <a:rPr lang="en-US" dirty="0" smtClean="0"/>
              <a:t>Includes North Edinburg – Loma Alta 345 kV line</a:t>
            </a:r>
          </a:p>
          <a:p>
            <a:pPr marL="285750" indent="-285750">
              <a:buFont typeface="Arial" panose="020B0604020202020204" pitchFamily="34" charset="0"/>
              <a:buChar char="•"/>
            </a:pPr>
            <a:r>
              <a:rPr lang="en-US" dirty="0" smtClean="0"/>
              <a:t>Scheduled for summer 2016 in-service</a:t>
            </a:r>
            <a:endParaRPr lang="en-US" dirty="0"/>
          </a:p>
        </p:txBody>
      </p:sp>
      <p:pic>
        <p:nvPicPr>
          <p:cNvPr id="5" name="Picture 4" descr="Frontera Valley Map_102014_2 pm-01-01"/>
          <p:cNvPicPr/>
          <p:nvPr/>
        </p:nvPicPr>
        <p:blipFill>
          <a:blip r:embed="rId2">
            <a:extLst>
              <a:ext uri="{28A0092B-C50C-407E-A947-70E740481C1C}">
                <a14:useLocalDpi xmlns:a14="http://schemas.microsoft.com/office/drawing/2010/main" val="0"/>
              </a:ext>
            </a:extLst>
          </a:blip>
          <a:srcRect/>
          <a:stretch>
            <a:fillRect/>
          </a:stretch>
        </p:blipFill>
        <p:spPr bwMode="auto">
          <a:xfrm>
            <a:off x="1838131" y="2981938"/>
            <a:ext cx="5672330" cy="3108561"/>
          </a:xfrm>
          <a:prstGeom prst="rect">
            <a:avLst/>
          </a:prstGeom>
          <a:noFill/>
          <a:ln w="6350" cmpd="sng">
            <a:solidFill>
              <a:srgbClr val="000000"/>
            </a:solidFill>
            <a:miter lim="800000"/>
            <a:headEnd/>
            <a:tailEnd/>
          </a:ln>
          <a:effectLst/>
        </p:spPr>
      </p:pic>
    </p:spTree>
    <p:extLst>
      <p:ext uri="{BB962C8B-B14F-4D97-AF65-F5344CB8AC3E}">
        <p14:creationId xmlns:p14="http://schemas.microsoft.com/office/powerpoint/2010/main" val="8281193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Recent Permian Basin Transmission Projects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0380" y="2409761"/>
            <a:ext cx="5895975" cy="356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3"/>
          <p:cNvSpPr txBox="1">
            <a:spLocks noChangeArrowheads="1"/>
          </p:cNvSpPr>
          <p:nvPr/>
        </p:nvSpPr>
        <p:spPr bwMode="auto">
          <a:xfrm>
            <a:off x="583333" y="818644"/>
            <a:ext cx="4837754" cy="2801638"/>
          </a:xfrm>
          <a:prstGeom prst="rect">
            <a:avLst/>
          </a:prstGeom>
          <a:solidFill>
            <a:schemeClr val="bg1"/>
          </a:solidFill>
          <a:ln w="19050">
            <a:solidFill>
              <a:schemeClr val="accent1">
                <a:lumMod val="50000"/>
              </a:schemeClr>
            </a:solidFill>
            <a:miter lim="800000"/>
            <a:headEnd/>
            <a:tailEnd/>
          </a:ln>
        </p:spPr>
        <p:txBody>
          <a:bodyPr vert="horz" wrap="square" lIns="91440" tIns="45720" rIns="91440" bIns="45720" numCol="1" anchor="t" anchorCtr="0" compatLnSpc="1">
            <a:prstTxWarp prst="textNoShape">
              <a:avLst/>
            </a:prstTxWarp>
          </a:bodyPr>
          <a:lstStyle/>
          <a:p>
            <a:pPr marL="274320" marR="0" lvl="0" indent="-274320" algn="l" defTabSz="914400" rtl="0" eaLnBrk="0" fontAlgn="base" latinLnBrk="0" hangingPunct="0">
              <a:lnSpc>
                <a:spcPct val="90000"/>
              </a:lnSpc>
              <a:spcBef>
                <a:spcPts val="384"/>
              </a:spcBef>
              <a:spcAft>
                <a:spcPct val="0"/>
              </a:spcAft>
              <a:buClrTx/>
              <a:buSzTx/>
              <a:buFontTx/>
              <a:buChar char="•"/>
              <a:tabLst/>
              <a:defRPr/>
            </a:pPr>
            <a:endParaRPr kumimoji="0" lang="en-US" sz="700" b="1" i="0" u="none" strike="noStrike" kern="0" cap="none" spc="0" normalizeH="0" baseline="0" noProof="0" dirty="0" smtClean="0">
              <a:ln>
                <a:noFill/>
              </a:ln>
              <a:solidFill>
                <a:schemeClr val="tx1"/>
              </a:solidFill>
              <a:effectLst/>
              <a:uLnTx/>
              <a:uFillTx/>
              <a:latin typeface="+mn-lt"/>
              <a:ea typeface="+mn-ea"/>
              <a:cs typeface="+mn-cs"/>
            </a:endParaRPr>
          </a:p>
          <a:p>
            <a:pPr marL="457200" lvl="3" indent="-274320" defTabSz="914400" eaLnBrk="0" fontAlgn="base" hangingPunct="0">
              <a:spcBef>
                <a:spcPts val="384"/>
              </a:spcBef>
              <a:spcAft>
                <a:spcPct val="0"/>
              </a:spcAft>
              <a:buFont typeface="+mj-lt"/>
              <a:buAutoNum type="arabicPeriod"/>
              <a:defRPr/>
            </a:pPr>
            <a:r>
              <a:rPr lang="en-US" sz="1300" kern="0" noProof="0" dirty="0" smtClean="0">
                <a:latin typeface="+mn-lt"/>
              </a:rPr>
              <a:t>Moss – Holt Switch 138 kV line upgrade – January 2014</a:t>
            </a:r>
          </a:p>
          <a:p>
            <a:pPr marL="457200" lvl="3" indent="-274320" defTabSz="914400" eaLnBrk="0" fontAlgn="base" hangingPunct="0">
              <a:spcBef>
                <a:spcPts val="384"/>
              </a:spcBef>
              <a:spcAft>
                <a:spcPct val="0"/>
              </a:spcAft>
              <a:buFont typeface="+mj-lt"/>
              <a:buAutoNum type="arabicPeriod"/>
              <a:defRPr/>
            </a:pPr>
            <a:r>
              <a:rPr kumimoji="0" lang="en-US" sz="1300" b="0" i="0" u="none" strike="noStrike" kern="0" cap="none" spc="0" normalizeH="0" baseline="0" dirty="0" smtClean="0">
                <a:ln>
                  <a:noFill/>
                </a:ln>
                <a:solidFill>
                  <a:schemeClr val="tx1"/>
                </a:solidFill>
                <a:effectLst/>
                <a:uLnTx/>
                <a:uFillTx/>
              </a:rPr>
              <a:t>Wink – Loving 138 kV line upgrade – January 2014</a:t>
            </a:r>
          </a:p>
          <a:p>
            <a:pPr marL="457200" lvl="3" indent="-274320" defTabSz="914400" eaLnBrk="0" fontAlgn="base" hangingPunct="0">
              <a:spcBef>
                <a:spcPts val="384"/>
              </a:spcBef>
              <a:spcAft>
                <a:spcPct val="0"/>
              </a:spcAft>
              <a:buFont typeface="+mj-lt"/>
              <a:buAutoNum type="arabicPeriod"/>
              <a:defRPr/>
            </a:pPr>
            <a:r>
              <a:rPr lang="en-US" sz="1300" kern="0" noProof="0" dirty="0" smtClean="0">
                <a:latin typeface="+mn-lt"/>
              </a:rPr>
              <a:t>Odessa North – Goldsmith Junction 138 kV  line upgrade – May 2014</a:t>
            </a:r>
          </a:p>
          <a:p>
            <a:pPr marL="457200" lvl="3" indent="-274320" defTabSz="914400" eaLnBrk="0" fontAlgn="base" hangingPunct="0">
              <a:spcBef>
                <a:spcPts val="384"/>
              </a:spcBef>
              <a:spcAft>
                <a:spcPct val="0"/>
              </a:spcAft>
              <a:buFont typeface="+mj-lt"/>
              <a:buAutoNum type="arabicPeriod"/>
              <a:defRPr/>
            </a:pPr>
            <a:r>
              <a:rPr kumimoji="0" lang="en-US" sz="1300" b="0" i="0" u="none" strike="noStrike" kern="0" cap="none" spc="0" normalizeH="0" baseline="0" dirty="0" smtClean="0">
                <a:ln>
                  <a:noFill/>
                </a:ln>
                <a:solidFill>
                  <a:schemeClr val="tx1"/>
                </a:solidFill>
                <a:effectLst/>
                <a:uLnTx/>
                <a:uFillTx/>
              </a:rPr>
              <a:t>Odessa North 138 kV switching</a:t>
            </a:r>
            <a:r>
              <a:rPr kumimoji="0" lang="en-US" sz="1300" b="0" i="0" u="none" strike="noStrike" kern="0" cap="none" spc="0" normalizeH="0" dirty="0" smtClean="0">
                <a:ln>
                  <a:noFill/>
                </a:ln>
                <a:solidFill>
                  <a:schemeClr val="tx1"/>
                </a:solidFill>
                <a:effectLst/>
                <a:uLnTx/>
                <a:uFillTx/>
              </a:rPr>
              <a:t> station construction – May 2014</a:t>
            </a:r>
          </a:p>
          <a:p>
            <a:pPr marL="457200" lvl="3" indent="-274320" defTabSz="914400" eaLnBrk="0" fontAlgn="base" hangingPunct="0">
              <a:spcBef>
                <a:spcPts val="384"/>
              </a:spcBef>
              <a:spcAft>
                <a:spcPct val="0"/>
              </a:spcAft>
              <a:buFont typeface="+mj-lt"/>
              <a:buAutoNum type="arabicPeriod"/>
              <a:defRPr/>
            </a:pPr>
            <a:r>
              <a:rPr lang="en-US" sz="1300" kern="0" baseline="0" noProof="0" dirty="0" smtClean="0">
                <a:latin typeface="+mn-lt"/>
              </a:rPr>
              <a:t>Moss 345 kV switching station circuit breaker installation – May 2014</a:t>
            </a:r>
          </a:p>
          <a:p>
            <a:pPr marL="457200" lvl="3" indent="-274320" defTabSz="914400" eaLnBrk="0" fontAlgn="base" hangingPunct="0">
              <a:spcBef>
                <a:spcPts val="384"/>
              </a:spcBef>
              <a:spcAft>
                <a:spcPct val="0"/>
              </a:spcAft>
              <a:buFont typeface="+mj-lt"/>
              <a:buAutoNum type="arabicPeriod"/>
              <a:defRPr/>
            </a:pPr>
            <a:r>
              <a:rPr kumimoji="0" lang="en-US" sz="1300" b="0" i="0" u="none" strike="noStrike" kern="0" cap="none" spc="0" normalizeH="0" dirty="0" smtClean="0">
                <a:ln>
                  <a:noFill/>
                </a:ln>
                <a:solidFill>
                  <a:schemeClr val="tx1"/>
                </a:solidFill>
                <a:effectLst/>
                <a:uLnTx/>
                <a:uFillTx/>
              </a:rPr>
              <a:t>Odessa North – Cowden 69 kV line upgrade – May 2014</a:t>
            </a:r>
          </a:p>
          <a:p>
            <a:pPr marL="457200" lvl="3" indent="-274320" defTabSz="914400" eaLnBrk="0" fontAlgn="base" hangingPunct="0">
              <a:spcBef>
                <a:spcPts val="384"/>
              </a:spcBef>
              <a:spcAft>
                <a:spcPct val="0"/>
              </a:spcAft>
              <a:buFont typeface="+mj-lt"/>
              <a:buAutoNum type="arabicPeriod"/>
              <a:defRPr/>
            </a:pPr>
            <a:r>
              <a:rPr lang="en-US" sz="1300" kern="0" baseline="0" noProof="0" dirty="0" smtClean="0">
                <a:latin typeface="+mn-lt"/>
              </a:rPr>
              <a:t>Moss</a:t>
            </a:r>
            <a:r>
              <a:rPr lang="en-US" sz="1300" kern="0" noProof="0" dirty="0" smtClean="0">
                <a:latin typeface="+mn-lt"/>
              </a:rPr>
              <a:t> – Odessa EHV 138 kV line upgrade – May 2014</a:t>
            </a:r>
          </a:p>
          <a:p>
            <a:pPr marL="457200" lvl="3" indent="-274320" defTabSz="914400" eaLnBrk="0" fontAlgn="base" hangingPunct="0">
              <a:spcBef>
                <a:spcPts val="384"/>
              </a:spcBef>
              <a:spcAft>
                <a:spcPct val="0"/>
              </a:spcAft>
              <a:buFont typeface="+mj-lt"/>
              <a:buAutoNum type="arabicPeriod"/>
              <a:defRPr/>
            </a:pPr>
            <a:r>
              <a:rPr kumimoji="0" lang="en-US" sz="1300" b="0" i="0" u="none" strike="noStrike" kern="0" cap="none" spc="0" normalizeH="0" baseline="0" dirty="0" smtClean="0">
                <a:ln>
                  <a:noFill/>
                </a:ln>
                <a:solidFill>
                  <a:schemeClr val="tx1"/>
                </a:solidFill>
                <a:effectLst/>
                <a:uLnTx/>
                <a:uFillTx/>
              </a:rPr>
              <a:t>Loving – </a:t>
            </a:r>
            <a:r>
              <a:rPr kumimoji="0" lang="en-US" sz="1300" b="0" i="0" u="none" strike="noStrike" kern="0" cap="none" spc="0" normalizeH="0" baseline="0" dirty="0" err="1" smtClean="0">
                <a:ln>
                  <a:noFill/>
                </a:ln>
                <a:solidFill>
                  <a:schemeClr val="tx1"/>
                </a:solidFill>
                <a:effectLst/>
                <a:uLnTx/>
                <a:uFillTx/>
              </a:rPr>
              <a:t>Elmar</a:t>
            </a:r>
            <a:r>
              <a:rPr kumimoji="0" lang="en-US" sz="1300" b="0" i="0" u="none" strike="noStrike" kern="0" cap="none" spc="0" normalizeH="0" baseline="0" dirty="0" smtClean="0">
                <a:ln>
                  <a:noFill/>
                </a:ln>
                <a:solidFill>
                  <a:schemeClr val="tx1"/>
                </a:solidFill>
                <a:effectLst/>
                <a:uLnTx/>
                <a:uFillTx/>
              </a:rPr>
              <a:t> 138 kV line upgrade – June 2014</a:t>
            </a:r>
            <a:endParaRPr kumimoji="0" lang="en-US" sz="1300" b="0" i="0" u="none" strike="noStrike" kern="0" cap="none" spc="0" normalizeH="0" baseline="0" noProof="0" dirty="0" smtClean="0">
              <a:ln>
                <a:noFill/>
              </a:ln>
              <a:solidFill>
                <a:schemeClr val="tx1"/>
              </a:solidFill>
              <a:effectLst/>
              <a:uLnTx/>
              <a:uFillTx/>
              <a:latin typeface="+mn-lt"/>
            </a:endParaRPr>
          </a:p>
          <a:p>
            <a:pPr marL="457200" indent="-274320" eaLnBrk="0" hangingPunct="0">
              <a:spcBef>
                <a:spcPct val="20000"/>
              </a:spcBef>
            </a:pPr>
            <a:endParaRPr kumimoji="0" lang="en-US" sz="1600" b="1" i="0" u="none" strike="noStrike" kern="0" cap="none" spc="0" normalizeH="0" baseline="0" noProof="0" dirty="0" smtClean="0">
              <a:ln>
                <a:noFill/>
              </a:ln>
              <a:solidFill>
                <a:schemeClr val="tx1"/>
              </a:solidFill>
              <a:effectLst/>
              <a:uLnTx/>
              <a:uFillTx/>
              <a:latin typeface="+mn-lt"/>
            </a:endParaRPr>
          </a:p>
        </p:txBody>
      </p:sp>
    </p:spTree>
    <p:extLst>
      <p:ext uri="{BB962C8B-B14F-4D97-AF65-F5344CB8AC3E}">
        <p14:creationId xmlns:p14="http://schemas.microsoft.com/office/powerpoint/2010/main" val="32312659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8"/>
          <p:cNvSpPr txBox="1">
            <a:spLocks/>
          </p:cNvSpPr>
          <p:nvPr/>
        </p:nvSpPr>
        <p:spPr>
          <a:xfrm>
            <a:off x="379664" y="630568"/>
            <a:ext cx="8459536" cy="46166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1" kern="1200">
                <a:solidFill>
                  <a:schemeClr val="tx1"/>
                </a:solidFill>
                <a:latin typeface="+mj-lt"/>
                <a:ea typeface="+mj-ea"/>
                <a:cs typeface="+mj-cs"/>
              </a:defRPr>
            </a:lvl1pPr>
          </a:lstStyle>
          <a:p>
            <a:endParaRPr lang="en-US" dirty="0">
              <a:latin typeface="Arial Black" panose="020B0A04020102020204" pitchFamily="34" charset="0"/>
            </a:endParaRPr>
          </a:p>
        </p:txBody>
      </p:sp>
      <p:pic>
        <p:nvPicPr>
          <p:cNvPr id="4" name="Picture 3" descr="IMG_0492"/>
          <p:cNvPicPr>
            <a:picLocks noGrp="1" noChangeAspect="1"/>
          </p:cNvPicPr>
          <p:nvPr isPhoto="1"/>
        </p:nvPicPr>
        <p:blipFill rotWithShape="1">
          <a:blip r:embed="rId2" cstate="print">
            <a:lum/>
            <a:extLst>
              <a:ext uri="{28A0092B-C50C-407E-A947-70E740481C1C}">
                <a14:useLocalDpi xmlns:a14="http://schemas.microsoft.com/office/drawing/2010/main" val="0"/>
              </a:ext>
            </a:extLst>
          </a:blip>
          <a:srcRect l="-443" r="1"/>
          <a:stretch/>
        </p:blipFill>
        <p:spPr>
          <a:xfrm>
            <a:off x="4584175" y="23150"/>
            <a:ext cx="4324350" cy="6408493"/>
          </a:xfrm>
          <a:prstGeom prst="rect">
            <a:avLst/>
          </a:prstGeom>
          <a:noFill/>
          <a:ln>
            <a:noFill/>
          </a:ln>
        </p:spPr>
      </p:pic>
      <p:sp>
        <p:nvSpPr>
          <p:cNvPr id="5" name="Rectangle 4"/>
          <p:cNvSpPr/>
          <p:nvPr/>
        </p:nvSpPr>
        <p:spPr>
          <a:xfrm>
            <a:off x="484439" y="782173"/>
            <a:ext cx="3935161" cy="5139869"/>
          </a:xfrm>
          <a:prstGeom prst="rect">
            <a:avLst/>
          </a:prstGeom>
        </p:spPr>
        <p:txBody>
          <a:bodyPr wrap="square">
            <a:spAutoFit/>
          </a:bodyPr>
          <a:lstStyle/>
          <a:p>
            <a:pPr marL="285750" indent="-285750">
              <a:buFont typeface="Arial" panose="020B0604020202020204" pitchFamily="34" charset="0"/>
              <a:buChar char="•"/>
            </a:pPr>
            <a:r>
              <a:rPr lang="en-US" sz="1600" dirty="0"/>
              <a:t>Improved systems and tools </a:t>
            </a:r>
            <a:r>
              <a:rPr lang="en-US" sz="1600" dirty="0" smtClean="0"/>
              <a:t>(76 NPRRs of which 21 required system changes) that </a:t>
            </a:r>
            <a:r>
              <a:rPr lang="en-US" sz="1600" dirty="0"/>
              <a:t>support competitive wholesale and retail energy markets and reliable grid </a:t>
            </a:r>
            <a:r>
              <a:rPr lang="en-US" sz="1600" dirty="0" smtClean="0"/>
              <a:t>operations</a:t>
            </a:r>
            <a:endParaRPr lang="en-US" sz="1600" dirty="0"/>
          </a:p>
          <a:p>
            <a:pPr marL="285750" indent="-285750">
              <a:spcBef>
                <a:spcPts val="1200"/>
              </a:spcBef>
              <a:buFont typeface="Arial" panose="020B0604020202020204" pitchFamily="34" charset="0"/>
              <a:buChar char="•"/>
            </a:pPr>
            <a:r>
              <a:rPr lang="en-US" sz="1600" dirty="0"/>
              <a:t>Completed implementation of the Operating Reserves Demand Curve, enhancing the effectiveness of scarcity pricing for </a:t>
            </a:r>
            <a:r>
              <a:rPr lang="en-US" sz="1600" dirty="0" smtClean="0"/>
              <a:t>energy</a:t>
            </a:r>
            <a:endParaRPr lang="en-US" sz="1600" dirty="0"/>
          </a:p>
          <a:p>
            <a:pPr marL="285750" indent="-285750">
              <a:spcBef>
                <a:spcPts val="1200"/>
              </a:spcBef>
              <a:buFont typeface="Arial" panose="020B0604020202020204" pitchFamily="34" charset="0"/>
              <a:buChar char="•"/>
            </a:pPr>
            <a:r>
              <a:rPr lang="en-US" sz="1600" dirty="0"/>
              <a:t>Took important steps to address transmission needs to maintain electric reliability in the Houston area and identified </a:t>
            </a:r>
            <a:r>
              <a:rPr lang="en-US" sz="1600" dirty="0" smtClean="0"/>
              <a:t>other future challenges</a:t>
            </a:r>
          </a:p>
          <a:p>
            <a:pPr marL="285750" indent="-285750">
              <a:spcBef>
                <a:spcPts val="1200"/>
              </a:spcBef>
              <a:buFont typeface="Arial" panose="020B0604020202020204" pitchFamily="34" charset="0"/>
              <a:buChar char="•"/>
            </a:pPr>
            <a:r>
              <a:rPr lang="en-US" sz="1600" dirty="0" smtClean="0"/>
              <a:t>Implemented </a:t>
            </a:r>
            <a:r>
              <a:rPr lang="en-US" sz="1600" dirty="0"/>
              <a:t>a new, more effective load forecasting methodology, using premise counts as the </a:t>
            </a:r>
            <a:r>
              <a:rPr lang="en-US" sz="1600" dirty="0" smtClean="0"/>
              <a:t>basis</a:t>
            </a:r>
          </a:p>
          <a:p>
            <a:pPr marL="285750" indent="-285750">
              <a:spcBef>
                <a:spcPts val="1200"/>
              </a:spcBef>
              <a:buFont typeface="Arial" panose="020B0604020202020204" pitchFamily="34" charset="0"/>
              <a:buChar char="•"/>
            </a:pPr>
            <a:r>
              <a:rPr lang="en-US" sz="1600" dirty="0"/>
              <a:t>Achieved a 2 day reduction in the settlement cycle </a:t>
            </a:r>
          </a:p>
        </p:txBody>
      </p:sp>
      <p:sp>
        <p:nvSpPr>
          <p:cNvPr id="6" name="Title 5"/>
          <p:cNvSpPr>
            <a:spLocks noGrp="1"/>
          </p:cNvSpPr>
          <p:nvPr>
            <p:ph type="title"/>
          </p:nvPr>
        </p:nvSpPr>
        <p:spPr/>
        <p:txBody>
          <a:bodyPr/>
          <a:lstStyle/>
          <a:p>
            <a:r>
              <a:rPr lang="en-US" dirty="0" smtClean="0"/>
              <a:t>2014 in Review</a:t>
            </a:r>
            <a:endParaRPr lang="en-US" dirty="0"/>
          </a:p>
        </p:txBody>
      </p:sp>
    </p:spTree>
    <p:extLst>
      <p:ext uri="{BB962C8B-B14F-4D97-AF65-F5344CB8AC3E}">
        <p14:creationId xmlns:p14="http://schemas.microsoft.com/office/powerpoint/2010/main" val="21192423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Liquefied Natural Gas (LNG) Facilities</a:t>
            </a:r>
            <a:endParaRPr lang="en-US" dirty="0"/>
          </a:p>
        </p:txBody>
      </p:sp>
      <p:sp>
        <p:nvSpPr>
          <p:cNvPr id="11" name="Rectangle 3"/>
          <p:cNvSpPr txBox="1">
            <a:spLocks noChangeArrowheads="1"/>
          </p:cNvSpPr>
          <p:nvPr/>
        </p:nvSpPr>
        <p:spPr bwMode="auto">
          <a:xfrm>
            <a:off x="579546" y="921715"/>
            <a:ext cx="3945084" cy="4930445"/>
          </a:xfrm>
          <a:prstGeom prst="rect">
            <a:avLst/>
          </a:prstGeom>
          <a:noFill/>
          <a:ln w="19050">
            <a:solidFill>
              <a:schemeClr val="accent1">
                <a:lumMod val="50000"/>
              </a:schemeClr>
            </a:solidFill>
            <a:miter lim="800000"/>
            <a:headEnd/>
            <a:tailEnd/>
          </a:ln>
        </p:spPr>
        <p:txBody>
          <a:bodyPr vert="horz" wrap="square" lIns="91440" tIns="45720" rIns="91440" bIns="45720" numCol="1" anchor="t" anchorCtr="0" compatLnSpc="1">
            <a:prstTxWarp prst="textNoShape">
              <a:avLst/>
            </a:prstTxWarp>
          </a:bodyPr>
          <a:lstStyle/>
          <a:p>
            <a:pPr marL="274320" marR="0" lvl="0" indent="-274320" algn="l" defTabSz="914400" rtl="0" eaLnBrk="0" fontAlgn="base" latinLnBrk="0" hangingPunct="0">
              <a:lnSpc>
                <a:spcPct val="90000"/>
              </a:lnSpc>
              <a:spcBef>
                <a:spcPts val="1200"/>
              </a:spcBef>
              <a:spcAft>
                <a:spcPct val="0"/>
              </a:spcAft>
              <a:buClrTx/>
              <a:buSzTx/>
              <a:buFontTx/>
              <a:buChar char="•"/>
              <a:tabLst/>
              <a:defRPr/>
            </a:pPr>
            <a:endParaRPr kumimoji="0" lang="en-US" sz="300" i="0" u="none" strike="noStrike" kern="0" cap="none" spc="0" normalizeH="0" baseline="0" noProof="0" dirty="0" smtClean="0">
              <a:ln>
                <a:noFill/>
              </a:ln>
              <a:solidFill>
                <a:schemeClr val="tx1"/>
              </a:solidFill>
              <a:effectLst/>
              <a:uLnTx/>
              <a:uFillTx/>
            </a:endParaRPr>
          </a:p>
          <a:p>
            <a:pPr marL="274320" marR="0" lvl="0" indent="-274320" algn="l" defTabSz="914400" rtl="0" eaLnBrk="0" fontAlgn="base" latinLnBrk="0" hangingPunct="0">
              <a:lnSpc>
                <a:spcPct val="90000"/>
              </a:lnSpc>
              <a:spcBef>
                <a:spcPts val="1200"/>
              </a:spcBef>
              <a:spcAft>
                <a:spcPct val="0"/>
              </a:spcAft>
              <a:buClrTx/>
              <a:buSzTx/>
              <a:buFontTx/>
              <a:buChar char="•"/>
              <a:tabLst/>
              <a:defRPr/>
            </a:pPr>
            <a:r>
              <a:rPr kumimoji="0" lang="en-US" sz="1600" i="0" u="none" strike="noStrike" kern="0" cap="none" spc="0" normalizeH="0" baseline="0" noProof="0" dirty="0" smtClean="0">
                <a:ln>
                  <a:noFill/>
                </a:ln>
                <a:solidFill>
                  <a:schemeClr val="tx1"/>
                </a:solidFill>
                <a:effectLst/>
                <a:uLnTx/>
                <a:uFillTx/>
              </a:rPr>
              <a:t>Nine proposed LNG facilities in ERCOT</a:t>
            </a:r>
          </a:p>
          <a:p>
            <a:pPr marL="274320" lvl="0" indent="-274320" defTabSz="914400" eaLnBrk="0" fontAlgn="base" hangingPunct="0">
              <a:lnSpc>
                <a:spcPct val="90000"/>
              </a:lnSpc>
              <a:spcBef>
                <a:spcPts val="1200"/>
              </a:spcBef>
              <a:spcAft>
                <a:spcPct val="0"/>
              </a:spcAft>
              <a:buFontTx/>
              <a:buChar char="•"/>
              <a:defRPr/>
            </a:pPr>
            <a:r>
              <a:rPr lang="en-US" sz="1600" kern="0" dirty="0" smtClean="0"/>
              <a:t>Production of LNG is an energy intensive process; However, many LNG </a:t>
            </a:r>
            <a:r>
              <a:rPr lang="en-US" sz="1600" kern="0" dirty="0"/>
              <a:t>projects use gas driven compressors which have much lower electric load consumption than electric driven compressors</a:t>
            </a:r>
            <a:endParaRPr lang="en-US" sz="1600" kern="0" dirty="0" smtClean="0"/>
          </a:p>
          <a:p>
            <a:pPr marL="274320" marR="0" lvl="0" indent="-274320" algn="l" defTabSz="914400" rtl="0" eaLnBrk="0" fontAlgn="base" latinLnBrk="0" hangingPunct="0">
              <a:lnSpc>
                <a:spcPct val="90000"/>
              </a:lnSpc>
              <a:spcBef>
                <a:spcPts val="1200"/>
              </a:spcBef>
              <a:spcAft>
                <a:spcPct val="0"/>
              </a:spcAft>
              <a:buClrTx/>
              <a:buSzTx/>
              <a:buFontTx/>
              <a:buChar char="•"/>
              <a:tabLst/>
              <a:defRPr/>
            </a:pPr>
            <a:r>
              <a:rPr kumimoji="0" lang="en-US" sz="1600" i="0" u="none" strike="noStrike" kern="0" cap="none" spc="0" normalizeH="0" baseline="0" noProof="0" dirty="0" smtClean="0">
                <a:ln>
                  <a:noFill/>
                </a:ln>
                <a:solidFill>
                  <a:schemeClr val="tx1"/>
                </a:solidFill>
                <a:effectLst/>
                <a:uLnTx/>
                <a:uFillTx/>
              </a:rPr>
              <a:t>Freeport LNG,</a:t>
            </a:r>
            <a:r>
              <a:rPr kumimoji="0" lang="en-US" sz="1600" i="0" u="none" strike="noStrike" kern="0" cap="none" spc="0" normalizeH="0" noProof="0" dirty="0" smtClean="0">
                <a:ln>
                  <a:noFill/>
                </a:ln>
                <a:solidFill>
                  <a:schemeClr val="tx1"/>
                </a:solidFill>
                <a:effectLst/>
                <a:uLnTx/>
                <a:uFillTx/>
              </a:rPr>
              <a:t> which will utilize electric driven compressors, </a:t>
            </a:r>
            <a:r>
              <a:rPr kumimoji="0" lang="en-US" sz="1600" i="0" u="none" strike="noStrike" kern="0" cap="none" spc="0" normalizeH="0" baseline="0" noProof="0" dirty="0" smtClean="0">
                <a:ln>
                  <a:noFill/>
                </a:ln>
                <a:solidFill>
                  <a:schemeClr val="tx1"/>
                </a:solidFill>
                <a:effectLst/>
                <a:uLnTx/>
                <a:uFillTx/>
              </a:rPr>
              <a:t>is the furthest along in the permitting process and is expected to</a:t>
            </a:r>
            <a:r>
              <a:rPr lang="en-US" sz="1600" kern="0" dirty="0" smtClean="0"/>
              <a:t> add approximately 700 MW of net load to the ERCOT System starting in 2017</a:t>
            </a:r>
          </a:p>
          <a:p>
            <a:pPr marL="274320" marR="0" lvl="0" indent="-274320" algn="l" defTabSz="914400" rtl="0" eaLnBrk="0" fontAlgn="base" latinLnBrk="0" hangingPunct="0">
              <a:lnSpc>
                <a:spcPct val="90000"/>
              </a:lnSpc>
              <a:spcBef>
                <a:spcPts val="1200"/>
              </a:spcBef>
              <a:spcAft>
                <a:spcPct val="0"/>
              </a:spcAft>
              <a:buClrTx/>
              <a:buSzTx/>
              <a:buFontTx/>
              <a:buChar char="•"/>
              <a:tabLst/>
              <a:defRPr/>
            </a:pPr>
            <a:r>
              <a:rPr kumimoji="0" lang="en-US" sz="1600" i="0" u="none" strike="noStrike" kern="0" cap="none" spc="0" normalizeH="0" baseline="0" noProof="0" dirty="0" smtClean="0">
                <a:ln>
                  <a:noFill/>
                </a:ln>
                <a:solidFill>
                  <a:schemeClr val="tx1"/>
                </a:solidFill>
                <a:effectLst/>
                <a:uLnTx/>
                <a:uFillTx/>
              </a:rPr>
              <a:t>ERCOT reviewed</a:t>
            </a:r>
            <a:r>
              <a:rPr kumimoji="0" lang="en-US" sz="1600" i="0" u="none" strike="noStrike" kern="0" cap="none" spc="0" normalizeH="0" noProof="0" dirty="0" smtClean="0">
                <a:ln>
                  <a:noFill/>
                </a:ln>
                <a:solidFill>
                  <a:schemeClr val="tx1"/>
                </a:solidFill>
                <a:effectLst/>
                <a:uLnTx/>
                <a:uFillTx/>
              </a:rPr>
              <a:t> and endorsed the Jones Creek project which includes $78 million in transmission upgrades in the Freeport area</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8715" y="727788"/>
            <a:ext cx="3507014" cy="5558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81438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95400" y="2736053"/>
            <a:ext cx="6553200" cy="1385895"/>
            <a:chOff x="1295400" y="2799182"/>
            <a:chExt cx="6553200" cy="1385895"/>
          </a:xfrm>
        </p:grpSpPr>
        <p:sp>
          <p:nvSpPr>
            <p:cNvPr id="5" name="TextBox 4"/>
            <p:cNvSpPr txBox="1"/>
            <p:nvPr/>
          </p:nvSpPr>
          <p:spPr>
            <a:xfrm>
              <a:off x="1295400" y="3199742"/>
              <a:ext cx="6553200" cy="584775"/>
            </a:xfrm>
            <a:prstGeom prst="rect">
              <a:avLst/>
            </a:prstGeom>
            <a:noFill/>
          </p:spPr>
          <p:txBody>
            <a:bodyPr wrap="square" rtlCol="0">
              <a:spAutoFit/>
            </a:bodyPr>
            <a:lstStyle/>
            <a:p>
              <a:pPr algn="ctr"/>
              <a:r>
                <a:rPr lang="en-US" sz="3200" b="1" dirty="0" smtClean="0"/>
                <a:t>Drought</a:t>
              </a:r>
              <a:endParaRPr lang="en-US" b="1" dirty="0" smtClean="0"/>
            </a:p>
          </p:txBody>
        </p:sp>
        <p:cxnSp>
          <p:nvCxnSpPr>
            <p:cNvPr id="8" name="Straight Connector 7"/>
            <p:cNvCxnSpPr/>
            <p:nvPr/>
          </p:nvCxnSpPr>
          <p:spPr>
            <a:xfrm>
              <a:off x="1428750" y="2799182"/>
              <a:ext cx="6286500" cy="0"/>
            </a:xfrm>
            <a:prstGeom prst="line">
              <a:avLst/>
            </a:prstGeom>
            <a:ln>
              <a:solidFill>
                <a:srgbClr val="00385E"/>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438275" y="4185077"/>
              <a:ext cx="6286500" cy="0"/>
            </a:xfrm>
            <a:prstGeom prst="line">
              <a:avLst/>
            </a:prstGeom>
            <a:ln>
              <a:solidFill>
                <a:srgbClr val="00385E"/>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245706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2198" y="734733"/>
            <a:ext cx="2313369" cy="2257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361" y="734733"/>
            <a:ext cx="2407727" cy="2287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527" y="3100367"/>
            <a:ext cx="2369913" cy="2293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1364" y="3092804"/>
            <a:ext cx="2339820" cy="2283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Historical versus Current Drought </a:t>
            </a:r>
            <a:r>
              <a:rPr lang="en-US" dirty="0"/>
              <a:t>Conditions</a:t>
            </a:r>
          </a:p>
        </p:txBody>
      </p:sp>
      <p:sp>
        <p:nvSpPr>
          <p:cNvPr id="17" name="Content Placeholder 2"/>
          <p:cNvSpPr txBox="1">
            <a:spLocks/>
          </p:cNvSpPr>
          <p:nvPr/>
        </p:nvSpPr>
        <p:spPr bwMode="auto">
          <a:xfrm>
            <a:off x="742401" y="5538651"/>
            <a:ext cx="7661012" cy="398221"/>
          </a:xfrm>
          <a:prstGeom prst="rect">
            <a:avLst/>
          </a:prstGeom>
          <a:noFill/>
          <a:ln w="19050">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200">
                <a:solidFill>
                  <a:schemeClr val="tx1"/>
                </a:solidFill>
                <a:latin typeface="+mn-lt"/>
              </a:defRPr>
            </a:lvl3pPr>
            <a:lvl4pPr marL="1600200" indent="-228600" algn="l" rtl="0" eaLnBrk="0" fontAlgn="base" hangingPunct="0">
              <a:spcBef>
                <a:spcPct val="20000"/>
              </a:spcBef>
              <a:spcAft>
                <a:spcPct val="0"/>
              </a:spcAft>
              <a:buChar char="–"/>
              <a:defRPr sz="2200">
                <a:solidFill>
                  <a:schemeClr val="tx1"/>
                </a:solidFill>
                <a:latin typeface="+mn-lt"/>
              </a:defRPr>
            </a:lvl4pPr>
            <a:lvl5pPr marL="2057400" indent="-228600" algn="l" rtl="0" eaLnBrk="0" fontAlgn="base" hangingPunct="0">
              <a:spcBef>
                <a:spcPct val="20000"/>
              </a:spcBef>
              <a:spcAft>
                <a:spcPct val="0"/>
              </a:spcAft>
              <a:buChar char="»"/>
              <a:defRPr sz="22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None/>
            </a:pPr>
            <a:r>
              <a:rPr lang="en-US" sz="1100" b="0" dirty="0"/>
              <a:t>Maps from National Drought Mitigation </a:t>
            </a:r>
            <a:r>
              <a:rPr lang="en-US" sz="1100" b="0" dirty="0" smtClean="0"/>
              <a:t>Center</a:t>
            </a:r>
            <a:endParaRPr lang="en-US" sz="1100" dirty="0"/>
          </a:p>
        </p:txBody>
      </p:sp>
      <p:sp>
        <p:nvSpPr>
          <p:cNvPr id="10" name="TextBox 9"/>
          <p:cNvSpPr txBox="1"/>
          <p:nvPr/>
        </p:nvSpPr>
        <p:spPr>
          <a:xfrm>
            <a:off x="6599319" y="2530980"/>
            <a:ext cx="2188420" cy="461665"/>
          </a:xfrm>
          <a:prstGeom prst="rect">
            <a:avLst/>
          </a:prstGeom>
          <a:solidFill>
            <a:schemeClr val="accent1">
              <a:lumMod val="75000"/>
            </a:schemeClr>
          </a:solidFill>
        </p:spPr>
        <p:txBody>
          <a:bodyPr wrap="none" rtlCol="0">
            <a:spAutoFit/>
          </a:bodyPr>
          <a:lstStyle/>
          <a:p>
            <a:pPr algn="ctr"/>
            <a:r>
              <a:rPr lang="en-US" sz="1200" dirty="0" smtClean="0">
                <a:solidFill>
                  <a:schemeClr val="bg1"/>
                </a:solidFill>
              </a:rPr>
              <a:t>64% of the state </a:t>
            </a:r>
          </a:p>
          <a:p>
            <a:pPr algn="ctr"/>
            <a:r>
              <a:rPr lang="en-US" sz="1200" dirty="0" smtClean="0">
                <a:solidFill>
                  <a:schemeClr val="bg1"/>
                </a:solidFill>
              </a:rPr>
              <a:t>in moderate or worse drought</a:t>
            </a:r>
            <a:endParaRPr lang="en-US" sz="1200" dirty="0">
              <a:solidFill>
                <a:schemeClr val="bg1"/>
              </a:solidFill>
            </a:endParaRPr>
          </a:p>
        </p:txBody>
      </p:sp>
      <p:sp>
        <p:nvSpPr>
          <p:cNvPr id="11" name="TextBox 10"/>
          <p:cNvSpPr txBox="1"/>
          <p:nvPr/>
        </p:nvSpPr>
        <p:spPr>
          <a:xfrm>
            <a:off x="6603263" y="4932296"/>
            <a:ext cx="2188420" cy="461665"/>
          </a:xfrm>
          <a:prstGeom prst="rect">
            <a:avLst/>
          </a:prstGeom>
          <a:solidFill>
            <a:schemeClr val="accent1">
              <a:lumMod val="75000"/>
            </a:schemeClr>
          </a:solidFill>
        </p:spPr>
        <p:txBody>
          <a:bodyPr wrap="none" rtlCol="0">
            <a:spAutoFit/>
          </a:bodyPr>
          <a:lstStyle/>
          <a:p>
            <a:pPr algn="ctr"/>
            <a:r>
              <a:rPr lang="en-US" sz="1200" dirty="0" smtClean="0">
                <a:solidFill>
                  <a:schemeClr val="bg1"/>
                </a:solidFill>
              </a:rPr>
              <a:t>35% of the state </a:t>
            </a:r>
          </a:p>
          <a:p>
            <a:pPr algn="ctr"/>
            <a:r>
              <a:rPr lang="en-US" sz="1200" dirty="0" smtClean="0">
                <a:solidFill>
                  <a:schemeClr val="bg1"/>
                </a:solidFill>
              </a:rPr>
              <a:t>in moderate or worse drought</a:t>
            </a:r>
            <a:endParaRPr lang="en-US" sz="1200" dirty="0">
              <a:solidFill>
                <a:schemeClr val="bg1"/>
              </a:solidFill>
            </a:endParaRPr>
          </a:p>
        </p:txBody>
      </p:sp>
      <p:sp>
        <p:nvSpPr>
          <p:cNvPr id="5" name="TextBox 4"/>
          <p:cNvSpPr txBox="1"/>
          <p:nvPr/>
        </p:nvSpPr>
        <p:spPr>
          <a:xfrm>
            <a:off x="2323843" y="858809"/>
            <a:ext cx="1146532" cy="369332"/>
          </a:xfrm>
          <a:prstGeom prst="rect">
            <a:avLst/>
          </a:prstGeom>
          <a:noFill/>
        </p:spPr>
        <p:txBody>
          <a:bodyPr wrap="none" rtlCol="0">
            <a:spAutoFit/>
          </a:bodyPr>
          <a:lstStyle/>
          <a:p>
            <a:r>
              <a:rPr lang="en-US" b="1" dirty="0" smtClean="0"/>
              <a:t>Apr 2011</a:t>
            </a:r>
            <a:endParaRPr lang="en-US" b="1" dirty="0"/>
          </a:p>
        </p:txBody>
      </p:sp>
      <p:sp>
        <p:nvSpPr>
          <p:cNvPr id="14" name="TextBox 13"/>
          <p:cNvSpPr txBox="1"/>
          <p:nvPr/>
        </p:nvSpPr>
        <p:spPr>
          <a:xfrm>
            <a:off x="6363110" y="3117273"/>
            <a:ext cx="184731" cy="369332"/>
          </a:xfrm>
          <a:prstGeom prst="rect">
            <a:avLst/>
          </a:prstGeom>
          <a:noFill/>
        </p:spPr>
        <p:txBody>
          <a:bodyPr wrap="none" rtlCol="0">
            <a:spAutoFit/>
          </a:bodyPr>
          <a:lstStyle/>
          <a:p>
            <a:endParaRPr lang="en-US" b="1" dirty="0"/>
          </a:p>
        </p:txBody>
      </p:sp>
      <p:sp>
        <p:nvSpPr>
          <p:cNvPr id="15" name="TextBox 14"/>
          <p:cNvSpPr txBox="1"/>
          <p:nvPr/>
        </p:nvSpPr>
        <p:spPr>
          <a:xfrm>
            <a:off x="6037324" y="840509"/>
            <a:ext cx="1159292" cy="369332"/>
          </a:xfrm>
          <a:prstGeom prst="rect">
            <a:avLst/>
          </a:prstGeom>
          <a:noFill/>
        </p:spPr>
        <p:txBody>
          <a:bodyPr wrap="none" rtlCol="0">
            <a:spAutoFit/>
          </a:bodyPr>
          <a:lstStyle/>
          <a:p>
            <a:r>
              <a:rPr lang="en-US" b="1" dirty="0" smtClean="0"/>
              <a:t>Apr 2012</a:t>
            </a:r>
            <a:endParaRPr lang="en-US" b="1" dirty="0"/>
          </a:p>
        </p:txBody>
      </p:sp>
      <p:sp>
        <p:nvSpPr>
          <p:cNvPr id="16" name="TextBox 15"/>
          <p:cNvSpPr txBox="1"/>
          <p:nvPr/>
        </p:nvSpPr>
        <p:spPr>
          <a:xfrm>
            <a:off x="6014296" y="3189325"/>
            <a:ext cx="1159292" cy="369332"/>
          </a:xfrm>
          <a:prstGeom prst="rect">
            <a:avLst/>
          </a:prstGeom>
          <a:noFill/>
        </p:spPr>
        <p:txBody>
          <a:bodyPr wrap="none" rtlCol="0">
            <a:spAutoFit/>
          </a:bodyPr>
          <a:lstStyle/>
          <a:p>
            <a:r>
              <a:rPr lang="en-US" b="1" dirty="0" smtClean="0"/>
              <a:t>Apr 2015</a:t>
            </a:r>
            <a:endParaRPr lang="en-US" b="1" dirty="0"/>
          </a:p>
        </p:txBody>
      </p:sp>
      <p:sp>
        <p:nvSpPr>
          <p:cNvPr id="4" name="TextBox 3"/>
          <p:cNvSpPr txBox="1"/>
          <p:nvPr/>
        </p:nvSpPr>
        <p:spPr>
          <a:xfrm>
            <a:off x="2978769" y="2506938"/>
            <a:ext cx="2188420" cy="461665"/>
          </a:xfrm>
          <a:prstGeom prst="rect">
            <a:avLst/>
          </a:prstGeom>
          <a:solidFill>
            <a:schemeClr val="accent1">
              <a:lumMod val="75000"/>
            </a:schemeClr>
          </a:solidFill>
        </p:spPr>
        <p:txBody>
          <a:bodyPr wrap="none" rtlCol="0">
            <a:spAutoFit/>
          </a:bodyPr>
          <a:lstStyle/>
          <a:p>
            <a:pPr algn="ctr"/>
            <a:r>
              <a:rPr lang="en-US" sz="1200" dirty="0" smtClean="0">
                <a:solidFill>
                  <a:schemeClr val="bg1"/>
                </a:solidFill>
              </a:rPr>
              <a:t>98% of the state </a:t>
            </a:r>
          </a:p>
          <a:p>
            <a:pPr algn="ctr"/>
            <a:r>
              <a:rPr lang="en-US" sz="1200" dirty="0" smtClean="0">
                <a:solidFill>
                  <a:schemeClr val="bg1"/>
                </a:solidFill>
              </a:rPr>
              <a:t>in moderate or worse drought</a:t>
            </a:r>
            <a:endParaRPr lang="en-US" sz="1200" dirty="0">
              <a:solidFill>
                <a:schemeClr val="bg1"/>
              </a:solidFill>
            </a:endParaRPr>
          </a:p>
        </p:txBody>
      </p:sp>
      <p:sp>
        <p:nvSpPr>
          <p:cNvPr id="18" name="TextBox 17"/>
          <p:cNvSpPr txBox="1"/>
          <p:nvPr/>
        </p:nvSpPr>
        <p:spPr>
          <a:xfrm>
            <a:off x="2509096" y="3189325"/>
            <a:ext cx="1159292" cy="369332"/>
          </a:xfrm>
          <a:prstGeom prst="rect">
            <a:avLst/>
          </a:prstGeom>
          <a:noFill/>
        </p:spPr>
        <p:txBody>
          <a:bodyPr wrap="none" rtlCol="0">
            <a:spAutoFit/>
          </a:bodyPr>
          <a:lstStyle/>
          <a:p>
            <a:r>
              <a:rPr lang="en-US" b="1" dirty="0" smtClean="0"/>
              <a:t>Apr 2014</a:t>
            </a:r>
            <a:endParaRPr lang="en-US" b="1" dirty="0"/>
          </a:p>
        </p:txBody>
      </p:sp>
      <p:sp>
        <p:nvSpPr>
          <p:cNvPr id="19" name="TextBox 18"/>
          <p:cNvSpPr txBox="1"/>
          <p:nvPr/>
        </p:nvSpPr>
        <p:spPr>
          <a:xfrm>
            <a:off x="3088742" y="4900124"/>
            <a:ext cx="2188420" cy="461665"/>
          </a:xfrm>
          <a:prstGeom prst="rect">
            <a:avLst/>
          </a:prstGeom>
          <a:solidFill>
            <a:schemeClr val="accent1">
              <a:lumMod val="75000"/>
            </a:schemeClr>
          </a:solidFill>
        </p:spPr>
        <p:txBody>
          <a:bodyPr wrap="none" rtlCol="0">
            <a:spAutoFit/>
          </a:bodyPr>
          <a:lstStyle/>
          <a:p>
            <a:pPr algn="ctr"/>
            <a:r>
              <a:rPr lang="en-US" sz="1200" dirty="0" smtClean="0">
                <a:solidFill>
                  <a:schemeClr val="bg1"/>
                </a:solidFill>
              </a:rPr>
              <a:t>66% of the state </a:t>
            </a:r>
          </a:p>
          <a:p>
            <a:pPr algn="ctr"/>
            <a:r>
              <a:rPr lang="en-US" sz="1200" dirty="0" smtClean="0">
                <a:solidFill>
                  <a:schemeClr val="bg1"/>
                </a:solidFill>
              </a:rPr>
              <a:t>in moderate or worse drought</a:t>
            </a:r>
            <a:endParaRPr lang="en-US" sz="1200" dirty="0">
              <a:solidFill>
                <a:schemeClr val="bg1"/>
              </a:solidFill>
            </a:endParaRPr>
          </a:p>
        </p:txBody>
      </p:sp>
    </p:spTree>
    <p:extLst>
      <p:ext uri="{BB962C8B-B14F-4D97-AF65-F5344CB8AC3E}">
        <p14:creationId xmlns:p14="http://schemas.microsoft.com/office/powerpoint/2010/main" val="26223132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95400" y="2736053"/>
            <a:ext cx="6553200" cy="1385895"/>
            <a:chOff x="1295400" y="2799182"/>
            <a:chExt cx="6553200" cy="1385895"/>
          </a:xfrm>
        </p:grpSpPr>
        <p:sp>
          <p:nvSpPr>
            <p:cNvPr id="5" name="TextBox 4"/>
            <p:cNvSpPr txBox="1"/>
            <p:nvPr/>
          </p:nvSpPr>
          <p:spPr>
            <a:xfrm>
              <a:off x="1295400" y="3199742"/>
              <a:ext cx="6553200" cy="584775"/>
            </a:xfrm>
            <a:prstGeom prst="rect">
              <a:avLst/>
            </a:prstGeom>
            <a:noFill/>
          </p:spPr>
          <p:txBody>
            <a:bodyPr wrap="square" rtlCol="0">
              <a:spAutoFit/>
            </a:bodyPr>
            <a:lstStyle/>
            <a:p>
              <a:pPr algn="ctr"/>
              <a:r>
                <a:rPr lang="en-US" sz="3200" b="1" dirty="0" smtClean="0"/>
                <a:t>Security</a:t>
              </a:r>
              <a:endParaRPr lang="en-US" b="1" dirty="0" smtClean="0"/>
            </a:p>
          </p:txBody>
        </p:sp>
        <p:cxnSp>
          <p:nvCxnSpPr>
            <p:cNvPr id="8" name="Straight Connector 7"/>
            <p:cNvCxnSpPr/>
            <p:nvPr/>
          </p:nvCxnSpPr>
          <p:spPr>
            <a:xfrm>
              <a:off x="1428750" y="2799182"/>
              <a:ext cx="6286500" cy="0"/>
            </a:xfrm>
            <a:prstGeom prst="line">
              <a:avLst/>
            </a:prstGeom>
            <a:ln>
              <a:solidFill>
                <a:srgbClr val="00385E"/>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438275" y="4185077"/>
              <a:ext cx="6286500" cy="0"/>
            </a:xfrm>
            <a:prstGeom prst="line">
              <a:avLst/>
            </a:prstGeom>
            <a:ln>
              <a:solidFill>
                <a:srgbClr val="00385E"/>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410988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ERCOT Cyber &amp; Physical Security Program</a:t>
            </a:r>
            <a:endParaRPr lang="en-US" dirty="0"/>
          </a:p>
        </p:txBody>
      </p:sp>
      <p:sp>
        <p:nvSpPr>
          <p:cNvPr id="7" name="Content Placeholder 7"/>
          <p:cNvSpPr>
            <a:spLocks noGrp="1"/>
          </p:cNvSpPr>
          <p:nvPr>
            <p:ph idx="4294967295"/>
          </p:nvPr>
        </p:nvSpPr>
        <p:spPr>
          <a:xfrm>
            <a:off x="379663" y="835099"/>
            <a:ext cx="4897438" cy="4981575"/>
          </a:xfrm>
        </p:spPr>
        <p:txBody>
          <a:bodyPr>
            <a:normAutofit/>
          </a:bodyPr>
          <a:lstStyle/>
          <a:p>
            <a:pPr>
              <a:spcBef>
                <a:spcPts val="600"/>
              </a:spcBef>
            </a:pPr>
            <a:r>
              <a:rPr lang="en-US" sz="2000" dirty="0" smtClean="0"/>
              <a:t>ERCOT has a dedicated and integrated cyber/physical security organization and established strategy</a:t>
            </a:r>
          </a:p>
          <a:p>
            <a:pPr>
              <a:spcBef>
                <a:spcPts val="600"/>
              </a:spcBef>
            </a:pPr>
            <a:endParaRPr lang="en-US" sz="2000" dirty="0" smtClean="0"/>
          </a:p>
          <a:p>
            <a:pPr>
              <a:spcBef>
                <a:spcPts val="600"/>
              </a:spcBef>
            </a:pPr>
            <a:r>
              <a:rPr lang="en-US" sz="2000" dirty="0"/>
              <a:t>ERCOT uses </a:t>
            </a:r>
            <a:r>
              <a:rPr lang="en-US" sz="2000" dirty="0" smtClean="0"/>
              <a:t>layered cyber and physical security architectures known </a:t>
            </a:r>
            <a:r>
              <a:rPr lang="en-US" sz="2000" dirty="0"/>
              <a:t>as a </a:t>
            </a:r>
            <a:r>
              <a:rPr lang="en-US" sz="2000" dirty="0" smtClean="0"/>
              <a:t>defense-in-depth</a:t>
            </a:r>
            <a:r>
              <a:rPr lang="en-US" sz="2000" dirty="0"/>
              <a:t> </a:t>
            </a:r>
            <a:r>
              <a:rPr lang="en-US" sz="2000" dirty="0" smtClean="0"/>
              <a:t>strategy along </a:t>
            </a:r>
            <a:r>
              <a:rPr lang="en-US" sz="2000" dirty="0"/>
              <a:t>with careful </a:t>
            </a:r>
            <a:r>
              <a:rPr lang="en-US" sz="2000" dirty="0" smtClean="0"/>
              <a:t>monitoring</a:t>
            </a:r>
            <a:r>
              <a:rPr lang="en-US" sz="2000" dirty="0"/>
              <a:t/>
            </a:r>
            <a:br>
              <a:rPr lang="en-US" sz="2000" dirty="0"/>
            </a:br>
            <a:endParaRPr lang="en-US" sz="2000" dirty="0" smtClean="0"/>
          </a:p>
          <a:p>
            <a:pPr>
              <a:spcBef>
                <a:spcPts val="600"/>
              </a:spcBef>
            </a:pPr>
            <a:r>
              <a:rPr lang="en-US" sz="2000" dirty="0" smtClean="0"/>
              <a:t>ERCOT is committed to external collaboration with relevant government agencies, law enforcement, industry and national labs to enhance its and the industry’s security posture</a:t>
            </a:r>
          </a:p>
          <a:p>
            <a:pPr>
              <a:spcBef>
                <a:spcPts val="600"/>
              </a:spcBef>
            </a:pPr>
            <a:endParaRPr lang="en-US" sz="2000" dirty="0" smtClean="0"/>
          </a:p>
          <a:p>
            <a:pPr marL="0" indent="0">
              <a:buNone/>
            </a:pPr>
            <a:endParaRPr lang="en-US" sz="2000" b="1"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2445" y="1366838"/>
            <a:ext cx="2970056" cy="197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24319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title"/>
          </p:nvPr>
        </p:nvSpPr>
        <p:spPr/>
        <p:txBody>
          <a:bodyPr/>
          <a:lstStyle/>
          <a:p>
            <a:pPr eaLnBrk="1" hangingPunct="1"/>
            <a:r>
              <a:rPr lang="en-US" sz="2400" b="1" dirty="0" smtClean="0">
                <a:latin typeface="+mn-lt"/>
              </a:rPr>
              <a:t>External Collaboration</a:t>
            </a: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040" y="1341608"/>
            <a:ext cx="927760" cy="907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040" y="3258637"/>
            <a:ext cx="927760" cy="92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040" y="2308467"/>
            <a:ext cx="927760" cy="883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39589" y="1428478"/>
            <a:ext cx="959861" cy="652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4865" y="3429854"/>
            <a:ext cx="1291013" cy="494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72150" y="2009495"/>
            <a:ext cx="1249688" cy="130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7500" y="4835073"/>
            <a:ext cx="1687748" cy="686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6005" y="2369755"/>
            <a:ext cx="2010946" cy="301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25265" y="4177239"/>
            <a:ext cx="1173714" cy="44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27650" y="1443614"/>
            <a:ext cx="1467497" cy="53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03459" y="2394982"/>
            <a:ext cx="875313" cy="879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0759" y="4299115"/>
            <a:ext cx="890041" cy="890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37640" y="4162391"/>
            <a:ext cx="1428421" cy="470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26004" y="3341341"/>
            <a:ext cx="1967285" cy="409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399085" y="4134535"/>
            <a:ext cx="1350244" cy="495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913839" y="3351140"/>
            <a:ext cx="1096311" cy="570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965359" y="1386274"/>
            <a:ext cx="896444" cy="896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26005" y="1549399"/>
            <a:ext cx="1914893" cy="332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55501" y="917422"/>
            <a:ext cx="3263999" cy="369332"/>
          </a:xfrm>
          <a:prstGeom prst="rect">
            <a:avLst/>
          </a:prstGeom>
          <a:noFill/>
        </p:spPr>
        <p:txBody>
          <a:bodyPr wrap="square" rtlCol="0">
            <a:spAutoFit/>
          </a:bodyPr>
          <a:lstStyle/>
          <a:p>
            <a:pPr algn="ctr"/>
            <a:r>
              <a:rPr lang="en-US" b="1" u="sng" dirty="0" smtClean="0">
                <a:solidFill>
                  <a:prstClr val="black"/>
                </a:solidFill>
              </a:rPr>
              <a:t>Federal/National:</a:t>
            </a:r>
            <a:endParaRPr lang="en-US" b="1" u="sng" dirty="0">
              <a:solidFill>
                <a:prstClr val="black"/>
              </a:solidFill>
            </a:endParaRPr>
          </a:p>
        </p:txBody>
      </p:sp>
      <p:sp>
        <p:nvSpPr>
          <p:cNvPr id="25" name="TextBox 24"/>
          <p:cNvSpPr txBox="1"/>
          <p:nvPr/>
        </p:nvSpPr>
        <p:spPr>
          <a:xfrm>
            <a:off x="5294994" y="894076"/>
            <a:ext cx="1557303" cy="369332"/>
          </a:xfrm>
          <a:prstGeom prst="rect">
            <a:avLst/>
          </a:prstGeom>
          <a:noFill/>
        </p:spPr>
        <p:txBody>
          <a:bodyPr wrap="square" rtlCol="0">
            <a:spAutoFit/>
          </a:bodyPr>
          <a:lstStyle/>
          <a:p>
            <a:pPr algn="ctr"/>
            <a:r>
              <a:rPr lang="en-US" b="1" u="sng" dirty="0" smtClean="0">
                <a:solidFill>
                  <a:prstClr val="black"/>
                </a:solidFill>
              </a:rPr>
              <a:t>Industry:</a:t>
            </a:r>
            <a:endParaRPr lang="en-US" b="1" u="sng" dirty="0">
              <a:solidFill>
                <a:prstClr val="black"/>
              </a:solidFill>
            </a:endParaRPr>
          </a:p>
        </p:txBody>
      </p:sp>
      <p:sp>
        <p:nvSpPr>
          <p:cNvPr id="32" name="TextBox 31"/>
          <p:cNvSpPr txBox="1"/>
          <p:nvPr/>
        </p:nvSpPr>
        <p:spPr>
          <a:xfrm>
            <a:off x="6978650" y="903263"/>
            <a:ext cx="1828799" cy="369332"/>
          </a:xfrm>
          <a:prstGeom prst="rect">
            <a:avLst/>
          </a:prstGeom>
          <a:noFill/>
        </p:spPr>
        <p:txBody>
          <a:bodyPr wrap="square" rtlCol="0">
            <a:spAutoFit/>
          </a:bodyPr>
          <a:lstStyle/>
          <a:p>
            <a:pPr algn="ctr"/>
            <a:r>
              <a:rPr lang="en-US" b="1" u="sng" dirty="0" smtClean="0">
                <a:solidFill>
                  <a:prstClr val="black"/>
                </a:solidFill>
              </a:rPr>
              <a:t>National Labs:</a:t>
            </a:r>
            <a:endParaRPr lang="en-US" b="1" u="sng" dirty="0">
              <a:solidFill>
                <a:prstClr val="black"/>
              </a:solidFill>
            </a:endParaRPr>
          </a:p>
        </p:txBody>
      </p:sp>
      <p:sp>
        <p:nvSpPr>
          <p:cNvPr id="33" name="TextBox 32"/>
          <p:cNvSpPr txBox="1"/>
          <p:nvPr/>
        </p:nvSpPr>
        <p:spPr>
          <a:xfrm>
            <a:off x="3745940" y="902641"/>
            <a:ext cx="1405772" cy="369332"/>
          </a:xfrm>
          <a:prstGeom prst="rect">
            <a:avLst/>
          </a:prstGeom>
          <a:noFill/>
        </p:spPr>
        <p:txBody>
          <a:bodyPr wrap="square" rtlCol="0">
            <a:spAutoFit/>
          </a:bodyPr>
          <a:lstStyle/>
          <a:p>
            <a:pPr algn="ctr"/>
            <a:r>
              <a:rPr lang="en-US" b="1" u="sng" dirty="0" smtClean="0">
                <a:solidFill>
                  <a:prstClr val="black"/>
                </a:solidFill>
              </a:rPr>
              <a:t>State:</a:t>
            </a:r>
            <a:endParaRPr lang="en-US" b="1" u="sng" dirty="0">
              <a:solidFill>
                <a:prstClr val="black"/>
              </a:solidFill>
            </a:endParaRPr>
          </a:p>
        </p:txBody>
      </p:sp>
      <p:sp>
        <p:nvSpPr>
          <p:cNvPr id="4" name="Rectangle 3"/>
          <p:cNvSpPr/>
          <p:nvPr/>
        </p:nvSpPr>
        <p:spPr>
          <a:xfrm>
            <a:off x="343352" y="887541"/>
            <a:ext cx="3276148" cy="501374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3721100" y="887541"/>
            <a:ext cx="1466850" cy="501374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5282941" y="891698"/>
            <a:ext cx="1569356" cy="501374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6959600" y="887541"/>
            <a:ext cx="1873250" cy="501374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2050" name="Picture 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365750" y="2281484"/>
            <a:ext cx="1389929" cy="103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23"/>
          <p:cNvSpPr txBox="1">
            <a:spLocks noChangeArrowheads="1"/>
          </p:cNvSpPr>
          <p:nvPr/>
        </p:nvSpPr>
        <p:spPr bwMode="auto">
          <a:xfrm>
            <a:off x="5044945" y="3334490"/>
            <a:ext cx="20193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Font typeface="Arial" charset="0"/>
              <a:buChar char="•"/>
              <a:defRPr sz="2400">
                <a:solidFill>
                  <a:schemeClr val="tx1"/>
                </a:solidFill>
                <a:latin typeface="Calibri" pitchFamily="34" charset="0"/>
              </a:defRPr>
            </a:lvl1pPr>
            <a:lvl2pPr marL="742950" indent="-285750" defTabSz="457200" eaLnBrk="0" hangingPunct="0">
              <a:spcBef>
                <a:spcPct val="20000"/>
              </a:spcBef>
              <a:buFont typeface="Arial" charset="0"/>
              <a:buChar char="–"/>
              <a:defRPr sz="2000">
                <a:solidFill>
                  <a:schemeClr val="accent1"/>
                </a:solidFill>
                <a:latin typeface="Calibri" pitchFamily="34" charset="0"/>
              </a:defRPr>
            </a:lvl2pPr>
            <a:lvl3pPr marL="1143000" indent="-228600" defTabSz="457200" eaLnBrk="0" hangingPunct="0">
              <a:spcBef>
                <a:spcPct val="20000"/>
              </a:spcBef>
              <a:buFont typeface="Arial" charset="0"/>
              <a:buChar char="•"/>
              <a:defRPr>
                <a:solidFill>
                  <a:srgbClr val="31859C"/>
                </a:solidFill>
                <a:latin typeface="Calibri" pitchFamily="34" charset="0"/>
              </a:defRPr>
            </a:lvl3pPr>
            <a:lvl4pPr marL="1600200" indent="-228600" defTabSz="457200" eaLnBrk="0" hangingPunct="0">
              <a:spcBef>
                <a:spcPct val="20000"/>
              </a:spcBef>
              <a:buFont typeface="Arial" charset="0"/>
              <a:buChar char="–"/>
              <a:defRPr sz="1600">
                <a:solidFill>
                  <a:schemeClr val="tx1"/>
                </a:solidFill>
                <a:latin typeface="Calibri" pitchFamily="34" charset="0"/>
              </a:defRPr>
            </a:lvl4pPr>
            <a:lvl5pPr marL="2057400" indent="-228600" defTabSz="457200" eaLnBrk="0" hangingPunct="0">
              <a:spcBef>
                <a:spcPct val="20000"/>
              </a:spcBef>
              <a:buFont typeface="Arial" charset="0"/>
              <a:buChar char="»"/>
              <a:defRPr sz="16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16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16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16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16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000" dirty="0" smtClean="0">
                <a:solidFill>
                  <a:srgbClr val="000000"/>
                </a:solidFill>
                <a:latin typeface="Arial" charset="0"/>
                <a:cs typeface="Arial" charset="0"/>
              </a:rPr>
              <a:t>Critical Infrastructure </a:t>
            </a:r>
          </a:p>
          <a:p>
            <a:pPr algn="ctr" eaLnBrk="1" fontAlgn="base" hangingPunct="1">
              <a:spcBef>
                <a:spcPct val="0"/>
              </a:spcBef>
              <a:spcAft>
                <a:spcPct val="0"/>
              </a:spcAft>
              <a:buFontTx/>
              <a:buNone/>
            </a:pPr>
            <a:r>
              <a:rPr lang="en-US" altLang="en-US" sz="1000" dirty="0" smtClean="0">
                <a:solidFill>
                  <a:srgbClr val="000000"/>
                </a:solidFill>
                <a:latin typeface="Arial" charset="0"/>
                <a:cs typeface="Arial" charset="0"/>
              </a:rPr>
              <a:t>Protection Working Group</a:t>
            </a:r>
          </a:p>
          <a:p>
            <a:pPr algn="ctr" eaLnBrk="1" fontAlgn="base" hangingPunct="1">
              <a:spcBef>
                <a:spcPct val="0"/>
              </a:spcBef>
              <a:spcAft>
                <a:spcPct val="0"/>
              </a:spcAft>
              <a:buFont typeface="Arial" charset="0"/>
              <a:buNone/>
            </a:pPr>
            <a:r>
              <a:rPr lang="en-US" altLang="en-US" sz="1000" dirty="0">
                <a:solidFill>
                  <a:srgbClr val="000000"/>
                </a:solidFill>
                <a:latin typeface="Arial" charset="0"/>
                <a:cs typeface="Arial" charset="0"/>
              </a:rPr>
              <a:t>(CIPWG)</a:t>
            </a:r>
          </a:p>
          <a:p>
            <a:pPr algn="ctr" eaLnBrk="1" fontAlgn="base" hangingPunct="1">
              <a:spcBef>
                <a:spcPct val="0"/>
              </a:spcBef>
              <a:spcAft>
                <a:spcPct val="0"/>
              </a:spcAft>
              <a:buFont typeface="Arial" charset="0"/>
              <a:buNone/>
            </a:pPr>
            <a:r>
              <a:rPr lang="en-US" altLang="en-US" sz="1000" dirty="0" smtClean="0">
                <a:solidFill>
                  <a:srgbClr val="000000"/>
                </a:solidFill>
                <a:latin typeface="Arial" charset="0"/>
                <a:cs typeface="Arial" charset="0"/>
              </a:rPr>
              <a:t>Utility Owners/Operators</a:t>
            </a:r>
            <a:endParaRPr lang="en-US" altLang="en-US" sz="1000" dirty="0">
              <a:solidFill>
                <a:srgbClr val="000000"/>
              </a:solidFill>
              <a:latin typeface="Arial" charset="0"/>
              <a:cs typeface="Arial" charset="0"/>
            </a:endParaRPr>
          </a:p>
        </p:txBody>
      </p:sp>
    </p:spTree>
    <p:extLst>
      <p:ext uri="{BB962C8B-B14F-4D97-AF65-F5344CB8AC3E}">
        <p14:creationId xmlns:p14="http://schemas.microsoft.com/office/powerpoint/2010/main" val="3517917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95400" y="2736053"/>
            <a:ext cx="6553200" cy="1385895"/>
            <a:chOff x="1295400" y="2799182"/>
            <a:chExt cx="6553200" cy="1385895"/>
          </a:xfrm>
        </p:grpSpPr>
        <p:sp>
          <p:nvSpPr>
            <p:cNvPr id="5" name="TextBox 4"/>
            <p:cNvSpPr txBox="1"/>
            <p:nvPr/>
          </p:nvSpPr>
          <p:spPr>
            <a:xfrm>
              <a:off x="1295400" y="3199742"/>
              <a:ext cx="6553200" cy="584775"/>
            </a:xfrm>
            <a:prstGeom prst="rect">
              <a:avLst/>
            </a:prstGeom>
            <a:noFill/>
          </p:spPr>
          <p:txBody>
            <a:bodyPr wrap="square" rtlCol="0">
              <a:spAutoFit/>
            </a:bodyPr>
            <a:lstStyle/>
            <a:p>
              <a:pPr algn="ctr"/>
              <a:r>
                <a:rPr lang="en-US" sz="3200" b="1" dirty="0" smtClean="0"/>
                <a:t>Social Media Update</a:t>
              </a:r>
              <a:endParaRPr lang="en-US" b="1" dirty="0" smtClean="0"/>
            </a:p>
          </p:txBody>
        </p:sp>
        <p:cxnSp>
          <p:nvCxnSpPr>
            <p:cNvPr id="8" name="Straight Connector 7"/>
            <p:cNvCxnSpPr/>
            <p:nvPr/>
          </p:nvCxnSpPr>
          <p:spPr>
            <a:xfrm>
              <a:off x="1428750" y="2799182"/>
              <a:ext cx="6286500" cy="0"/>
            </a:xfrm>
            <a:prstGeom prst="line">
              <a:avLst/>
            </a:prstGeom>
            <a:ln>
              <a:solidFill>
                <a:srgbClr val="00385E"/>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438275" y="4185077"/>
              <a:ext cx="6286500" cy="0"/>
            </a:xfrm>
            <a:prstGeom prst="line">
              <a:avLst/>
            </a:prstGeom>
            <a:ln>
              <a:solidFill>
                <a:srgbClr val="00385E"/>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467399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Improving communications with consumers</a:t>
            </a:r>
            <a:endParaRPr lang="en-US" sz="2800" dirty="0"/>
          </a:p>
        </p:txBody>
      </p:sp>
      <p:pic>
        <p:nvPicPr>
          <p:cNvPr id="8" name="Picture 7"/>
          <p:cNvPicPr>
            <a:picLocks noChangeAspect="1"/>
          </p:cNvPicPr>
          <p:nvPr/>
        </p:nvPicPr>
        <p:blipFill>
          <a:blip r:embed="rId3"/>
          <a:stretch>
            <a:fillRect/>
          </a:stretch>
        </p:blipFill>
        <p:spPr>
          <a:xfrm>
            <a:off x="6391042" y="679720"/>
            <a:ext cx="2310196" cy="2310198"/>
          </a:xfrm>
          <a:prstGeom prst="rect">
            <a:avLst/>
          </a:prstGeom>
        </p:spPr>
      </p:pic>
      <p:sp>
        <p:nvSpPr>
          <p:cNvPr id="4" name="TextBox 3"/>
          <p:cNvSpPr txBox="1"/>
          <p:nvPr/>
        </p:nvSpPr>
        <p:spPr>
          <a:xfrm>
            <a:off x="2552580" y="759223"/>
            <a:ext cx="4217744" cy="1333698"/>
          </a:xfrm>
          <a:prstGeom prst="rect">
            <a:avLst/>
          </a:prstGeom>
          <a:noFill/>
        </p:spPr>
        <p:txBody>
          <a:bodyPr wrap="square" rtlCol="0">
            <a:spAutoFit/>
          </a:bodyPr>
          <a:lstStyle/>
          <a:p>
            <a:pPr>
              <a:spcAft>
                <a:spcPts val="400"/>
              </a:spcAft>
            </a:pPr>
            <a:r>
              <a:rPr lang="en-US" sz="2000" b="1" dirty="0" smtClean="0"/>
              <a:t>ERCOT website – added features </a:t>
            </a:r>
          </a:p>
          <a:p>
            <a:pPr marL="231775" indent="-231775">
              <a:spcAft>
                <a:spcPts val="400"/>
              </a:spcAft>
              <a:buFont typeface="Arial" panose="020B0604020202020204" pitchFamily="34" charset="0"/>
              <a:buChar char="•"/>
            </a:pPr>
            <a:r>
              <a:rPr lang="en-US" b="1" dirty="0" smtClean="0"/>
              <a:t>Today’s Outlook: </a:t>
            </a:r>
            <a:r>
              <a:rPr lang="en-US" dirty="0" smtClean="0"/>
              <a:t>Real-Time demand and capacity </a:t>
            </a:r>
          </a:p>
          <a:p>
            <a:pPr marL="231775" indent="-231775">
              <a:spcAft>
                <a:spcPts val="400"/>
              </a:spcAft>
              <a:buFont typeface="Arial" panose="020B0604020202020204" pitchFamily="34" charset="0"/>
              <a:buChar char="•"/>
            </a:pPr>
            <a:r>
              <a:rPr lang="en-US" b="1" dirty="0" smtClean="0"/>
              <a:t>Weather page: </a:t>
            </a:r>
            <a:r>
              <a:rPr lang="en-US" dirty="0" smtClean="0"/>
              <a:t>Daily, seasonal</a:t>
            </a:r>
            <a:endParaRPr lang="en-US" dirty="0"/>
          </a:p>
        </p:txBody>
      </p:sp>
      <p:sp>
        <p:nvSpPr>
          <p:cNvPr id="5" name="TextBox 4"/>
          <p:cNvSpPr txBox="1"/>
          <p:nvPr/>
        </p:nvSpPr>
        <p:spPr>
          <a:xfrm>
            <a:off x="5230896" y="2888119"/>
            <a:ext cx="3157087" cy="1384995"/>
          </a:xfrm>
          <a:prstGeom prst="rect">
            <a:avLst/>
          </a:prstGeom>
          <a:noFill/>
        </p:spPr>
        <p:txBody>
          <a:bodyPr wrap="square" rtlCol="0">
            <a:spAutoFit/>
          </a:bodyPr>
          <a:lstStyle/>
          <a:p>
            <a:pPr fontAlgn="auto">
              <a:spcBef>
                <a:spcPts val="0"/>
              </a:spcBef>
              <a:spcAft>
                <a:spcPts val="400"/>
              </a:spcAft>
              <a:defRPr/>
            </a:pPr>
            <a:r>
              <a:rPr lang="en-US" sz="2000" b="1" dirty="0" smtClean="0"/>
              <a:t>Social media – join us!</a:t>
            </a:r>
          </a:p>
          <a:p>
            <a:pPr marL="285750" indent="-285750" fontAlgn="auto">
              <a:spcBef>
                <a:spcPts val="0"/>
              </a:spcBef>
              <a:spcAft>
                <a:spcPts val="400"/>
              </a:spcAft>
              <a:buFont typeface="Arial" pitchFamily="34" charset="0"/>
              <a:buChar char="•"/>
              <a:defRPr/>
            </a:pPr>
            <a:r>
              <a:rPr lang="en-US" dirty="0"/>
              <a:t>Twitter: </a:t>
            </a:r>
            <a:r>
              <a:rPr lang="en-US" dirty="0" smtClean="0"/>
              <a:t>6,400</a:t>
            </a:r>
            <a:r>
              <a:rPr lang="en-US" dirty="0"/>
              <a:t>+ followers</a:t>
            </a:r>
          </a:p>
          <a:p>
            <a:pPr marL="285750" indent="-285750" fontAlgn="auto">
              <a:spcBef>
                <a:spcPts val="0"/>
              </a:spcBef>
              <a:spcAft>
                <a:spcPts val="400"/>
              </a:spcAft>
              <a:buFont typeface="Arial" pitchFamily="34" charset="0"/>
              <a:buChar char="•"/>
              <a:defRPr/>
            </a:pPr>
            <a:r>
              <a:rPr lang="en-US" dirty="0"/>
              <a:t>Facebook: 1,500+ friends</a:t>
            </a:r>
          </a:p>
          <a:p>
            <a:pPr marL="285750" indent="-285750" fontAlgn="auto">
              <a:spcBef>
                <a:spcPts val="0"/>
              </a:spcBef>
              <a:spcAft>
                <a:spcPts val="400"/>
              </a:spcAft>
              <a:buFont typeface="Arial" pitchFamily="34" charset="0"/>
              <a:buChar char="•"/>
              <a:defRPr/>
            </a:pPr>
            <a:r>
              <a:rPr lang="en-US" dirty="0"/>
              <a:t>LinkedIn: </a:t>
            </a:r>
            <a:r>
              <a:rPr lang="en-US" dirty="0" smtClean="0"/>
              <a:t>3,500</a:t>
            </a:r>
            <a:r>
              <a:rPr lang="en-US" dirty="0"/>
              <a:t>+ followers</a:t>
            </a:r>
          </a:p>
        </p:txBody>
      </p:sp>
      <p:grpSp>
        <p:nvGrpSpPr>
          <p:cNvPr id="15" name="Group 14"/>
          <p:cNvGrpSpPr/>
          <p:nvPr/>
        </p:nvGrpSpPr>
        <p:grpSpPr>
          <a:xfrm>
            <a:off x="621575" y="2820289"/>
            <a:ext cx="4361842" cy="1652022"/>
            <a:chOff x="953649" y="2808070"/>
            <a:chExt cx="4361842" cy="1652022"/>
          </a:xfrm>
        </p:grpSpPr>
        <p:pic>
          <p:nvPicPr>
            <p:cNvPr id="10" name="Picture 9"/>
            <p:cNvPicPr>
              <a:picLocks noChangeAspect="1"/>
            </p:cNvPicPr>
            <p:nvPr/>
          </p:nvPicPr>
          <p:blipFill>
            <a:blip r:embed="rId4"/>
            <a:stretch>
              <a:fillRect/>
            </a:stretch>
          </p:blipFill>
          <p:spPr>
            <a:xfrm rot="21324699">
              <a:off x="953649" y="3003996"/>
              <a:ext cx="2509094" cy="1456096"/>
            </a:xfrm>
            <a:prstGeom prst="rect">
              <a:avLst/>
            </a:prstGeom>
            <a:effectLst>
              <a:outerShdw blurRad="50800" dist="38100" dir="2700000" algn="tl" rotWithShape="0">
                <a:prstClr val="black">
                  <a:alpha val="40000"/>
                </a:prstClr>
              </a:outerShdw>
            </a:effec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
              <a:off x="3245087" y="2808070"/>
              <a:ext cx="2070404" cy="1609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01117">
            <a:off x="7257227" y="4145164"/>
            <a:ext cx="1566515" cy="1566515"/>
          </a:xfrm>
          <a:prstGeom prst="rect">
            <a:avLst/>
          </a:prstGeom>
          <a:scene3d>
            <a:camera prst="orthographicFront">
              <a:rot lat="0" lon="0" rev="1800000"/>
            </a:camera>
            <a:lightRig rig="threePt" dir="t"/>
          </a:scene3d>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520753">
            <a:off x="6508954" y="4152416"/>
            <a:ext cx="1552009" cy="1552009"/>
          </a:xfrm>
          <a:prstGeom prst="rect">
            <a:avLst/>
          </a:prstGeom>
          <a:scene3d>
            <a:camera prst="orthographicFront">
              <a:rot lat="0" lon="0" rev="20399999"/>
            </a:camera>
            <a:lightRig rig="threePt" dir="t"/>
          </a:scene3d>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57625" y="4884189"/>
            <a:ext cx="1765723" cy="1765723"/>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40936" y="4712753"/>
            <a:ext cx="1688047" cy="1688047"/>
          </a:xfrm>
          <a:prstGeom prst="rect">
            <a:avLst/>
          </a:prstGeom>
          <a:scene3d>
            <a:camera prst="orthographicFront">
              <a:rot lat="0" lon="0" rev="300000"/>
            </a:camera>
            <a:lightRig rig="threePt" dir="t"/>
          </a:scene3d>
        </p:spPr>
      </p:pic>
      <p:sp>
        <p:nvSpPr>
          <p:cNvPr id="16" name="TextBox 15"/>
          <p:cNvSpPr txBox="1"/>
          <p:nvPr/>
        </p:nvSpPr>
        <p:spPr>
          <a:xfrm>
            <a:off x="722384" y="4591449"/>
            <a:ext cx="6099243" cy="1384995"/>
          </a:xfrm>
          <a:prstGeom prst="rect">
            <a:avLst/>
          </a:prstGeom>
          <a:noFill/>
        </p:spPr>
        <p:txBody>
          <a:bodyPr wrap="square" rtlCol="0">
            <a:spAutoFit/>
          </a:bodyPr>
          <a:lstStyle/>
          <a:p>
            <a:pPr>
              <a:spcAft>
                <a:spcPts val="400"/>
              </a:spcAft>
            </a:pPr>
            <a:r>
              <a:rPr lang="en-US" sz="2000" b="1" dirty="0" smtClean="0"/>
              <a:t>ERCOT Energy Saver mobile app – upgraded</a:t>
            </a:r>
          </a:p>
          <a:p>
            <a:pPr marL="285750" indent="-285750">
              <a:spcAft>
                <a:spcPts val="400"/>
              </a:spcAft>
              <a:buFont typeface="Arial" panose="020B0604020202020204" pitchFamily="34" charset="0"/>
              <a:buChar char="•"/>
            </a:pPr>
            <a:r>
              <a:rPr lang="en-US" dirty="0"/>
              <a:t>System conditions – Real-Time demand and capacity</a:t>
            </a:r>
          </a:p>
          <a:p>
            <a:pPr marL="285750" indent="-285750">
              <a:spcAft>
                <a:spcPts val="400"/>
              </a:spcAft>
              <a:buFont typeface="Arial" panose="020B0604020202020204" pitchFamily="34" charset="0"/>
              <a:buChar char="•"/>
            </a:pPr>
            <a:r>
              <a:rPr lang="en-US" dirty="0"/>
              <a:t>Wholesale pricing information – Hubs and Load Zones</a:t>
            </a:r>
          </a:p>
          <a:p>
            <a:pPr marL="285750" indent="-285750">
              <a:spcAft>
                <a:spcPts val="400"/>
              </a:spcAft>
              <a:buFont typeface="Arial" panose="020B0604020202020204" pitchFamily="34" charset="0"/>
              <a:buChar char="•"/>
            </a:pPr>
            <a:r>
              <a:rPr lang="en-US" dirty="0" smtClean="0"/>
              <a:t>Information-sharing </a:t>
            </a:r>
            <a:r>
              <a:rPr lang="en-US" dirty="0"/>
              <a:t>options</a:t>
            </a:r>
          </a:p>
        </p:txBody>
      </p:sp>
      <p:pic>
        <p:nvPicPr>
          <p:cNvPr id="3"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9663" y="697584"/>
            <a:ext cx="2114728" cy="2049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25294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4365" y="761224"/>
            <a:ext cx="6355271" cy="2723688"/>
          </a:xfrm>
          <a:prstGeom prst="rect">
            <a:avLst/>
          </a:prstGeom>
        </p:spPr>
      </p:pic>
      <p:sp>
        <p:nvSpPr>
          <p:cNvPr id="2" name="Title 1"/>
          <p:cNvSpPr>
            <a:spLocks noGrp="1"/>
          </p:cNvSpPr>
          <p:nvPr>
            <p:ph type="title"/>
          </p:nvPr>
        </p:nvSpPr>
        <p:spPr/>
        <p:txBody>
          <a:bodyPr/>
          <a:lstStyle/>
          <a:p>
            <a:r>
              <a:rPr lang="en-US" dirty="0" smtClean="0"/>
              <a:t>Looking back on 2014</a:t>
            </a:r>
            <a:endParaRPr lang="en-US" dirty="0"/>
          </a:p>
        </p:txBody>
      </p:sp>
      <p:sp>
        <p:nvSpPr>
          <p:cNvPr id="3" name="Rectangle 2"/>
          <p:cNvSpPr/>
          <p:nvPr/>
        </p:nvSpPr>
        <p:spPr>
          <a:xfrm>
            <a:off x="730593" y="3416112"/>
            <a:ext cx="7682814" cy="2554545"/>
          </a:xfrm>
          <a:prstGeom prst="rect">
            <a:avLst/>
          </a:prstGeom>
        </p:spPr>
        <p:txBody>
          <a:bodyPr wrap="square">
            <a:spAutoFit/>
          </a:bodyPr>
          <a:lstStyle/>
          <a:p>
            <a:r>
              <a:rPr lang="en-US" sz="1600" dirty="0" smtClean="0"/>
              <a:t>During 2014, ERCOT experienced several new monthly records, especially during cold-weather periods. The system managed these challenges well, thanks in great part to the work by all </a:t>
            </a:r>
            <a:r>
              <a:rPr lang="en-US" sz="1600" dirty="0"/>
              <a:t>of you — transmission and distribution operators, QSE and plant operators, and our own internal </a:t>
            </a:r>
            <a:r>
              <a:rPr lang="en-US" sz="1600" dirty="0" smtClean="0"/>
              <a:t>team of committed and skilled operators. Our challenges ahead include the potential impacts of new regulations, more localized concerns while grid improvements continue, and integrating increasing amounts of intermittent renewables. We expect that our shared commitment </a:t>
            </a:r>
            <a:r>
              <a:rPr lang="en-US" sz="1600" dirty="0"/>
              <a:t>and excellent </a:t>
            </a:r>
            <a:r>
              <a:rPr lang="en-US" sz="1600" dirty="0" smtClean="0"/>
              <a:t>teamwork will enable us all to keep the grid reliable and the power flowing throughout the ERCOT region. </a:t>
            </a:r>
            <a:r>
              <a:rPr lang="en-US" sz="1600" dirty="0"/>
              <a:t>I sincerely thank you all for your continued hard work and dedication. It truly matters and makes a difference</a:t>
            </a:r>
            <a:r>
              <a:rPr lang="en-US" sz="1600" dirty="0" smtClean="0"/>
              <a:t>.</a:t>
            </a:r>
            <a:endParaRPr lang="en-US" sz="1600" dirty="0"/>
          </a:p>
        </p:txBody>
      </p:sp>
    </p:spTree>
    <p:extLst>
      <p:ext uri="{BB962C8B-B14F-4D97-AF65-F5344CB8AC3E}">
        <p14:creationId xmlns:p14="http://schemas.microsoft.com/office/powerpoint/2010/main" val="30638280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663" y="206674"/>
            <a:ext cx="8458200" cy="461665"/>
          </a:xfrm>
        </p:spPr>
        <p:txBody>
          <a:bodyPr/>
          <a:lstStyle/>
          <a:p>
            <a:r>
              <a:rPr lang="en-US" dirty="0" smtClean="0"/>
              <a:t>2014 in Review: Managing today, preparing for tomorrow</a:t>
            </a:r>
            <a:endParaRPr lang="en-US" dirty="0"/>
          </a:p>
        </p:txBody>
      </p:sp>
      <p:sp>
        <p:nvSpPr>
          <p:cNvPr id="3" name="Content Placeholder 7"/>
          <p:cNvSpPr txBox="1">
            <a:spLocks/>
          </p:cNvSpPr>
          <p:nvPr/>
        </p:nvSpPr>
        <p:spPr>
          <a:xfrm>
            <a:off x="5197874" y="754064"/>
            <a:ext cx="3695700" cy="5894385"/>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smtClean="0"/>
              <a:t>Identified and defined, with stakeholders, the Ancillary Services needed to support reliability of the future electric grid </a:t>
            </a:r>
          </a:p>
          <a:p>
            <a:pPr>
              <a:spcBef>
                <a:spcPts val="1200"/>
              </a:spcBef>
            </a:pPr>
            <a:r>
              <a:rPr lang="en-US" sz="1600" dirty="0" smtClean="0"/>
              <a:t>Completed upgrades to the Taylor Control Center to continue improving operations</a:t>
            </a:r>
          </a:p>
          <a:p>
            <a:pPr>
              <a:spcBef>
                <a:spcPts val="1200"/>
              </a:spcBef>
            </a:pPr>
            <a:r>
              <a:rPr lang="en-US" sz="1600" dirty="0" smtClean="0"/>
              <a:t>Developed capability for demand response providers to participate in Real-Time Energy Market</a:t>
            </a:r>
          </a:p>
          <a:p>
            <a:pPr>
              <a:spcBef>
                <a:spcPts val="1200"/>
              </a:spcBef>
            </a:pPr>
            <a:r>
              <a:rPr lang="en-US" sz="1600" dirty="0" smtClean="0"/>
              <a:t>Evaluated and reported on the potential impacts of new and pending environmental regulations on future grid reliability </a:t>
            </a:r>
          </a:p>
          <a:p>
            <a:pPr>
              <a:spcBef>
                <a:spcPts val="1200"/>
              </a:spcBef>
            </a:pPr>
            <a:r>
              <a:rPr lang="en-US" sz="1600" dirty="0" smtClean="0"/>
              <a:t>Responded effectively to emergency conditions, maintaining a reliable grid during extreme winter weather and localized challenges</a:t>
            </a:r>
            <a:endParaRPr lang="en-US" sz="1600" dirty="0"/>
          </a:p>
        </p:txBody>
      </p:sp>
      <p:pic>
        <p:nvPicPr>
          <p:cNvPr id="4" name="Picture 3"/>
          <p:cNvPicPr>
            <a:picLocks noGrp="1" noChangeAspect="1"/>
          </p:cNvPicPr>
          <p:nvPr isPhoto="1"/>
        </p:nvPicPr>
        <p:blipFill rotWithShape="1">
          <a:blip r:embed="rId2" cstate="print">
            <a:extLst>
              <a:ext uri="{28A0092B-C50C-407E-A947-70E740481C1C}">
                <a14:useLocalDpi xmlns:a14="http://schemas.microsoft.com/office/drawing/2010/main" val="0"/>
              </a:ext>
            </a:extLst>
          </a:blip>
          <a:srcRect r="40148"/>
          <a:stretch/>
        </p:blipFill>
        <p:spPr>
          <a:xfrm>
            <a:off x="311946" y="668339"/>
            <a:ext cx="4831554" cy="5381624"/>
          </a:xfrm>
          <a:prstGeom prst="rect">
            <a:avLst/>
          </a:prstGeom>
          <a:noFill/>
          <a:ln>
            <a:noFill/>
          </a:ln>
        </p:spPr>
      </p:pic>
    </p:spTree>
    <p:extLst>
      <p:ext uri="{BB962C8B-B14F-4D97-AF65-F5344CB8AC3E}">
        <p14:creationId xmlns:p14="http://schemas.microsoft.com/office/powerpoint/2010/main" val="3052282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2014 in Review: </a:t>
            </a:r>
            <a:r>
              <a:rPr lang="en-US" dirty="0" smtClean="0"/>
              <a:t>Using resources wisely </a:t>
            </a:r>
            <a:endParaRPr lang="en-US" dirty="0"/>
          </a:p>
        </p:txBody>
      </p:sp>
      <p:sp>
        <p:nvSpPr>
          <p:cNvPr id="3" name="TextBox 2"/>
          <p:cNvSpPr txBox="1"/>
          <p:nvPr/>
        </p:nvSpPr>
        <p:spPr>
          <a:xfrm>
            <a:off x="468351" y="947854"/>
            <a:ext cx="3869473" cy="498598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dirty="0"/>
              <a:t>Achieved at least $4.9 million in cost savings through vendor collaborations and other strategic activities </a:t>
            </a:r>
          </a:p>
          <a:p>
            <a:pPr marL="285750" indent="-285750">
              <a:spcAft>
                <a:spcPts val="1200"/>
              </a:spcAft>
              <a:buFont typeface="Arial" panose="020B0604020202020204" pitchFamily="34" charset="0"/>
              <a:buChar char="•"/>
            </a:pPr>
            <a:r>
              <a:rPr lang="en-US" dirty="0"/>
              <a:t>Developed and executed departmental business plans that support ERCOT strategic initiatives</a:t>
            </a:r>
          </a:p>
          <a:p>
            <a:pPr marL="285750" indent="-285750">
              <a:spcAft>
                <a:spcPts val="1200"/>
              </a:spcAft>
              <a:buFont typeface="Arial" panose="020B0604020202020204" pitchFamily="34" charset="0"/>
              <a:buChar char="•"/>
            </a:pPr>
            <a:r>
              <a:rPr lang="en-US" dirty="0"/>
              <a:t>Improved framework and processes for Enterprise Risk Management activities</a:t>
            </a:r>
          </a:p>
          <a:p>
            <a:pPr marL="285750" indent="-285750">
              <a:spcAft>
                <a:spcPts val="1200"/>
              </a:spcAft>
              <a:buFont typeface="Arial" panose="020B0604020202020204" pitchFamily="34" charset="0"/>
              <a:buChar char="•"/>
            </a:pPr>
            <a:r>
              <a:rPr lang="en-US" dirty="0"/>
              <a:t>Supported the community in numerous ways, providing donations and services to organizations serving children, the elderly, veterans and schools </a:t>
            </a:r>
          </a:p>
        </p:txBody>
      </p:sp>
      <p:pic>
        <p:nvPicPr>
          <p:cNvPr id="1027" name="Picture 3" descr="C:\Users\rsearcy\AppData\Local\Microsoft\Windows\Temporary Internet Files\Content.Outlook\U0BBXBQ2\IMG_0818 (2).JPG"/>
          <p:cNvPicPr>
            <a:picLocks noChangeAspect="1" noChangeArrowheads="1"/>
          </p:cNvPicPr>
          <p:nvPr/>
        </p:nvPicPr>
        <p:blipFill rotWithShape="1">
          <a:blip r:embed="rId2">
            <a:extLst>
              <a:ext uri="{28A0092B-C50C-407E-A947-70E740481C1C}">
                <a14:useLocalDpi xmlns:a14="http://schemas.microsoft.com/office/drawing/2010/main" val="0"/>
              </a:ext>
            </a:extLst>
          </a:blip>
          <a:srcRect l="27485" t="4134" r="24515" b="-2688"/>
          <a:stretch/>
        </p:blipFill>
        <p:spPr bwMode="auto">
          <a:xfrm>
            <a:off x="4560847" y="685412"/>
            <a:ext cx="4181709" cy="5723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0565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Current Records – </a:t>
            </a:r>
            <a:r>
              <a:rPr lang="en-US" sz="2000" dirty="0" smtClean="0">
                <a:solidFill>
                  <a:srgbClr val="005386"/>
                </a:solidFill>
              </a:rPr>
              <a:t>April 1, 2015</a:t>
            </a:r>
            <a:endParaRPr lang="en-US" sz="2000" dirty="0">
              <a:solidFill>
                <a:srgbClr val="005386"/>
              </a:solidFill>
            </a:endParaRPr>
          </a:p>
        </p:txBody>
      </p:sp>
      <p:sp>
        <p:nvSpPr>
          <p:cNvPr id="6" name="Rectangle 5"/>
          <p:cNvSpPr/>
          <p:nvPr/>
        </p:nvSpPr>
        <p:spPr>
          <a:xfrm>
            <a:off x="444061" y="829340"/>
            <a:ext cx="7992367" cy="5146024"/>
          </a:xfrm>
          <a:prstGeom prst="rect">
            <a:avLst/>
          </a:prstGeom>
        </p:spPr>
        <p:txBody>
          <a:bodyPr wrap="square">
            <a:spAutoFit/>
          </a:bodyPr>
          <a:lstStyle/>
          <a:p>
            <a:pPr>
              <a:lnSpc>
                <a:spcPts val="1300"/>
              </a:lnSpc>
              <a:spcBef>
                <a:spcPts val="1000"/>
              </a:spcBef>
              <a:spcAft>
                <a:spcPts val="300"/>
              </a:spcAft>
              <a:tabLst>
                <a:tab pos="1600200" algn="l"/>
              </a:tabLst>
              <a:defRPr/>
            </a:pPr>
            <a:r>
              <a:rPr lang="en-US" sz="1600" b="1" dirty="0" smtClean="0">
                <a:solidFill>
                  <a:srgbClr val="005386"/>
                </a:solidFill>
                <a:latin typeface="Arial"/>
                <a:cs typeface="Times New Roman"/>
              </a:rPr>
              <a:t>Peak </a:t>
            </a:r>
            <a:r>
              <a:rPr lang="en-US" sz="1600" b="1" dirty="0">
                <a:solidFill>
                  <a:srgbClr val="005386"/>
                </a:solidFill>
                <a:latin typeface="Arial"/>
                <a:cs typeface="Times New Roman"/>
              </a:rPr>
              <a:t>Demand Record: </a:t>
            </a:r>
            <a:r>
              <a:rPr lang="en-US" sz="1600" b="1" dirty="0" smtClean="0">
                <a:solidFill>
                  <a:srgbClr val="005386"/>
                </a:solidFill>
                <a:latin typeface="Arial"/>
                <a:cs typeface="Times New Roman"/>
              </a:rPr>
              <a:t>68,305 megawatts (MW)</a:t>
            </a:r>
            <a:endParaRPr lang="en-US" sz="1600" b="1" dirty="0">
              <a:solidFill>
                <a:srgbClr val="005386"/>
              </a:solidFill>
              <a:latin typeface="Arial"/>
              <a:cs typeface="Times New Roman"/>
            </a:endParaRPr>
          </a:p>
          <a:p>
            <a:pPr marL="342900" indent="-342900">
              <a:lnSpc>
                <a:spcPct val="115000"/>
              </a:lnSpc>
              <a:spcBef>
                <a:spcPts val="0"/>
              </a:spcBef>
              <a:spcAft>
                <a:spcPts val="0"/>
              </a:spcAft>
              <a:buFont typeface="Symbol"/>
              <a:buChar char=""/>
              <a:defRPr/>
            </a:pPr>
            <a:r>
              <a:rPr lang="en-US" sz="1600" dirty="0" smtClean="0">
                <a:solidFill>
                  <a:srgbClr val="000000"/>
                </a:solidFill>
                <a:latin typeface="Arial"/>
                <a:ea typeface="Times New Roman"/>
                <a:cs typeface="Times New Roman"/>
              </a:rPr>
              <a:t>68,305 MW, August 3, 2011</a:t>
            </a:r>
          </a:p>
          <a:p>
            <a:pPr marL="342900" indent="-342900">
              <a:lnSpc>
                <a:spcPct val="115000"/>
              </a:lnSpc>
              <a:spcBef>
                <a:spcPts val="0"/>
              </a:spcBef>
              <a:spcAft>
                <a:spcPts val="0"/>
              </a:spcAft>
              <a:buFont typeface="Symbol"/>
              <a:buChar char=""/>
              <a:defRPr/>
            </a:pPr>
            <a:endParaRPr lang="en-US" sz="800" dirty="0" smtClean="0">
              <a:solidFill>
                <a:srgbClr val="000000"/>
              </a:solidFill>
              <a:latin typeface="Arial"/>
              <a:ea typeface="Times New Roman"/>
              <a:cs typeface="Times New Roman"/>
            </a:endParaRPr>
          </a:p>
          <a:p>
            <a:pPr>
              <a:lnSpc>
                <a:spcPts val="1300"/>
              </a:lnSpc>
              <a:spcBef>
                <a:spcPts val="1500"/>
              </a:spcBef>
              <a:spcAft>
                <a:spcPts val="300"/>
              </a:spcAft>
              <a:tabLst>
                <a:tab pos="1600200" algn="l"/>
              </a:tabLst>
              <a:defRPr/>
            </a:pPr>
            <a:r>
              <a:rPr lang="en-US" sz="1600" b="1" dirty="0" smtClean="0">
                <a:solidFill>
                  <a:srgbClr val="005386"/>
                </a:solidFill>
                <a:latin typeface="Arial"/>
                <a:cs typeface="Times New Roman"/>
              </a:rPr>
              <a:t>Weekend </a:t>
            </a:r>
            <a:r>
              <a:rPr lang="en-US" sz="1600" b="1" dirty="0">
                <a:solidFill>
                  <a:srgbClr val="005386"/>
                </a:solidFill>
                <a:latin typeface="Arial"/>
                <a:cs typeface="Times New Roman"/>
              </a:rPr>
              <a:t>Record</a:t>
            </a:r>
          </a:p>
          <a:p>
            <a:pPr marL="342900" indent="-342900">
              <a:lnSpc>
                <a:spcPct val="115000"/>
              </a:lnSpc>
              <a:spcBef>
                <a:spcPts val="0"/>
              </a:spcBef>
              <a:spcAft>
                <a:spcPts val="0"/>
              </a:spcAft>
              <a:buFont typeface="Symbol"/>
              <a:buChar char=""/>
              <a:defRPr/>
            </a:pPr>
            <a:r>
              <a:rPr lang="en-US" sz="1600" dirty="0">
                <a:solidFill>
                  <a:srgbClr val="000000"/>
                </a:solidFill>
                <a:latin typeface="Arial"/>
                <a:ea typeface="Times New Roman"/>
                <a:cs typeface="Times New Roman"/>
              </a:rPr>
              <a:t>65,159 MW, Sunday, </a:t>
            </a:r>
            <a:r>
              <a:rPr lang="en-US" sz="1600" dirty="0" smtClean="0">
                <a:solidFill>
                  <a:srgbClr val="000000"/>
                </a:solidFill>
                <a:latin typeface="Arial"/>
                <a:ea typeface="Times New Roman"/>
                <a:cs typeface="Times New Roman"/>
              </a:rPr>
              <a:t>August 28, 2011</a:t>
            </a:r>
          </a:p>
          <a:p>
            <a:pPr marL="342900" indent="-342900">
              <a:lnSpc>
                <a:spcPct val="115000"/>
              </a:lnSpc>
              <a:spcBef>
                <a:spcPts val="0"/>
              </a:spcBef>
              <a:spcAft>
                <a:spcPts val="0"/>
              </a:spcAft>
              <a:buFont typeface="Symbol"/>
              <a:buChar char=""/>
              <a:defRPr/>
            </a:pPr>
            <a:endParaRPr lang="en-US" sz="800" dirty="0" smtClean="0">
              <a:solidFill>
                <a:srgbClr val="000000"/>
              </a:solidFill>
              <a:latin typeface="Arial"/>
              <a:ea typeface="Times New Roman"/>
              <a:cs typeface="Times New Roman"/>
            </a:endParaRPr>
          </a:p>
          <a:p>
            <a:pPr>
              <a:lnSpc>
                <a:spcPts val="1300"/>
              </a:lnSpc>
              <a:spcBef>
                <a:spcPts val="1500"/>
              </a:spcBef>
              <a:spcAft>
                <a:spcPts val="300"/>
              </a:spcAft>
              <a:tabLst>
                <a:tab pos="1600200" algn="l"/>
              </a:tabLst>
              <a:defRPr/>
            </a:pPr>
            <a:r>
              <a:rPr lang="en-US" sz="1600" b="1" dirty="0" smtClean="0">
                <a:solidFill>
                  <a:srgbClr val="005386"/>
                </a:solidFill>
                <a:latin typeface="Arial"/>
                <a:cs typeface="Times New Roman"/>
              </a:rPr>
              <a:t>Winter </a:t>
            </a:r>
            <a:r>
              <a:rPr lang="en-US" sz="1600" b="1" dirty="0">
                <a:solidFill>
                  <a:srgbClr val="005386"/>
                </a:solidFill>
                <a:latin typeface="Arial"/>
                <a:cs typeface="Times New Roman"/>
              </a:rPr>
              <a:t>Peak </a:t>
            </a:r>
            <a:r>
              <a:rPr lang="en-US" sz="1600" b="1" dirty="0" smtClean="0">
                <a:solidFill>
                  <a:srgbClr val="005386"/>
                </a:solidFill>
                <a:latin typeface="Arial"/>
                <a:cs typeface="Times New Roman"/>
              </a:rPr>
              <a:t>Record: 57,265 MW</a:t>
            </a:r>
            <a:endParaRPr lang="en-US" sz="1600" b="1" dirty="0">
              <a:solidFill>
                <a:srgbClr val="005386"/>
              </a:solidFill>
              <a:latin typeface="Arial"/>
              <a:cs typeface="Times New Roman"/>
            </a:endParaRPr>
          </a:p>
          <a:p>
            <a:pPr marL="342900" indent="-342900">
              <a:lnSpc>
                <a:spcPct val="115000"/>
              </a:lnSpc>
              <a:spcBef>
                <a:spcPts val="0"/>
              </a:spcBef>
              <a:spcAft>
                <a:spcPts val="0"/>
              </a:spcAft>
              <a:buFont typeface="Symbol"/>
              <a:buChar char=""/>
              <a:defRPr/>
            </a:pPr>
            <a:r>
              <a:rPr lang="en-US" sz="1600" dirty="0" smtClean="0"/>
              <a:t>57,265 MW, February 10, 2011</a:t>
            </a:r>
          </a:p>
          <a:p>
            <a:pPr marL="342900" indent="-342900">
              <a:lnSpc>
                <a:spcPct val="115000"/>
              </a:lnSpc>
              <a:spcBef>
                <a:spcPts val="0"/>
              </a:spcBef>
              <a:spcAft>
                <a:spcPts val="0"/>
              </a:spcAft>
              <a:buFont typeface="Symbol"/>
              <a:buChar char=""/>
              <a:defRPr/>
            </a:pPr>
            <a:endParaRPr lang="en-US" sz="800" dirty="0" smtClean="0"/>
          </a:p>
          <a:p>
            <a:pPr marL="285750" indent="-285750">
              <a:lnSpc>
                <a:spcPct val="115000"/>
              </a:lnSpc>
              <a:spcBef>
                <a:spcPts val="1500"/>
              </a:spcBef>
              <a:spcAft>
                <a:spcPts val="300"/>
              </a:spcAft>
              <a:tabLst>
                <a:tab pos="914400" algn="l"/>
              </a:tabLst>
              <a:defRPr/>
            </a:pPr>
            <a:r>
              <a:rPr lang="en-US" sz="1600" b="1" dirty="0" smtClean="0">
                <a:solidFill>
                  <a:srgbClr val="005386"/>
                </a:solidFill>
                <a:latin typeface="Arial"/>
                <a:cs typeface="Times New Roman"/>
              </a:rPr>
              <a:t>Wind Generation Records (instantaneous)</a:t>
            </a:r>
          </a:p>
          <a:p>
            <a:pPr marL="342900" indent="-342900">
              <a:lnSpc>
                <a:spcPct val="115000"/>
              </a:lnSpc>
              <a:spcBef>
                <a:spcPts val="0"/>
              </a:spcBef>
              <a:spcAft>
                <a:spcPts val="0"/>
              </a:spcAft>
              <a:buFont typeface="Symbol"/>
              <a:buChar char=""/>
              <a:defRPr/>
            </a:pPr>
            <a:r>
              <a:rPr lang="en-US" sz="1600" dirty="0" smtClean="0"/>
              <a:t>11,154 MW, February 19, 2015, 10:52 p.m.</a:t>
            </a:r>
            <a:endParaRPr lang="en-US" sz="1600" dirty="0" smtClean="0">
              <a:latin typeface="Arial"/>
              <a:ea typeface="Times New Roman"/>
              <a:cs typeface="Times New Roman"/>
            </a:endParaRPr>
          </a:p>
          <a:p>
            <a:pPr marL="742950" lvl="1" indent="-285750">
              <a:lnSpc>
                <a:spcPct val="115000"/>
              </a:lnSpc>
              <a:buFont typeface="Courier New"/>
              <a:buChar char="­"/>
              <a:tabLst>
                <a:tab pos="914400" algn="l"/>
              </a:tabLst>
              <a:defRPr/>
            </a:pPr>
            <a:r>
              <a:rPr lang="en-US" sz="1600" dirty="0"/>
              <a:t>Non-Coastal Wind </a:t>
            </a:r>
            <a:r>
              <a:rPr lang="en-US" sz="1600" dirty="0" smtClean="0"/>
              <a:t>Output = 9,872 MW</a:t>
            </a:r>
            <a:endParaRPr lang="en-US" sz="1600" dirty="0"/>
          </a:p>
          <a:p>
            <a:pPr marL="742950" lvl="1" indent="-285750">
              <a:lnSpc>
                <a:spcPct val="115000"/>
              </a:lnSpc>
              <a:buFont typeface="Courier New"/>
              <a:buChar char="­"/>
              <a:tabLst>
                <a:tab pos="914400" algn="l"/>
              </a:tabLst>
              <a:defRPr/>
            </a:pPr>
            <a:r>
              <a:rPr lang="en-US" sz="1600" dirty="0"/>
              <a:t>Coastal Wind </a:t>
            </a:r>
            <a:r>
              <a:rPr lang="en-US" sz="1600" dirty="0" smtClean="0"/>
              <a:t>Output = 1,282 MW</a:t>
            </a:r>
            <a:endParaRPr lang="en-US" sz="1600" dirty="0">
              <a:ea typeface="Times New Roman"/>
              <a:cs typeface="Times New Roman"/>
            </a:endParaRPr>
          </a:p>
          <a:p>
            <a:pPr marL="742950" lvl="1" indent="-285750">
              <a:lnSpc>
                <a:spcPct val="115000"/>
              </a:lnSpc>
              <a:buFont typeface="Courier New"/>
              <a:buChar char="­"/>
              <a:tabLst>
                <a:tab pos="914400" algn="l"/>
              </a:tabLst>
              <a:defRPr/>
            </a:pPr>
            <a:r>
              <a:rPr lang="en-US" sz="1600" dirty="0" smtClean="0"/>
              <a:t>Supplying 34.2% </a:t>
            </a:r>
            <a:r>
              <a:rPr lang="en-US" sz="1600" dirty="0"/>
              <a:t>of the </a:t>
            </a:r>
            <a:r>
              <a:rPr lang="en-US" sz="1600" dirty="0" smtClean="0"/>
              <a:t>load</a:t>
            </a:r>
          </a:p>
          <a:p>
            <a:pPr marL="742950" lvl="1" indent="-285750">
              <a:lnSpc>
                <a:spcPct val="115000"/>
              </a:lnSpc>
              <a:buFont typeface="Courier New"/>
              <a:buChar char="­"/>
              <a:tabLst>
                <a:tab pos="914400" algn="l"/>
              </a:tabLst>
              <a:defRPr/>
            </a:pPr>
            <a:r>
              <a:rPr lang="en-US" sz="1600" dirty="0" smtClean="0"/>
              <a:t>Active Wind Capacity </a:t>
            </a:r>
            <a:r>
              <a:rPr lang="en-US" sz="1600" dirty="0"/>
              <a:t>= </a:t>
            </a:r>
            <a:r>
              <a:rPr lang="en-US" sz="1600" dirty="0" smtClean="0"/>
              <a:t>13,370 MW</a:t>
            </a:r>
          </a:p>
          <a:p>
            <a:pPr marL="285750" indent="-285750">
              <a:lnSpc>
                <a:spcPct val="115000"/>
              </a:lnSpc>
              <a:buFont typeface="Arial" panose="020B0604020202020204" pitchFamily="34" charset="0"/>
              <a:buChar char="•"/>
              <a:tabLst>
                <a:tab pos="914400" algn="l"/>
              </a:tabLst>
              <a:defRPr/>
            </a:pPr>
            <a:r>
              <a:rPr lang="en-US" sz="1600" dirty="0" smtClean="0">
                <a:solidFill>
                  <a:prstClr val="black"/>
                </a:solidFill>
              </a:rPr>
              <a:t>40.58 % Wind Penetration, March 29, 2015, 2:12 a.m.</a:t>
            </a:r>
          </a:p>
          <a:p>
            <a:pPr marL="742950" lvl="1" indent="-285750">
              <a:lnSpc>
                <a:spcPct val="115000"/>
              </a:lnSpc>
              <a:buFont typeface="Courier New"/>
              <a:buChar char="­"/>
              <a:tabLst>
                <a:tab pos="914400" algn="l"/>
              </a:tabLst>
              <a:defRPr/>
            </a:pPr>
            <a:r>
              <a:rPr lang="en-US" sz="1600" dirty="0" smtClean="0">
                <a:solidFill>
                  <a:prstClr val="black"/>
                </a:solidFill>
              </a:rPr>
              <a:t>Total Wind Output = 10,308 MW</a:t>
            </a:r>
          </a:p>
          <a:p>
            <a:pPr marL="742950" lvl="1" indent="-285750">
              <a:lnSpc>
                <a:spcPct val="115000"/>
              </a:lnSpc>
              <a:buFont typeface="Courier New"/>
              <a:buChar char="­"/>
              <a:tabLst>
                <a:tab pos="914400" algn="l"/>
              </a:tabLst>
              <a:defRPr/>
            </a:pPr>
            <a:r>
              <a:rPr lang="en-US" sz="1600" dirty="0" smtClean="0"/>
              <a:t>Total Load = 25,400 MW</a:t>
            </a:r>
            <a:endParaRPr lang="en-US" sz="1600" dirty="0"/>
          </a:p>
        </p:txBody>
      </p:sp>
      <p:sp>
        <p:nvSpPr>
          <p:cNvPr id="3" name="TextBox 2"/>
          <p:cNvSpPr txBox="1"/>
          <p:nvPr/>
        </p:nvSpPr>
        <p:spPr>
          <a:xfrm>
            <a:off x="5307520" y="1806000"/>
            <a:ext cx="3393568" cy="1791260"/>
          </a:xfrm>
          <a:prstGeom prst="rect">
            <a:avLst/>
          </a:prstGeom>
          <a:solidFill>
            <a:schemeClr val="accent2">
              <a:lumMod val="75000"/>
              <a:alpha val="17000"/>
            </a:schemeClr>
          </a:solidFill>
        </p:spPr>
        <p:txBody>
          <a:bodyPr wrap="square" rtlCol="0">
            <a:spAutoFit/>
          </a:bodyPr>
          <a:lstStyle/>
          <a:p>
            <a:pPr>
              <a:lnSpc>
                <a:spcPct val="115000"/>
              </a:lnSpc>
              <a:tabLst>
                <a:tab pos="914400" algn="l"/>
              </a:tabLst>
              <a:defRPr/>
            </a:pPr>
            <a:r>
              <a:rPr lang="en-US" sz="1600" b="1" dirty="0">
                <a:solidFill>
                  <a:srgbClr val="005386"/>
                </a:solidFill>
                <a:cs typeface="Times New Roman"/>
              </a:rPr>
              <a:t>Summer </a:t>
            </a:r>
            <a:r>
              <a:rPr lang="en-US" sz="1600" b="1" dirty="0" smtClean="0">
                <a:solidFill>
                  <a:srgbClr val="005386"/>
                </a:solidFill>
                <a:cs typeface="Times New Roman"/>
              </a:rPr>
              <a:t>2014 Demand</a:t>
            </a:r>
            <a:endParaRPr lang="en-US" sz="1600" b="1" dirty="0">
              <a:solidFill>
                <a:srgbClr val="005386"/>
              </a:solidFill>
              <a:cs typeface="Times New Roman"/>
            </a:endParaRPr>
          </a:p>
          <a:p>
            <a:pPr marL="548640" lvl="1" indent="-274320">
              <a:lnSpc>
                <a:spcPct val="115000"/>
              </a:lnSpc>
              <a:buFont typeface="Lucida Grande"/>
              <a:buChar char="-"/>
              <a:tabLst>
                <a:tab pos="914400" algn="l"/>
              </a:tabLst>
              <a:defRPr/>
            </a:pPr>
            <a:r>
              <a:rPr lang="en-US" sz="1600" dirty="0" smtClean="0"/>
              <a:t>59,786 </a:t>
            </a:r>
            <a:r>
              <a:rPr lang="en-US" sz="1600" dirty="0"/>
              <a:t>MW, June </a:t>
            </a:r>
            <a:r>
              <a:rPr lang="en-US" sz="1600" dirty="0" smtClean="0"/>
              <a:t>30</a:t>
            </a:r>
            <a:endParaRPr lang="en-US" sz="1600" dirty="0"/>
          </a:p>
          <a:p>
            <a:pPr marL="548640" lvl="1" indent="-274320">
              <a:lnSpc>
                <a:spcPct val="115000"/>
              </a:lnSpc>
              <a:buFont typeface="Lucida Grande"/>
              <a:buChar char="-"/>
              <a:tabLst>
                <a:tab pos="914400" algn="l"/>
              </a:tabLst>
              <a:defRPr/>
            </a:pPr>
            <a:r>
              <a:rPr lang="en-US" sz="1600" dirty="0" smtClean="0"/>
              <a:t>63,532 </a:t>
            </a:r>
            <a:r>
              <a:rPr lang="en-US" sz="1600" dirty="0"/>
              <a:t>MW, July </a:t>
            </a:r>
            <a:r>
              <a:rPr lang="en-US" sz="1600" dirty="0" smtClean="0"/>
              <a:t>21</a:t>
            </a:r>
            <a:endParaRPr lang="en-US" sz="1600" dirty="0"/>
          </a:p>
          <a:p>
            <a:pPr marL="548640" lvl="1" indent="-274320">
              <a:lnSpc>
                <a:spcPct val="115000"/>
              </a:lnSpc>
              <a:buFont typeface="Lucida Grande"/>
              <a:buChar char="-"/>
              <a:tabLst>
                <a:tab pos="914400" algn="l"/>
              </a:tabLst>
              <a:defRPr/>
            </a:pPr>
            <a:r>
              <a:rPr lang="en-US" sz="1600" dirty="0" smtClean="0"/>
              <a:t>66,454 </a:t>
            </a:r>
            <a:r>
              <a:rPr lang="en-US" sz="1600" dirty="0"/>
              <a:t>MW, August </a:t>
            </a:r>
            <a:r>
              <a:rPr lang="en-US" sz="1600" dirty="0" smtClean="0"/>
              <a:t>25</a:t>
            </a:r>
          </a:p>
          <a:p>
            <a:pPr marL="548640" lvl="1" indent="-274320">
              <a:lnSpc>
                <a:spcPct val="115000"/>
              </a:lnSpc>
              <a:buFont typeface="Lucida Grande"/>
              <a:buChar char="-"/>
              <a:tabLst>
                <a:tab pos="914400" algn="l"/>
              </a:tabLst>
              <a:defRPr/>
            </a:pPr>
            <a:r>
              <a:rPr lang="en-US" sz="1600" dirty="0" smtClean="0"/>
              <a:t>64,440 MW, September 10</a:t>
            </a:r>
          </a:p>
          <a:p>
            <a:pPr marL="548640" lvl="1" indent="-274320">
              <a:lnSpc>
                <a:spcPct val="115000"/>
              </a:lnSpc>
              <a:buFont typeface="Lucida Grande"/>
              <a:buChar char="-"/>
              <a:tabLst>
                <a:tab pos="914400" algn="l"/>
              </a:tabLst>
              <a:defRPr/>
            </a:pPr>
            <a:r>
              <a:rPr lang="en-US" sz="1600" dirty="0" smtClean="0"/>
              <a:t>No new records</a:t>
            </a:r>
          </a:p>
        </p:txBody>
      </p:sp>
    </p:spTree>
    <p:extLst>
      <p:ext uri="{BB962C8B-B14F-4D97-AF65-F5344CB8AC3E}">
        <p14:creationId xmlns:p14="http://schemas.microsoft.com/office/powerpoint/2010/main" val="27665074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95400" y="2736053"/>
            <a:ext cx="6553200" cy="1385895"/>
            <a:chOff x="1295400" y="2799182"/>
            <a:chExt cx="6553200" cy="1385895"/>
          </a:xfrm>
        </p:grpSpPr>
        <p:sp>
          <p:nvSpPr>
            <p:cNvPr id="5" name="TextBox 4"/>
            <p:cNvSpPr txBox="1"/>
            <p:nvPr/>
          </p:nvSpPr>
          <p:spPr>
            <a:xfrm>
              <a:off x="1295400" y="3199742"/>
              <a:ext cx="6553200" cy="584775"/>
            </a:xfrm>
            <a:prstGeom prst="rect">
              <a:avLst/>
            </a:prstGeom>
            <a:noFill/>
          </p:spPr>
          <p:txBody>
            <a:bodyPr wrap="square" rtlCol="0">
              <a:spAutoFit/>
            </a:bodyPr>
            <a:lstStyle/>
            <a:p>
              <a:pPr algn="ctr"/>
              <a:r>
                <a:rPr lang="en-US" sz="3200" b="1" dirty="0" smtClean="0"/>
                <a:t>Load</a:t>
              </a:r>
              <a:endParaRPr lang="en-US" b="1" dirty="0" smtClean="0"/>
            </a:p>
          </p:txBody>
        </p:sp>
        <p:cxnSp>
          <p:nvCxnSpPr>
            <p:cNvPr id="8" name="Straight Connector 7"/>
            <p:cNvCxnSpPr/>
            <p:nvPr/>
          </p:nvCxnSpPr>
          <p:spPr>
            <a:xfrm>
              <a:off x="1428750" y="2799182"/>
              <a:ext cx="6286500" cy="0"/>
            </a:xfrm>
            <a:prstGeom prst="line">
              <a:avLst/>
            </a:prstGeom>
            <a:ln>
              <a:solidFill>
                <a:srgbClr val="00385E"/>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438275" y="4185077"/>
              <a:ext cx="6286500" cy="0"/>
            </a:xfrm>
            <a:prstGeom prst="line">
              <a:avLst/>
            </a:prstGeom>
            <a:ln>
              <a:solidFill>
                <a:srgbClr val="00385E"/>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137313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Annual Energy and Peak Demand </a:t>
            </a:r>
            <a:r>
              <a:rPr lang="en-US" dirty="0" smtClean="0">
                <a:solidFill>
                  <a:srgbClr val="005386"/>
                </a:solidFill>
              </a:rPr>
              <a:t>(2004-2014)</a:t>
            </a:r>
            <a:endParaRPr lang="en-US" dirty="0">
              <a:solidFill>
                <a:srgbClr val="005386"/>
              </a:solidFill>
            </a:endParaRPr>
          </a:p>
        </p:txBody>
      </p:sp>
      <p:pic>
        <p:nvPicPr>
          <p:cNvPr id="5" name="Picture 3" descr="C:\Users\rsearcy\AppData\Local\Microsoft\Windows\Temporary Internet Files\Content.Outlook\U0BBXBQ2\11215 Annual energy and pea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913" y="1085577"/>
            <a:ext cx="8258950" cy="489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86199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663" y="179143"/>
            <a:ext cx="8458200" cy="461665"/>
          </a:xfrm>
        </p:spPr>
        <p:txBody>
          <a:bodyPr/>
          <a:lstStyle/>
          <a:p>
            <a:r>
              <a:rPr lang="en-US" dirty="0" smtClean="0"/>
              <a:t>2014 Load Forecast Performance Summary</a:t>
            </a:r>
            <a:endParaRPr lang="en-US" dirty="0">
              <a:solidFill>
                <a:srgbClr val="C0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37" y="787468"/>
            <a:ext cx="8975585" cy="5078135"/>
          </a:xfrm>
          <a:prstGeom prst="rect">
            <a:avLst/>
          </a:prstGeom>
        </p:spPr>
      </p:pic>
    </p:spTree>
    <p:extLst>
      <p:ext uri="{BB962C8B-B14F-4D97-AF65-F5344CB8AC3E}">
        <p14:creationId xmlns:p14="http://schemas.microsoft.com/office/powerpoint/2010/main" val="18127088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RCOT Colors">
      <a:dk1>
        <a:sysClr val="windowText" lastClr="000000"/>
      </a:dk1>
      <a:lt1>
        <a:sysClr val="window" lastClr="FFFFFF"/>
      </a:lt1>
      <a:dk2>
        <a:srgbClr val="00385E"/>
      </a:dk2>
      <a:lt2>
        <a:srgbClr val="EEECE1"/>
      </a:lt2>
      <a:accent1>
        <a:srgbClr val="008373"/>
      </a:accent1>
      <a:accent2>
        <a:srgbClr val="056BB8"/>
      </a:accent2>
      <a:accent3>
        <a:srgbClr val="680546"/>
      </a:accent3>
      <a:accent4>
        <a:srgbClr val="FDC709"/>
      </a:accent4>
      <a:accent5>
        <a:srgbClr val="E5E5E2"/>
      </a:accent5>
      <a:accent6>
        <a:srgbClr val="1F8A4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ERCOT Colors">
      <a:dk1>
        <a:sysClr val="windowText" lastClr="000000"/>
      </a:dk1>
      <a:lt1>
        <a:sysClr val="window" lastClr="FFFFFF"/>
      </a:lt1>
      <a:dk2>
        <a:srgbClr val="00385E"/>
      </a:dk2>
      <a:lt2>
        <a:srgbClr val="EEECE1"/>
      </a:lt2>
      <a:accent1>
        <a:srgbClr val="008373"/>
      </a:accent1>
      <a:accent2>
        <a:srgbClr val="056BB8"/>
      </a:accent2>
      <a:accent3>
        <a:srgbClr val="680546"/>
      </a:accent3>
      <a:accent4>
        <a:srgbClr val="FDC709"/>
      </a:accent4>
      <a:accent5>
        <a:srgbClr val="E5E5E2"/>
      </a:accent5>
      <a:accent6>
        <a:srgbClr val="1F8A4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ERCOT Colors">
      <a:dk1>
        <a:sysClr val="windowText" lastClr="000000"/>
      </a:dk1>
      <a:lt1>
        <a:sysClr val="window" lastClr="FFFFFF"/>
      </a:lt1>
      <a:dk2>
        <a:srgbClr val="00385E"/>
      </a:dk2>
      <a:lt2>
        <a:srgbClr val="EEECE1"/>
      </a:lt2>
      <a:accent1>
        <a:srgbClr val="008373"/>
      </a:accent1>
      <a:accent2>
        <a:srgbClr val="056BB8"/>
      </a:accent2>
      <a:accent3>
        <a:srgbClr val="680546"/>
      </a:accent3>
      <a:accent4>
        <a:srgbClr val="FDC709"/>
      </a:accent4>
      <a:accent5>
        <a:srgbClr val="E5E5E2"/>
      </a:accent5>
      <a:accent6>
        <a:srgbClr val="1F8A45"/>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EB6C32BA7893B4D8D08DA703C6B8599" ma:contentTypeVersion="0" ma:contentTypeDescription="Create a new document." ma:contentTypeScope="" ma:versionID="438847a72b75665982a8a359f97ca60b">
  <xsd:schema xmlns:xsd="http://www.w3.org/2001/XMLSchema" xmlns:xs="http://www.w3.org/2001/XMLSchema" xmlns:p="http://schemas.microsoft.com/office/2006/metadata/properties" xmlns:ns2="c34af464-7aa1-4edd-9be4-83dffc1cb926" targetNamespace="http://schemas.microsoft.com/office/2006/metadata/properties" ma:root="true" ma:fieldsID="429eac13a7923d6b47fc28e8f4096b10" ns2:_="">
    <xsd:import namespace="c34af464-7aa1-4edd-9be4-83dffc1cb926"/>
    <xsd:element name="properties">
      <xsd:complexType>
        <xsd:sequence>
          <xsd:element name="documentManagement">
            <xsd:complexType>
              <xsd:all>
                <xsd:element ref="ns2:Information_x0020_Classification"/>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4af464-7aa1-4edd-9be4-83dffc1cb926" elementFormDefault="qualified">
    <xsd:import namespace="http://schemas.microsoft.com/office/2006/documentManagement/types"/>
    <xsd:import namespace="http://schemas.microsoft.com/office/infopath/2007/PartnerControls"/>
    <xsd:element name="Information_x0020_Classification" ma:index="8" ma:displayName="Information Classification" ma:default="ERCOT Limited" ma:description="ERCOT Information Classification" ma:format="Dropdown" ma:internalName="Information_x0020_Classification">
      <xsd:simpleType>
        <xsd:restriction base="dms:Choice">
          <xsd:enumeration value="Public"/>
          <xsd:enumeration value="ERCOT Limited"/>
          <xsd:enumeration value="ERCOT Confidential"/>
          <xsd:enumeration value="ERCOT Restricted"/>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nformation_x0020_Classification xmlns="c34af464-7aa1-4edd-9be4-83dffc1cb926">ERCOT Limited</Information_x0020_Classification>
  </documentManagement>
</p:properties>
</file>

<file path=customXml/itemProps1.xml><?xml version="1.0" encoding="utf-8"?>
<ds:datastoreItem xmlns:ds="http://schemas.openxmlformats.org/officeDocument/2006/customXml" ds:itemID="{6C9659B9-8752-4DC3-8CFE-950F74D5E7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4af464-7aa1-4edd-9be4-83dffc1cb9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7B6F2769-7194-4217-93D3-3AF3A4742282}">
  <ds:schemaRefs>
    <ds:schemaRef ds:uri="http://schemas.microsoft.com/office/infopath/2007/PartnerControls"/>
    <ds:schemaRef ds:uri="http://purl.org/dc/terms/"/>
    <ds:schemaRef ds:uri="c34af464-7aa1-4edd-9be4-83dffc1cb926"/>
    <ds:schemaRef ds:uri="http://schemas.microsoft.com/office/2006/metadata/properties"/>
    <ds:schemaRef ds:uri="http://schemas.microsoft.com/office/2006/documentManagement/types"/>
    <ds:schemaRef ds:uri="http://purl.org/dc/dcmitype/"/>
    <ds:schemaRef ds:uri="http://schemas.openxmlformats.org/package/2006/metadata/core-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4166</TotalTime>
  <Words>2299</Words>
  <Application>Microsoft Office PowerPoint</Application>
  <PresentationFormat>On-screen Show (4:3)</PresentationFormat>
  <Paragraphs>285</Paragraphs>
  <Slides>38</Slides>
  <Notes>20</Notes>
  <HiddenSlides>0</HiddenSlides>
  <MMClips>0</MMClips>
  <ScaleCrop>false</ScaleCrop>
  <HeadingPairs>
    <vt:vector size="4" baseType="variant">
      <vt:variant>
        <vt:lpstr>Theme</vt:lpstr>
      </vt:variant>
      <vt:variant>
        <vt:i4>4</vt:i4>
      </vt:variant>
      <vt:variant>
        <vt:lpstr>Slide Titles</vt:lpstr>
      </vt:variant>
      <vt:variant>
        <vt:i4>38</vt:i4>
      </vt:variant>
    </vt:vector>
  </HeadingPairs>
  <TitlesOfParts>
    <vt:vector size="42" baseType="lpstr">
      <vt:lpstr>Office Theme</vt:lpstr>
      <vt:lpstr>Custom Design</vt:lpstr>
      <vt:lpstr>1_Office Theme</vt:lpstr>
      <vt:lpstr>2_Office Theme</vt:lpstr>
      <vt:lpstr>PowerPoint Presentation</vt:lpstr>
      <vt:lpstr>PowerPoint Presentation</vt:lpstr>
      <vt:lpstr>2014 in Review</vt:lpstr>
      <vt:lpstr>2014 in Review: Managing today, preparing for tomorrow</vt:lpstr>
      <vt:lpstr>2014 in Review: Using resources wisely </vt:lpstr>
      <vt:lpstr>Current Records – April 1, 2015</vt:lpstr>
      <vt:lpstr>PowerPoint Presentation</vt:lpstr>
      <vt:lpstr>Annual Energy and Peak Demand (2004-2014)</vt:lpstr>
      <vt:lpstr>2014 Load Forecast Performance Summary</vt:lpstr>
      <vt:lpstr>15-Minute Load Data</vt:lpstr>
      <vt:lpstr>PowerPoint Presentation</vt:lpstr>
      <vt:lpstr>Energy Use Comparison</vt:lpstr>
      <vt:lpstr>PowerPoint Presentation</vt:lpstr>
      <vt:lpstr>December 2014 CDR compared to May 2014</vt:lpstr>
      <vt:lpstr>Effect of Wind Capacity Methodology Changes</vt:lpstr>
      <vt:lpstr>Effect of Load Forecast Methodology Change</vt:lpstr>
      <vt:lpstr>Wind Generation Capacity – March 2015</vt:lpstr>
      <vt:lpstr>Installed and Planned Solar Capacity by Area – December 2014</vt:lpstr>
      <vt:lpstr>Cumulative Installed and Planned Solar Capacity – December 2014</vt:lpstr>
      <vt:lpstr>Potential Impacts of Environmental Regulations</vt:lpstr>
      <vt:lpstr>PowerPoint Presentation</vt:lpstr>
      <vt:lpstr>Black Start – Electric/Gas Coordination</vt:lpstr>
      <vt:lpstr>Sub-Synchronous Oscillations</vt:lpstr>
      <vt:lpstr>2015 Key Initiatives</vt:lpstr>
      <vt:lpstr>Distributed Energy Resources</vt:lpstr>
      <vt:lpstr>PowerPoint Presentation</vt:lpstr>
      <vt:lpstr>Houston Import Project</vt:lpstr>
      <vt:lpstr>Lower Rio Grande Valley Projects</vt:lpstr>
      <vt:lpstr>Recent Permian Basin Transmission Projects</vt:lpstr>
      <vt:lpstr>Liquefied Natural Gas (LNG) Facilities</vt:lpstr>
      <vt:lpstr>PowerPoint Presentation</vt:lpstr>
      <vt:lpstr>Historical versus Current Drought Conditions</vt:lpstr>
      <vt:lpstr>PowerPoint Presentation</vt:lpstr>
      <vt:lpstr>ERCOT Cyber &amp; Physical Security Program</vt:lpstr>
      <vt:lpstr>External Collaboration</vt:lpstr>
      <vt:lpstr>PowerPoint Presentation</vt:lpstr>
      <vt:lpstr>Improving communications with consumers</vt:lpstr>
      <vt:lpstr>Looking back on 2014</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Wozny, Stacy</cp:lastModifiedBy>
  <cp:revision>607</cp:revision>
  <cp:lastPrinted>2015-04-17T15:23:08Z</cp:lastPrinted>
  <dcterms:created xsi:type="dcterms:W3CDTF">2010-04-12T23:12:02Z</dcterms:created>
  <dcterms:modified xsi:type="dcterms:W3CDTF">2015-04-17T15:36:34Z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0x0101000EB6C32BA7893B4D8D08DA703C6B8599</vt:lpwstr>
  </property>
</Properties>
</file>