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9" r:id="rId5"/>
    <p:sldId id="261" r:id="rId6"/>
    <p:sldId id="258" r:id="rId7"/>
    <p:sldId id="260" r:id="rId8"/>
    <p:sldId id="270" r:id="rId9"/>
    <p:sldId id="271" r:id="rId10"/>
    <p:sldId id="272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F3581-EA31-4438-9E90-BD827EC1B5AF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CE393-A647-4431-BE38-B096D07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CE393-A647-4431-BE38-B096D0737B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2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CE393-A647-4431-BE38-B096D0737B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28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CE393-A647-4431-BE38-B096D0737B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2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9540-BFA2-4212-AFCC-C09AC91FAE7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4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9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8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4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5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3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43000" y="3617913"/>
            <a:ext cx="7620000" cy="1916099"/>
            <a:chOff x="2044700" y="811213"/>
            <a:chExt cx="6286500" cy="1916099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134" y="811213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47620" y="1896315"/>
              <a:ext cx="57835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2400" b="1" cap="all" spc="400" dirty="0" smtClean="0">
                  <a:solidFill>
                    <a:srgbClr val="000000"/>
                  </a:solidFill>
                  <a:ea typeface="+mj-ea"/>
                  <a:cs typeface="Tunga" pitchFamily="2"/>
                </a:rPr>
                <a:t>Distribution Service Provider Black </a:t>
              </a:r>
              <a:r>
                <a:rPr lang="en-US" sz="2400" b="1" cap="all" spc="400" dirty="0">
                  <a:solidFill>
                    <a:srgbClr val="000000"/>
                  </a:solidFill>
                  <a:ea typeface="+mj-ea"/>
                  <a:cs typeface="Tunga" pitchFamily="2"/>
                </a:rPr>
                <a:t>start training 2015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044700" y="1883615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92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DSP’s </a:t>
            </a:r>
            <a:r>
              <a:rPr lang="en-US" dirty="0"/>
              <a:t>………. Keepers of the Load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199" y="1378058"/>
            <a:ext cx="3760277" cy="357494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Distribution Loads are controlled by other companies Co-ops and municipalities at different locations. </a:t>
            </a:r>
          </a:p>
          <a:p>
            <a:r>
              <a:rPr lang="en-US" sz="2000" dirty="0" smtClean="0"/>
              <a:t>When these Transmission Operators need to add or drop load during the restoration it is usually accomplished with a phone call, Fax, or sending a representative.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075" name="Picture 3" descr="C:\Users\kblackmer\Pictures\controlroom_pi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40100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8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up Load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43000" y="18288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Load Types</a:t>
            </a:r>
          </a:p>
          <a:p>
            <a:pPr algn="ctr"/>
            <a:endParaRPr lang="en-US" sz="28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62000" y="3124200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Inductive Loads</a:t>
            </a:r>
          </a:p>
          <a:p>
            <a:pPr algn="ctr"/>
            <a:endParaRPr lang="en-US" sz="28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85800" y="4419600"/>
            <a:ext cx="2819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Resistive Loads</a:t>
            </a:r>
          </a:p>
          <a:p>
            <a:pPr algn="ctr"/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00" b="93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0" y="7620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527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5.55112E-17 L 0.49166 5.55112E-1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5 1.11111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0416 2.22222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371600" y="1600200"/>
            <a:ext cx="1981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Inductive Loads</a:t>
            </a:r>
          </a:p>
          <a:p>
            <a:pPr algn="ctr"/>
            <a:endParaRPr lang="en-US" sz="20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78604" y="4800600"/>
            <a:ext cx="3581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Motors and Transformers</a:t>
            </a:r>
          </a:p>
          <a:p>
            <a:pPr algn="ctr"/>
            <a:endParaRPr lang="en-US" sz="20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066800" y="2438400"/>
            <a:ext cx="25908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 An Inductive Load is a load that pulls a large amount of current (an inrush current) when first </a:t>
            </a:r>
            <a:r>
              <a:rPr lang="en-US" sz="2000" dirty="0" smtClean="0"/>
              <a:t>energized</a:t>
            </a:r>
            <a:r>
              <a:rPr lang="en-US" sz="20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800" y1="92444" x2="80800" y2="90222"/>
                        <a14:foregroundMark x1="40533" y1="93556" x2="74667" y2="93556"/>
                        <a14:foregroundMark x1="85067" y1="64667" x2="90667" y2="88444"/>
                        <a14:foregroundMark x1="87200" y1="62222" x2="94933" y2="80667"/>
                        <a14:foregroundMark x1="76800" y1="96444" x2="89333" y2="94889"/>
                        <a14:foregroundMark x1="92800" y1="95111" x2="94667" y2="92444"/>
                        <a14:foregroundMark x1="10400" y1="66000" x2="4267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762000"/>
            <a:ext cx="4318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up Load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6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48333 5.55112E-1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48333 4.4444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48333 4.44444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665519" y="1905000"/>
            <a:ext cx="1981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Resistive </a:t>
            </a:r>
            <a:r>
              <a:rPr lang="en-US" sz="2000" dirty="0"/>
              <a:t>Loads</a:t>
            </a:r>
          </a:p>
          <a:p>
            <a:pPr algn="ctr"/>
            <a:endParaRPr lang="en-US" sz="20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246419" y="472440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 incandescent lighting </a:t>
            </a:r>
            <a:r>
              <a:rPr lang="en-US" sz="2000" dirty="0" smtClean="0"/>
              <a:t>electrical heaters</a:t>
            </a:r>
            <a:endParaRPr lang="en-US" sz="20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523999" y="2386245"/>
            <a:ext cx="2286001" cy="2261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 </a:t>
            </a:r>
            <a:r>
              <a:rPr lang="en-US" sz="2000" dirty="0" smtClean="0"/>
              <a:t> When a </a:t>
            </a:r>
            <a:r>
              <a:rPr lang="en-US" sz="2000" dirty="0"/>
              <a:t>resistive load is </a:t>
            </a:r>
            <a:r>
              <a:rPr lang="en-US" sz="2000" dirty="0" smtClean="0"/>
              <a:t>energized the </a:t>
            </a:r>
            <a:r>
              <a:rPr lang="en-US" sz="2000" dirty="0"/>
              <a:t>current rises instantly to its steady-state value without first rising to a higher value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27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28" y="1447800"/>
            <a:ext cx="4697181" cy="437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up Load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9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5.55112E-17 L 0.48455 5.55112E-1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48333 4.44444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48333 4.44444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Load</a:t>
            </a:r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334000" y="1295400"/>
            <a:ext cx="3581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Facts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Most Black Start Islands are </a:t>
            </a:r>
            <a:r>
              <a:rPr lang="en-US" sz="2000" dirty="0" smtClean="0"/>
              <a:t>capacitive by nature due to the use of lightly loaded transmission lines.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net result of adding load to a Black Start Island is a reduction in voltage on that Island.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  <a:p>
            <a:pPr lvl="1"/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70668" y="1224899"/>
            <a:ext cx="5191932" cy="3651901"/>
            <a:chOff x="218268" y="3236487"/>
            <a:chExt cx="4582332" cy="2492117"/>
          </a:xfrm>
        </p:grpSpPr>
        <p:grpSp>
          <p:nvGrpSpPr>
            <p:cNvPr id="5" name="Group 4"/>
            <p:cNvGrpSpPr/>
            <p:nvPr/>
          </p:nvGrpSpPr>
          <p:grpSpPr>
            <a:xfrm>
              <a:off x="218268" y="3236487"/>
              <a:ext cx="4044393" cy="2492117"/>
              <a:chOff x="4114800" y="784483"/>
              <a:chExt cx="4614863" cy="2822575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4800" y="784483"/>
                <a:ext cx="4614863" cy="2822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Freeform 14"/>
              <p:cNvSpPr/>
              <p:nvPr/>
            </p:nvSpPr>
            <p:spPr>
              <a:xfrm>
                <a:off x="7170549" y="1187571"/>
                <a:ext cx="762000" cy="1023937"/>
              </a:xfrm>
              <a:custGeom>
                <a:avLst/>
                <a:gdLst>
                  <a:gd name="connsiteX0" fmla="*/ 0 w 762000"/>
                  <a:gd name="connsiteY0" fmla="*/ 1023937 h 1023937"/>
                  <a:gd name="connsiteX1" fmla="*/ 381000 w 762000"/>
                  <a:gd name="connsiteY1" fmla="*/ 0 h 1023937"/>
                  <a:gd name="connsiteX2" fmla="*/ 762000 w 762000"/>
                  <a:gd name="connsiteY2" fmla="*/ 1023937 h 1023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0" h="1023937">
                    <a:moveTo>
                      <a:pt x="0" y="1023937"/>
                    </a:moveTo>
                    <a:cubicBezTo>
                      <a:pt x="127000" y="511968"/>
                      <a:pt x="254000" y="0"/>
                      <a:pt x="381000" y="0"/>
                    </a:cubicBezTo>
                    <a:cubicBezTo>
                      <a:pt x="508000" y="0"/>
                      <a:pt x="635000" y="511968"/>
                      <a:pt x="762000" y="102393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488411" y="4602996"/>
              <a:ext cx="130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Voltage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90912" y="4844117"/>
              <a:ext cx="130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Current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52247" y="3887490"/>
              <a:ext cx="130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Power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411065" y="4761841"/>
              <a:ext cx="394565" cy="11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451301" y="4036798"/>
              <a:ext cx="358699" cy="18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602660" y="4976247"/>
              <a:ext cx="202475" cy="18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33400" y="709910"/>
            <a:ext cx="45262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 smtClean="0">
                <a:solidFill>
                  <a:srgbClr val="FF0000"/>
                </a:solidFill>
              </a:rPr>
              <a:t>X</a:t>
            </a:r>
            <a:endParaRPr lang="en-US" sz="3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8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83" y="1066800"/>
            <a:ext cx="2262074" cy="53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Load</a:t>
            </a:r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81000" y="685800"/>
            <a:ext cx="83820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When adding load to a Black Start Island things for the DSP to consider include:</a:t>
            </a:r>
          </a:p>
          <a:p>
            <a:pPr marL="0" indent="0">
              <a:buNone/>
            </a:pPr>
            <a:r>
              <a:rPr lang="en-US" sz="1600" dirty="0" smtClean="0"/>
              <a:t> </a:t>
            </a:r>
          </a:p>
          <a:p>
            <a:r>
              <a:rPr lang="en-US" sz="2400" dirty="0" smtClean="0"/>
              <a:t>Location</a:t>
            </a:r>
          </a:p>
          <a:p>
            <a:r>
              <a:rPr lang="en-US" sz="2400" dirty="0" smtClean="0"/>
              <a:t>Type </a:t>
            </a:r>
          </a:p>
          <a:p>
            <a:pPr lvl="1"/>
            <a:r>
              <a:rPr lang="en-US" sz="2000" dirty="0" smtClean="0"/>
              <a:t>Residential, Commercial or Industrial</a:t>
            </a:r>
          </a:p>
          <a:p>
            <a:pPr lvl="1"/>
            <a:r>
              <a:rPr lang="en-US" sz="2000" dirty="0" smtClean="0"/>
              <a:t>Interruptible or Under frequency   </a:t>
            </a:r>
          </a:p>
          <a:p>
            <a:r>
              <a:rPr lang="en-US" sz="2400" dirty="0" smtClean="0"/>
              <a:t>Monitored and Adjusted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381000" y="609600"/>
            <a:ext cx="8374251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Cold load pickup is the phenomenon that takes place when a </a:t>
            </a:r>
            <a:r>
              <a:rPr lang="en-US" sz="2400" dirty="0" smtClean="0"/>
              <a:t>load </a:t>
            </a:r>
            <a:r>
              <a:rPr lang="en-US" sz="2400" dirty="0"/>
              <a:t>is </a:t>
            </a:r>
            <a:r>
              <a:rPr lang="en-US" sz="2400" dirty="0" smtClean="0"/>
              <a:t>reenergized following </a:t>
            </a:r>
            <a:r>
              <a:rPr lang="en-US" sz="2400" dirty="0"/>
              <a:t>an extended </a:t>
            </a:r>
            <a:r>
              <a:rPr lang="en-US" sz="2400" dirty="0" smtClean="0"/>
              <a:t>outage. Cold </a:t>
            </a:r>
            <a:r>
              <a:rPr lang="en-US" sz="2400" dirty="0"/>
              <a:t>load pickup is a </a:t>
            </a:r>
            <a:r>
              <a:rPr lang="en-US" sz="2400" dirty="0" smtClean="0"/>
              <a:t>composite of </a:t>
            </a:r>
            <a:r>
              <a:rPr lang="en-US" sz="2400" dirty="0"/>
              <a:t>two conditions: inrush and loss of load diversity</a:t>
            </a:r>
            <a:r>
              <a:rPr lang="en-US" sz="2400" dirty="0" smtClean="0"/>
              <a:t>. 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0" y="646385"/>
            <a:ext cx="4269840" cy="178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6385"/>
            <a:ext cx="4248807" cy="177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Hard Facts about “Cold Load Pickup” 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73251" y="3657600"/>
            <a:ext cx="8382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 </a:t>
            </a:r>
          </a:p>
          <a:p>
            <a:r>
              <a:rPr lang="en-US" sz="2400" dirty="0" smtClean="0"/>
              <a:t>Inrush could be up to 10 times the normal value.</a:t>
            </a:r>
          </a:p>
          <a:p>
            <a:r>
              <a:rPr lang="en-US" sz="2400" dirty="0" smtClean="0"/>
              <a:t>Drops off to 2 times normal value in about 3 seconds.</a:t>
            </a:r>
          </a:p>
          <a:p>
            <a:r>
              <a:rPr lang="en-US" sz="2400" dirty="0" smtClean="0"/>
              <a:t>“Taper off” to normal value in about 30 minutes.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26782 " pathEditMode="relative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381000" y="685800"/>
            <a:ext cx="8382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When energizing load that has been off for an extended time DSP Operators should factor in “Cold Load Pickup”.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0" y="646385"/>
            <a:ext cx="4269840" cy="178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6385"/>
            <a:ext cx="4248807" cy="177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Hard Facts about “Cold Load Pickup” 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73251" y="3505200"/>
            <a:ext cx="8382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 </a:t>
            </a:r>
          </a:p>
          <a:p>
            <a:r>
              <a:rPr lang="en-US" sz="2400" dirty="0" smtClean="0"/>
              <a:t>“Inrush”</a:t>
            </a:r>
          </a:p>
          <a:p>
            <a:pPr lvl="1"/>
            <a:r>
              <a:rPr lang="en-US" sz="2000" dirty="0" smtClean="0"/>
              <a:t>Calculate. </a:t>
            </a:r>
          </a:p>
          <a:p>
            <a:r>
              <a:rPr lang="en-US" sz="2400" dirty="0"/>
              <a:t>“Taper </a:t>
            </a:r>
            <a:r>
              <a:rPr lang="en-US" sz="2400" dirty="0" smtClean="0"/>
              <a:t>off”</a:t>
            </a:r>
          </a:p>
          <a:p>
            <a:pPr lvl="1"/>
            <a:r>
              <a:rPr lang="en-US" sz="2000" dirty="0" smtClean="0"/>
              <a:t>Monitor and Adjust</a:t>
            </a:r>
            <a:r>
              <a:rPr lang="en-US" sz="12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7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26782 " pathEditMode="relative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381000" y="685800"/>
            <a:ext cx="8382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Failure to consider “Cold Load Pickup” will impact your Island.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0" y="646385"/>
            <a:ext cx="4269840" cy="178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6385"/>
            <a:ext cx="4248807" cy="177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Hard Facts about “Cold Load Pickup” 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73251" y="3505200"/>
            <a:ext cx="8382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 </a:t>
            </a:r>
          </a:p>
          <a:p>
            <a:r>
              <a:rPr lang="en-US" sz="2400" dirty="0"/>
              <a:t>“Inrush</a:t>
            </a:r>
            <a:r>
              <a:rPr lang="en-US" sz="2400" dirty="0" smtClean="0"/>
              <a:t>” / Calculate.</a:t>
            </a:r>
          </a:p>
          <a:p>
            <a:pPr lvl="1"/>
            <a:r>
              <a:rPr lang="en-US" sz="2000" dirty="0" smtClean="0"/>
              <a:t>Low frequency / Low Voltage. </a:t>
            </a:r>
          </a:p>
          <a:p>
            <a:r>
              <a:rPr lang="en-US" sz="2400" dirty="0"/>
              <a:t>“Taper off</a:t>
            </a:r>
            <a:r>
              <a:rPr lang="en-US" sz="2400" dirty="0" smtClean="0"/>
              <a:t>” / Monitor and Adjust.</a:t>
            </a:r>
          </a:p>
          <a:p>
            <a:pPr lvl="1"/>
            <a:r>
              <a:rPr lang="en-US" sz="2000" dirty="0" smtClean="0"/>
              <a:t>High frequency / High Voltage.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4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26782 " pathEditMode="relative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the Talk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962400" y="2796475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62400" y="762000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" idx="0"/>
            <a:endCxn id="26" idx="4"/>
          </p:cNvCxnSpPr>
          <p:nvPr/>
        </p:nvCxnSpPr>
        <p:spPr>
          <a:xfrm flipV="1">
            <a:off x="4495800" y="1845590"/>
            <a:ext cx="0" cy="9508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962400" y="4835471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" idx="4"/>
            <a:endCxn id="29" idx="0"/>
          </p:cNvCxnSpPr>
          <p:nvPr/>
        </p:nvCxnSpPr>
        <p:spPr>
          <a:xfrm>
            <a:off x="4495800" y="3880065"/>
            <a:ext cx="0" cy="955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2" name="TextBox 1031"/>
          <p:cNvSpPr txBox="1"/>
          <p:nvPr/>
        </p:nvSpPr>
        <p:spPr>
          <a:xfrm>
            <a:off x="3962400" y="914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TO</a:t>
            </a:r>
            <a:endParaRPr lang="en-US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3962400" y="29790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DSP</a:t>
            </a:r>
          </a:p>
          <a:p>
            <a:pPr algn="ctr"/>
            <a:r>
              <a:rPr lang="en-US" sz="1400" dirty="0" smtClean="0"/>
              <a:t>Operator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962400" y="49602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DSP</a:t>
            </a:r>
          </a:p>
          <a:p>
            <a:pPr algn="ctr"/>
            <a:r>
              <a:rPr lang="en-US" sz="1400" dirty="0" smtClean="0"/>
              <a:t>Switchman</a:t>
            </a:r>
            <a:endParaRPr lang="en-US" sz="1400" dirty="0"/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-76200" y="1295400"/>
            <a:ext cx="3962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dirty="0" smtClean="0"/>
              <a:t>Load / Restoration</a:t>
            </a:r>
          </a:p>
          <a:p>
            <a:pPr lvl="2"/>
            <a:r>
              <a:rPr lang="en-US" dirty="0" smtClean="0"/>
              <a:t>Where</a:t>
            </a:r>
          </a:p>
          <a:p>
            <a:pPr lvl="2"/>
            <a:r>
              <a:rPr lang="en-US" dirty="0" smtClean="0"/>
              <a:t>When</a:t>
            </a:r>
          </a:p>
          <a:p>
            <a:pPr lvl="2"/>
            <a:r>
              <a:rPr lang="en-US" dirty="0" smtClean="0"/>
              <a:t>How much</a:t>
            </a:r>
          </a:p>
          <a:p>
            <a:pPr lvl="2"/>
            <a:r>
              <a:rPr lang="en-US" dirty="0" smtClean="0"/>
              <a:t>What Type</a:t>
            </a:r>
            <a:endParaRPr lang="en-US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7" name="Content Placeholder 1"/>
          <p:cNvSpPr txBox="1">
            <a:spLocks/>
          </p:cNvSpPr>
          <p:nvPr/>
        </p:nvSpPr>
        <p:spPr>
          <a:xfrm>
            <a:off x="5029200" y="1295400"/>
            <a:ext cx="3962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dirty="0" smtClean="0"/>
              <a:t>Load / Switching</a:t>
            </a:r>
          </a:p>
          <a:p>
            <a:pPr lvl="2"/>
            <a:r>
              <a:rPr lang="en-US" dirty="0" smtClean="0"/>
              <a:t>Where</a:t>
            </a:r>
          </a:p>
          <a:p>
            <a:pPr lvl="2"/>
            <a:r>
              <a:rPr lang="en-US" dirty="0" smtClean="0"/>
              <a:t>When</a:t>
            </a:r>
          </a:p>
          <a:p>
            <a:pPr lvl="2"/>
            <a:r>
              <a:rPr lang="en-US" dirty="0" smtClean="0"/>
              <a:t>How much</a:t>
            </a:r>
          </a:p>
          <a:p>
            <a:pPr lvl="2"/>
            <a:r>
              <a:rPr lang="en-US" dirty="0" smtClean="0"/>
              <a:t>What Type</a:t>
            </a:r>
            <a:endParaRPr lang="en-US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2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1032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Identify the reasons for including Distribution Service </a:t>
            </a:r>
            <a:r>
              <a:rPr lang="en-US" sz="2400" dirty="0" smtClean="0"/>
              <a:t>Providers (DSP) </a:t>
            </a:r>
            <a:r>
              <a:rPr lang="en-US" sz="2400" dirty="0"/>
              <a:t>in Black Start Training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Identify the different types of load and </a:t>
            </a:r>
            <a:r>
              <a:rPr lang="en-US" sz="2400" dirty="0" smtClean="0"/>
              <a:t>how loads </a:t>
            </a:r>
            <a:r>
              <a:rPr lang="en-US" sz="2400" dirty="0"/>
              <a:t>are used in </a:t>
            </a:r>
            <a:r>
              <a:rPr lang="en-US" sz="2400" dirty="0" smtClean="0"/>
              <a:t>the Black </a:t>
            </a:r>
            <a:r>
              <a:rPr lang="en-US" sz="2400" dirty="0"/>
              <a:t>Start restoration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Identify </a:t>
            </a:r>
            <a:r>
              <a:rPr lang="en-US" sz="2400" dirty="0"/>
              <a:t>the problems associated with “Cold Load Pickup” and the results when these concerns are not addressed</a:t>
            </a:r>
            <a:r>
              <a:rPr lang="en-US" sz="2400" dirty="0" smtClean="0"/>
              <a:t>.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Identify who the DSP’s will communicate with and what communications will be required during Black Start restoration.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the Talk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962400" y="2796475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7800" y="762000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77000" y="762000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7800" y="4844512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83457" y="4835471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" idx="1"/>
            <a:endCxn id="6" idx="5"/>
          </p:cNvCxnSpPr>
          <p:nvPr/>
        </p:nvCxnSpPr>
        <p:spPr>
          <a:xfrm flipH="1" flipV="1">
            <a:off x="2358371" y="1686902"/>
            <a:ext cx="1760258" cy="12682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7"/>
            <a:endCxn id="7" idx="3"/>
          </p:cNvCxnSpPr>
          <p:nvPr/>
        </p:nvCxnSpPr>
        <p:spPr>
          <a:xfrm flipV="1">
            <a:off x="4872971" y="1686902"/>
            <a:ext cx="1760258" cy="12682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5"/>
            <a:endCxn id="9" idx="1"/>
          </p:cNvCxnSpPr>
          <p:nvPr/>
        </p:nvCxnSpPr>
        <p:spPr>
          <a:xfrm>
            <a:off x="4872971" y="3721377"/>
            <a:ext cx="1766715" cy="12727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" idx="3"/>
            <a:endCxn id="8" idx="7"/>
          </p:cNvCxnSpPr>
          <p:nvPr/>
        </p:nvCxnSpPr>
        <p:spPr>
          <a:xfrm flipH="1">
            <a:off x="2358371" y="3721377"/>
            <a:ext cx="1760258" cy="12818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962400" y="762000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" idx="0"/>
            <a:endCxn id="26" idx="4"/>
          </p:cNvCxnSpPr>
          <p:nvPr/>
        </p:nvCxnSpPr>
        <p:spPr>
          <a:xfrm flipV="1">
            <a:off x="4495800" y="1845590"/>
            <a:ext cx="0" cy="9508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962400" y="4835471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" idx="4"/>
            <a:endCxn id="29" idx="0"/>
          </p:cNvCxnSpPr>
          <p:nvPr/>
        </p:nvCxnSpPr>
        <p:spPr>
          <a:xfrm>
            <a:off x="4495800" y="3880065"/>
            <a:ext cx="0" cy="955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483457" y="2796475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6" name="Straight Arrow Connector 1025"/>
          <p:cNvCxnSpPr>
            <a:stCxn id="2" idx="6"/>
            <a:endCxn id="34" idx="2"/>
          </p:cNvCxnSpPr>
          <p:nvPr/>
        </p:nvCxnSpPr>
        <p:spPr>
          <a:xfrm>
            <a:off x="5029200" y="3338270"/>
            <a:ext cx="14542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447800" y="2796153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0" name="Straight Arrow Connector 1029"/>
          <p:cNvCxnSpPr>
            <a:stCxn id="2" idx="2"/>
            <a:endCxn id="38" idx="6"/>
          </p:cNvCxnSpPr>
          <p:nvPr/>
        </p:nvCxnSpPr>
        <p:spPr>
          <a:xfrm flipH="1" flipV="1">
            <a:off x="2514600" y="3337948"/>
            <a:ext cx="1447800" cy="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2" name="TextBox 1031"/>
          <p:cNvSpPr txBox="1"/>
          <p:nvPr/>
        </p:nvSpPr>
        <p:spPr>
          <a:xfrm>
            <a:off x="3962400" y="914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TO</a:t>
            </a:r>
            <a:endParaRPr lang="en-US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3962400" y="29790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DSP</a:t>
            </a:r>
          </a:p>
          <a:p>
            <a:pPr algn="ctr"/>
            <a:r>
              <a:rPr lang="en-US" sz="1400" dirty="0" smtClean="0"/>
              <a:t>Operator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440051" y="496176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DSP</a:t>
            </a:r>
          </a:p>
          <a:p>
            <a:pPr algn="ctr"/>
            <a:r>
              <a:rPr lang="en-US" sz="1400" dirty="0" smtClean="0"/>
              <a:t>Switchman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478290" y="2940258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DSP</a:t>
            </a:r>
          </a:p>
          <a:p>
            <a:pPr algn="ctr"/>
            <a:r>
              <a:rPr lang="en-US" sz="1400" dirty="0" smtClean="0"/>
              <a:t>Switchman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962400" y="4961767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DSP</a:t>
            </a:r>
          </a:p>
          <a:p>
            <a:pPr algn="ctr"/>
            <a:r>
              <a:rPr lang="en-US" sz="1400" dirty="0" smtClean="0"/>
              <a:t>Switchman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440051" y="914399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TO</a:t>
            </a:r>
            <a:endParaRPr lang="en-US" sz="4400" dirty="0"/>
          </a:p>
        </p:txBody>
      </p:sp>
      <p:sp>
        <p:nvSpPr>
          <p:cNvPr id="31" name="TextBox 30"/>
          <p:cNvSpPr txBox="1"/>
          <p:nvPr/>
        </p:nvSpPr>
        <p:spPr>
          <a:xfrm>
            <a:off x="1447800" y="29718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DSP</a:t>
            </a:r>
          </a:p>
          <a:p>
            <a:pPr algn="ctr"/>
            <a:r>
              <a:rPr lang="en-US" sz="1400" dirty="0" smtClean="0"/>
              <a:t>Manager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483457" y="883621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DSP</a:t>
            </a:r>
          </a:p>
          <a:p>
            <a:pPr algn="ctr"/>
            <a:r>
              <a:rPr lang="en-US" sz="1400" dirty="0" smtClean="0"/>
              <a:t>Operator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477000" y="4953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DSP</a:t>
            </a:r>
          </a:p>
          <a:p>
            <a:pPr algn="ctr"/>
            <a:r>
              <a:rPr lang="en-US" sz="1400" dirty="0" smtClean="0"/>
              <a:t>Switchman</a:t>
            </a:r>
            <a:endParaRPr lang="en-US" sz="1400" dirty="0"/>
          </a:p>
        </p:txBody>
      </p:sp>
      <p:sp>
        <p:nvSpPr>
          <p:cNvPr id="35" name="Oval 34"/>
          <p:cNvSpPr/>
          <p:nvPr/>
        </p:nvSpPr>
        <p:spPr>
          <a:xfrm>
            <a:off x="6971655" y="3816457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19700" y="5181600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05100" y="5181600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58313" y="3816457"/>
            <a:ext cx="1066800" cy="108359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35" idx="2"/>
          </p:cNvCxnSpPr>
          <p:nvPr/>
        </p:nvCxnSpPr>
        <p:spPr>
          <a:xfrm>
            <a:off x="4953000" y="3581400"/>
            <a:ext cx="2018655" cy="776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39" idx="6"/>
          </p:cNvCxnSpPr>
          <p:nvPr/>
        </p:nvCxnSpPr>
        <p:spPr>
          <a:xfrm flipH="1">
            <a:off x="2025113" y="3581400"/>
            <a:ext cx="2013487" cy="776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352800" y="3816457"/>
            <a:ext cx="914400" cy="13651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24400" y="3840996"/>
            <a:ext cx="762000" cy="14168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971655" y="4057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Customer</a:t>
            </a:r>
          </a:p>
          <a:p>
            <a:pPr algn="ctr"/>
            <a:r>
              <a:rPr lang="en-US" sz="1600" dirty="0" smtClean="0"/>
              <a:t>Nuisance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5222928" y="5431007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Customer</a:t>
            </a:r>
          </a:p>
          <a:p>
            <a:pPr algn="ctr"/>
            <a:r>
              <a:rPr lang="en-US" sz="1600" dirty="0" smtClean="0"/>
              <a:t>Nuisance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705100" y="543100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Customer</a:t>
            </a:r>
          </a:p>
          <a:p>
            <a:pPr algn="ctr"/>
            <a:r>
              <a:rPr lang="en-US" sz="1600" dirty="0" smtClean="0"/>
              <a:t>Nuisance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958313" y="40699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Customer</a:t>
            </a:r>
          </a:p>
          <a:p>
            <a:pPr algn="ctr"/>
            <a:r>
              <a:rPr lang="en-US" sz="1600" dirty="0" smtClean="0"/>
              <a:t>Nuisance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8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4" grpId="0" animBg="1"/>
      <p:bldP spid="38" grpId="0" animBg="1"/>
      <p:bldP spid="45" grpId="0"/>
      <p:bldP spid="23" grpId="0"/>
      <p:bldP spid="28" grpId="0"/>
      <p:bldP spid="31" grpId="0"/>
      <p:bldP spid="32" grpId="0"/>
      <p:bldP spid="33" grpId="0"/>
      <p:bldP spid="35" grpId="0" animBg="1"/>
      <p:bldP spid="36" grpId="0" animBg="1"/>
      <p:bldP spid="37" grpId="0" animBg="1"/>
      <p:bldP spid="39" grpId="0" animBg="1"/>
      <p:bldP spid="44" grpId="0"/>
      <p:bldP spid="46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304800" y="838200"/>
            <a:ext cx="8534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400" dirty="0" smtClean="0"/>
              <a:t>Identify </a:t>
            </a:r>
            <a:r>
              <a:rPr lang="en-US" sz="2400" dirty="0"/>
              <a:t>the reasons for including Distribution Service Providers (DSP) in Black Start Training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endParaRPr lang="en-US" sz="2400" dirty="0"/>
          </a:p>
          <a:p>
            <a:pPr lvl="2"/>
            <a:r>
              <a:rPr lang="en-US" dirty="0"/>
              <a:t>NERC Standard EOP-005-2 </a:t>
            </a:r>
            <a:endParaRPr lang="en-US" dirty="0" smtClean="0"/>
          </a:p>
          <a:p>
            <a:pPr lvl="3"/>
            <a:r>
              <a:rPr lang="en-US" dirty="0" smtClean="0"/>
              <a:t>Ensure </a:t>
            </a:r>
            <a:r>
              <a:rPr lang="en-US" dirty="0"/>
              <a:t>plans, Facilities, and personnel are prepared to enable System restoration from Black Start </a:t>
            </a:r>
            <a:r>
              <a:rPr lang="en-US" dirty="0" smtClean="0"/>
              <a:t>Resources……etc.</a:t>
            </a:r>
          </a:p>
          <a:p>
            <a:pPr lvl="3"/>
            <a:r>
              <a:rPr lang="en-US" dirty="0"/>
              <a:t>Applicability</a:t>
            </a:r>
            <a:r>
              <a:rPr lang="en-US" dirty="0" smtClean="0"/>
              <a:t>: Distribution </a:t>
            </a:r>
            <a:r>
              <a:rPr lang="en-US" dirty="0"/>
              <a:t>Providers identified in the Transmission Operators restoration plan</a:t>
            </a:r>
            <a:r>
              <a:rPr lang="en-US" dirty="0" smtClean="0"/>
              <a:t>. </a:t>
            </a:r>
          </a:p>
          <a:p>
            <a:pPr lvl="3"/>
            <a:endParaRPr lang="en-US" dirty="0" smtClean="0"/>
          </a:p>
          <a:p>
            <a:pPr lvl="2"/>
            <a:r>
              <a:rPr lang="en-US" dirty="0"/>
              <a:t>ERCOT Black Start </a:t>
            </a:r>
            <a:r>
              <a:rPr lang="en-US" dirty="0" smtClean="0"/>
              <a:t>Plan 6.5</a:t>
            </a:r>
            <a:r>
              <a:rPr lang="en-US" dirty="0"/>
              <a:t>. Building Stable </a:t>
            </a:r>
            <a:r>
              <a:rPr lang="en-US" dirty="0" smtClean="0"/>
              <a:t>Islands</a:t>
            </a:r>
          </a:p>
          <a:p>
            <a:pPr lvl="3"/>
            <a:r>
              <a:rPr lang="en-US" dirty="0"/>
              <a:t>During the restoration, </a:t>
            </a:r>
            <a:r>
              <a:rPr lang="en-US" b="1" dirty="0"/>
              <a:t>load</a:t>
            </a:r>
            <a:r>
              <a:rPr lang="en-US" dirty="0"/>
              <a:t> will be used to stabilize Island Generation, Frequency and Voltage</a:t>
            </a:r>
            <a:r>
              <a:rPr lang="en-US" dirty="0" smtClean="0"/>
              <a:t>.</a:t>
            </a:r>
          </a:p>
          <a:p>
            <a:pPr lvl="3"/>
            <a:r>
              <a:rPr lang="en-US" dirty="0"/>
              <a:t> DSP’s ………. Keepers of the </a:t>
            </a:r>
            <a:r>
              <a:rPr lang="en-US" b="1" dirty="0"/>
              <a:t>Load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1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304800" y="838200"/>
            <a:ext cx="8534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dirty="0" smtClean="0"/>
              <a:t>	Identify </a:t>
            </a:r>
            <a:r>
              <a:rPr lang="en-US" sz="2400" dirty="0"/>
              <a:t>the different types of load and how loads are used </a:t>
            </a:r>
            <a:r>
              <a:rPr lang="en-US" sz="2400" dirty="0" smtClean="0"/>
              <a:t>	in </a:t>
            </a:r>
            <a:r>
              <a:rPr lang="en-US" sz="2400" dirty="0"/>
              <a:t>the Black Start restoration</a:t>
            </a:r>
            <a:r>
              <a:rPr lang="en-US" sz="2400" dirty="0" smtClean="0"/>
              <a:t>.</a:t>
            </a:r>
            <a:endParaRPr lang="en-US" sz="1600" dirty="0"/>
          </a:p>
          <a:p>
            <a:pPr marL="457200" lvl="1" indent="0">
              <a:buNone/>
            </a:pPr>
            <a:r>
              <a:rPr lang="en-US" sz="2400" dirty="0" smtClean="0"/>
              <a:t>	</a:t>
            </a:r>
          </a:p>
          <a:p>
            <a:pPr lvl="2"/>
            <a:r>
              <a:rPr lang="en-US" dirty="0" smtClean="0"/>
              <a:t>Inductive Loads</a:t>
            </a:r>
          </a:p>
          <a:p>
            <a:pPr lvl="3"/>
            <a:r>
              <a:rPr lang="en-US" dirty="0" smtClean="0"/>
              <a:t>Motors </a:t>
            </a:r>
            <a:r>
              <a:rPr lang="en-US" dirty="0"/>
              <a:t>and </a:t>
            </a:r>
            <a:r>
              <a:rPr lang="en-US" dirty="0" smtClean="0"/>
              <a:t>Transformers</a:t>
            </a:r>
          </a:p>
          <a:p>
            <a:pPr lvl="3"/>
            <a:r>
              <a:rPr lang="en-US" dirty="0" smtClean="0"/>
              <a:t>High Inrush current when first energized</a:t>
            </a:r>
          </a:p>
          <a:p>
            <a:pPr lvl="2"/>
            <a:r>
              <a:rPr lang="en-US" dirty="0"/>
              <a:t>Resistive </a:t>
            </a:r>
            <a:r>
              <a:rPr lang="en-US" dirty="0" smtClean="0"/>
              <a:t>Loads</a:t>
            </a:r>
          </a:p>
          <a:p>
            <a:pPr lvl="3"/>
            <a:r>
              <a:rPr lang="en-US" dirty="0" smtClean="0"/>
              <a:t>Incandescent </a:t>
            </a:r>
            <a:r>
              <a:rPr lang="en-US" dirty="0"/>
              <a:t>lighting </a:t>
            </a:r>
            <a:r>
              <a:rPr lang="en-US" dirty="0" smtClean="0"/>
              <a:t>and electrical heaters</a:t>
            </a:r>
          </a:p>
          <a:p>
            <a:pPr lvl="3"/>
            <a:r>
              <a:rPr lang="en-US" dirty="0" smtClean="0"/>
              <a:t>The </a:t>
            </a:r>
            <a:r>
              <a:rPr lang="en-US" dirty="0"/>
              <a:t>current rises instantly to its steady-state </a:t>
            </a:r>
            <a:r>
              <a:rPr lang="en-US" dirty="0" smtClean="0"/>
              <a:t>value</a:t>
            </a:r>
          </a:p>
          <a:p>
            <a:pPr marL="1371600" lvl="3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Stabilize the Islands</a:t>
            </a:r>
            <a:endParaRPr lang="en-US" dirty="0"/>
          </a:p>
          <a:p>
            <a:pPr lvl="3"/>
            <a:r>
              <a:rPr lang="en-US" dirty="0"/>
              <a:t>During the restoration, load will be used to stabilize Island Generation, Frequency and </a:t>
            </a:r>
            <a:r>
              <a:rPr lang="en-US" dirty="0" smtClean="0"/>
              <a:t>Voltage.</a:t>
            </a:r>
            <a:endParaRPr lang="en-US" dirty="0"/>
          </a:p>
          <a:p>
            <a:pPr marL="1371600" lvl="3" indent="0">
              <a:buNone/>
            </a:pPr>
            <a:endParaRPr lang="en-US" b="1" dirty="0"/>
          </a:p>
          <a:p>
            <a:pPr lvl="3"/>
            <a:endParaRPr lang="en-US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96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304800" y="838200"/>
            <a:ext cx="8534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dirty="0"/>
              <a:t>	Identify the problems associated with “Cold Load Pickup” </a:t>
            </a:r>
            <a:r>
              <a:rPr lang="en-US" sz="2400" dirty="0" smtClean="0"/>
              <a:t>	and </a:t>
            </a:r>
            <a:r>
              <a:rPr lang="en-US" sz="2400" dirty="0"/>
              <a:t>the results when these concerns are not </a:t>
            </a:r>
            <a:r>
              <a:rPr lang="en-US" sz="2400" dirty="0" smtClean="0"/>
              <a:t>addressed.</a:t>
            </a:r>
          </a:p>
          <a:p>
            <a:pPr marL="0" lvl="0" indent="0">
              <a:buNone/>
            </a:pPr>
            <a:r>
              <a:rPr lang="en-US" sz="2400" dirty="0" smtClean="0"/>
              <a:t>	</a:t>
            </a:r>
          </a:p>
          <a:p>
            <a:pPr lvl="2"/>
            <a:r>
              <a:rPr lang="en-US" dirty="0"/>
              <a:t>Inrush could be up to 10 times the normal value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Calculate</a:t>
            </a:r>
          </a:p>
          <a:p>
            <a:pPr lvl="3"/>
            <a:r>
              <a:rPr lang="en-US" dirty="0"/>
              <a:t>Low frequency / Low </a:t>
            </a:r>
            <a:r>
              <a:rPr lang="en-US" dirty="0" smtClean="0"/>
              <a:t>Voltage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r>
              <a:rPr lang="en-US" dirty="0"/>
              <a:t>“Taper off” to normal value in about 30 minutes</a:t>
            </a:r>
            <a:r>
              <a:rPr lang="en-US" dirty="0" smtClean="0"/>
              <a:t>.</a:t>
            </a:r>
          </a:p>
          <a:p>
            <a:pPr lvl="3"/>
            <a:r>
              <a:rPr lang="en-US" dirty="0"/>
              <a:t>Monitor and </a:t>
            </a:r>
            <a:r>
              <a:rPr lang="en-US" dirty="0" smtClean="0"/>
              <a:t>Adjust</a:t>
            </a:r>
          </a:p>
          <a:p>
            <a:pPr lvl="3"/>
            <a:r>
              <a:rPr lang="en-US" dirty="0"/>
              <a:t>High frequency / High Voltage</a:t>
            </a:r>
            <a:endParaRPr lang="en-US" dirty="0" smtClean="0"/>
          </a:p>
          <a:p>
            <a:pPr lvl="3"/>
            <a:endParaRPr lang="en-US" dirty="0"/>
          </a:p>
          <a:p>
            <a:pPr marL="1371600" lvl="3" indent="0">
              <a:buNone/>
            </a:pPr>
            <a:endParaRPr lang="en-US" b="1" dirty="0"/>
          </a:p>
          <a:p>
            <a:pPr lvl="3"/>
            <a:endParaRPr lang="en-US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6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304800" y="838200"/>
            <a:ext cx="8534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dirty="0"/>
              <a:t>	Identify who the DSP’s will communicate with and what </a:t>
            </a:r>
            <a:r>
              <a:rPr lang="en-US" sz="2400" dirty="0" smtClean="0"/>
              <a:t>	communications </a:t>
            </a:r>
            <a:r>
              <a:rPr lang="en-US" sz="2400" dirty="0"/>
              <a:t>will be required during Black Start </a:t>
            </a:r>
            <a:r>
              <a:rPr lang="en-US" sz="2400" dirty="0" smtClean="0"/>
              <a:t>	restoration.</a:t>
            </a:r>
          </a:p>
          <a:p>
            <a:pPr marL="0" lvl="0" indent="0">
              <a:buNone/>
            </a:pPr>
            <a:r>
              <a:rPr lang="en-US" sz="2400" dirty="0" smtClean="0"/>
              <a:t>	</a:t>
            </a:r>
          </a:p>
          <a:p>
            <a:pPr lvl="2"/>
            <a:r>
              <a:rPr lang="en-US" dirty="0" smtClean="0"/>
              <a:t>Transmission Operator</a:t>
            </a:r>
          </a:p>
          <a:p>
            <a:pPr lvl="3"/>
            <a:r>
              <a:rPr lang="en-US" dirty="0"/>
              <a:t>Load / Restoration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r>
              <a:rPr lang="en-US" dirty="0" smtClean="0"/>
              <a:t>Switchmen</a:t>
            </a:r>
          </a:p>
          <a:p>
            <a:pPr lvl="3"/>
            <a:r>
              <a:rPr lang="en-US" dirty="0"/>
              <a:t>Load / Switching</a:t>
            </a:r>
          </a:p>
          <a:p>
            <a:pPr marL="1371600" lvl="3" indent="0">
              <a:buNone/>
            </a:pPr>
            <a:endParaRPr lang="en-US" b="1" dirty="0"/>
          </a:p>
          <a:p>
            <a:pPr lvl="3"/>
            <a:endParaRPr lang="en-US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3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0574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Final Thoughts?</a:t>
            </a:r>
          </a:p>
          <a:p>
            <a:pPr algn="ctr"/>
            <a:r>
              <a:rPr lang="en-US" sz="3600" dirty="0" smtClean="0"/>
              <a:t>Discussion?</a:t>
            </a:r>
          </a:p>
          <a:p>
            <a:pPr algn="ctr"/>
            <a:r>
              <a:rPr lang="en-US" sz="3600" dirty="0" smtClean="0"/>
              <a:t>Questions?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7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1. The </a:t>
            </a:r>
            <a:r>
              <a:rPr lang="en-US" sz="2400" dirty="0">
                <a:latin typeface="Calibri" panose="020F0502020204030204" pitchFamily="34" charset="0"/>
              </a:rPr>
              <a:t>Purpose of NERC Standard EOP-005-2 is to ensure plans, Facilities, and personnel are prepared to enable System restoration and </a:t>
            </a:r>
            <a:r>
              <a:rPr lang="en-US" sz="2400" dirty="0" smtClean="0">
                <a:latin typeface="Calibri" panose="020F0502020204030204" pitchFamily="34" charset="0"/>
              </a:rPr>
              <a:t>is applicable </a:t>
            </a:r>
            <a:r>
              <a:rPr lang="en-US" sz="2400" dirty="0">
                <a:latin typeface="Calibri" panose="020F0502020204030204" pitchFamily="34" charset="0"/>
              </a:rPr>
              <a:t>to which of the following?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598288"/>
            <a:ext cx="8077200" cy="304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Distribution Providers identified in the Transmission Operators restoration plan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Distribution Providers in systems larger than 100MW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Distribution Providers selected by ERCOT that meet all CIP Standards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Distribution Providers that are not associated with Transmission companies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4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2. According </a:t>
            </a:r>
            <a:r>
              <a:rPr lang="en-US" sz="2400" dirty="0">
                <a:latin typeface="Calibri" panose="020F0502020204030204" pitchFamily="34" charset="0"/>
              </a:rPr>
              <a:t>to ERCOT Black Start Plan 6.5. Building Stable Islands, during the restoration load will be used for which of the </a:t>
            </a:r>
            <a:r>
              <a:rPr lang="en-US" sz="2400" dirty="0" smtClean="0">
                <a:latin typeface="Calibri" panose="020F0502020204030204" pitchFamily="34" charset="0"/>
              </a:rPr>
              <a:t>following purposes? 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362200"/>
            <a:ext cx="8077200" cy="304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To stabilize Island Generation, Frequency and Voltage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To keep all Islands equal in size for ease in combining multiple Islands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To keep Islands from growing too large for ease in combining multiple Islands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To offset the problems caused generation swings while in Isochronous mode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1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3. The </a:t>
            </a:r>
            <a:r>
              <a:rPr lang="en-US" sz="2400" dirty="0">
                <a:latin typeface="Calibri" panose="020F0502020204030204" pitchFamily="34" charset="0"/>
              </a:rPr>
              <a:t>two types of load that DSPs will energize during the restoration that have the effect of lowering voltage on the Island are: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577083"/>
            <a:ext cx="80772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Inductive and Resistive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Linear and Non-linear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Additive and Subtractive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Positive and Non-positive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5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4. Identify </a:t>
            </a:r>
            <a:r>
              <a:rPr lang="en-US" sz="2400" dirty="0">
                <a:latin typeface="Calibri" panose="020F0502020204030204" pitchFamily="34" charset="0"/>
              </a:rPr>
              <a:t>the problems associated with “Cold Load Pickup” caused by inrush current: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228551"/>
            <a:ext cx="8077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Low frequency / Low Voltage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High frequency / High Voltage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Inrush current causes turbine blades to flex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Inrush current causes phantom voltages in “no-load” tap changers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6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107" y="1743075"/>
            <a:ext cx="8229600" cy="43529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b="1" dirty="0" smtClean="0"/>
              <a:t>Purpose: </a:t>
            </a:r>
            <a:r>
              <a:rPr lang="en-US" sz="2200" dirty="0" smtClean="0"/>
              <a:t>Ensure </a:t>
            </a:r>
            <a:r>
              <a:rPr lang="en-US" sz="2200" dirty="0"/>
              <a:t>plans, Facilities, and personnel are prepared to enable </a:t>
            </a:r>
            <a:r>
              <a:rPr lang="en-US" sz="2200" dirty="0" smtClean="0"/>
              <a:t>System restoration </a:t>
            </a:r>
            <a:r>
              <a:rPr lang="en-US" sz="2200" dirty="0"/>
              <a:t>from </a:t>
            </a:r>
            <a:r>
              <a:rPr lang="en-US" sz="2200" dirty="0" smtClean="0"/>
              <a:t>Black Start </a:t>
            </a:r>
            <a:r>
              <a:rPr lang="en-US" sz="2200" dirty="0"/>
              <a:t>Resources to assure reliability is maintained </a:t>
            </a:r>
            <a:r>
              <a:rPr lang="en-US" sz="2200" dirty="0" smtClean="0"/>
              <a:t>during restoration </a:t>
            </a:r>
            <a:r>
              <a:rPr lang="en-US" sz="2200" dirty="0"/>
              <a:t>and priority is placed on restoring the Interconnection.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b="1" dirty="0" smtClean="0"/>
              <a:t>Applicability: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/>
              <a:t>Transmission Operators</a:t>
            </a:r>
            <a:r>
              <a:rPr lang="en-US" sz="2200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/>
              <a:t>Generator Operators</a:t>
            </a:r>
            <a:r>
              <a:rPr lang="en-US" sz="2200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/>
              <a:t>Transmission Owners identified in the Transmission Operators restoration plan.</a:t>
            </a:r>
            <a:endParaRPr lang="en-US" sz="2200" dirty="0" smtClean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/>
              <a:t>Distribution Providers identified in the Transmission Operators restoration plan.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</a:t>
            </a:r>
            <a:r>
              <a:rPr lang="en-US" dirty="0"/>
              <a:t>Distribution Service </a:t>
            </a:r>
            <a:r>
              <a:rPr lang="en-US" dirty="0" smtClean="0"/>
              <a:t>Providers ….. Why?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663313" y="685799"/>
            <a:ext cx="5252087" cy="1039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/>
              <a:t>Standard </a:t>
            </a:r>
            <a:r>
              <a:rPr lang="en-US" b="0" dirty="0" smtClean="0"/>
              <a:t>EOP-005-2</a:t>
            </a:r>
          </a:p>
          <a:p>
            <a:r>
              <a:rPr lang="en-US" sz="2000" b="0" dirty="0"/>
              <a:t>System Restoration from </a:t>
            </a:r>
            <a:r>
              <a:rPr lang="en-US" sz="2000" b="0" dirty="0" smtClean="0"/>
              <a:t>Black Start </a:t>
            </a:r>
            <a:r>
              <a:rPr lang="en-US" sz="2000" b="0" dirty="0"/>
              <a:t>Resources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7960"/>
            <a:ext cx="3214749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8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5. During </a:t>
            </a:r>
            <a:r>
              <a:rPr lang="en-US" sz="2400" dirty="0">
                <a:latin typeface="Calibri" panose="020F0502020204030204" pitchFamily="34" charset="0"/>
              </a:rPr>
              <a:t>the Black Start, communications between the DSP and TO will mainly focus on which of the following?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196083"/>
            <a:ext cx="80772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Load / Restoration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Generator voltage set-points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Island Synch points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Resource auxiliary loads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6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107" y="1743075"/>
            <a:ext cx="8229600" cy="3743325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During </a:t>
            </a:r>
            <a:r>
              <a:rPr lang="en-US" sz="2000" dirty="0"/>
              <a:t>the restoration process it is critical that each </a:t>
            </a:r>
            <a:r>
              <a:rPr lang="en-US" sz="2000" dirty="0" smtClean="0"/>
              <a:t>Transmission Operator </a:t>
            </a:r>
            <a:r>
              <a:rPr lang="en-US" sz="2000" dirty="0"/>
              <a:t>build </a:t>
            </a:r>
            <a:r>
              <a:rPr lang="en-US" sz="2000" b="1" dirty="0"/>
              <a:t>stable</a:t>
            </a:r>
            <a:r>
              <a:rPr lang="en-US" sz="2000" dirty="0"/>
              <a:t> Islands in order to prevent </a:t>
            </a:r>
            <a:r>
              <a:rPr lang="en-US" sz="2000" dirty="0" smtClean="0"/>
              <a:t>collapse.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 smtClean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/>
              <a:t>Stable</a:t>
            </a:r>
            <a:r>
              <a:rPr lang="en-US" sz="2000" dirty="0" smtClean="0"/>
              <a:t> Islands</a:t>
            </a:r>
            <a:r>
              <a:rPr lang="en-US" sz="2000" dirty="0"/>
              <a:t>: Islands that have stable frequency, Resources loaded to at least 50% of the maximum output and </a:t>
            </a:r>
            <a:r>
              <a:rPr lang="en-US" sz="2000" dirty="0" smtClean="0"/>
              <a:t>stable voltage </a:t>
            </a:r>
            <a:r>
              <a:rPr lang="en-US" sz="2000" dirty="0"/>
              <a:t>across the Island. </a:t>
            </a:r>
            <a:endParaRPr lang="en-US" sz="2000" dirty="0" smtClean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 smtClean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During </a:t>
            </a:r>
            <a:r>
              <a:rPr lang="en-US" sz="2000" dirty="0"/>
              <a:t>the </a:t>
            </a:r>
            <a:r>
              <a:rPr lang="en-US" sz="2000" dirty="0" smtClean="0"/>
              <a:t>restoration, </a:t>
            </a:r>
            <a:r>
              <a:rPr lang="en-US" sz="2000" b="1" u="sng" dirty="0" smtClean="0"/>
              <a:t>load</a:t>
            </a:r>
            <a:r>
              <a:rPr lang="en-US" sz="2000" dirty="0" smtClean="0"/>
              <a:t> will be </a:t>
            </a:r>
            <a:r>
              <a:rPr lang="en-US" sz="2000" dirty="0"/>
              <a:t>used to stabilize </a:t>
            </a:r>
            <a:r>
              <a:rPr lang="en-US" sz="2000" dirty="0" smtClean="0"/>
              <a:t>Island Generation, Frequency and Voltage. 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Distribution Service </a:t>
            </a:r>
            <a:r>
              <a:rPr lang="en-US" dirty="0" smtClean="0"/>
              <a:t>Providers ….. </a:t>
            </a:r>
            <a:r>
              <a:rPr lang="en-US" dirty="0"/>
              <a:t>Why?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657600" y="847241"/>
            <a:ext cx="384524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ERCOT Black </a:t>
            </a:r>
            <a:r>
              <a:rPr lang="en-US" b="0" dirty="0"/>
              <a:t>Start </a:t>
            </a:r>
            <a:r>
              <a:rPr lang="en-US" b="0" dirty="0" smtClean="0"/>
              <a:t>Plan</a:t>
            </a:r>
          </a:p>
          <a:p>
            <a:r>
              <a:rPr lang="en-US" sz="2000" b="0" dirty="0"/>
              <a:t>6.5. Building Stable </a:t>
            </a:r>
            <a:r>
              <a:rPr lang="en-US" sz="2000" b="0" dirty="0" smtClean="0"/>
              <a:t>Islands</a:t>
            </a:r>
            <a:endParaRPr lang="en-US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22622"/>
            <a:ext cx="2630487" cy="102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3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685799"/>
            <a:ext cx="8534401" cy="533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get stabilizing Load? 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22515" y="762000"/>
            <a:ext cx="8153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</a:rPr>
              <a:t>ower Plant Auxiliary Loads 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0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685800"/>
            <a:ext cx="8471115" cy="534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get stabilizing Load? 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22515" y="762000"/>
            <a:ext cx="81534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Industrial / Commercial Customers Loads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93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685799"/>
            <a:ext cx="8394915" cy="53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get stabilizing Load? 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22515" y="7620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Residential Customer Loads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93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DSP’s ………. Keepers of the Load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1324" y="1371600"/>
            <a:ext cx="3531676" cy="2819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These Operators control both Transmission and Distribution Loads from the same location. </a:t>
            </a:r>
          </a:p>
          <a:p>
            <a:r>
              <a:rPr lang="en-US" sz="2000" dirty="0" smtClean="0"/>
              <a:t>When these Operators need to add or drop load during the restoration it is done in house.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C:\Users\kblackmer\Pictures\Benson_Control_Room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8312"/>
            <a:ext cx="4366932" cy="35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077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DSP’s ………. Keepers of the Load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199" y="1378058"/>
            <a:ext cx="3760277" cy="319394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Distribution Loads are controlled by the same company from a different office or location. </a:t>
            </a:r>
          </a:p>
          <a:p>
            <a:r>
              <a:rPr lang="en-US" sz="2000" dirty="0" smtClean="0"/>
              <a:t>When these Transmission Operators need to add or drop load during the restoration it is usually  accomplished with a phone call.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2050" name="Picture 2" descr="C:\Users\kblackmer\Pictures\blue-ridg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800600" cy="37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6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5"/>
  <p:tag name="TIMELINE" val="5"/>
  <p:tag name="ELAPSEDTIME" val="10"/>
  <p:tag name="ANNOTATION_COUNT" val="0"/>
  <p:tag name="ARTICULATE_NAV_LEVEL" val="1"/>
  <p:tag name="ARTICULATE_SLIDE_PRESENTER_GUID" val="62bf91c7-c14d-4a13-a680-50c901e799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3CA69F01173A4581BC903FAEFA970A" ma:contentTypeVersion="0" ma:contentTypeDescription="Create a new document." ma:contentTypeScope="" ma:versionID="7de7be81c97c39a81fa885992edd2b77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3CB1E034-2CB0-412E-A9FB-17DC40D29F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474467-2DFE-4770-8605-FAE0A13E42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1FDAEF-BF54-4318-9198-DA366368CF15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c34af464-7aa1-4edd-9be4-83dffc1cb9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8511</TotalTime>
  <Words>1166</Words>
  <Application>Microsoft Office PowerPoint</Application>
  <PresentationFormat>On-screen Show (4:3)</PresentationFormat>
  <Paragraphs>267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1_Office Theme</vt:lpstr>
      <vt:lpstr>PowerPoint Presentation</vt:lpstr>
      <vt:lpstr>Objectives</vt:lpstr>
      <vt:lpstr>Including Distribution Service Providers ….. Why?</vt:lpstr>
      <vt:lpstr>Including Distribution Service Providers ….. Why?</vt:lpstr>
      <vt:lpstr>Where do we get stabilizing Load? </vt:lpstr>
      <vt:lpstr>Where do we get stabilizing Load? </vt:lpstr>
      <vt:lpstr>Where do we get stabilizing Load? </vt:lpstr>
      <vt:lpstr>DSP’s ………. Keepers of the Load</vt:lpstr>
      <vt:lpstr>TDSP’s ………. Keepers of the Load</vt:lpstr>
      <vt:lpstr>DSP’s ………. Keepers of the Load</vt:lpstr>
      <vt:lpstr>Picking up Load</vt:lpstr>
      <vt:lpstr>Picking up Load</vt:lpstr>
      <vt:lpstr>Picking up Load</vt:lpstr>
      <vt:lpstr>Adding Load</vt:lpstr>
      <vt:lpstr>Adding Load</vt:lpstr>
      <vt:lpstr>Cold Hard Facts about “Cold Load Pickup” </vt:lpstr>
      <vt:lpstr>Cold Hard Facts about “Cold Load Pickup” </vt:lpstr>
      <vt:lpstr>Cold Hard Facts about “Cold Load Pickup” </vt:lpstr>
      <vt:lpstr>Talk the Talk</vt:lpstr>
      <vt:lpstr>Talk the Talk</vt:lpstr>
      <vt:lpstr>Review</vt:lpstr>
      <vt:lpstr>Review</vt:lpstr>
      <vt:lpstr>Review</vt:lpstr>
      <vt:lpstr>Review</vt:lpstr>
      <vt:lpstr>PowerPoint Presentation</vt:lpstr>
      <vt:lpstr>Questions </vt:lpstr>
      <vt:lpstr>Questions </vt:lpstr>
      <vt:lpstr>Questions </vt:lpstr>
      <vt:lpstr>Questions </vt:lpstr>
      <vt:lpstr>Questions </vt:lpstr>
    </vt:vector>
  </TitlesOfParts>
  <Company>The Electric Reliability Council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Oatman, Don</dc:creator>
  <cp:lastModifiedBy>Wozny, Stacy</cp:lastModifiedBy>
  <cp:revision>83</cp:revision>
  <dcterms:created xsi:type="dcterms:W3CDTF">2014-10-07T16:05:16Z</dcterms:created>
  <dcterms:modified xsi:type="dcterms:W3CDTF">2015-03-22T18:02:05Z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B4FE9C46-F501-4B33-A426-A2A0EC013F85</vt:lpwstr>
  </property>
  <property fmtid="{D5CDD505-2E9C-101B-9397-08002B2CF9AE}" pid="3" name="ArticulatePath">
    <vt:lpwstr>TDSP</vt:lpwstr>
  </property>
  <property fmtid="{D5CDD505-2E9C-101B-9397-08002B2CF9AE}" pid="4" name="ContentTypeId">
    <vt:lpwstr>0x0101008A3CA69F01173A4581BC903FAEFA970A</vt:lpwstr>
  </property>
</Properties>
</file>