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7"/>
  </p:notesMasterIdLst>
  <p:sldIdLst>
    <p:sldId id="719" r:id="rId4"/>
    <p:sldId id="720" r:id="rId5"/>
    <p:sldId id="722" r:id="rId6"/>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FFCC"/>
    <a:srgbClr val="36B871"/>
    <a:srgbClr val="38B674"/>
    <a:srgbClr val="349E69"/>
    <a:srgbClr val="37A76F"/>
    <a:srgbClr val="333399"/>
    <a:srgbClr val="FF0000"/>
    <a:srgbClr val="E1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40" autoAdjust="0"/>
    <p:restoredTop sz="94722" autoAdjust="0"/>
  </p:normalViewPr>
  <p:slideViewPr>
    <p:cSldViewPr>
      <p:cViewPr>
        <p:scale>
          <a:sx n="80" d="100"/>
          <a:sy n="80" d="100"/>
        </p:scale>
        <p:origin x="-1962" y="-798"/>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 Id="rId9"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dirty="0"/>
          </a:p>
        </p:txBody>
      </p:sp>
      <p:sp>
        <p:nvSpPr>
          <p:cNvPr id="11267" name="Rectangle 3"/>
          <p:cNvSpPr>
            <a:spLocks noGrp="1" noChangeArrowheads="1"/>
          </p:cNvSpPr>
          <p:nvPr>
            <p:ph type="dt" idx="1"/>
          </p:nvPr>
        </p:nvSpPr>
        <p:spPr bwMode="auto">
          <a:xfrm>
            <a:off x="4023092"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10248" y="4459526"/>
            <a:ext cx="5681980" cy="4224814"/>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dirty="0"/>
          </a:p>
        </p:txBody>
      </p:sp>
      <p:sp>
        <p:nvSpPr>
          <p:cNvPr id="11271" name="Rectangle 7"/>
          <p:cNvSpPr>
            <a:spLocks noGrp="1" noChangeArrowheads="1"/>
          </p:cNvSpPr>
          <p:nvPr>
            <p:ph type="sldNum" sz="quarter" idx="5"/>
          </p:nvPr>
        </p:nvSpPr>
        <p:spPr bwMode="auto">
          <a:xfrm>
            <a:off x="4023092"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9138C63C-3BD2-426F-854A-72649AB77BF2}" type="slidenum">
              <a:rPr lang="en-US"/>
              <a:pPr>
                <a:defRPr/>
              </a:pPr>
              <a:t>‹#›</a:t>
            </a:fld>
            <a:endParaRPr lang="en-US" dirty="0"/>
          </a:p>
        </p:txBody>
      </p:sp>
    </p:spTree>
    <p:extLst>
      <p:ext uri="{BB962C8B-B14F-4D97-AF65-F5344CB8AC3E}">
        <p14:creationId xmlns:p14="http://schemas.microsoft.com/office/powerpoint/2010/main" val="1785419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38C63C-3BD2-426F-854A-72649AB77BF2}" type="slidenum">
              <a:rPr lang="en-US" smtClean="0"/>
              <a:pPr>
                <a:defRPr/>
              </a:pPr>
              <a:t>2</a:t>
            </a:fld>
            <a:endParaRPr lang="en-US" dirty="0"/>
          </a:p>
        </p:txBody>
      </p:sp>
    </p:spTree>
    <p:extLst>
      <p:ext uri="{BB962C8B-B14F-4D97-AF65-F5344CB8AC3E}">
        <p14:creationId xmlns:p14="http://schemas.microsoft.com/office/powerpoint/2010/main" val="147742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CFFC1EF-BBCE-4823-A225-CE6DBBBE0A17}" type="slidenum">
              <a:rPr lang="en-US"/>
              <a:pPr>
                <a:defRPr/>
              </a:pPr>
              <a:t>‹#›</a:t>
            </a:fld>
            <a:endParaRPr lang="en-US" dirty="0"/>
          </a:p>
        </p:txBody>
      </p:sp>
      <p:sp>
        <p:nvSpPr>
          <p:cNvPr id="5" name="Rectangle 8"/>
          <p:cNvSpPr>
            <a:spLocks noGrp="1" noChangeArrowheads="1"/>
          </p:cNvSpPr>
          <p:nvPr>
            <p:ph type="dt" sz="half" idx="11"/>
          </p:nvPr>
        </p:nvSpPr>
        <p:spPr>
          <a:ln/>
        </p:spPr>
        <p:txBody>
          <a:bodyPr/>
          <a:lstStyle>
            <a:lvl1pPr>
              <a:defRPr/>
            </a:lvl1pPr>
          </a:lstStyle>
          <a:p>
            <a:pPr>
              <a:defRPr/>
            </a:pPr>
            <a:fld id="{E4424EBD-E13E-478A-8843-EF1F5D4B0F2D}" type="datetime1">
              <a:rPr lang="en-US" altLang="en-US"/>
              <a:pPr>
                <a:defRPr/>
              </a:pPr>
              <a:t>4/21/2015</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71AE529-F1A1-4405-8C24-7FD399AA8057}" type="slidenum">
              <a:rPr lang="en-US"/>
              <a:pPr>
                <a:defRPr/>
              </a:pPr>
              <a:t>‹#›</a:t>
            </a:fld>
            <a:endParaRPr lang="en-US" dirty="0"/>
          </a:p>
        </p:txBody>
      </p:sp>
      <p:sp>
        <p:nvSpPr>
          <p:cNvPr id="5" name="Rectangle 8"/>
          <p:cNvSpPr>
            <a:spLocks noGrp="1" noChangeArrowheads="1"/>
          </p:cNvSpPr>
          <p:nvPr>
            <p:ph type="dt" sz="half" idx="11"/>
          </p:nvPr>
        </p:nvSpPr>
        <p:spPr>
          <a:ln/>
        </p:spPr>
        <p:txBody>
          <a:bodyPr/>
          <a:lstStyle>
            <a:lvl1pPr>
              <a:defRPr/>
            </a:lvl1pPr>
          </a:lstStyle>
          <a:p>
            <a:pPr>
              <a:defRPr/>
            </a:pPr>
            <a:fld id="{57DD6B13-B539-4084-A2CF-3F6CFDCE4327}" type="datetime1">
              <a:rPr lang="en-US" altLang="en-US"/>
              <a:pPr>
                <a:defRPr/>
              </a:pPr>
              <a:t>4/21/2015</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C36885F-5CFA-45A9-950E-F458DAFE87E7}" type="slidenum">
              <a:rPr lang="en-US"/>
              <a:pPr>
                <a:defRPr/>
              </a:pPr>
              <a:t>‹#›</a:t>
            </a:fld>
            <a:endParaRPr lang="en-US" dirty="0"/>
          </a:p>
        </p:txBody>
      </p:sp>
      <p:sp>
        <p:nvSpPr>
          <p:cNvPr id="5" name="Rectangle 8"/>
          <p:cNvSpPr>
            <a:spLocks noGrp="1" noChangeArrowheads="1"/>
          </p:cNvSpPr>
          <p:nvPr>
            <p:ph type="dt" sz="half" idx="11"/>
          </p:nvPr>
        </p:nvSpPr>
        <p:spPr>
          <a:ln/>
        </p:spPr>
        <p:txBody>
          <a:bodyPr/>
          <a:lstStyle>
            <a:lvl1pPr>
              <a:defRPr/>
            </a:lvl1pPr>
          </a:lstStyle>
          <a:p>
            <a:pPr>
              <a:defRPr/>
            </a:pPr>
            <a:fld id="{25AFE122-51F0-4BFD-946E-8BC56C5C7316}" type="datetime1">
              <a:rPr lang="en-US" altLang="en-US"/>
              <a:pPr>
                <a:defRPr/>
              </a:pPr>
              <a:t>4/21/2015</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163EFC-C947-4978-B298-04A2BF603432}" type="slidenum">
              <a:rPr lang="en-US"/>
              <a:pPr>
                <a:defRPr/>
              </a:pPr>
              <a:t>‹#›</a:t>
            </a:fld>
            <a:endParaRPr lang="en-US" dirty="0"/>
          </a:p>
        </p:txBody>
      </p:sp>
      <p:sp>
        <p:nvSpPr>
          <p:cNvPr id="5" name="Rectangle 8"/>
          <p:cNvSpPr>
            <a:spLocks noGrp="1" noChangeArrowheads="1"/>
          </p:cNvSpPr>
          <p:nvPr>
            <p:ph type="dt" sz="half" idx="11"/>
          </p:nvPr>
        </p:nvSpPr>
        <p:spPr>
          <a:ln/>
        </p:spPr>
        <p:txBody>
          <a:bodyPr/>
          <a:lstStyle>
            <a:lvl1pPr>
              <a:defRPr/>
            </a:lvl1pPr>
          </a:lstStyle>
          <a:p>
            <a:pPr>
              <a:defRPr/>
            </a:pPr>
            <a:fld id="{F65E4EE1-E75B-4723-96C9-C3C9C18AB6D6}" type="datetime1">
              <a:rPr lang="en-US" altLang="en-US"/>
              <a:pPr>
                <a:defRPr/>
              </a:pPr>
              <a:t>4/21/2015</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7566505-B161-4BDD-A11B-CF12D21FFF88}" type="slidenum">
              <a:rPr lang="en-US"/>
              <a:pPr>
                <a:defRPr/>
              </a:pPr>
              <a:t>‹#›</a:t>
            </a:fld>
            <a:endParaRPr lang="en-US" dirty="0"/>
          </a:p>
        </p:txBody>
      </p:sp>
      <p:sp>
        <p:nvSpPr>
          <p:cNvPr id="5" name="Rectangle 8"/>
          <p:cNvSpPr>
            <a:spLocks noGrp="1" noChangeArrowheads="1"/>
          </p:cNvSpPr>
          <p:nvPr>
            <p:ph type="dt" sz="half" idx="11"/>
          </p:nvPr>
        </p:nvSpPr>
        <p:spPr>
          <a:ln/>
        </p:spPr>
        <p:txBody>
          <a:bodyPr/>
          <a:lstStyle>
            <a:lvl1pPr>
              <a:defRPr/>
            </a:lvl1pPr>
          </a:lstStyle>
          <a:p>
            <a:pPr>
              <a:defRPr/>
            </a:pPr>
            <a:fld id="{AA04878D-0F9C-41B9-8CCE-A1D64CAEB8F5}" type="datetime1">
              <a:rPr lang="en-US" altLang="en-US"/>
              <a:pPr>
                <a:defRPr/>
              </a:pPr>
              <a:t>4/21/2015</a:t>
            </a:fld>
            <a:endParaRPr lang="en-US"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7BEB011-61E0-45D6-B902-AB7297DD7240}" type="slidenum">
              <a:rPr lang="en-US"/>
              <a:pPr>
                <a:defRPr/>
              </a:pPr>
              <a:t>‹#›</a:t>
            </a:fld>
            <a:endParaRPr lang="en-US" dirty="0"/>
          </a:p>
        </p:txBody>
      </p:sp>
      <p:sp>
        <p:nvSpPr>
          <p:cNvPr id="6" name="Rectangle 8"/>
          <p:cNvSpPr>
            <a:spLocks noGrp="1" noChangeArrowheads="1"/>
          </p:cNvSpPr>
          <p:nvPr>
            <p:ph type="dt" sz="half" idx="11"/>
          </p:nvPr>
        </p:nvSpPr>
        <p:spPr>
          <a:ln/>
        </p:spPr>
        <p:txBody>
          <a:bodyPr/>
          <a:lstStyle>
            <a:lvl1pPr>
              <a:defRPr/>
            </a:lvl1pPr>
          </a:lstStyle>
          <a:p>
            <a:pPr>
              <a:defRPr/>
            </a:pPr>
            <a:fld id="{171AD106-BE79-4239-9970-719F296C3F76}" type="datetime1">
              <a:rPr lang="en-US" altLang="en-US"/>
              <a:pPr>
                <a:defRPr/>
              </a:pPr>
              <a:t>4/21/2015</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7279B77-850F-40D9-9DE3-FD907E21EB68}" type="slidenum">
              <a:rPr lang="en-US"/>
              <a:pPr>
                <a:defRPr/>
              </a:pPr>
              <a:t>‹#›</a:t>
            </a:fld>
            <a:endParaRPr lang="en-US" dirty="0"/>
          </a:p>
        </p:txBody>
      </p:sp>
      <p:sp>
        <p:nvSpPr>
          <p:cNvPr id="8" name="Rectangle 8"/>
          <p:cNvSpPr>
            <a:spLocks noGrp="1" noChangeArrowheads="1"/>
          </p:cNvSpPr>
          <p:nvPr>
            <p:ph type="dt" sz="half" idx="11"/>
          </p:nvPr>
        </p:nvSpPr>
        <p:spPr>
          <a:ln/>
        </p:spPr>
        <p:txBody>
          <a:bodyPr/>
          <a:lstStyle>
            <a:lvl1pPr>
              <a:defRPr/>
            </a:lvl1pPr>
          </a:lstStyle>
          <a:p>
            <a:pPr>
              <a:defRPr/>
            </a:pPr>
            <a:fld id="{4AF905DA-59AB-4D47-8680-4736641EAFD2}" type="datetime1">
              <a:rPr lang="en-US" altLang="en-US"/>
              <a:pPr>
                <a:defRPr/>
              </a:pPr>
              <a:t>4/21/2015</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CE9D54-7CF0-494C-B0FF-C678D01D5864}" type="slidenum">
              <a:rPr lang="en-US"/>
              <a:pPr>
                <a:defRPr/>
              </a:pPr>
              <a:t>‹#›</a:t>
            </a:fld>
            <a:endParaRPr lang="en-US" dirty="0"/>
          </a:p>
        </p:txBody>
      </p:sp>
      <p:sp>
        <p:nvSpPr>
          <p:cNvPr id="4" name="Rectangle 8"/>
          <p:cNvSpPr>
            <a:spLocks noGrp="1" noChangeArrowheads="1"/>
          </p:cNvSpPr>
          <p:nvPr>
            <p:ph type="dt" sz="half" idx="11"/>
          </p:nvPr>
        </p:nvSpPr>
        <p:spPr>
          <a:ln/>
        </p:spPr>
        <p:txBody>
          <a:bodyPr/>
          <a:lstStyle>
            <a:lvl1pPr>
              <a:defRPr/>
            </a:lvl1pPr>
          </a:lstStyle>
          <a:p>
            <a:pPr>
              <a:defRPr/>
            </a:pPr>
            <a:fld id="{E9D646C2-BAFB-430C-B5F9-D0407ECF0282}" type="datetime1">
              <a:rPr lang="en-US" altLang="en-US"/>
              <a:pPr>
                <a:defRPr/>
              </a:pPr>
              <a:t>4/21/2015</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D0A9D15-6AD5-4E7F-8829-3A2A455B323B}" type="slidenum">
              <a:rPr lang="en-US"/>
              <a:pPr>
                <a:defRPr/>
              </a:pPr>
              <a:t>‹#›</a:t>
            </a:fld>
            <a:endParaRPr lang="en-US" dirty="0"/>
          </a:p>
        </p:txBody>
      </p:sp>
      <p:sp>
        <p:nvSpPr>
          <p:cNvPr id="3" name="Rectangle 8"/>
          <p:cNvSpPr>
            <a:spLocks noGrp="1" noChangeArrowheads="1"/>
          </p:cNvSpPr>
          <p:nvPr>
            <p:ph type="dt" sz="half" idx="11"/>
          </p:nvPr>
        </p:nvSpPr>
        <p:spPr>
          <a:ln/>
        </p:spPr>
        <p:txBody>
          <a:bodyPr/>
          <a:lstStyle>
            <a:lvl1pPr>
              <a:defRPr/>
            </a:lvl1pPr>
          </a:lstStyle>
          <a:p>
            <a:pPr>
              <a:defRPr/>
            </a:pPr>
            <a:fld id="{6E6A3F20-15F6-4A75-AF67-81AA9AAE863D}" type="datetime1">
              <a:rPr lang="en-US" altLang="en-US"/>
              <a:pPr>
                <a:defRPr/>
              </a:pPr>
              <a:t>4/21/2015</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CA80012-20C7-4582-A96F-DB4DF81A3666}" type="slidenum">
              <a:rPr lang="en-US"/>
              <a:pPr>
                <a:defRPr/>
              </a:pPr>
              <a:t>‹#›</a:t>
            </a:fld>
            <a:endParaRPr lang="en-US" dirty="0"/>
          </a:p>
        </p:txBody>
      </p:sp>
      <p:sp>
        <p:nvSpPr>
          <p:cNvPr id="6" name="Rectangle 8"/>
          <p:cNvSpPr>
            <a:spLocks noGrp="1" noChangeArrowheads="1"/>
          </p:cNvSpPr>
          <p:nvPr>
            <p:ph type="dt" sz="half" idx="11"/>
          </p:nvPr>
        </p:nvSpPr>
        <p:spPr>
          <a:ln/>
        </p:spPr>
        <p:txBody>
          <a:bodyPr/>
          <a:lstStyle>
            <a:lvl1pPr>
              <a:defRPr/>
            </a:lvl1pPr>
          </a:lstStyle>
          <a:p>
            <a:pPr>
              <a:defRPr/>
            </a:pPr>
            <a:fld id="{CAA404E5-97E3-4BFE-BD74-DDF460A6C8DC}" type="datetime1">
              <a:rPr lang="en-US" altLang="en-US"/>
              <a:pPr>
                <a:defRPr/>
              </a:pPr>
              <a:t>4/21/2015</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E5A842D-0426-4C3D-B27F-577349F27674}" type="slidenum">
              <a:rPr lang="en-US"/>
              <a:pPr>
                <a:defRPr/>
              </a:pPr>
              <a:t>‹#›</a:t>
            </a:fld>
            <a:endParaRPr lang="en-US" dirty="0"/>
          </a:p>
        </p:txBody>
      </p:sp>
      <p:sp>
        <p:nvSpPr>
          <p:cNvPr id="6" name="Rectangle 8"/>
          <p:cNvSpPr>
            <a:spLocks noGrp="1" noChangeArrowheads="1"/>
          </p:cNvSpPr>
          <p:nvPr>
            <p:ph type="dt" sz="half" idx="11"/>
          </p:nvPr>
        </p:nvSpPr>
        <p:spPr>
          <a:ln/>
        </p:spPr>
        <p:txBody>
          <a:bodyPr/>
          <a:lstStyle>
            <a:lvl1pPr>
              <a:defRPr/>
            </a:lvl1pPr>
          </a:lstStyle>
          <a:p>
            <a:pPr>
              <a:defRPr/>
            </a:pPr>
            <a:fld id="{51001BC0-5D60-4571-A477-822E4A9685C6}" type="datetime1">
              <a:rPr lang="en-US" altLang="en-US"/>
              <a:pPr>
                <a:defRPr/>
              </a:pPr>
              <a:t>4/21/2015</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dirty="0"/>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D698C850-EE6C-4C99-BF89-30256EE745F8}" type="slidenum">
              <a:rPr lang="en-US"/>
              <a:pPr>
                <a:defRPr/>
              </a:pPr>
              <a:t>‹#›</a:t>
            </a:fld>
            <a:endParaRPr lang="en-US" dirty="0"/>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3510AAFF-23FC-48F1-BB03-522193471CA7}" type="datetime1">
              <a:rPr lang="en-US" altLang="en-US"/>
              <a:pPr>
                <a:defRPr/>
              </a:pPr>
              <a:t>4/21/2015</a:t>
            </a:fld>
            <a:endParaRPr lang="en-US" altLang="en-US" dirty="0"/>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dirty="0" smtClean="0">
                <a:solidFill>
                  <a:schemeClr val="bg1"/>
                </a:solidFill>
              </a:rPr>
              <a:t>3</a:t>
            </a:r>
            <a:r>
              <a:rPr lang="en-US" sz="800" baseline="30000" dirty="0" smtClean="0">
                <a:solidFill>
                  <a:schemeClr val="bg1"/>
                </a:solidFill>
              </a:rPr>
              <a:t>rd</a:t>
            </a:r>
            <a:r>
              <a:rPr lang="en-US" sz="800" dirty="0" smtClean="0">
                <a:solidFill>
                  <a:schemeClr val="bg1"/>
                </a:solidFill>
              </a:rPr>
              <a:t> Party Registration &amp;</a:t>
            </a:r>
            <a:br>
              <a:rPr lang="en-US" sz="800" dirty="0" smtClean="0">
                <a:solidFill>
                  <a:schemeClr val="bg1"/>
                </a:solidFill>
              </a:rPr>
            </a:br>
            <a:r>
              <a:rPr lang="en-US" sz="800" dirty="0" smtClean="0">
                <a:solidFill>
                  <a:schemeClr val="bg1"/>
                </a:solidFill>
              </a:rPr>
              <a:t>Account Management</a:t>
            </a:r>
            <a:endParaRPr lang="en-US" sz="800" b="1" dirty="0"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dirty="0" smtClean="0">
                <a:solidFill>
                  <a:schemeClr val="bg1"/>
                </a:solidFill>
              </a:rPr>
              <a:t>3</a:t>
            </a:r>
            <a:r>
              <a:rPr lang="en-US" sz="800" baseline="30000" dirty="0" smtClean="0">
                <a:solidFill>
                  <a:schemeClr val="bg1"/>
                </a:solidFill>
              </a:rPr>
              <a:t>rd</a:t>
            </a:r>
            <a:r>
              <a:rPr lang="en-US" sz="800" dirty="0" smtClean="0">
                <a:solidFill>
                  <a:schemeClr val="bg1"/>
                </a:solidFill>
              </a:rPr>
              <a:t> Party Registration &amp;</a:t>
            </a:r>
            <a:br>
              <a:rPr lang="en-US" sz="800" dirty="0" smtClean="0">
                <a:solidFill>
                  <a:schemeClr val="bg1"/>
                </a:solidFill>
              </a:rPr>
            </a:br>
            <a:r>
              <a:rPr lang="en-US" sz="800" dirty="0" smtClean="0">
                <a:solidFill>
                  <a:schemeClr val="bg1"/>
                </a:solidFill>
              </a:rPr>
              <a:t>Account Management</a:t>
            </a:r>
            <a:endParaRPr lang="en-US" sz="800" b="1" dirty="0" smtClean="0">
              <a:solidFill>
                <a:schemeClr val="bg1"/>
              </a:solidFill>
            </a:endParaRPr>
          </a:p>
        </p:txBody>
      </p:sp>
      <p:pic>
        <p:nvPicPr>
          <p:cNvPr id="1036" name="Picture 8" descr="SMT Logo"/>
          <p:cNvPicPr>
            <a:picLocks noChangeAspect="1" noChangeArrowheads="1"/>
          </p:cNvPicPr>
          <p:nvPr/>
        </p:nvPicPr>
        <p:blipFill>
          <a:blip r:embed="rId13"/>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dirty="0"/>
          </a:p>
        </p:txBody>
      </p:sp>
      <p:pic>
        <p:nvPicPr>
          <p:cNvPr id="13316"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3317"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dirty="0" smtClean="0">
                <a:solidFill>
                  <a:schemeClr val="bg1"/>
                </a:solidFill>
              </a:rPr>
              <a:t>3</a:t>
            </a:r>
            <a:r>
              <a:rPr lang="en-US" sz="800" baseline="30000" dirty="0" smtClean="0">
                <a:solidFill>
                  <a:schemeClr val="bg1"/>
                </a:solidFill>
              </a:rPr>
              <a:t>rd</a:t>
            </a:r>
            <a:r>
              <a:rPr lang="en-US" sz="800" dirty="0" smtClean="0">
                <a:solidFill>
                  <a:schemeClr val="bg1"/>
                </a:solidFill>
              </a:rPr>
              <a:t> Party Registration &amp;</a:t>
            </a:r>
            <a:br>
              <a:rPr lang="en-US" sz="800" dirty="0" smtClean="0">
                <a:solidFill>
                  <a:schemeClr val="bg1"/>
                </a:solidFill>
              </a:rPr>
            </a:br>
            <a:r>
              <a:rPr lang="en-US" sz="800" dirty="0" smtClean="0">
                <a:solidFill>
                  <a:schemeClr val="bg1"/>
                </a:solidFill>
              </a:rPr>
              <a:t>Account Management</a:t>
            </a:r>
            <a:endParaRPr lang="en-US" sz="800" b="1" dirty="0" smtClean="0">
              <a:solidFill>
                <a:schemeClr val="bg1"/>
              </a:solidFill>
            </a:endParaRPr>
          </a:p>
        </p:txBody>
      </p:sp>
      <p:sp>
        <p:nvSpPr>
          <p:cNvPr id="13321"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dirty="0"/>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dirty="0" smtClean="0"/>
              <a:t>© 2013 IBM Corporation</a:t>
            </a:r>
            <a:endParaRPr lang="en-US" altLang="en-US" dirty="0" smtClean="0"/>
          </a:p>
        </p:txBody>
      </p:sp>
      <p:pic>
        <p:nvPicPr>
          <p:cNvPr id="2560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5605"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dirty="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5607"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dirty="0" smtClean="0">
                <a:solidFill>
                  <a:schemeClr val="bg1"/>
                </a:solidFill>
              </a:rPr>
              <a:t>3</a:t>
            </a:r>
            <a:r>
              <a:rPr lang="en-US" sz="800" baseline="30000" dirty="0" smtClean="0">
                <a:solidFill>
                  <a:schemeClr val="bg1"/>
                </a:solidFill>
              </a:rPr>
              <a:t>rd</a:t>
            </a:r>
            <a:r>
              <a:rPr lang="en-US" sz="800" dirty="0" smtClean="0">
                <a:solidFill>
                  <a:schemeClr val="bg1"/>
                </a:solidFill>
              </a:rPr>
              <a:t> Party Registration &amp;</a:t>
            </a:r>
            <a:br>
              <a:rPr lang="en-US" sz="800" dirty="0" smtClean="0">
                <a:solidFill>
                  <a:schemeClr val="bg1"/>
                </a:solidFill>
              </a:rPr>
            </a:br>
            <a:r>
              <a:rPr lang="en-US" sz="800" dirty="0" smtClean="0">
                <a:solidFill>
                  <a:schemeClr val="bg1"/>
                </a:solidFill>
              </a:rPr>
              <a:t>Account Management</a:t>
            </a:r>
            <a:endParaRPr lang="en-US" sz="800" b="1" dirty="0" smtClean="0">
              <a:solidFill>
                <a:schemeClr val="bg1"/>
              </a:solidFill>
            </a:endParaRPr>
          </a:p>
        </p:txBody>
      </p:sp>
      <p:sp>
        <p:nvSpPr>
          <p:cNvPr id="25609"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5610"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Microsoft_Word_97_-_2003_Document3.doc"/><Relationship Id="rId13" Type="http://schemas.openxmlformats.org/officeDocument/2006/relationships/image" Target="../media/image8.wmf"/><Relationship Id="rId18" Type="http://schemas.openxmlformats.org/officeDocument/2006/relationships/oleObject" Target="../embeddings/Microsoft_Word_97_-_2003_Document8.doc"/><Relationship Id="rId3" Type="http://schemas.openxmlformats.org/officeDocument/2006/relationships/notesSlide" Target="../notesSlides/notesSlide1.xml"/><Relationship Id="rId21" Type="http://schemas.openxmlformats.org/officeDocument/2006/relationships/image" Target="../media/image12.wmf"/><Relationship Id="rId7" Type="http://schemas.openxmlformats.org/officeDocument/2006/relationships/image" Target="../media/image5.wmf"/><Relationship Id="rId12" Type="http://schemas.openxmlformats.org/officeDocument/2006/relationships/oleObject" Target="../embeddings/Microsoft_Word_97_-_2003_Document5.doc"/><Relationship Id="rId17" Type="http://schemas.openxmlformats.org/officeDocument/2006/relationships/image" Target="../media/image10.wmf"/><Relationship Id="rId2" Type="http://schemas.openxmlformats.org/officeDocument/2006/relationships/slideLayout" Target="../slideLayouts/slideLayout7.xml"/><Relationship Id="rId16" Type="http://schemas.openxmlformats.org/officeDocument/2006/relationships/oleObject" Target="../embeddings/Microsoft_Word_97_-_2003_Document7.doc"/><Relationship Id="rId20" Type="http://schemas.openxmlformats.org/officeDocument/2006/relationships/oleObject" Target="../embeddings/Microsoft_Word_97_-_2003_Document9.doc"/><Relationship Id="rId1" Type="http://schemas.openxmlformats.org/officeDocument/2006/relationships/vmlDrawing" Target="../drawings/vmlDrawing1.vml"/><Relationship Id="rId6" Type="http://schemas.openxmlformats.org/officeDocument/2006/relationships/oleObject" Target="../embeddings/Microsoft_Word_97_-_2003_Document2.doc"/><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Microsoft_Word_97_-_2003_Document4.doc"/><Relationship Id="rId19" Type="http://schemas.openxmlformats.org/officeDocument/2006/relationships/image" Target="../media/image11.wmf"/><Relationship Id="rId4" Type="http://schemas.openxmlformats.org/officeDocument/2006/relationships/oleObject" Target="../embeddings/Microsoft_Word_97_-_2003_Document1.doc"/><Relationship Id="rId9" Type="http://schemas.openxmlformats.org/officeDocument/2006/relationships/image" Target="../media/image6.wmf"/><Relationship Id="rId14" Type="http://schemas.openxmlformats.org/officeDocument/2006/relationships/oleObject" Target="../embeddings/Microsoft_Word_97_-_2003_Document6.doc"/></Relationships>
</file>

<file path=ppt/slides/_rels/slide3.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Microsoft_Word_97_-_2003_Document15.doc"/><Relationship Id="rId18" Type="http://schemas.openxmlformats.org/officeDocument/2006/relationships/image" Target="../media/image20.wmf"/><Relationship Id="rId3" Type="http://schemas.openxmlformats.org/officeDocument/2006/relationships/oleObject" Target="../embeddings/Microsoft_Word_97_-_2003_Document10.doc"/><Relationship Id="rId21" Type="http://schemas.openxmlformats.org/officeDocument/2006/relationships/oleObject" Target="../embeddings/Microsoft_Word_97_-_2003_Document19.doc"/><Relationship Id="rId7" Type="http://schemas.openxmlformats.org/officeDocument/2006/relationships/oleObject" Target="../embeddings/Microsoft_Word_97_-_2003_Document12.doc"/><Relationship Id="rId12" Type="http://schemas.openxmlformats.org/officeDocument/2006/relationships/image" Target="../media/image17.wmf"/><Relationship Id="rId17" Type="http://schemas.openxmlformats.org/officeDocument/2006/relationships/oleObject" Target="../embeddings/Microsoft_Word_97_-_2003_Document17.doc"/><Relationship Id="rId2" Type="http://schemas.openxmlformats.org/officeDocument/2006/relationships/slideLayout" Target="../slideLayouts/slideLayout7.xml"/><Relationship Id="rId16" Type="http://schemas.openxmlformats.org/officeDocument/2006/relationships/image" Target="../media/image19.wmf"/><Relationship Id="rId20" Type="http://schemas.openxmlformats.org/officeDocument/2006/relationships/image" Target="../media/image21.wmf"/><Relationship Id="rId1" Type="http://schemas.openxmlformats.org/officeDocument/2006/relationships/vmlDrawing" Target="../drawings/vmlDrawing2.vml"/><Relationship Id="rId6" Type="http://schemas.openxmlformats.org/officeDocument/2006/relationships/image" Target="../media/image14.wmf"/><Relationship Id="rId11" Type="http://schemas.openxmlformats.org/officeDocument/2006/relationships/oleObject" Target="../embeddings/Microsoft_Word_97_-_2003_Document14.doc"/><Relationship Id="rId24" Type="http://schemas.openxmlformats.org/officeDocument/2006/relationships/image" Target="../media/image23.wmf"/><Relationship Id="rId5" Type="http://schemas.openxmlformats.org/officeDocument/2006/relationships/oleObject" Target="../embeddings/Microsoft_Word_97_-_2003_Document11.doc"/><Relationship Id="rId15" Type="http://schemas.openxmlformats.org/officeDocument/2006/relationships/oleObject" Target="../embeddings/Microsoft_Word_97_-_2003_Document16.doc"/><Relationship Id="rId23" Type="http://schemas.openxmlformats.org/officeDocument/2006/relationships/oleObject" Target="../embeddings/Microsoft_Word_97_-_2003_Document20.doc"/><Relationship Id="rId10" Type="http://schemas.openxmlformats.org/officeDocument/2006/relationships/image" Target="../media/image16.wmf"/><Relationship Id="rId19" Type="http://schemas.openxmlformats.org/officeDocument/2006/relationships/oleObject" Target="../embeddings/Microsoft_Word_97_-_2003_Document18.doc"/><Relationship Id="rId4" Type="http://schemas.openxmlformats.org/officeDocument/2006/relationships/image" Target="../media/image13.wmf"/><Relationship Id="rId9" Type="http://schemas.openxmlformats.org/officeDocument/2006/relationships/oleObject" Target="../embeddings/Microsoft_Word_97_-_2003_Document13.doc"/><Relationship Id="rId14" Type="http://schemas.openxmlformats.org/officeDocument/2006/relationships/image" Target="../media/image18.wmf"/><Relationship Id="rId22"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sz="2800" dirty="0" smtClean="0">
                <a:solidFill>
                  <a:srgbClr val="FF0000"/>
                </a:solidFill>
              </a:rPr>
              <a:t>Rough Order Of Magnitude (ROM) Estimate of Effort Classification</a:t>
            </a:r>
          </a:p>
        </p:txBody>
      </p:sp>
      <p:sp>
        <p:nvSpPr>
          <p:cNvPr id="56323" name="TextBox 1"/>
          <p:cNvSpPr txBox="1">
            <a:spLocks noChangeArrowheads="1"/>
          </p:cNvSpPr>
          <p:nvPr/>
        </p:nvSpPr>
        <p:spPr bwMode="auto">
          <a:xfrm>
            <a:off x="448734" y="5104339"/>
            <a:ext cx="975940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i="1">
                <a:solidFill>
                  <a:schemeClr val="tx1"/>
                </a:solidFill>
                <a:latin typeface="Arial" pitchFamily="34" charset="0"/>
                <a:cs typeface="Arial" pitchFamily="34" charset="0"/>
              </a:defRPr>
            </a:lvl1pPr>
            <a:lvl2pPr marL="742950" indent="-285750">
              <a:defRPr i="1">
                <a:solidFill>
                  <a:schemeClr val="tx1"/>
                </a:solidFill>
                <a:latin typeface="Arial" pitchFamily="34" charset="0"/>
                <a:cs typeface="Arial" pitchFamily="34" charset="0"/>
              </a:defRPr>
            </a:lvl2pPr>
            <a:lvl3pPr marL="1143000" indent="-228600">
              <a:defRPr i="1">
                <a:solidFill>
                  <a:schemeClr val="tx1"/>
                </a:solidFill>
                <a:latin typeface="Arial" pitchFamily="34" charset="0"/>
                <a:cs typeface="Arial" pitchFamily="34" charset="0"/>
              </a:defRPr>
            </a:lvl3pPr>
            <a:lvl4pPr marL="1600200" indent="-228600">
              <a:defRPr i="1">
                <a:solidFill>
                  <a:schemeClr val="tx1"/>
                </a:solidFill>
                <a:latin typeface="Arial" pitchFamily="34" charset="0"/>
                <a:cs typeface="Arial" pitchFamily="34" charset="0"/>
              </a:defRPr>
            </a:lvl4pPr>
            <a:lvl5pPr marL="2057400" indent="-228600">
              <a:defRPr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i="1">
                <a:solidFill>
                  <a:schemeClr val="tx1"/>
                </a:solidFill>
                <a:latin typeface="Arial" pitchFamily="34" charset="0"/>
                <a:cs typeface="Arial" pitchFamily="34" charset="0"/>
              </a:defRPr>
            </a:lvl9pPr>
          </a:lstStyle>
          <a:p>
            <a:pPr marL="285750" indent="-285750" eaLnBrk="1" hangingPunct="1">
              <a:buFont typeface="Arial" panose="020B0604020202020204" pitchFamily="34" charset="0"/>
              <a:buChar char="•"/>
            </a:pPr>
            <a:r>
              <a:rPr lang="en-US" altLang="en-US" i="0" dirty="0">
                <a:solidFill>
                  <a:schemeClr val="accent1"/>
                </a:solidFill>
                <a:ea typeface="MS PGothic" pitchFamily="34" charset="-128"/>
              </a:rPr>
              <a:t>These are rough order of magnitudes and do not include project ramp-up and testing effort (SIT &amp; UAT) and only assumes unit testing. </a:t>
            </a:r>
            <a:endParaRPr lang="en-US" altLang="en-US" i="0" dirty="0" smtClean="0">
              <a:solidFill>
                <a:schemeClr val="accent1"/>
              </a:solidFill>
              <a:ea typeface="MS PGothic" pitchFamily="34" charset="-128"/>
            </a:endParaRPr>
          </a:p>
          <a:p>
            <a:pPr marL="285750" indent="-285750" eaLnBrk="1" hangingPunct="1">
              <a:buFont typeface="Arial" panose="020B0604020202020204" pitchFamily="34" charset="0"/>
              <a:buChar char="•"/>
            </a:pPr>
            <a:r>
              <a:rPr lang="en-US" altLang="en-US" i="0" dirty="0" smtClean="0">
                <a:solidFill>
                  <a:schemeClr val="accent1"/>
                </a:solidFill>
                <a:ea typeface="MS PGothic" pitchFamily="34" charset="-128"/>
              </a:rPr>
              <a:t>Actual </a:t>
            </a:r>
            <a:r>
              <a:rPr lang="en-US" altLang="en-US" i="0" dirty="0">
                <a:solidFill>
                  <a:schemeClr val="accent1"/>
                </a:solidFill>
                <a:ea typeface="MS PGothic" pitchFamily="34" charset="-128"/>
              </a:rPr>
              <a:t>estimates could vary significantly depending on requirements.</a:t>
            </a:r>
          </a:p>
          <a:p>
            <a:pPr marL="285750" indent="-285750" eaLnBrk="1" hangingPunct="1">
              <a:buFont typeface="Arial" panose="020B0604020202020204" pitchFamily="34" charset="0"/>
              <a:buChar char="•"/>
            </a:pPr>
            <a:r>
              <a:rPr lang="en-US" altLang="en-US" i="0" dirty="0">
                <a:solidFill>
                  <a:schemeClr val="accent1"/>
                </a:solidFill>
                <a:ea typeface="MS PGothic" pitchFamily="34" charset="-128"/>
              </a:rPr>
              <a:t>Ramp-up and testing would be 20 to 40% of the overall effort </a:t>
            </a:r>
            <a:endParaRPr lang="en-US" altLang="en-US" i="0" dirty="0" smtClean="0">
              <a:solidFill>
                <a:schemeClr val="accent1"/>
              </a:solidFill>
              <a:ea typeface="MS PGothic" pitchFamily="34" charset="-128"/>
            </a:endParaRPr>
          </a:p>
          <a:p>
            <a:pPr marL="285750" indent="-285750" eaLnBrk="1" hangingPunct="1">
              <a:buFont typeface="Arial" panose="020B0604020202020204" pitchFamily="34" charset="0"/>
              <a:buChar char="•"/>
            </a:pPr>
            <a:r>
              <a:rPr lang="en-US" altLang="en-US" i="0" dirty="0" smtClean="0">
                <a:solidFill>
                  <a:schemeClr val="accent1"/>
                </a:solidFill>
                <a:ea typeface="MS PGothic" pitchFamily="34" charset="-128"/>
              </a:rPr>
              <a:t>Overall project cost will vary based on efficiency gains from packaging like functionality </a:t>
            </a:r>
            <a:endParaRPr lang="en-US" altLang="en-US" i="0" dirty="0">
              <a:solidFill>
                <a:schemeClr val="accent1"/>
              </a:solidFill>
              <a:ea typeface="MS PGothic" pitchFamily="34" charset="-128"/>
            </a:endParaRPr>
          </a:p>
        </p:txBody>
      </p:sp>
      <p:graphicFrame>
        <p:nvGraphicFramePr>
          <p:cNvPr id="142393" name="Group 57"/>
          <p:cNvGraphicFramePr>
            <a:graphicFrameLocks noGrp="1"/>
          </p:cNvGraphicFramePr>
          <p:nvPr/>
        </p:nvGraphicFramePr>
        <p:xfrm>
          <a:off x="2668588" y="1747838"/>
          <a:ext cx="5972175" cy="3062289"/>
        </p:xfrm>
        <a:graphic>
          <a:graphicData uri="http://schemas.openxmlformats.org/drawingml/2006/table">
            <a:tbl>
              <a:tblPr/>
              <a:tblGrid>
                <a:gridCol w="2986087"/>
                <a:gridCol w="2986088"/>
              </a:tblGrid>
              <a:tr h="434975">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2000" b="1" i="0" u="none" strike="noStrike" cap="none" normalizeH="0" baseline="0" dirty="0" smtClean="0">
                          <a:ln>
                            <a:noFill/>
                          </a:ln>
                          <a:solidFill>
                            <a:schemeClr val="hlink"/>
                          </a:solidFill>
                          <a:effectLst/>
                          <a:latin typeface="Arial" charset="0"/>
                          <a:cs typeface="Arial" charset="0"/>
                        </a:rPr>
                        <a:t>Change Type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2000" b="1" i="0" u="none" strike="noStrike" cap="none" normalizeH="0" baseline="0" dirty="0" smtClean="0">
                          <a:ln>
                            <a:noFill/>
                          </a:ln>
                          <a:solidFill>
                            <a:schemeClr val="hlink"/>
                          </a:solidFill>
                          <a:effectLst/>
                          <a:latin typeface="Arial" charset="0"/>
                          <a:cs typeface="Arial" charset="0"/>
                        </a:rPr>
                        <a:t>ROM</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452438">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1400" b="0" i="0" u="none" strike="noStrike" cap="none" normalizeH="0" baseline="0" dirty="0" smtClean="0">
                          <a:ln>
                            <a:noFill/>
                          </a:ln>
                          <a:solidFill>
                            <a:schemeClr val="tx1"/>
                          </a:solidFill>
                          <a:effectLst/>
                          <a:latin typeface="Arial" charset="0"/>
                          <a:cs typeface="Arial" charset="0"/>
                        </a:rPr>
                        <a:t>MINOR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1400" b="0" i="0" u="none" strike="noStrike" cap="none" normalizeH="0" baseline="0" dirty="0" smtClean="0">
                          <a:ln>
                            <a:noFill/>
                          </a:ln>
                          <a:solidFill>
                            <a:schemeClr val="tx1"/>
                          </a:solidFill>
                          <a:effectLst/>
                          <a:latin typeface="Arial" charset="0"/>
                          <a:cs typeface="Arial" charset="0"/>
                        </a:rPr>
                        <a:t>0 – 20 K</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713">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1400" b="0" i="0" u="none" strike="noStrike" cap="none" normalizeH="0" baseline="0" dirty="0" smtClean="0">
                          <a:ln>
                            <a:noFill/>
                          </a:ln>
                          <a:solidFill>
                            <a:schemeClr val="tx1"/>
                          </a:solidFill>
                          <a:effectLst/>
                          <a:latin typeface="Arial" charset="0"/>
                          <a:cs typeface="Arial" charset="0"/>
                        </a:rPr>
                        <a:t>SMALL</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1400" b="0" i="0" u="none" strike="noStrike" cap="none" normalizeH="0" baseline="0" dirty="0" smtClean="0">
                          <a:ln>
                            <a:noFill/>
                          </a:ln>
                          <a:solidFill>
                            <a:schemeClr val="tx1"/>
                          </a:solidFill>
                          <a:effectLst/>
                          <a:latin typeface="Arial" charset="0"/>
                          <a:cs typeface="Arial" charset="0"/>
                        </a:rPr>
                        <a:t>20 – 40 K</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1400" b="0" i="0" u="none" strike="noStrike" cap="none" normalizeH="0" baseline="0" dirty="0" smtClean="0">
                          <a:ln>
                            <a:noFill/>
                          </a:ln>
                          <a:solidFill>
                            <a:schemeClr val="tx1"/>
                          </a:solidFill>
                          <a:effectLst/>
                          <a:latin typeface="Arial" charset="0"/>
                          <a:cs typeface="Arial" charset="0"/>
                        </a:rPr>
                        <a:t>MEDUIM</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1400" b="0" i="0" u="none" strike="noStrike" cap="none" normalizeH="0" baseline="0" dirty="0" smtClean="0">
                          <a:ln>
                            <a:noFill/>
                          </a:ln>
                          <a:solidFill>
                            <a:schemeClr val="tx1"/>
                          </a:solidFill>
                          <a:effectLst/>
                          <a:latin typeface="Arial" charset="0"/>
                          <a:cs typeface="Arial" charset="0"/>
                        </a:rPr>
                        <a:t>40 – 60 K</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1400" b="0" i="0" u="none" strike="noStrike" cap="none" normalizeH="0" baseline="0" dirty="0" smtClean="0">
                          <a:ln>
                            <a:noFill/>
                          </a:ln>
                          <a:solidFill>
                            <a:schemeClr val="tx1"/>
                          </a:solidFill>
                          <a:effectLst/>
                          <a:latin typeface="Arial" charset="0"/>
                          <a:cs typeface="Arial" charset="0"/>
                        </a:rPr>
                        <a:t>HIGH</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1400" b="0" i="0" u="none" strike="noStrike" cap="none" normalizeH="0" baseline="0" dirty="0" smtClean="0">
                          <a:ln>
                            <a:noFill/>
                          </a:ln>
                          <a:solidFill>
                            <a:schemeClr val="tx1"/>
                          </a:solidFill>
                          <a:effectLst/>
                          <a:latin typeface="Arial" charset="0"/>
                          <a:cs typeface="Arial" charset="0"/>
                        </a:rPr>
                        <a:t>60 – 120 K</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1400" b="0" i="0" u="none" strike="noStrike" cap="none" normalizeH="0" baseline="0" dirty="0" smtClean="0">
                          <a:ln>
                            <a:noFill/>
                          </a:ln>
                          <a:solidFill>
                            <a:schemeClr val="tx1"/>
                          </a:solidFill>
                          <a:effectLst/>
                          <a:latin typeface="Arial" charset="0"/>
                          <a:cs typeface="Arial" charset="0"/>
                        </a:rPr>
                        <a:t>VERY HIGH</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ingdings" pitchFamily="2" charset="2"/>
                        <a:defRPr sz="1400">
                          <a:solidFill>
                            <a:schemeClr val="tx1"/>
                          </a:solidFill>
                          <a:latin typeface="Arial" charset="0"/>
                          <a:cs typeface="Arial" charset="0"/>
                        </a:defRPr>
                      </a:lvl1pPr>
                      <a:lvl2pPr marL="346075">
                        <a:spcBef>
                          <a:spcPct val="20000"/>
                        </a:spcBef>
                        <a:buClr>
                          <a:schemeClr val="tx1"/>
                        </a:buClr>
                        <a:buFont typeface="Arial" charset="0"/>
                        <a:defRPr sz="1400">
                          <a:solidFill>
                            <a:schemeClr val="tx1"/>
                          </a:solidFill>
                          <a:latin typeface="Arial" charset="0"/>
                          <a:cs typeface="Arial" charset="0"/>
                        </a:defRPr>
                      </a:lvl2pPr>
                      <a:lvl3pPr marL="682625">
                        <a:spcBef>
                          <a:spcPct val="20000"/>
                        </a:spcBef>
                        <a:buClr>
                          <a:schemeClr val="tx1"/>
                        </a:buClr>
                        <a:defRPr sz="1400">
                          <a:solidFill>
                            <a:schemeClr val="tx1"/>
                          </a:solidFill>
                          <a:latin typeface="Arial" charset="0"/>
                          <a:cs typeface="Arial" charset="0"/>
                        </a:defRPr>
                      </a:lvl3pPr>
                      <a:lvl4pPr marL="1030288">
                        <a:spcBef>
                          <a:spcPct val="20000"/>
                        </a:spcBef>
                        <a:buClr>
                          <a:schemeClr val="bg1"/>
                        </a:buClr>
                        <a:defRPr sz="1400">
                          <a:solidFill>
                            <a:schemeClr val="bg1"/>
                          </a:solidFill>
                          <a:latin typeface="Arial" charset="0"/>
                          <a:cs typeface="Arial" charset="0"/>
                        </a:defRPr>
                      </a:lvl4pPr>
                      <a:lvl5pPr marL="1376363">
                        <a:spcBef>
                          <a:spcPct val="20000"/>
                        </a:spcBef>
                        <a:buClr>
                          <a:schemeClr val="bg1"/>
                        </a:buClr>
                        <a:defRPr sz="1400">
                          <a:solidFill>
                            <a:schemeClr val="bg1"/>
                          </a:solidFill>
                          <a:latin typeface="Arial" charset="0"/>
                          <a:cs typeface="Arial" charset="0"/>
                        </a:defRPr>
                      </a:lvl5pPr>
                      <a:lvl6pPr marL="1833563" eaLnBrk="0" fontAlgn="base" hangingPunct="0">
                        <a:spcBef>
                          <a:spcPct val="20000"/>
                        </a:spcBef>
                        <a:spcAft>
                          <a:spcPct val="0"/>
                        </a:spcAft>
                        <a:buClr>
                          <a:schemeClr val="bg1"/>
                        </a:buClr>
                        <a:defRPr sz="1400">
                          <a:solidFill>
                            <a:schemeClr val="bg1"/>
                          </a:solidFill>
                          <a:latin typeface="Arial" charset="0"/>
                          <a:cs typeface="Arial" charset="0"/>
                        </a:defRPr>
                      </a:lvl6pPr>
                      <a:lvl7pPr marL="2290763" eaLnBrk="0" fontAlgn="base" hangingPunct="0">
                        <a:spcBef>
                          <a:spcPct val="20000"/>
                        </a:spcBef>
                        <a:spcAft>
                          <a:spcPct val="0"/>
                        </a:spcAft>
                        <a:buClr>
                          <a:schemeClr val="bg1"/>
                        </a:buClr>
                        <a:defRPr sz="1400">
                          <a:solidFill>
                            <a:schemeClr val="bg1"/>
                          </a:solidFill>
                          <a:latin typeface="Arial" charset="0"/>
                          <a:cs typeface="Arial" charset="0"/>
                        </a:defRPr>
                      </a:lvl7pPr>
                      <a:lvl8pPr marL="2747963" eaLnBrk="0" fontAlgn="base" hangingPunct="0">
                        <a:spcBef>
                          <a:spcPct val="20000"/>
                        </a:spcBef>
                        <a:spcAft>
                          <a:spcPct val="0"/>
                        </a:spcAft>
                        <a:buClr>
                          <a:schemeClr val="bg1"/>
                        </a:buClr>
                        <a:defRPr sz="1400">
                          <a:solidFill>
                            <a:schemeClr val="bg1"/>
                          </a:solidFill>
                          <a:latin typeface="Arial" charset="0"/>
                          <a:cs typeface="Arial" charset="0"/>
                        </a:defRPr>
                      </a:lvl8pPr>
                      <a:lvl9pPr marL="3205163" eaLnBrk="0" fontAlgn="base" hangingPunct="0">
                        <a:spcBef>
                          <a:spcPct val="20000"/>
                        </a:spcBef>
                        <a:spcAft>
                          <a:spcPct val="0"/>
                        </a:spcAft>
                        <a:buClr>
                          <a:schemeClr val="bg1"/>
                        </a:buClr>
                        <a:defRPr sz="1400">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20000"/>
                        </a:spcBef>
                        <a:spcAft>
                          <a:spcPct val="0"/>
                        </a:spcAft>
                        <a:buClr>
                          <a:schemeClr val="tx1"/>
                        </a:buClr>
                        <a:buSzTx/>
                        <a:buFont typeface="Wingdings" pitchFamily="2" charset="2"/>
                        <a:buNone/>
                        <a:tabLst/>
                      </a:pPr>
                      <a:r>
                        <a:rPr kumimoji="0" lang="en-US" altLang="en-US" sz="1400" b="0" i="0" u="none" strike="noStrike" cap="none" normalizeH="0" baseline="0" dirty="0" smtClean="0">
                          <a:ln>
                            <a:noFill/>
                          </a:ln>
                          <a:solidFill>
                            <a:schemeClr val="tx1"/>
                          </a:solidFill>
                          <a:effectLst/>
                          <a:latin typeface="Arial" charset="0"/>
                          <a:cs typeface="Arial" charset="0"/>
                        </a:rPr>
                        <a:t>Over 120 K</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389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285827752"/>
              </p:ext>
            </p:extLst>
          </p:nvPr>
        </p:nvGraphicFramePr>
        <p:xfrm>
          <a:off x="297180" y="1051560"/>
          <a:ext cx="11318267" cy="4815840"/>
        </p:xfrm>
        <a:graphic>
          <a:graphicData uri="http://schemas.openxmlformats.org/drawingml/2006/table">
            <a:tbl>
              <a:tblPr firstRow="1" bandRow="1">
                <a:tableStyleId>{5940675A-B579-460E-94D1-54222C63F5DA}</a:tableStyleId>
              </a:tblPr>
              <a:tblGrid>
                <a:gridCol w="5516549"/>
                <a:gridCol w="1313464"/>
                <a:gridCol w="1635807"/>
                <a:gridCol w="1516507"/>
                <a:gridCol w="1335940"/>
              </a:tblGrid>
              <a:tr h="370840">
                <a:tc>
                  <a:txBody>
                    <a:bodyPr/>
                    <a:lstStyle/>
                    <a:p>
                      <a:pPr algn="ctr"/>
                      <a:r>
                        <a:rPr lang="en-US" sz="1200" b="1" dirty="0" smtClean="0">
                          <a:latin typeface="Arial" pitchFamily="34" charset="0"/>
                          <a:cs typeface="Arial" pitchFamily="34" charset="0"/>
                        </a:rPr>
                        <a:t>AMWG Change Request</a:t>
                      </a:r>
                      <a:endParaRPr lang="en-US" sz="1200" b="1" dirty="0">
                        <a:latin typeface="Arial" pitchFamily="34" charset="0"/>
                        <a:cs typeface="Arial" pitchFamily="34" charset="0"/>
                      </a:endParaRPr>
                    </a:p>
                  </a:txBody>
                  <a:tcPr marL="118872" marR="118872" anchor="ctr"/>
                </a:tc>
                <a:tc>
                  <a:txBody>
                    <a:bodyPr/>
                    <a:lstStyle/>
                    <a:p>
                      <a:pPr algn="ctr"/>
                      <a:r>
                        <a:rPr lang="en-US" sz="1200" b="1" dirty="0" smtClean="0">
                          <a:latin typeface="Arial" pitchFamily="34" charset="0"/>
                          <a:cs typeface="Arial" pitchFamily="34" charset="0"/>
                        </a:rPr>
                        <a:t>AMWG CR Document</a:t>
                      </a:r>
                      <a:endParaRPr lang="en-US" sz="1200" b="1" dirty="0">
                        <a:latin typeface="Arial" pitchFamily="34" charset="0"/>
                        <a:cs typeface="Arial" pitchFamily="34" charset="0"/>
                      </a:endParaRPr>
                    </a:p>
                  </a:txBody>
                  <a:tcPr marL="118872" marR="118872" anchor="ctr"/>
                </a:tc>
                <a:tc>
                  <a:txBody>
                    <a:bodyPr/>
                    <a:lstStyle/>
                    <a:p>
                      <a:pPr algn="ctr"/>
                      <a:r>
                        <a:rPr lang="en-US" sz="1200" b="1" dirty="0" smtClean="0">
                          <a:latin typeface="Arial" pitchFamily="34" charset="0"/>
                          <a:cs typeface="Arial" pitchFamily="34" charset="0"/>
                        </a:rPr>
                        <a:t>Status</a:t>
                      </a:r>
                      <a:endParaRPr lang="en-US" sz="1200" b="1" dirty="0">
                        <a:latin typeface="Arial" pitchFamily="34" charset="0"/>
                        <a:cs typeface="Arial" pitchFamily="34" charset="0"/>
                      </a:endParaRPr>
                    </a:p>
                  </a:txBody>
                  <a:tcPr marL="118872" marR="118872" anchor="ctr"/>
                </a:tc>
                <a:tc>
                  <a:txBody>
                    <a:bodyPr/>
                    <a:lstStyle/>
                    <a:p>
                      <a:pPr algn="ctr"/>
                      <a:r>
                        <a:rPr lang="en-US" sz="1200" b="1" dirty="0" smtClean="0">
                          <a:latin typeface="Arial" pitchFamily="34" charset="0"/>
                          <a:cs typeface="Arial" pitchFamily="34" charset="0"/>
                        </a:rPr>
                        <a:t>Estimated Delivery Date</a:t>
                      </a:r>
                      <a:endParaRPr lang="en-US" sz="1200" b="1" dirty="0">
                        <a:latin typeface="Arial" pitchFamily="34" charset="0"/>
                        <a:cs typeface="Arial" pitchFamily="34" charset="0"/>
                      </a:endParaRPr>
                    </a:p>
                  </a:txBody>
                  <a:tcPr marL="118872" marR="118872" anchor="ctr"/>
                </a:tc>
                <a:tc>
                  <a:txBody>
                    <a:bodyPr/>
                    <a:lstStyle/>
                    <a:p>
                      <a:pPr algn="ctr"/>
                      <a:r>
                        <a:rPr lang="en-US" sz="1200" b="1" dirty="0" smtClean="0">
                          <a:latin typeface="Arial" pitchFamily="34" charset="0"/>
                          <a:cs typeface="Arial" pitchFamily="34" charset="0"/>
                        </a:rPr>
                        <a:t>Estimated Cost</a:t>
                      </a:r>
                      <a:endParaRPr lang="en-US" sz="1200" b="1"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a:effectLst/>
                          <a:latin typeface="Arial"/>
                          <a:ea typeface="Arial"/>
                          <a:cs typeface="Arial"/>
                        </a:rPr>
                        <a:t>AMWG CR 2013 001 – </a:t>
                      </a:r>
                      <a:r>
                        <a:rPr lang="en-US" sz="1200" dirty="0" smtClean="0">
                          <a:effectLst/>
                          <a:latin typeface="Arial"/>
                          <a:ea typeface="Arial"/>
                          <a:cs typeface="Arial"/>
                        </a:rPr>
                        <a:t>Report </a:t>
                      </a:r>
                      <a:r>
                        <a:rPr lang="en-US" sz="1200" dirty="0">
                          <a:effectLst/>
                          <a:latin typeface="Arial"/>
                          <a:ea typeface="Arial"/>
                          <a:cs typeface="Arial"/>
                        </a:rPr>
                        <a:t>for AMWG Data Monitoring </a:t>
                      </a:r>
                      <a:r>
                        <a:rPr lang="en-US" sz="1200" dirty="0" smtClean="0">
                          <a:effectLst/>
                          <a:latin typeface="Arial"/>
                          <a:ea typeface="Arial"/>
                          <a:cs typeface="Arial"/>
                        </a:rPr>
                        <a:t>– Data Completeness Measurements </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Estimate Complete &amp; RMS Approved 3/3/15</a:t>
                      </a:r>
                    </a:p>
                  </a:txBody>
                  <a:tcPr marL="118872" marR="118872" anchor="ctr"/>
                </a:tc>
                <a:tc>
                  <a:txBody>
                    <a:bodyPr/>
                    <a:lstStyle/>
                    <a:p>
                      <a:r>
                        <a:rPr lang="en-US" sz="1200" dirty="0" smtClean="0"/>
                        <a:t>Important</a:t>
                      </a:r>
                      <a:endParaRPr lang="en-US" sz="1200" dirty="0"/>
                    </a:p>
                  </a:txBody>
                  <a:tcPr marL="118872" marR="118872" anchor="ctr"/>
                </a:tc>
                <a:tc>
                  <a:txBody>
                    <a:bodyPr/>
                    <a:lstStyle/>
                    <a:p>
                      <a:r>
                        <a:rPr lang="en-US" sz="1200" dirty="0" smtClean="0">
                          <a:latin typeface="Arial" pitchFamily="34" charset="0"/>
                          <a:cs typeface="Arial" pitchFamily="34" charset="0"/>
                        </a:rPr>
                        <a:t>Small 20 - 40</a:t>
                      </a:r>
                      <a:endParaRPr lang="en-US" sz="1200" dirty="0">
                        <a:latin typeface="Arial" pitchFamily="34" charset="0"/>
                        <a:cs typeface="Arial" pitchFamily="34" charset="0"/>
                      </a:endParaRPr>
                    </a:p>
                  </a:txBody>
                  <a:tcPr marL="118872" marR="118872" anchor="ctr"/>
                </a:tc>
              </a:tr>
              <a:tr h="457200">
                <a:tc>
                  <a:txBody>
                    <a:bodyPr/>
                    <a:lstStyle/>
                    <a:p>
                      <a:pPr marL="0" marR="0">
                        <a:lnSpc>
                          <a:spcPct val="115000"/>
                        </a:lnSpc>
                        <a:spcBef>
                          <a:spcPts val="0"/>
                        </a:spcBef>
                        <a:spcAft>
                          <a:spcPts val="0"/>
                        </a:spcAft>
                      </a:pPr>
                      <a:r>
                        <a:rPr lang="en-US" sz="1200" dirty="0">
                          <a:effectLst/>
                          <a:latin typeface="Arial"/>
                          <a:ea typeface="Arial"/>
                          <a:cs typeface="Arial"/>
                        </a:rPr>
                        <a:t>AMWG CR 2013 003 – Reports for AMWG Data Monitoring </a:t>
                      </a:r>
                      <a:r>
                        <a:rPr lang="en-US" sz="1200" dirty="0" smtClean="0">
                          <a:effectLst/>
                          <a:latin typeface="Arial"/>
                          <a:ea typeface="Arial"/>
                          <a:cs typeface="Arial"/>
                        </a:rPr>
                        <a:t>– Measurement of Percentage of Actual Meter</a:t>
                      </a:r>
                      <a:r>
                        <a:rPr lang="en-US" sz="1200" baseline="0" dirty="0" smtClean="0">
                          <a:effectLst/>
                          <a:latin typeface="Arial"/>
                          <a:ea typeface="Arial"/>
                          <a:cs typeface="Arial"/>
                        </a:rPr>
                        <a:t> Reads</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Estimate Complete &amp; RMS Approved 3/3/15</a:t>
                      </a:r>
                    </a:p>
                  </a:txBody>
                  <a:tcPr marL="118872" marR="118872" anchor="ctr"/>
                </a:tc>
                <a:tc>
                  <a:txBody>
                    <a:bodyPr/>
                    <a:lstStyle/>
                    <a:p>
                      <a:r>
                        <a:rPr lang="en-US" sz="1200" dirty="0" smtClean="0"/>
                        <a:t>Important</a:t>
                      </a:r>
                      <a:r>
                        <a:rPr lang="en-US" sz="1200" baseline="0" dirty="0" smtClean="0"/>
                        <a:t> </a:t>
                      </a:r>
                      <a:endParaRPr lang="en-US" sz="1200" dirty="0"/>
                    </a:p>
                  </a:txBody>
                  <a:tcPr marL="118872" marR="118872" anchor="ctr"/>
                </a:tc>
                <a:tc>
                  <a:txBody>
                    <a:bodyPr/>
                    <a:lstStyle/>
                    <a:p>
                      <a:r>
                        <a:rPr lang="en-US" sz="1200" dirty="0" smtClean="0">
                          <a:latin typeface="Arial" pitchFamily="34" charset="0"/>
                          <a:cs typeface="Arial" pitchFamily="34" charset="0"/>
                        </a:rPr>
                        <a:t>Small 20-40</a:t>
                      </a:r>
                      <a:endParaRPr lang="en-US" sz="12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a:effectLst/>
                          <a:latin typeface="Arial"/>
                          <a:ea typeface="Arial"/>
                          <a:cs typeface="Arial"/>
                        </a:rPr>
                        <a:t>AMWG CR 2013 004 – Reports for AMWG Data Monitoring </a:t>
                      </a:r>
                      <a:r>
                        <a:rPr lang="en-US" sz="1200" dirty="0" smtClean="0">
                          <a:effectLst/>
                          <a:latin typeface="Arial"/>
                          <a:ea typeface="Arial"/>
                          <a:cs typeface="Arial"/>
                        </a:rPr>
                        <a:t>– Measurement of Estimates</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Estimate Complete &amp; RMS Approved 3/3/15</a:t>
                      </a:r>
                    </a:p>
                  </a:txBody>
                  <a:tcPr marL="118872" marR="118872" anchor="ctr"/>
                </a:tc>
                <a:tc>
                  <a:txBody>
                    <a:bodyPr/>
                    <a:lstStyle/>
                    <a:p>
                      <a:r>
                        <a:rPr lang="en-US" sz="1200" dirty="0" smtClean="0"/>
                        <a:t>Important</a:t>
                      </a:r>
                      <a:r>
                        <a:rPr lang="en-US" sz="1200" baseline="0" dirty="0" smtClean="0"/>
                        <a:t> </a:t>
                      </a:r>
                      <a:endParaRPr lang="en-US" sz="1200" dirty="0"/>
                    </a:p>
                  </a:txBody>
                  <a:tcPr marL="118872" marR="118872" anchor="ctr"/>
                </a:tc>
                <a:tc>
                  <a:txBody>
                    <a:bodyPr/>
                    <a:lstStyle/>
                    <a:p>
                      <a:r>
                        <a:rPr lang="en-US" sz="1200" dirty="0" smtClean="0">
                          <a:latin typeface="Arial" pitchFamily="34" charset="0"/>
                          <a:cs typeface="Arial" pitchFamily="34" charset="0"/>
                        </a:rPr>
                        <a:t>Medium 40-60</a:t>
                      </a:r>
                      <a:endParaRPr lang="en-US" sz="12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a:effectLst/>
                          <a:latin typeface="Arial"/>
                          <a:ea typeface="Arial"/>
                          <a:cs typeface="Arial"/>
                        </a:rPr>
                        <a:t>AMWG CR 2013 008 – Reports for AMWG Data Monitoring </a:t>
                      </a:r>
                      <a:r>
                        <a:rPr lang="en-US" sz="1200" dirty="0" smtClean="0">
                          <a:effectLst/>
                          <a:latin typeface="Arial"/>
                          <a:ea typeface="Arial"/>
                          <a:cs typeface="Arial"/>
                        </a:rPr>
                        <a:t>– Average Time to Deliver HAN</a:t>
                      </a:r>
                      <a:r>
                        <a:rPr lang="en-US" sz="1200" baseline="0" dirty="0" smtClean="0">
                          <a:effectLst/>
                          <a:latin typeface="Arial"/>
                          <a:ea typeface="Arial"/>
                          <a:cs typeface="Arial"/>
                        </a:rPr>
                        <a:t> Messages</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Estimate Complete &amp; RMS Approved 3/3/15</a:t>
                      </a:r>
                    </a:p>
                  </a:txBody>
                  <a:tcPr marL="118872" marR="118872" anchor="ctr"/>
                </a:tc>
                <a:tc>
                  <a:txBody>
                    <a:bodyPr/>
                    <a:lstStyle/>
                    <a:p>
                      <a:r>
                        <a:rPr lang="en-US" sz="1200" dirty="0" smtClean="0"/>
                        <a:t>Nice to Have</a:t>
                      </a:r>
                      <a:endParaRPr lang="en-US" sz="1200" dirty="0"/>
                    </a:p>
                  </a:txBody>
                  <a:tcPr marL="118872" marR="118872" anchor="ctr"/>
                </a:tc>
                <a:tc>
                  <a:txBody>
                    <a:bodyPr/>
                    <a:lstStyle/>
                    <a:p>
                      <a:r>
                        <a:rPr lang="en-US" sz="1200" dirty="0" smtClean="0">
                          <a:latin typeface="Arial" pitchFamily="34" charset="0"/>
                          <a:cs typeface="Arial" pitchFamily="34" charset="0"/>
                        </a:rPr>
                        <a:t>Small 20-40</a:t>
                      </a:r>
                      <a:endParaRPr lang="en-US" sz="12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a:effectLst/>
                          <a:latin typeface="Arial"/>
                          <a:ea typeface="Arial"/>
                          <a:cs typeface="Arial"/>
                        </a:rPr>
                        <a:t>AMWG CR 2013 010 – Reports for AMWG Data Monitoring </a:t>
                      </a:r>
                      <a:r>
                        <a:rPr lang="en-US" sz="1200" dirty="0" smtClean="0">
                          <a:effectLst/>
                          <a:latin typeface="Arial"/>
                          <a:ea typeface="Arial"/>
                          <a:cs typeface="Arial"/>
                        </a:rPr>
                        <a:t>– Number of Reports Requested by GUI</a:t>
                      </a:r>
                      <a:r>
                        <a:rPr lang="en-US" sz="1200" baseline="0" dirty="0" smtClean="0">
                          <a:effectLst/>
                          <a:latin typeface="Arial"/>
                          <a:ea typeface="Arial"/>
                          <a:cs typeface="Arial"/>
                        </a:rPr>
                        <a:t> (Portal) and Number of FTPS Accesses</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a:t>
                      </a:r>
                      <a:r>
                        <a:rPr lang="en-US" sz="1100" b="0" baseline="0" dirty="0" smtClean="0">
                          <a:solidFill>
                            <a:schemeClr val="accent1"/>
                          </a:solidFill>
                        </a:rPr>
                        <a:t> Complete</a:t>
                      </a:r>
                      <a:endParaRPr lang="en-US" sz="1100" b="0" dirty="0" smtClean="0">
                        <a:solidFill>
                          <a:schemeClr val="accent1"/>
                        </a:solidFill>
                      </a:endParaRPr>
                    </a:p>
                  </a:txBody>
                  <a:tcPr marL="118872" marR="118872" anchor="ctr"/>
                </a:tc>
                <a:tc>
                  <a:txBody>
                    <a:bodyPr/>
                    <a:lstStyle/>
                    <a:p>
                      <a:r>
                        <a:rPr lang="en-US" sz="1200" dirty="0" smtClean="0"/>
                        <a:t>Awaiting RMS Approval in </a:t>
                      </a:r>
                      <a:r>
                        <a:rPr lang="en-US" sz="1200" dirty="0" smtClean="0"/>
                        <a:t>May</a:t>
                      </a:r>
                      <a:endParaRPr lang="en-US" sz="1200" dirty="0"/>
                    </a:p>
                  </a:txBody>
                  <a:tcPr marL="118872" marR="118872" anchor="ctr"/>
                </a:tc>
                <a:tc>
                  <a:txBody>
                    <a:bodyPr/>
                    <a:lstStyle/>
                    <a:p>
                      <a:r>
                        <a:rPr lang="en-US" sz="1200" dirty="0" smtClean="0">
                          <a:latin typeface="Arial" pitchFamily="34" charset="0"/>
                          <a:cs typeface="Arial" pitchFamily="34" charset="0"/>
                        </a:rPr>
                        <a:t>Medium 40-60</a:t>
                      </a:r>
                      <a:endParaRPr lang="en-US" sz="12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a:effectLst/>
                          <a:latin typeface="Arial"/>
                          <a:ea typeface="Arial"/>
                          <a:cs typeface="Arial"/>
                        </a:rPr>
                        <a:t>AMWG CR 2013 011 – </a:t>
                      </a:r>
                      <a:r>
                        <a:rPr lang="en-US" sz="1200" dirty="0" smtClean="0">
                          <a:effectLst/>
                          <a:latin typeface="Arial"/>
                          <a:ea typeface="Arial"/>
                          <a:cs typeface="Arial"/>
                        </a:rPr>
                        <a:t>Average Time from</a:t>
                      </a:r>
                      <a:r>
                        <a:rPr lang="en-US" sz="1200" baseline="0" dirty="0" smtClean="0">
                          <a:effectLst/>
                          <a:latin typeface="Arial"/>
                          <a:ea typeface="Arial"/>
                          <a:cs typeface="Arial"/>
                        </a:rPr>
                        <a:t> HAN Provision Request to Meter Ready Status</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Estimate Complete &amp; RMS Approved 3/3/15</a:t>
                      </a:r>
                    </a:p>
                  </a:txBody>
                  <a:tcPr marL="118872" marR="118872" anchor="ctr"/>
                </a:tc>
                <a:tc>
                  <a:txBody>
                    <a:bodyPr/>
                    <a:lstStyle/>
                    <a:p>
                      <a:r>
                        <a:rPr lang="en-US" sz="1200" dirty="0" smtClean="0"/>
                        <a:t>Nice</a:t>
                      </a:r>
                      <a:r>
                        <a:rPr lang="en-US" sz="1200" baseline="0" dirty="0" smtClean="0"/>
                        <a:t> to Have </a:t>
                      </a:r>
                      <a:endParaRPr lang="en-US" sz="1200" dirty="0"/>
                    </a:p>
                  </a:txBody>
                  <a:tcPr marL="118872" marR="118872" anchor="ctr"/>
                </a:tc>
                <a:tc>
                  <a:txBody>
                    <a:bodyPr/>
                    <a:lstStyle/>
                    <a:p>
                      <a:r>
                        <a:rPr lang="en-US" sz="1200" dirty="0" smtClean="0">
                          <a:latin typeface="Arial" pitchFamily="34" charset="0"/>
                          <a:cs typeface="Arial" pitchFamily="34" charset="0"/>
                        </a:rPr>
                        <a:t>Small 20-40</a:t>
                      </a:r>
                      <a:endParaRPr lang="en-US" sz="1200" dirty="0">
                        <a:latin typeface="Arial" pitchFamily="34" charset="0"/>
                        <a:cs typeface="Arial" pitchFamily="34" charset="0"/>
                      </a:endParaRPr>
                    </a:p>
                  </a:txBody>
                  <a:tcPr marL="118872" marR="118872" anchor="ctr"/>
                </a:tc>
              </a:tr>
              <a:tr h="3708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a:effectLst/>
                          <a:latin typeface="Arial"/>
                          <a:ea typeface="Arial"/>
                          <a:cs typeface="Arial"/>
                        </a:rPr>
                        <a:t>AMWG CR 2013 015 – </a:t>
                      </a:r>
                      <a:r>
                        <a:rPr lang="en-US" sz="1200" kern="1200" dirty="0" smtClean="0">
                          <a:solidFill>
                            <a:schemeClr val="tx1"/>
                          </a:solidFill>
                          <a:effectLst/>
                          <a:latin typeface="+mn-lt"/>
                          <a:ea typeface="+mn-ea"/>
                          <a:cs typeface="+mn-cs"/>
                        </a:rPr>
                        <a:t>Expand Daily Usage Graph to show 35 days of daily usage on the SMT GUI</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Estimate Complete &amp; RMS Approved 3/3/15</a:t>
                      </a:r>
                    </a:p>
                  </a:txBody>
                  <a:tcPr marL="118872" marR="118872" anchor="ctr"/>
                </a:tc>
                <a:tc>
                  <a:txBody>
                    <a:bodyPr/>
                    <a:lstStyle/>
                    <a:p>
                      <a:r>
                        <a:rPr lang="en-US" sz="1200" dirty="0" smtClean="0"/>
                        <a:t>Important </a:t>
                      </a:r>
                      <a:endParaRPr lang="en-US" sz="1200" dirty="0"/>
                    </a:p>
                  </a:txBody>
                  <a:tcPr marL="118872" marR="118872" anchor="ctr"/>
                </a:tc>
                <a:tc>
                  <a:txBody>
                    <a:bodyPr/>
                    <a:lstStyle/>
                    <a:p>
                      <a:r>
                        <a:rPr lang="en-US" sz="1200" dirty="0" smtClean="0">
                          <a:latin typeface="Arial" pitchFamily="34" charset="0"/>
                          <a:cs typeface="Arial" pitchFamily="34" charset="0"/>
                        </a:rPr>
                        <a:t>Medium 40-60</a:t>
                      </a:r>
                      <a:endParaRPr lang="en-US" sz="12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a:effectLst/>
                          <a:latin typeface="Arial"/>
                          <a:ea typeface="Arial"/>
                          <a:cs typeface="Arial"/>
                        </a:rPr>
                        <a:t>AMWG CR 2013 017 – REP API for Energy Usage on </a:t>
                      </a:r>
                      <a:r>
                        <a:rPr lang="en-US" sz="1200" dirty="0" smtClean="0">
                          <a:effectLst/>
                          <a:latin typeface="Arial"/>
                          <a:ea typeface="Arial"/>
                          <a:cs typeface="Arial"/>
                        </a:rPr>
                        <a:t>SMT – Permanent Solution to Replace Interim Solution</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To</a:t>
                      </a:r>
                      <a:r>
                        <a:rPr lang="en-US" sz="1100" b="0" baseline="0" dirty="0" smtClean="0">
                          <a:solidFill>
                            <a:schemeClr val="accent1"/>
                          </a:solidFill>
                        </a:rPr>
                        <a:t> Begin After Q1 2015</a:t>
                      </a:r>
                      <a:endParaRPr lang="en-US" sz="1100" b="0" dirty="0" smtClean="0">
                        <a:solidFill>
                          <a:schemeClr val="accent1"/>
                        </a:solidFill>
                      </a:endParaRPr>
                    </a:p>
                  </a:txBody>
                  <a:tcPr marL="118872" marR="118872" anchor="ctr"/>
                </a:tc>
                <a:tc>
                  <a:txBody>
                    <a:bodyPr/>
                    <a:lstStyle/>
                    <a:p>
                      <a:r>
                        <a:rPr lang="en-US" sz="1200" baseline="0" dirty="0" smtClean="0"/>
                        <a:t>Awaiting JDOA Estimate</a:t>
                      </a:r>
                      <a:endParaRPr lang="en-US" sz="1200" dirty="0"/>
                    </a:p>
                  </a:txBody>
                  <a:tcPr marL="118872" marR="118872" anchor="ctr"/>
                </a:tc>
                <a:tc>
                  <a:txBody>
                    <a:bodyPr/>
                    <a:lstStyle/>
                    <a:p>
                      <a:r>
                        <a:rPr lang="en-US" sz="1000" dirty="0" smtClean="0">
                          <a:latin typeface="Arial" pitchFamily="34" charset="0"/>
                          <a:cs typeface="Arial" pitchFamily="34" charset="0"/>
                        </a:rPr>
                        <a:t>Will Be Estimated After New Infrastructure</a:t>
                      </a:r>
                      <a:r>
                        <a:rPr lang="en-US" sz="1000" baseline="0" dirty="0" smtClean="0">
                          <a:latin typeface="Arial" pitchFamily="34" charset="0"/>
                          <a:cs typeface="Arial" pitchFamily="34" charset="0"/>
                        </a:rPr>
                        <a:t> Implemented in Q1 2015</a:t>
                      </a:r>
                      <a:endParaRPr lang="en-US" sz="10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smtClean="0">
                          <a:effectLst/>
                          <a:latin typeface="+mn-lt"/>
                          <a:ea typeface="Arial"/>
                          <a:cs typeface="+mn-cs"/>
                        </a:rPr>
                        <a:t>AMWG CR 2014 018 – Add</a:t>
                      </a:r>
                      <a:r>
                        <a:rPr lang="en-US" sz="1200" baseline="0" dirty="0" smtClean="0">
                          <a:effectLst/>
                          <a:latin typeface="+mn-lt"/>
                          <a:ea typeface="Arial"/>
                          <a:cs typeface="+mn-cs"/>
                        </a:rPr>
                        <a:t> Generation Data to the SMT Portal View</a:t>
                      </a:r>
                      <a:endParaRPr lang="en-US" sz="1200" dirty="0">
                        <a:effectLst/>
                        <a:latin typeface="+mn-lt"/>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a:t>
                      </a:r>
                      <a:r>
                        <a:rPr lang="en-US" sz="1100" b="0" baseline="0" dirty="0" smtClean="0">
                          <a:solidFill>
                            <a:schemeClr val="accent1"/>
                          </a:solidFill>
                        </a:rPr>
                        <a:t> Completed </a:t>
                      </a:r>
                      <a:endParaRPr lang="en-US" sz="1100" b="1" dirty="0" smtClean="0">
                        <a:solidFill>
                          <a:schemeClr val="accent1"/>
                        </a:solidFill>
                      </a:endParaRPr>
                    </a:p>
                  </a:txBody>
                  <a:tcPr marL="118872" marR="118872" anchor="ctr"/>
                </a:tc>
                <a:tc>
                  <a:txBody>
                    <a:bodyPr/>
                    <a:lstStyle/>
                    <a:p>
                      <a:r>
                        <a:rPr lang="en-US" sz="1200" dirty="0" smtClean="0"/>
                        <a:t>RMS Tabled 3/3/15</a:t>
                      </a:r>
                      <a:endParaRPr lang="en-US" sz="1200" dirty="0"/>
                    </a:p>
                  </a:txBody>
                  <a:tcPr marL="118872" marR="118872" anchor="ctr"/>
                </a:tc>
                <a:tc>
                  <a:txBody>
                    <a:bodyPr/>
                    <a:lstStyle/>
                    <a:p>
                      <a:r>
                        <a:rPr lang="en-US" sz="1200" dirty="0" smtClean="0">
                          <a:latin typeface="Arial" pitchFamily="34" charset="0"/>
                          <a:cs typeface="Arial" pitchFamily="34" charset="0"/>
                        </a:rPr>
                        <a:t>Medium 40-60</a:t>
                      </a:r>
                      <a:endParaRPr lang="en-US" sz="1200" dirty="0">
                        <a:latin typeface="Arial" pitchFamily="34" charset="0"/>
                        <a:cs typeface="Arial" pitchFamily="34" charset="0"/>
                      </a:endParaRPr>
                    </a:p>
                  </a:txBody>
                  <a:tcPr marL="118872" marR="118872" anchor="ctr"/>
                </a:tc>
              </a:tr>
            </a:tbl>
          </a:graphicData>
        </a:graphic>
      </p:graphicFrame>
      <p:sp>
        <p:nvSpPr>
          <p:cNvPr id="6" name="Title 11"/>
          <p:cNvSpPr txBox="1">
            <a:spLocks/>
          </p:cNvSpPr>
          <p:nvPr/>
        </p:nvSpPr>
        <p:spPr>
          <a:xfrm>
            <a:off x="594360" y="152400"/>
            <a:ext cx="10698480" cy="1143000"/>
          </a:xfrm>
          <a:prstGeom prst="rect">
            <a:avLst/>
          </a:prstGeom>
        </p:spPr>
        <p:txBody>
          <a:bodyPr>
            <a:normAutofit/>
          </a:bodyPr>
          <a:lstStyle>
            <a:lvl1pPr algn="ctr" defTabSz="914400" rtl="0" eaLnBrk="1" latinLnBrk="0" hangingPunct="1">
              <a:spcBef>
                <a:spcPct val="0"/>
              </a:spcBef>
              <a:buNone/>
              <a:defRPr sz="3200" kern="1200">
                <a:solidFill>
                  <a:srgbClr val="C00000"/>
                </a:solidFill>
                <a:latin typeface="Arial Black" panose="020B0A04020102020204" pitchFamily="34" charset="0"/>
                <a:ea typeface="+mj-ea"/>
                <a:cs typeface="+mj-cs"/>
              </a:defRPr>
            </a:lvl1pPr>
          </a:lstStyle>
          <a:p>
            <a:r>
              <a:rPr lang="en-US" sz="2600" dirty="0" smtClean="0">
                <a:latin typeface="+mj-lt"/>
              </a:rPr>
              <a:t>AMWG  Approved and Estimated Change Requests</a:t>
            </a:r>
            <a:endParaRPr lang="en-US" sz="2600" dirty="0">
              <a:latin typeface="+mj-lt"/>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2904837579"/>
              </p:ext>
            </p:extLst>
          </p:nvPr>
        </p:nvGraphicFramePr>
        <p:xfrm>
          <a:off x="5943600" y="1447800"/>
          <a:ext cx="914400" cy="304800"/>
        </p:xfrm>
        <a:graphic>
          <a:graphicData uri="http://schemas.openxmlformats.org/presentationml/2006/ole">
            <mc:AlternateContent xmlns:mc="http://schemas.openxmlformats.org/markup-compatibility/2006">
              <mc:Choice xmlns:v="urn:schemas-microsoft-com:vml" Requires="v">
                <p:oleObj spid="_x0000_s7571" name="Document" showAsIcon="1" r:id="rId4" imgW="914400" imgH="792360" progId="Word.Document.8">
                  <p:embed/>
                </p:oleObj>
              </mc:Choice>
              <mc:Fallback>
                <p:oleObj name="Document" showAsIcon="1" r:id="rId4" imgW="914400" imgH="792360" progId="Word.Document.8">
                  <p:embed/>
                  <p:pic>
                    <p:nvPicPr>
                      <p:cNvPr id="0" name=""/>
                      <p:cNvPicPr/>
                      <p:nvPr/>
                    </p:nvPicPr>
                    <p:blipFill>
                      <a:blip r:embed="rId5"/>
                      <a:stretch>
                        <a:fillRect/>
                      </a:stretch>
                    </p:blipFill>
                    <p:spPr>
                      <a:xfrm>
                        <a:off x="5943600" y="1447800"/>
                        <a:ext cx="914400" cy="3048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050944285"/>
              </p:ext>
            </p:extLst>
          </p:nvPr>
        </p:nvGraphicFramePr>
        <p:xfrm>
          <a:off x="5943600" y="1828800"/>
          <a:ext cx="914400" cy="396875"/>
        </p:xfrm>
        <a:graphic>
          <a:graphicData uri="http://schemas.openxmlformats.org/presentationml/2006/ole">
            <mc:AlternateContent xmlns:mc="http://schemas.openxmlformats.org/markup-compatibility/2006">
              <mc:Choice xmlns:v="urn:schemas-microsoft-com:vml" Requires="v">
                <p:oleObj spid="_x0000_s7572" name="Document" showAsIcon="1" r:id="rId6" imgW="914400" imgH="792360" progId="Word.Document.8">
                  <p:embed/>
                </p:oleObj>
              </mc:Choice>
              <mc:Fallback>
                <p:oleObj name="Document" showAsIcon="1" r:id="rId6" imgW="914400" imgH="792360" progId="Word.Document.8">
                  <p:embed/>
                  <p:pic>
                    <p:nvPicPr>
                      <p:cNvPr id="0" name=""/>
                      <p:cNvPicPr/>
                      <p:nvPr/>
                    </p:nvPicPr>
                    <p:blipFill>
                      <a:blip r:embed="rId7"/>
                      <a:stretch>
                        <a:fillRect/>
                      </a:stretch>
                    </p:blipFill>
                    <p:spPr>
                      <a:xfrm>
                        <a:off x="5943600" y="1828800"/>
                        <a:ext cx="914400" cy="396875"/>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717721004"/>
              </p:ext>
            </p:extLst>
          </p:nvPr>
        </p:nvGraphicFramePr>
        <p:xfrm>
          <a:off x="5943600" y="2362200"/>
          <a:ext cx="914400" cy="381000"/>
        </p:xfrm>
        <a:graphic>
          <a:graphicData uri="http://schemas.openxmlformats.org/presentationml/2006/ole">
            <mc:AlternateContent xmlns:mc="http://schemas.openxmlformats.org/markup-compatibility/2006">
              <mc:Choice xmlns:v="urn:schemas-microsoft-com:vml" Requires="v">
                <p:oleObj spid="_x0000_s7573" name="Document" showAsIcon="1" r:id="rId8" imgW="914400" imgH="792360" progId="Word.Document.8">
                  <p:embed/>
                </p:oleObj>
              </mc:Choice>
              <mc:Fallback>
                <p:oleObj name="Document" showAsIcon="1" r:id="rId8" imgW="914400" imgH="792360" progId="Word.Document.8">
                  <p:embed/>
                  <p:pic>
                    <p:nvPicPr>
                      <p:cNvPr id="0" name=""/>
                      <p:cNvPicPr/>
                      <p:nvPr/>
                    </p:nvPicPr>
                    <p:blipFill>
                      <a:blip r:embed="rId9"/>
                      <a:stretch>
                        <a:fillRect/>
                      </a:stretch>
                    </p:blipFill>
                    <p:spPr>
                      <a:xfrm>
                        <a:off x="5943600" y="2362200"/>
                        <a:ext cx="914400" cy="38100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963285153"/>
              </p:ext>
            </p:extLst>
          </p:nvPr>
        </p:nvGraphicFramePr>
        <p:xfrm>
          <a:off x="5943600" y="2819400"/>
          <a:ext cx="914400" cy="304800"/>
        </p:xfrm>
        <a:graphic>
          <a:graphicData uri="http://schemas.openxmlformats.org/presentationml/2006/ole">
            <mc:AlternateContent xmlns:mc="http://schemas.openxmlformats.org/markup-compatibility/2006">
              <mc:Choice xmlns:v="urn:schemas-microsoft-com:vml" Requires="v">
                <p:oleObj spid="_x0000_s7574" name="Document" showAsIcon="1" r:id="rId10" imgW="914400" imgH="792360" progId="Word.Document.8">
                  <p:embed/>
                </p:oleObj>
              </mc:Choice>
              <mc:Fallback>
                <p:oleObj name="Document" showAsIcon="1" r:id="rId10" imgW="914400" imgH="792360" progId="Word.Document.8">
                  <p:embed/>
                  <p:pic>
                    <p:nvPicPr>
                      <p:cNvPr id="0" name=""/>
                      <p:cNvPicPr/>
                      <p:nvPr/>
                    </p:nvPicPr>
                    <p:blipFill>
                      <a:blip r:embed="rId11"/>
                      <a:stretch>
                        <a:fillRect/>
                      </a:stretch>
                    </p:blipFill>
                    <p:spPr>
                      <a:xfrm>
                        <a:off x="5943600" y="2819400"/>
                        <a:ext cx="914400" cy="3048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111777899"/>
              </p:ext>
            </p:extLst>
          </p:nvPr>
        </p:nvGraphicFramePr>
        <p:xfrm>
          <a:off x="5943600" y="3260725"/>
          <a:ext cx="914400" cy="396875"/>
        </p:xfrm>
        <a:graphic>
          <a:graphicData uri="http://schemas.openxmlformats.org/presentationml/2006/ole">
            <mc:AlternateContent xmlns:mc="http://schemas.openxmlformats.org/markup-compatibility/2006">
              <mc:Choice xmlns:v="urn:schemas-microsoft-com:vml" Requires="v">
                <p:oleObj spid="_x0000_s7575" name="Document" showAsIcon="1" r:id="rId12" imgW="914400" imgH="792360" progId="Word.Document.8">
                  <p:embed/>
                </p:oleObj>
              </mc:Choice>
              <mc:Fallback>
                <p:oleObj name="Document" showAsIcon="1" r:id="rId12" imgW="914400" imgH="792360" progId="Word.Document.8">
                  <p:embed/>
                  <p:pic>
                    <p:nvPicPr>
                      <p:cNvPr id="0" name=""/>
                      <p:cNvPicPr/>
                      <p:nvPr/>
                    </p:nvPicPr>
                    <p:blipFill>
                      <a:blip r:embed="rId13"/>
                      <a:stretch>
                        <a:fillRect/>
                      </a:stretch>
                    </p:blipFill>
                    <p:spPr>
                      <a:xfrm>
                        <a:off x="5943600" y="3260725"/>
                        <a:ext cx="914400" cy="396875"/>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094385969"/>
              </p:ext>
            </p:extLst>
          </p:nvPr>
        </p:nvGraphicFramePr>
        <p:xfrm>
          <a:off x="5962650" y="3733800"/>
          <a:ext cx="914400" cy="320675"/>
        </p:xfrm>
        <a:graphic>
          <a:graphicData uri="http://schemas.openxmlformats.org/presentationml/2006/ole">
            <mc:AlternateContent xmlns:mc="http://schemas.openxmlformats.org/markup-compatibility/2006">
              <mc:Choice xmlns:v="urn:schemas-microsoft-com:vml" Requires="v">
                <p:oleObj spid="_x0000_s7576" name="Document" showAsIcon="1" r:id="rId14" imgW="914400" imgH="792360" progId="Word.Document.8">
                  <p:embed/>
                </p:oleObj>
              </mc:Choice>
              <mc:Fallback>
                <p:oleObj name="Document" showAsIcon="1" r:id="rId14" imgW="914400" imgH="792360" progId="Word.Document.8">
                  <p:embed/>
                  <p:pic>
                    <p:nvPicPr>
                      <p:cNvPr id="0" name="Object 2"/>
                      <p:cNvPicPr>
                        <a:picLocks noChangeAspect="1" noChangeArrowheads="1"/>
                      </p:cNvPicPr>
                      <p:nvPr/>
                    </p:nvPicPr>
                    <p:blipFill>
                      <a:blip r:embed="rId15"/>
                      <a:srcRect/>
                      <a:stretch>
                        <a:fillRect/>
                      </a:stretch>
                    </p:blipFill>
                    <p:spPr bwMode="auto">
                      <a:xfrm>
                        <a:off x="5962650" y="3733800"/>
                        <a:ext cx="9144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948425740"/>
              </p:ext>
            </p:extLst>
          </p:nvPr>
        </p:nvGraphicFramePr>
        <p:xfrm>
          <a:off x="5943600" y="4191000"/>
          <a:ext cx="914400" cy="381000"/>
        </p:xfrm>
        <a:graphic>
          <a:graphicData uri="http://schemas.openxmlformats.org/presentationml/2006/ole">
            <mc:AlternateContent xmlns:mc="http://schemas.openxmlformats.org/markup-compatibility/2006">
              <mc:Choice xmlns:v="urn:schemas-microsoft-com:vml" Requires="v">
                <p:oleObj spid="_x0000_s7577" name="Document" showAsIcon="1" r:id="rId16" imgW="914400" imgH="792360" progId="Word.Document.8">
                  <p:embed/>
                </p:oleObj>
              </mc:Choice>
              <mc:Fallback>
                <p:oleObj name="Document" showAsIcon="1" r:id="rId16" imgW="914400" imgH="792360" progId="Word.Document.8">
                  <p:embed/>
                  <p:pic>
                    <p:nvPicPr>
                      <p:cNvPr id="0"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943600" y="4191000"/>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650114638"/>
              </p:ext>
            </p:extLst>
          </p:nvPr>
        </p:nvGraphicFramePr>
        <p:xfrm>
          <a:off x="5943600" y="4724400"/>
          <a:ext cx="914400" cy="457200"/>
        </p:xfrm>
        <a:graphic>
          <a:graphicData uri="http://schemas.openxmlformats.org/presentationml/2006/ole">
            <mc:AlternateContent xmlns:mc="http://schemas.openxmlformats.org/markup-compatibility/2006">
              <mc:Choice xmlns:v="urn:schemas-microsoft-com:vml" Requires="v">
                <p:oleObj spid="_x0000_s7578" name="Document" showAsIcon="1" r:id="rId18" imgW="914400" imgH="771480" progId="Word.Document.8">
                  <p:embed/>
                </p:oleObj>
              </mc:Choice>
              <mc:Fallback>
                <p:oleObj name="Document" showAsIcon="1" r:id="rId18" imgW="914400" imgH="771480" progId="Word.Document.8">
                  <p:embed/>
                  <p:pic>
                    <p:nvPicPr>
                      <p:cNvPr id="0" name="Object 1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943600" y="4724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47045398"/>
              </p:ext>
            </p:extLst>
          </p:nvPr>
        </p:nvGraphicFramePr>
        <p:xfrm>
          <a:off x="5943600" y="5410200"/>
          <a:ext cx="838200" cy="508000"/>
        </p:xfrm>
        <a:graphic>
          <a:graphicData uri="http://schemas.openxmlformats.org/presentationml/2006/ole">
            <mc:AlternateContent xmlns:mc="http://schemas.openxmlformats.org/markup-compatibility/2006">
              <mc:Choice xmlns:v="urn:schemas-microsoft-com:vml" Requires="v">
                <p:oleObj spid="_x0000_s7579" name="Document" showAsIcon="1" r:id="rId20" imgW="914400" imgH="792360" progId="Word.Document.8">
                  <p:embed/>
                </p:oleObj>
              </mc:Choice>
              <mc:Fallback>
                <p:oleObj name="Document" showAsIcon="1" r:id="rId20" imgW="914400" imgH="792360" progId="Word.Document.8">
                  <p:embed/>
                  <p:pic>
                    <p:nvPicPr>
                      <p:cNvPr id="0" name="Object 1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943600" y="5410200"/>
                        <a:ext cx="8382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68606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043135265"/>
              </p:ext>
            </p:extLst>
          </p:nvPr>
        </p:nvGraphicFramePr>
        <p:xfrm>
          <a:off x="152400" y="350520"/>
          <a:ext cx="11658600" cy="6400800"/>
        </p:xfrm>
        <a:graphic>
          <a:graphicData uri="http://schemas.openxmlformats.org/drawingml/2006/table">
            <a:tbl>
              <a:tblPr firstRow="1" bandRow="1">
                <a:tableStyleId>{5940675A-B579-460E-94D1-54222C63F5DA}</a:tableStyleId>
              </a:tblPr>
              <a:tblGrid>
                <a:gridCol w="5398636"/>
                <a:gridCol w="1611764"/>
                <a:gridCol w="1447800"/>
                <a:gridCol w="1676400"/>
                <a:gridCol w="1524000"/>
              </a:tblGrid>
              <a:tr h="370840">
                <a:tc>
                  <a:txBody>
                    <a:bodyPr/>
                    <a:lstStyle/>
                    <a:p>
                      <a:pPr algn="ctr"/>
                      <a:r>
                        <a:rPr lang="en-US" sz="1200" b="1" dirty="0" smtClean="0">
                          <a:latin typeface="Arial" pitchFamily="34" charset="0"/>
                          <a:cs typeface="Arial" pitchFamily="34" charset="0"/>
                        </a:rPr>
                        <a:t>AMWG Change Request</a:t>
                      </a:r>
                      <a:endParaRPr lang="en-US" sz="1200" b="1" dirty="0">
                        <a:latin typeface="Arial" pitchFamily="34" charset="0"/>
                        <a:cs typeface="Arial" pitchFamily="34" charset="0"/>
                      </a:endParaRPr>
                    </a:p>
                  </a:txBody>
                  <a:tcPr marL="118872" marR="11887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itchFamily="34" charset="0"/>
                          <a:cs typeface="Arial" pitchFamily="34" charset="0"/>
                        </a:rPr>
                        <a:t>AMWG CR Document</a:t>
                      </a:r>
                    </a:p>
                    <a:p>
                      <a:pPr algn="ctr"/>
                      <a:endParaRPr lang="en-US" sz="1200" b="1" dirty="0">
                        <a:latin typeface="Arial" pitchFamily="34" charset="0"/>
                        <a:cs typeface="Arial" pitchFamily="34" charset="0"/>
                      </a:endParaRPr>
                    </a:p>
                  </a:txBody>
                  <a:tcPr marL="118872" marR="118872" anchor="ctr"/>
                </a:tc>
                <a:tc>
                  <a:txBody>
                    <a:bodyPr/>
                    <a:lstStyle/>
                    <a:p>
                      <a:pPr algn="ctr"/>
                      <a:r>
                        <a:rPr lang="en-US" sz="1200" b="1" dirty="0" smtClean="0">
                          <a:latin typeface="Arial" pitchFamily="34" charset="0"/>
                          <a:cs typeface="Arial" pitchFamily="34" charset="0"/>
                        </a:rPr>
                        <a:t>Status</a:t>
                      </a:r>
                      <a:endParaRPr lang="en-US" sz="1200" b="1" dirty="0">
                        <a:latin typeface="Arial" pitchFamily="34" charset="0"/>
                        <a:cs typeface="Arial" pitchFamily="34" charset="0"/>
                      </a:endParaRPr>
                    </a:p>
                  </a:txBody>
                  <a:tcPr marL="118872" marR="118872" anchor="ctr"/>
                </a:tc>
                <a:tc>
                  <a:txBody>
                    <a:bodyPr/>
                    <a:lstStyle/>
                    <a:p>
                      <a:pPr algn="ctr"/>
                      <a:r>
                        <a:rPr lang="en-US" sz="1200" b="1" dirty="0" smtClean="0">
                          <a:latin typeface="Arial" pitchFamily="34" charset="0"/>
                          <a:cs typeface="Arial" pitchFamily="34" charset="0"/>
                        </a:rPr>
                        <a:t>Estimated Delivery Date</a:t>
                      </a:r>
                      <a:endParaRPr lang="en-US" sz="1200" b="1" dirty="0">
                        <a:latin typeface="Arial" pitchFamily="34" charset="0"/>
                        <a:cs typeface="Arial" pitchFamily="34" charset="0"/>
                      </a:endParaRPr>
                    </a:p>
                  </a:txBody>
                  <a:tcPr marL="118872" marR="118872" anchor="ctr"/>
                </a:tc>
                <a:tc>
                  <a:txBody>
                    <a:bodyPr/>
                    <a:lstStyle/>
                    <a:p>
                      <a:pPr algn="ctr"/>
                      <a:r>
                        <a:rPr lang="en-US" sz="1200" b="1" dirty="0" smtClean="0">
                          <a:latin typeface="Arial" pitchFamily="34" charset="0"/>
                          <a:cs typeface="Arial" pitchFamily="34" charset="0"/>
                        </a:rPr>
                        <a:t>Estimated Cost</a:t>
                      </a:r>
                      <a:endParaRPr lang="en-US" sz="1200" b="1"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a:effectLst/>
                          <a:latin typeface="Arial"/>
                          <a:ea typeface="Arial"/>
                          <a:cs typeface="Arial"/>
                        </a:rPr>
                        <a:t>AMWG CR </a:t>
                      </a:r>
                      <a:r>
                        <a:rPr lang="en-US" sz="1200" dirty="0" smtClean="0">
                          <a:effectLst/>
                          <a:latin typeface="Arial"/>
                          <a:ea typeface="Arial"/>
                          <a:cs typeface="Arial"/>
                        </a:rPr>
                        <a:t>2015 019 </a:t>
                      </a:r>
                      <a:r>
                        <a:rPr lang="en-US" sz="1200" dirty="0">
                          <a:effectLst/>
                          <a:latin typeface="Arial"/>
                          <a:ea typeface="Arial"/>
                          <a:cs typeface="Arial"/>
                        </a:rPr>
                        <a:t>– </a:t>
                      </a:r>
                      <a:r>
                        <a:rPr lang="en-US" sz="1200" dirty="0" smtClean="0">
                          <a:effectLst/>
                          <a:latin typeface="Arial"/>
                          <a:ea typeface="Arial"/>
                          <a:cs typeface="Arial"/>
                        </a:rPr>
                        <a:t>Relocate</a:t>
                      </a:r>
                      <a:r>
                        <a:rPr lang="en-US" sz="1200" baseline="0" dirty="0" smtClean="0">
                          <a:effectLst/>
                          <a:latin typeface="Arial"/>
                          <a:ea typeface="Arial"/>
                          <a:cs typeface="Arial"/>
                        </a:rPr>
                        <a:t> Various SMT User Guides from the Authenticated Site to the Unauthenticated Site</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Completed</a:t>
                      </a: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Important </a:t>
                      </a:r>
                      <a:endParaRPr lang="en-US" sz="1200" dirty="0" smtClean="0"/>
                    </a:p>
                  </a:txBody>
                  <a:tcPr marL="118872" marR="118872" anchor="ctr"/>
                </a:tc>
                <a:tc>
                  <a:txBody>
                    <a:bodyPr/>
                    <a:lstStyle/>
                    <a:p>
                      <a:r>
                        <a:rPr lang="en-US" sz="1200" dirty="0" smtClean="0">
                          <a:latin typeface="Arial" pitchFamily="34" charset="0"/>
                          <a:cs typeface="Arial" pitchFamily="34" charset="0"/>
                        </a:rPr>
                        <a:t>Small 20-40</a:t>
                      </a:r>
                      <a:endParaRPr lang="en-US" sz="12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a:effectLst/>
                          <a:latin typeface="Arial"/>
                          <a:ea typeface="Arial"/>
                          <a:cs typeface="Arial"/>
                        </a:rPr>
                        <a:t>AMWG CR </a:t>
                      </a:r>
                      <a:r>
                        <a:rPr lang="en-US" sz="1200" dirty="0" smtClean="0">
                          <a:effectLst/>
                          <a:latin typeface="Arial"/>
                          <a:ea typeface="Arial"/>
                          <a:cs typeface="Arial"/>
                        </a:rPr>
                        <a:t>2015 020 </a:t>
                      </a:r>
                      <a:r>
                        <a:rPr lang="en-US" sz="1200" dirty="0">
                          <a:effectLst/>
                          <a:latin typeface="Arial"/>
                          <a:ea typeface="Arial"/>
                          <a:cs typeface="Arial"/>
                        </a:rPr>
                        <a:t>– </a:t>
                      </a:r>
                      <a:r>
                        <a:rPr lang="en-US" sz="1200" kern="1200" dirty="0" smtClean="0">
                          <a:solidFill>
                            <a:schemeClr val="tx1"/>
                          </a:solidFill>
                          <a:effectLst/>
                          <a:latin typeface="+mn-lt"/>
                          <a:ea typeface="+mn-ea"/>
                          <a:cs typeface="+mn-cs"/>
                        </a:rPr>
                        <a:t>Add Customer Type in the Customer Information Section in the View / Edit Agreement Page</a:t>
                      </a:r>
                      <a:endParaRPr lang="en-US" sz="1200" dirty="0">
                        <a:effectLst/>
                        <a:latin typeface="+mn-lt"/>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Completed</a:t>
                      </a: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Nice to Have </a:t>
                      </a:r>
                      <a:endParaRPr lang="en-US" sz="1200" dirty="0" smtClean="0"/>
                    </a:p>
                  </a:txBody>
                  <a:tcPr marL="118872" marR="118872" anchor="ctr"/>
                </a:tc>
                <a:tc>
                  <a:txBody>
                    <a:bodyPr/>
                    <a:lstStyle/>
                    <a:p>
                      <a:r>
                        <a:rPr lang="en-US" sz="1200" dirty="0" smtClean="0">
                          <a:latin typeface="Arial" pitchFamily="34" charset="0"/>
                          <a:cs typeface="Arial" pitchFamily="34" charset="0"/>
                        </a:rPr>
                        <a:t>Medium 40-60</a:t>
                      </a:r>
                      <a:endParaRPr lang="en-US" sz="12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a:effectLst/>
                          <a:latin typeface="Arial"/>
                          <a:ea typeface="Arial"/>
                          <a:cs typeface="Arial"/>
                        </a:rPr>
                        <a:t>AMWG CR </a:t>
                      </a:r>
                      <a:r>
                        <a:rPr lang="en-US" sz="1200" dirty="0" smtClean="0">
                          <a:effectLst/>
                          <a:latin typeface="Arial"/>
                          <a:ea typeface="Arial"/>
                          <a:cs typeface="Arial"/>
                        </a:rPr>
                        <a:t>2015 021 </a:t>
                      </a:r>
                      <a:r>
                        <a:rPr lang="en-US" sz="1200" dirty="0">
                          <a:effectLst/>
                          <a:latin typeface="Arial"/>
                          <a:ea typeface="Arial"/>
                          <a:cs typeface="Arial"/>
                        </a:rPr>
                        <a:t>– </a:t>
                      </a:r>
                      <a:r>
                        <a:rPr lang="en-US" sz="1200" kern="1200" dirty="0" smtClean="0">
                          <a:solidFill>
                            <a:schemeClr val="tx1"/>
                          </a:solidFill>
                          <a:effectLst/>
                          <a:latin typeface="+mn-lt"/>
                          <a:ea typeface="+mn-ea"/>
                          <a:cs typeface="+mn-cs"/>
                        </a:rPr>
                        <a:t>Improve REP of Record</a:t>
                      </a:r>
                      <a:r>
                        <a:rPr lang="en-US" sz="1200" kern="1200" baseline="0" dirty="0" smtClean="0">
                          <a:solidFill>
                            <a:schemeClr val="tx1"/>
                          </a:solidFill>
                          <a:effectLst/>
                          <a:latin typeface="+mn-lt"/>
                          <a:ea typeface="+mn-ea"/>
                          <a:cs typeface="+mn-cs"/>
                        </a:rPr>
                        <a:t> Search Criteria During the Customer Registration Process</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Completed</a:t>
                      </a: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Awaiting  </a:t>
                      </a:r>
                      <a:r>
                        <a:rPr lang="en-US" sz="1200" dirty="0" smtClean="0"/>
                        <a:t>RMS </a:t>
                      </a:r>
                      <a:r>
                        <a:rPr lang="en-US" sz="1200" baseline="0" dirty="0" smtClean="0"/>
                        <a:t>Review in May 2015</a:t>
                      </a:r>
                      <a:endParaRPr lang="en-US" sz="1200" dirty="0" smtClean="0"/>
                    </a:p>
                  </a:txBody>
                  <a:tcPr marL="118872" marR="118872" anchor="ctr"/>
                </a:tc>
                <a:tc>
                  <a:txBody>
                    <a:bodyPr/>
                    <a:lstStyle/>
                    <a:p>
                      <a:r>
                        <a:rPr lang="en-US" sz="1200" dirty="0" smtClean="0">
                          <a:latin typeface="Arial" pitchFamily="34" charset="0"/>
                          <a:cs typeface="Arial" pitchFamily="34" charset="0"/>
                        </a:rPr>
                        <a:t>Medium,40-60</a:t>
                      </a:r>
                      <a:endParaRPr lang="en-US" sz="1200" dirty="0">
                        <a:latin typeface="Arial" pitchFamily="34" charset="0"/>
                        <a:cs typeface="Arial" pitchFamily="34" charset="0"/>
                      </a:endParaRPr>
                    </a:p>
                  </a:txBody>
                  <a:tcPr marL="118872" marR="118872" anchor="ctr"/>
                </a:tc>
              </a:tr>
              <a:tr h="417576">
                <a:tc>
                  <a:txBody>
                    <a:bodyPr/>
                    <a:lstStyle/>
                    <a:p>
                      <a:pPr marL="0" marR="0">
                        <a:lnSpc>
                          <a:spcPct val="115000"/>
                        </a:lnSpc>
                        <a:spcBef>
                          <a:spcPts val="0"/>
                        </a:spcBef>
                        <a:spcAft>
                          <a:spcPts val="0"/>
                        </a:spcAft>
                      </a:pPr>
                      <a:r>
                        <a:rPr lang="en-US" sz="1200" dirty="0">
                          <a:effectLst/>
                          <a:latin typeface="Arial"/>
                          <a:ea typeface="Arial"/>
                          <a:cs typeface="Arial"/>
                        </a:rPr>
                        <a:t>AMWG CR </a:t>
                      </a:r>
                      <a:r>
                        <a:rPr lang="en-US" sz="1200" dirty="0" smtClean="0">
                          <a:effectLst/>
                          <a:latin typeface="Arial"/>
                          <a:ea typeface="Arial"/>
                          <a:cs typeface="Arial"/>
                        </a:rPr>
                        <a:t>2015 022 </a:t>
                      </a:r>
                      <a:r>
                        <a:rPr lang="en-US" sz="1200" dirty="0">
                          <a:effectLst/>
                          <a:latin typeface="Arial"/>
                          <a:ea typeface="Arial"/>
                          <a:cs typeface="Arial"/>
                        </a:rPr>
                        <a:t>– </a:t>
                      </a:r>
                      <a:r>
                        <a:rPr lang="en-US" sz="1200" kern="1200" dirty="0" smtClean="0">
                          <a:solidFill>
                            <a:schemeClr val="tx1"/>
                          </a:solidFill>
                          <a:effectLst/>
                          <a:latin typeface="+mn-lt"/>
                          <a:ea typeface="+mn-ea"/>
                          <a:cs typeface="+mn-cs"/>
                        </a:rPr>
                        <a:t>Keep Selected ROR Visible During Customer Registration</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Completed</a:t>
                      </a: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Awaiting</a:t>
                      </a:r>
                      <a:r>
                        <a:rPr lang="en-US" sz="1200" baseline="0" dirty="0" smtClean="0"/>
                        <a:t> Feedback from IBM</a:t>
                      </a:r>
                      <a:endParaRPr lang="en-US" sz="1200" dirty="0" smtClean="0"/>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Andrea</a:t>
                      </a:r>
                      <a:r>
                        <a:rPr lang="en-US" sz="1200" baseline="0" dirty="0" smtClean="0">
                          <a:solidFill>
                            <a:srgbClr val="FF0000"/>
                          </a:solidFill>
                        </a:rPr>
                        <a:t> to check with IBM to see in this qualifies for a defect </a:t>
                      </a:r>
                      <a:r>
                        <a:rPr lang="en-US" sz="1200" baseline="0" dirty="0" smtClean="0">
                          <a:solidFill>
                            <a:schemeClr val="tx1"/>
                          </a:solidFill>
                        </a:rPr>
                        <a:t>Small </a:t>
                      </a:r>
                      <a:r>
                        <a:rPr lang="en-US" sz="1200" baseline="0" dirty="0" smtClean="0"/>
                        <a:t>(20-40)</a:t>
                      </a:r>
                      <a:endParaRPr lang="en-US" sz="1200" dirty="0" smtClean="0"/>
                    </a:p>
                  </a:txBody>
                  <a:tcPr marL="118872" marR="118872" anchor="ctr"/>
                </a:tc>
              </a:tr>
              <a:tr h="3708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a:effectLst/>
                          <a:latin typeface="Arial"/>
                          <a:ea typeface="Arial"/>
                          <a:cs typeface="Arial"/>
                        </a:rPr>
                        <a:t>AMWG CR </a:t>
                      </a:r>
                      <a:r>
                        <a:rPr lang="en-US" sz="1200" dirty="0" smtClean="0">
                          <a:effectLst/>
                          <a:latin typeface="Arial"/>
                          <a:ea typeface="Arial"/>
                          <a:cs typeface="Arial"/>
                        </a:rPr>
                        <a:t>2015 023 </a:t>
                      </a:r>
                      <a:r>
                        <a:rPr lang="en-US" sz="1200" dirty="0">
                          <a:effectLst/>
                          <a:latin typeface="Arial"/>
                          <a:ea typeface="Arial"/>
                          <a:cs typeface="Arial"/>
                        </a:rPr>
                        <a:t>– </a:t>
                      </a:r>
                      <a:r>
                        <a:rPr lang="en-US" sz="1200" kern="1200" dirty="0" smtClean="0">
                          <a:solidFill>
                            <a:schemeClr val="tx1"/>
                          </a:solidFill>
                          <a:effectLst/>
                          <a:latin typeface="+mn-lt"/>
                          <a:ea typeface="+mn-ea"/>
                          <a:cs typeface="+mn-cs"/>
                        </a:rPr>
                        <a:t>Allow Entry of Multiple ESIIDs During Customer Registration Process</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Completed</a:t>
                      </a: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Nice to Have </a:t>
                      </a:r>
                      <a:endParaRPr lang="en-US" sz="1200" dirty="0" smtClean="0"/>
                    </a:p>
                  </a:txBody>
                  <a:tcPr marL="118872" marR="118872" anchor="ctr"/>
                </a:tc>
                <a:tc>
                  <a:txBody>
                    <a:bodyPr/>
                    <a:lstStyle/>
                    <a:p>
                      <a:r>
                        <a:rPr lang="en-US" sz="1200" dirty="0" smtClean="0">
                          <a:latin typeface="Arial" pitchFamily="34" charset="0"/>
                          <a:cs typeface="Arial" pitchFamily="34" charset="0"/>
                        </a:rPr>
                        <a:t>High 80-120</a:t>
                      </a:r>
                      <a:endParaRPr lang="en-US" sz="12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a:effectLst/>
                          <a:latin typeface="Arial"/>
                          <a:ea typeface="Arial"/>
                          <a:cs typeface="Arial"/>
                        </a:rPr>
                        <a:t>AMWG CR </a:t>
                      </a:r>
                      <a:r>
                        <a:rPr lang="en-US" sz="1200" dirty="0" smtClean="0">
                          <a:effectLst/>
                          <a:latin typeface="Arial"/>
                          <a:ea typeface="Arial"/>
                          <a:cs typeface="Arial"/>
                        </a:rPr>
                        <a:t>2015 024 </a:t>
                      </a:r>
                      <a:r>
                        <a:rPr lang="en-US" sz="1200" dirty="0">
                          <a:effectLst/>
                          <a:latin typeface="Arial"/>
                          <a:ea typeface="Arial"/>
                          <a:cs typeface="Arial"/>
                        </a:rPr>
                        <a:t>– </a:t>
                      </a:r>
                      <a:r>
                        <a:rPr lang="en-US" sz="1200" kern="1200" dirty="0" smtClean="0">
                          <a:solidFill>
                            <a:schemeClr val="tx1"/>
                          </a:solidFill>
                          <a:effectLst/>
                          <a:latin typeface="+mn-lt"/>
                          <a:ea typeface="+mn-ea"/>
                          <a:cs typeface="+mn-cs"/>
                        </a:rPr>
                        <a:t>Third Party Access  Renew Energy Data Agreement After One Year</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Completed</a:t>
                      </a: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Critical - </a:t>
                      </a:r>
                      <a:r>
                        <a:rPr lang="en-US" sz="1200" dirty="0" smtClean="0">
                          <a:solidFill>
                            <a:srgbClr val="FF0000"/>
                          </a:solidFill>
                        </a:rPr>
                        <a:t>Andrea</a:t>
                      </a:r>
                      <a:r>
                        <a:rPr lang="en-US" sz="1200" baseline="0" dirty="0" smtClean="0">
                          <a:solidFill>
                            <a:srgbClr val="FF0000"/>
                          </a:solidFill>
                        </a:rPr>
                        <a:t> to review original AMIT requirements – </a:t>
                      </a:r>
                      <a:endParaRPr lang="en-US" sz="1200" dirty="0" smtClean="0"/>
                    </a:p>
                  </a:txBody>
                  <a:tcPr marL="118872" marR="118872" anchor="ctr"/>
                </a:tc>
                <a:tc>
                  <a:txBody>
                    <a:bodyPr/>
                    <a:lstStyle/>
                    <a:p>
                      <a:r>
                        <a:rPr lang="en-US" sz="1200" baseline="0" dirty="0" smtClean="0">
                          <a:solidFill>
                            <a:srgbClr val="FF0000"/>
                          </a:solidFill>
                        </a:rPr>
                        <a:t>RMS approved for 0 cost  - </a:t>
                      </a:r>
                      <a:r>
                        <a:rPr lang="en-US" sz="1200" baseline="0" dirty="0" smtClean="0">
                          <a:solidFill>
                            <a:schemeClr val="tx1"/>
                          </a:solidFill>
                        </a:rPr>
                        <a:t>IBM estimated  </a:t>
                      </a:r>
                      <a:r>
                        <a:rPr lang="en-US" sz="1200" dirty="0" smtClean="0">
                          <a:latin typeface="Arial" pitchFamily="34" charset="0"/>
                          <a:cs typeface="Arial" pitchFamily="34" charset="0"/>
                        </a:rPr>
                        <a:t>Medium 40-60</a:t>
                      </a:r>
                      <a:endParaRPr lang="en-US" sz="12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smtClean="0">
                          <a:effectLst/>
                          <a:latin typeface="Arial"/>
                          <a:ea typeface="Arial"/>
                          <a:cs typeface="Times New Roman"/>
                        </a:rPr>
                        <a:t>AMWG</a:t>
                      </a:r>
                      <a:r>
                        <a:rPr lang="en-US" sz="1200" baseline="0" dirty="0" smtClean="0">
                          <a:effectLst/>
                          <a:latin typeface="Arial"/>
                          <a:ea typeface="Arial"/>
                          <a:cs typeface="Times New Roman"/>
                        </a:rPr>
                        <a:t> CR 2015 025 – Third Party User Experience Add Identifying Data Fields in the Report Request Status Page</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Completed</a:t>
                      </a: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Important </a:t>
                      </a:r>
                      <a:endParaRPr lang="en-US" sz="1200" dirty="0" smtClean="0"/>
                    </a:p>
                  </a:txBody>
                  <a:tcPr marL="118872" marR="118872" anchor="ctr"/>
                </a:tc>
                <a:tc>
                  <a:txBody>
                    <a:bodyPr/>
                    <a:lstStyle/>
                    <a:p>
                      <a:r>
                        <a:rPr lang="en-US" sz="1200" dirty="0" smtClean="0">
                          <a:latin typeface="Arial" pitchFamily="34" charset="0"/>
                          <a:cs typeface="Arial" pitchFamily="34" charset="0"/>
                        </a:rPr>
                        <a:t>High 80-120</a:t>
                      </a:r>
                      <a:endParaRPr lang="en-US" sz="1200" dirty="0">
                        <a:latin typeface="Arial" pitchFamily="34" charset="0"/>
                        <a:cs typeface="Arial" pitchFamily="34" charset="0"/>
                      </a:endParaRPr>
                    </a:p>
                  </a:txBody>
                  <a:tcPr marL="118872" marR="118872" anchor="ctr"/>
                </a:tc>
              </a:tr>
              <a:tr h="3708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effectLst/>
                          <a:latin typeface="Arial"/>
                          <a:ea typeface="Arial"/>
                          <a:cs typeface="Times New Roman"/>
                        </a:rPr>
                        <a:t>AMWG</a:t>
                      </a:r>
                      <a:r>
                        <a:rPr lang="en-US" sz="1200" baseline="0" dirty="0" smtClean="0">
                          <a:effectLst/>
                          <a:latin typeface="Arial"/>
                          <a:ea typeface="Arial"/>
                          <a:cs typeface="Times New Roman"/>
                        </a:rPr>
                        <a:t> CR 2015 026 – SMT Functionality Display Portal Message when Report Can Not be Displayed in the SMT Portal Page</a:t>
                      </a:r>
                      <a:endParaRPr lang="en-US" sz="1200" dirty="0" smtClean="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Completed</a:t>
                      </a: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Important</a:t>
                      </a:r>
                      <a:r>
                        <a:rPr lang="en-US" sz="1200" baseline="0" dirty="0" smtClean="0"/>
                        <a:t> </a:t>
                      </a:r>
                      <a:endParaRPr lang="en-US" sz="1200" dirty="0" smtClean="0"/>
                    </a:p>
                  </a:txBody>
                  <a:tcPr marL="118872" marR="118872" anchor="ctr"/>
                </a:tc>
                <a:tc>
                  <a:txBody>
                    <a:bodyPr/>
                    <a:lstStyle/>
                    <a:p>
                      <a:r>
                        <a:rPr lang="en-US" sz="1200" dirty="0" smtClean="0">
                          <a:latin typeface="Arial" pitchFamily="34" charset="0"/>
                          <a:cs typeface="Arial" pitchFamily="34" charset="0"/>
                        </a:rPr>
                        <a:t>Minor 0 - 20</a:t>
                      </a:r>
                      <a:endParaRPr lang="en-US" sz="1200" dirty="0">
                        <a:latin typeface="Arial" pitchFamily="34" charset="0"/>
                        <a:cs typeface="Arial" pitchFamily="34" charset="0"/>
                      </a:endParaRPr>
                    </a:p>
                  </a:txBody>
                  <a:tcPr marL="118872" marR="118872" anchor="ctr"/>
                </a:tc>
              </a:tr>
              <a:tr h="457200">
                <a:tc>
                  <a:txBody>
                    <a:bodyPr/>
                    <a:lstStyle/>
                    <a:p>
                      <a:pPr marL="0" marR="0">
                        <a:lnSpc>
                          <a:spcPct val="115000"/>
                        </a:lnSpc>
                        <a:spcBef>
                          <a:spcPts val="0"/>
                        </a:spcBef>
                        <a:spcAft>
                          <a:spcPts val="0"/>
                        </a:spcAft>
                      </a:pPr>
                      <a:r>
                        <a:rPr lang="en-US" sz="1200" dirty="0">
                          <a:effectLst/>
                          <a:latin typeface="Arial"/>
                          <a:ea typeface="Arial"/>
                          <a:cs typeface="Arial"/>
                        </a:rPr>
                        <a:t>AMWG CR </a:t>
                      </a:r>
                      <a:r>
                        <a:rPr lang="en-US" sz="1200" dirty="0" smtClean="0">
                          <a:effectLst/>
                          <a:latin typeface="Arial"/>
                          <a:ea typeface="Arial"/>
                          <a:cs typeface="Arial"/>
                        </a:rPr>
                        <a:t>2015</a:t>
                      </a:r>
                      <a:r>
                        <a:rPr lang="en-US" sz="1200" baseline="0" dirty="0" smtClean="0">
                          <a:effectLst/>
                          <a:latin typeface="Arial"/>
                          <a:ea typeface="Arial"/>
                          <a:cs typeface="Arial"/>
                        </a:rPr>
                        <a:t> 027</a:t>
                      </a:r>
                      <a:r>
                        <a:rPr lang="en-US" sz="1200" dirty="0" smtClean="0">
                          <a:effectLst/>
                          <a:latin typeface="Arial"/>
                          <a:ea typeface="Arial"/>
                          <a:cs typeface="Arial"/>
                        </a:rPr>
                        <a:t> </a:t>
                      </a:r>
                      <a:r>
                        <a:rPr lang="en-US" sz="1200" dirty="0">
                          <a:effectLst/>
                          <a:latin typeface="Arial"/>
                          <a:ea typeface="Arial"/>
                          <a:cs typeface="Arial"/>
                        </a:rPr>
                        <a:t>– </a:t>
                      </a:r>
                      <a:r>
                        <a:rPr lang="en-US" sz="1200" dirty="0" smtClean="0">
                          <a:effectLst/>
                          <a:latin typeface="Arial"/>
                          <a:ea typeface="Arial"/>
                          <a:cs typeface="Arial"/>
                        </a:rPr>
                        <a:t>SMT</a:t>
                      </a:r>
                      <a:r>
                        <a:rPr lang="en-US" sz="1200" baseline="0" dirty="0" smtClean="0">
                          <a:effectLst/>
                          <a:latin typeface="Arial"/>
                          <a:ea typeface="Arial"/>
                          <a:cs typeface="Arial"/>
                        </a:rPr>
                        <a:t> Functionality Allow Specific Date Entry on the Export Report Screen</a:t>
                      </a:r>
                      <a:endParaRPr lang="en-US" sz="1200" dirty="0">
                        <a:effectLst/>
                        <a:latin typeface="Arial"/>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Completed</a:t>
                      </a: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Nice to Have</a:t>
                      </a:r>
                      <a:r>
                        <a:rPr lang="en-US" sz="1200" baseline="0" dirty="0" smtClean="0"/>
                        <a:t> </a:t>
                      </a:r>
                      <a:endParaRPr lang="en-US" sz="1200" dirty="0" smtClean="0"/>
                    </a:p>
                  </a:txBody>
                  <a:tcPr marL="118872" marR="118872" anchor="ctr"/>
                </a:tc>
                <a:tc>
                  <a:txBody>
                    <a:bodyPr/>
                    <a:lstStyle/>
                    <a:p>
                      <a:r>
                        <a:rPr lang="en-US" sz="1200" dirty="0" smtClean="0">
                          <a:latin typeface="Arial" pitchFamily="34" charset="0"/>
                          <a:cs typeface="Arial" pitchFamily="34" charset="0"/>
                        </a:rPr>
                        <a:t>Small 20-40</a:t>
                      </a:r>
                      <a:endParaRPr lang="en-US" sz="12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smtClean="0">
                          <a:effectLst/>
                          <a:latin typeface="+mn-lt"/>
                          <a:ea typeface="Arial"/>
                          <a:cs typeface="+mn-cs"/>
                        </a:rPr>
                        <a:t>AMWG CR 2015 028 – SMT</a:t>
                      </a:r>
                      <a:r>
                        <a:rPr lang="en-US" sz="1200" baseline="0" dirty="0" smtClean="0">
                          <a:effectLst/>
                          <a:latin typeface="+mn-lt"/>
                          <a:ea typeface="Arial"/>
                          <a:cs typeface="+mn-cs"/>
                        </a:rPr>
                        <a:t> Functionality Allow ESIIDs to be Copied and Pasted into the ESIID Box on the Usage Page</a:t>
                      </a:r>
                      <a:endParaRPr lang="en-US" sz="1200" dirty="0">
                        <a:effectLst/>
                        <a:latin typeface="+mn-lt"/>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Completed</a:t>
                      </a: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Nice to Have </a:t>
                      </a:r>
                      <a:endParaRPr lang="en-US" sz="1200" dirty="0" smtClean="0"/>
                    </a:p>
                  </a:txBody>
                  <a:tcPr marL="118872" marR="118872" anchor="ctr"/>
                </a:tc>
                <a:tc>
                  <a:txBody>
                    <a:bodyPr/>
                    <a:lstStyle/>
                    <a:p>
                      <a:r>
                        <a:rPr lang="en-US" sz="1200" dirty="0" smtClean="0">
                          <a:latin typeface="Arial" pitchFamily="34" charset="0"/>
                          <a:cs typeface="Arial" pitchFamily="34" charset="0"/>
                        </a:rPr>
                        <a:t>Minor 0-20</a:t>
                      </a:r>
                      <a:endParaRPr lang="en-US" sz="1200" dirty="0">
                        <a:latin typeface="Arial" pitchFamily="34" charset="0"/>
                        <a:cs typeface="Arial" pitchFamily="34" charset="0"/>
                      </a:endParaRPr>
                    </a:p>
                  </a:txBody>
                  <a:tcPr marL="118872" marR="118872" anchor="ctr"/>
                </a:tc>
              </a:tr>
              <a:tr h="370840">
                <a:tc>
                  <a:txBody>
                    <a:bodyPr/>
                    <a:lstStyle/>
                    <a:p>
                      <a:pPr marL="0" marR="0">
                        <a:lnSpc>
                          <a:spcPct val="115000"/>
                        </a:lnSpc>
                        <a:spcBef>
                          <a:spcPts val="0"/>
                        </a:spcBef>
                        <a:spcAft>
                          <a:spcPts val="0"/>
                        </a:spcAft>
                      </a:pPr>
                      <a:r>
                        <a:rPr lang="en-US" sz="1200" dirty="0" smtClean="0">
                          <a:effectLst/>
                          <a:latin typeface="+mn-lt"/>
                          <a:ea typeface="Arial"/>
                          <a:cs typeface="Times New Roman"/>
                        </a:rPr>
                        <a:t>AMWG CR 2015 029 – This Party Allow Third</a:t>
                      </a:r>
                      <a:r>
                        <a:rPr lang="en-US" sz="1200" baseline="0" dirty="0" smtClean="0">
                          <a:effectLst/>
                          <a:latin typeface="+mn-lt"/>
                          <a:ea typeface="Arial"/>
                          <a:cs typeface="Times New Roman"/>
                        </a:rPr>
                        <a:t> Parties to Utilize an API for On Demand Data Requests  </a:t>
                      </a:r>
                      <a:endParaRPr lang="en-US" sz="1200" dirty="0">
                        <a:effectLst/>
                        <a:latin typeface="+mn-lt"/>
                        <a:ea typeface="Arial"/>
                        <a:cs typeface="Times New Roman"/>
                      </a:endParaRPr>
                    </a:p>
                  </a:txBody>
                  <a:tcPr marL="89154" marR="89154"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solidFill>
                      </a:endParaRP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1"/>
                          </a:solidFill>
                        </a:rPr>
                        <a:t>JDOA Estimate Completed</a:t>
                      </a:r>
                    </a:p>
                  </a:txBody>
                  <a:tcPr marL="118872" marR="1188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Awaiting  AMWG</a:t>
                      </a:r>
                      <a:r>
                        <a:rPr lang="en-US" sz="1200" baseline="0" dirty="0" smtClean="0"/>
                        <a:t> Review </a:t>
                      </a:r>
                      <a:r>
                        <a:rPr lang="en-US" sz="1200" baseline="0" dirty="0" smtClean="0"/>
                        <a:t>in May 2015</a:t>
                      </a:r>
                      <a:endParaRPr lang="en-US" sz="1200" dirty="0" smtClean="0"/>
                    </a:p>
                  </a:txBody>
                  <a:tcPr marL="118872" marR="118872" anchor="ctr"/>
                </a:tc>
                <a:tc>
                  <a:txBody>
                    <a:bodyPr/>
                    <a:lstStyle/>
                    <a:p>
                      <a:r>
                        <a:rPr lang="en-US" sz="1200" dirty="0" smtClean="0">
                          <a:latin typeface="Arial" pitchFamily="34" charset="0"/>
                          <a:cs typeface="Arial" pitchFamily="34" charset="0"/>
                        </a:rPr>
                        <a:t>High 80-120</a:t>
                      </a:r>
                      <a:endParaRPr lang="en-US" sz="1200" dirty="0">
                        <a:latin typeface="Arial" pitchFamily="34" charset="0"/>
                        <a:cs typeface="Arial" pitchFamily="34" charset="0"/>
                      </a:endParaRPr>
                    </a:p>
                  </a:txBody>
                  <a:tcPr marL="118872" marR="118872" anchor="ctr"/>
                </a:tc>
              </a:tr>
            </a:tbl>
          </a:graphicData>
        </a:graphic>
      </p:graphicFrame>
      <p:sp>
        <p:nvSpPr>
          <p:cNvPr id="6" name="Title 11"/>
          <p:cNvSpPr txBox="1">
            <a:spLocks/>
          </p:cNvSpPr>
          <p:nvPr/>
        </p:nvSpPr>
        <p:spPr>
          <a:xfrm>
            <a:off x="198121" y="-76200"/>
            <a:ext cx="11391899" cy="1143000"/>
          </a:xfrm>
          <a:prstGeom prst="rect">
            <a:avLst/>
          </a:prstGeom>
        </p:spPr>
        <p:txBody>
          <a:bodyPr>
            <a:normAutofit/>
          </a:bodyPr>
          <a:lstStyle>
            <a:lvl1pPr algn="ctr" defTabSz="914400" rtl="0" eaLnBrk="1" latinLnBrk="0" hangingPunct="1">
              <a:spcBef>
                <a:spcPct val="0"/>
              </a:spcBef>
              <a:buNone/>
              <a:defRPr sz="3200" kern="1200">
                <a:solidFill>
                  <a:srgbClr val="C00000"/>
                </a:solidFill>
                <a:latin typeface="Arial Black" panose="020B0A04020102020204" pitchFamily="34" charset="0"/>
                <a:ea typeface="+mj-ea"/>
                <a:cs typeface="+mj-cs"/>
              </a:defRPr>
            </a:lvl1pPr>
          </a:lstStyle>
          <a:p>
            <a:r>
              <a:rPr lang="en-US" sz="2000" dirty="0" smtClean="0">
                <a:latin typeface="+mj-lt"/>
              </a:rPr>
              <a:t>AMWG  Approved and Estimated Change Requests (Cont.)</a:t>
            </a:r>
            <a:endParaRPr lang="en-US" sz="2000" dirty="0">
              <a:latin typeface="+mj-lt"/>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676783697"/>
              </p:ext>
            </p:extLst>
          </p:nvPr>
        </p:nvGraphicFramePr>
        <p:xfrm>
          <a:off x="5791200" y="1066800"/>
          <a:ext cx="914400" cy="357188"/>
        </p:xfrm>
        <a:graphic>
          <a:graphicData uri="http://schemas.openxmlformats.org/presentationml/2006/ole">
            <mc:AlternateContent xmlns:mc="http://schemas.openxmlformats.org/markup-compatibility/2006">
              <mc:Choice xmlns:v="urn:schemas-microsoft-com:vml" Requires="v">
                <p:oleObj spid="_x0000_s9669" name="Document" showAsIcon="1" r:id="rId3" imgW="914400" imgH="792360" progId="Word.Document.8">
                  <p:embed/>
                </p:oleObj>
              </mc:Choice>
              <mc:Fallback>
                <p:oleObj name="Document" showAsIcon="1" r:id="rId3" imgW="914400" imgH="792360" progId="Word.Document.8">
                  <p:embed/>
                  <p:pic>
                    <p:nvPicPr>
                      <p:cNvPr id="0" name=""/>
                      <p:cNvPicPr/>
                      <p:nvPr/>
                    </p:nvPicPr>
                    <p:blipFill>
                      <a:blip r:embed="rId4"/>
                      <a:stretch>
                        <a:fillRect/>
                      </a:stretch>
                    </p:blipFill>
                    <p:spPr>
                      <a:xfrm>
                        <a:off x="5791200" y="1066800"/>
                        <a:ext cx="914400" cy="357188"/>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786807045"/>
              </p:ext>
            </p:extLst>
          </p:nvPr>
        </p:nvGraphicFramePr>
        <p:xfrm>
          <a:off x="5791200" y="1493837"/>
          <a:ext cx="914400" cy="334963"/>
        </p:xfrm>
        <a:graphic>
          <a:graphicData uri="http://schemas.openxmlformats.org/presentationml/2006/ole">
            <mc:AlternateContent xmlns:mc="http://schemas.openxmlformats.org/markup-compatibility/2006">
              <mc:Choice xmlns:v="urn:schemas-microsoft-com:vml" Requires="v">
                <p:oleObj spid="_x0000_s9670" name="Document" showAsIcon="1" r:id="rId5" imgW="914400" imgH="792360" progId="Word.Document.8">
                  <p:embed/>
                </p:oleObj>
              </mc:Choice>
              <mc:Fallback>
                <p:oleObj name="Document" showAsIcon="1" r:id="rId5" imgW="914400" imgH="792360" progId="Word.Document.8">
                  <p:embed/>
                  <p:pic>
                    <p:nvPicPr>
                      <p:cNvPr id="0" name=""/>
                      <p:cNvPicPr/>
                      <p:nvPr/>
                    </p:nvPicPr>
                    <p:blipFill>
                      <a:blip r:embed="rId6"/>
                      <a:stretch>
                        <a:fillRect/>
                      </a:stretch>
                    </p:blipFill>
                    <p:spPr>
                      <a:xfrm>
                        <a:off x="5791200" y="1493837"/>
                        <a:ext cx="914400" cy="3349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86922826"/>
              </p:ext>
            </p:extLst>
          </p:nvPr>
        </p:nvGraphicFramePr>
        <p:xfrm>
          <a:off x="5791200" y="1981200"/>
          <a:ext cx="914400" cy="381000"/>
        </p:xfrm>
        <a:graphic>
          <a:graphicData uri="http://schemas.openxmlformats.org/presentationml/2006/ole">
            <mc:AlternateContent xmlns:mc="http://schemas.openxmlformats.org/markup-compatibility/2006">
              <mc:Choice xmlns:v="urn:schemas-microsoft-com:vml" Requires="v">
                <p:oleObj spid="_x0000_s9671" name="Document" showAsIcon="1" r:id="rId7" imgW="914400" imgH="792360" progId="Word.Document.8">
                  <p:embed/>
                </p:oleObj>
              </mc:Choice>
              <mc:Fallback>
                <p:oleObj name="Document" showAsIcon="1" r:id="rId7" imgW="914400" imgH="792360" progId="Word.Document.8">
                  <p:embed/>
                  <p:pic>
                    <p:nvPicPr>
                      <p:cNvPr id="0" name=""/>
                      <p:cNvPicPr/>
                      <p:nvPr/>
                    </p:nvPicPr>
                    <p:blipFill>
                      <a:blip r:embed="rId8"/>
                      <a:stretch>
                        <a:fillRect/>
                      </a:stretch>
                    </p:blipFill>
                    <p:spPr>
                      <a:xfrm>
                        <a:off x="5791200" y="1981200"/>
                        <a:ext cx="914400" cy="3810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80491848"/>
              </p:ext>
            </p:extLst>
          </p:nvPr>
        </p:nvGraphicFramePr>
        <p:xfrm>
          <a:off x="5791200" y="2498725"/>
          <a:ext cx="914400" cy="396875"/>
        </p:xfrm>
        <a:graphic>
          <a:graphicData uri="http://schemas.openxmlformats.org/presentationml/2006/ole">
            <mc:AlternateContent xmlns:mc="http://schemas.openxmlformats.org/markup-compatibility/2006">
              <mc:Choice xmlns:v="urn:schemas-microsoft-com:vml" Requires="v">
                <p:oleObj spid="_x0000_s9672" name="Document" showAsIcon="1" r:id="rId9" imgW="914400" imgH="792360" progId="Word.Document.8">
                  <p:embed/>
                </p:oleObj>
              </mc:Choice>
              <mc:Fallback>
                <p:oleObj name="Document" showAsIcon="1" r:id="rId9" imgW="914400" imgH="792360" progId="Word.Document.8">
                  <p:embed/>
                  <p:pic>
                    <p:nvPicPr>
                      <p:cNvPr id="0" name=""/>
                      <p:cNvPicPr/>
                      <p:nvPr/>
                    </p:nvPicPr>
                    <p:blipFill>
                      <a:blip r:embed="rId10"/>
                      <a:stretch>
                        <a:fillRect/>
                      </a:stretch>
                    </p:blipFill>
                    <p:spPr>
                      <a:xfrm>
                        <a:off x="5791200" y="2498725"/>
                        <a:ext cx="914400" cy="3968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653896190"/>
              </p:ext>
            </p:extLst>
          </p:nvPr>
        </p:nvGraphicFramePr>
        <p:xfrm>
          <a:off x="5791200" y="2971800"/>
          <a:ext cx="914400" cy="381000"/>
        </p:xfrm>
        <a:graphic>
          <a:graphicData uri="http://schemas.openxmlformats.org/presentationml/2006/ole">
            <mc:AlternateContent xmlns:mc="http://schemas.openxmlformats.org/markup-compatibility/2006">
              <mc:Choice xmlns:v="urn:schemas-microsoft-com:vml" Requires="v">
                <p:oleObj spid="_x0000_s9673" name="Document" showAsIcon="1" r:id="rId11" imgW="914400" imgH="792360" progId="Word.Document.8">
                  <p:embed/>
                </p:oleObj>
              </mc:Choice>
              <mc:Fallback>
                <p:oleObj name="Document" showAsIcon="1" r:id="rId11" imgW="914400" imgH="792360" progId="Word.Document.8">
                  <p:embed/>
                  <p:pic>
                    <p:nvPicPr>
                      <p:cNvPr id="0" name=""/>
                      <p:cNvPicPr/>
                      <p:nvPr/>
                    </p:nvPicPr>
                    <p:blipFill>
                      <a:blip r:embed="rId12"/>
                      <a:stretch>
                        <a:fillRect/>
                      </a:stretch>
                    </p:blipFill>
                    <p:spPr>
                      <a:xfrm>
                        <a:off x="5791200" y="2971800"/>
                        <a:ext cx="914400" cy="3810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522162283"/>
              </p:ext>
            </p:extLst>
          </p:nvPr>
        </p:nvGraphicFramePr>
        <p:xfrm>
          <a:off x="5791200" y="3352800"/>
          <a:ext cx="914400" cy="396875"/>
        </p:xfrm>
        <a:graphic>
          <a:graphicData uri="http://schemas.openxmlformats.org/presentationml/2006/ole">
            <mc:AlternateContent xmlns:mc="http://schemas.openxmlformats.org/markup-compatibility/2006">
              <mc:Choice xmlns:v="urn:schemas-microsoft-com:vml" Requires="v">
                <p:oleObj spid="_x0000_s9674" name="Document" showAsIcon="1" r:id="rId13" imgW="914400" imgH="792360" progId="Word.Document.8">
                  <p:embed/>
                </p:oleObj>
              </mc:Choice>
              <mc:Fallback>
                <p:oleObj name="Document" showAsIcon="1" r:id="rId13" imgW="914400" imgH="792360" progId="Word.Document.8">
                  <p:embed/>
                  <p:pic>
                    <p:nvPicPr>
                      <p:cNvPr id="0" name=""/>
                      <p:cNvPicPr/>
                      <p:nvPr/>
                    </p:nvPicPr>
                    <p:blipFill>
                      <a:blip r:embed="rId14"/>
                      <a:stretch>
                        <a:fillRect/>
                      </a:stretch>
                    </p:blipFill>
                    <p:spPr>
                      <a:xfrm>
                        <a:off x="5791200" y="3352800"/>
                        <a:ext cx="914400" cy="39687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49730330"/>
              </p:ext>
            </p:extLst>
          </p:nvPr>
        </p:nvGraphicFramePr>
        <p:xfrm>
          <a:off x="5791200" y="3810000"/>
          <a:ext cx="914400" cy="396875"/>
        </p:xfrm>
        <a:graphic>
          <a:graphicData uri="http://schemas.openxmlformats.org/presentationml/2006/ole">
            <mc:AlternateContent xmlns:mc="http://schemas.openxmlformats.org/markup-compatibility/2006">
              <mc:Choice xmlns:v="urn:schemas-microsoft-com:vml" Requires="v">
                <p:oleObj spid="_x0000_s9675" name="Document" showAsIcon="1" r:id="rId15" imgW="914400" imgH="792360" progId="Word.Document.8">
                  <p:embed/>
                </p:oleObj>
              </mc:Choice>
              <mc:Fallback>
                <p:oleObj name="Document" showAsIcon="1" r:id="rId15" imgW="914400" imgH="792360" progId="Word.Document.8">
                  <p:embed/>
                  <p:pic>
                    <p:nvPicPr>
                      <p:cNvPr id="0" name=""/>
                      <p:cNvPicPr/>
                      <p:nvPr/>
                    </p:nvPicPr>
                    <p:blipFill>
                      <a:blip r:embed="rId16"/>
                      <a:stretch>
                        <a:fillRect/>
                      </a:stretch>
                    </p:blipFill>
                    <p:spPr>
                      <a:xfrm>
                        <a:off x="5791200" y="3810000"/>
                        <a:ext cx="914400" cy="396875"/>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545340689"/>
              </p:ext>
            </p:extLst>
          </p:nvPr>
        </p:nvGraphicFramePr>
        <p:xfrm>
          <a:off x="5791200" y="4267200"/>
          <a:ext cx="914400" cy="320675"/>
        </p:xfrm>
        <a:graphic>
          <a:graphicData uri="http://schemas.openxmlformats.org/presentationml/2006/ole">
            <mc:AlternateContent xmlns:mc="http://schemas.openxmlformats.org/markup-compatibility/2006">
              <mc:Choice xmlns:v="urn:schemas-microsoft-com:vml" Requires="v">
                <p:oleObj spid="_x0000_s9676" name="Document" showAsIcon="1" r:id="rId17" imgW="914400" imgH="792360" progId="Word.Document.8">
                  <p:embed/>
                </p:oleObj>
              </mc:Choice>
              <mc:Fallback>
                <p:oleObj name="Document" showAsIcon="1" r:id="rId17" imgW="914400" imgH="792360" progId="Word.Document.8">
                  <p:embed/>
                  <p:pic>
                    <p:nvPicPr>
                      <p:cNvPr id="0" name=""/>
                      <p:cNvPicPr/>
                      <p:nvPr/>
                    </p:nvPicPr>
                    <p:blipFill>
                      <a:blip r:embed="rId18"/>
                      <a:stretch>
                        <a:fillRect/>
                      </a:stretch>
                    </p:blipFill>
                    <p:spPr>
                      <a:xfrm>
                        <a:off x="5791200" y="4267200"/>
                        <a:ext cx="914400" cy="320675"/>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204810944"/>
              </p:ext>
            </p:extLst>
          </p:nvPr>
        </p:nvGraphicFramePr>
        <p:xfrm>
          <a:off x="5791200" y="4724400"/>
          <a:ext cx="914400" cy="304799"/>
        </p:xfrm>
        <a:graphic>
          <a:graphicData uri="http://schemas.openxmlformats.org/presentationml/2006/ole">
            <mc:AlternateContent xmlns:mc="http://schemas.openxmlformats.org/markup-compatibility/2006">
              <mc:Choice xmlns:v="urn:schemas-microsoft-com:vml" Requires="v">
                <p:oleObj spid="_x0000_s9677" name="Document" showAsIcon="1" r:id="rId19" imgW="914400" imgH="792360" progId="Word.Document.8">
                  <p:embed/>
                </p:oleObj>
              </mc:Choice>
              <mc:Fallback>
                <p:oleObj name="Document" showAsIcon="1" r:id="rId19" imgW="914400" imgH="792360" progId="Word.Document.8">
                  <p:embed/>
                  <p:pic>
                    <p:nvPicPr>
                      <p:cNvPr id="0" name=""/>
                      <p:cNvPicPr/>
                      <p:nvPr/>
                    </p:nvPicPr>
                    <p:blipFill>
                      <a:blip r:embed="rId20"/>
                      <a:stretch>
                        <a:fillRect/>
                      </a:stretch>
                    </p:blipFill>
                    <p:spPr>
                      <a:xfrm>
                        <a:off x="5791200" y="4724400"/>
                        <a:ext cx="914400" cy="304799"/>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544033303"/>
              </p:ext>
            </p:extLst>
          </p:nvPr>
        </p:nvGraphicFramePr>
        <p:xfrm>
          <a:off x="5791200" y="5181600"/>
          <a:ext cx="914400" cy="304800"/>
        </p:xfrm>
        <a:graphic>
          <a:graphicData uri="http://schemas.openxmlformats.org/presentationml/2006/ole">
            <mc:AlternateContent xmlns:mc="http://schemas.openxmlformats.org/markup-compatibility/2006">
              <mc:Choice xmlns:v="urn:schemas-microsoft-com:vml" Requires="v">
                <p:oleObj spid="_x0000_s9678" name="Document" showAsIcon="1" r:id="rId21" imgW="914400" imgH="792360" progId="Word.Document.8">
                  <p:embed/>
                </p:oleObj>
              </mc:Choice>
              <mc:Fallback>
                <p:oleObj name="Document" showAsIcon="1" r:id="rId21" imgW="914400" imgH="792360" progId="Word.Document.8">
                  <p:embed/>
                  <p:pic>
                    <p:nvPicPr>
                      <p:cNvPr id="0" name=""/>
                      <p:cNvPicPr/>
                      <p:nvPr/>
                    </p:nvPicPr>
                    <p:blipFill>
                      <a:blip r:embed="rId22"/>
                      <a:stretch>
                        <a:fillRect/>
                      </a:stretch>
                    </p:blipFill>
                    <p:spPr>
                      <a:xfrm>
                        <a:off x="5791200" y="5181600"/>
                        <a:ext cx="914400" cy="30480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57497045"/>
              </p:ext>
            </p:extLst>
          </p:nvPr>
        </p:nvGraphicFramePr>
        <p:xfrm>
          <a:off x="5791200" y="5638800"/>
          <a:ext cx="914400" cy="320675"/>
        </p:xfrm>
        <a:graphic>
          <a:graphicData uri="http://schemas.openxmlformats.org/presentationml/2006/ole">
            <mc:AlternateContent xmlns:mc="http://schemas.openxmlformats.org/markup-compatibility/2006">
              <mc:Choice xmlns:v="urn:schemas-microsoft-com:vml" Requires="v">
                <p:oleObj spid="_x0000_s9679" name="Document" showAsIcon="1" r:id="rId23" imgW="914400" imgH="792360" progId="Word.Document.8">
                  <p:embed/>
                </p:oleObj>
              </mc:Choice>
              <mc:Fallback>
                <p:oleObj name="Document" showAsIcon="1" r:id="rId23" imgW="914400" imgH="792360" progId="Word.Document.8">
                  <p:embed/>
                  <p:pic>
                    <p:nvPicPr>
                      <p:cNvPr id="0" name=""/>
                      <p:cNvPicPr/>
                      <p:nvPr/>
                    </p:nvPicPr>
                    <p:blipFill>
                      <a:blip r:embed="rId24"/>
                      <a:stretch>
                        <a:fillRect/>
                      </a:stretch>
                    </p:blipFill>
                    <p:spPr>
                      <a:xfrm>
                        <a:off x="5791200" y="5638800"/>
                        <a:ext cx="914400" cy="320675"/>
                      </a:xfrm>
                      <a:prstGeom prst="rect">
                        <a:avLst/>
                      </a:prstGeom>
                    </p:spPr>
                  </p:pic>
                </p:oleObj>
              </mc:Fallback>
            </mc:AlternateContent>
          </a:graphicData>
        </a:graphic>
      </p:graphicFrame>
    </p:spTree>
    <p:extLst>
      <p:ext uri="{BB962C8B-B14F-4D97-AF65-F5344CB8AC3E}">
        <p14:creationId xmlns:p14="http://schemas.microsoft.com/office/powerpoint/2010/main" val="3387862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22251</TotalTime>
  <Words>704</Words>
  <Application>Microsoft Office PowerPoint</Application>
  <PresentationFormat>Custom</PresentationFormat>
  <Paragraphs>110</Paragraphs>
  <Slides>3</Slides>
  <Notes>1</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3</vt:i4>
      </vt:variant>
    </vt:vector>
  </HeadingPairs>
  <TitlesOfParts>
    <vt:vector size="8" baseType="lpstr">
      <vt:lpstr>S&amp;C-2010</vt:lpstr>
      <vt:lpstr>Custom Design</vt:lpstr>
      <vt:lpstr>7_S&amp;C-2010</vt:lpstr>
      <vt:lpstr>Microsoft Word 97 - 2003 Document</vt:lpstr>
      <vt:lpstr>Document</vt:lpstr>
      <vt:lpstr>Rough Order Of Magnitude (ROM) Estimate of Effort Classification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740</cp:revision>
  <cp:lastPrinted>2015-03-16T17:42:12Z</cp:lastPrinted>
  <dcterms:modified xsi:type="dcterms:W3CDTF">2015-04-21T20:07:49Z</dcterms:modified>
</cp:coreProperties>
</file>