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87" r:id="rId6"/>
    <p:sldId id="281" r:id="rId7"/>
    <p:sldId id="285" r:id="rId8"/>
    <p:sldId id="282" r:id="rId9"/>
    <p:sldId id="283" r:id="rId10"/>
    <p:sldId id="286" r:id="rId11"/>
    <p:sldId id="288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 showGuides="1">
      <p:cViewPr>
        <p:scale>
          <a:sx n="108" d="100"/>
          <a:sy n="108" d="100"/>
        </p:scale>
        <p:origin x="-78" y="-162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85007"/>
            <a:chOff x="603250" y="546100"/>
            <a:chExt cx="7727950" cy="358470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000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smtClean="0"/>
                <a:t>Credit Updates</a:t>
              </a:r>
              <a:endParaRPr lang="en-US" altLang="en-US" sz="1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Vanessa Spells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April 22,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337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smtClean="0"/>
              <a:t>Approved Change Requests</a:t>
            </a:r>
          </a:p>
          <a:p>
            <a:r>
              <a:rPr lang="en-US" sz="1600" dirty="0" smtClean="0"/>
              <a:t>April 2015 release - </a:t>
            </a:r>
            <a:r>
              <a:rPr lang="en-US" sz="1600" b="1" i="1" dirty="0" smtClean="0"/>
              <a:t>Complete</a:t>
            </a:r>
          </a:p>
          <a:p>
            <a:pPr lvl="1"/>
            <a:r>
              <a:rPr lang="en-US" sz="1200" dirty="0" smtClean="0"/>
              <a:t>SCR778 – Credit Exposure Calculations for NOIE Options Linked to RTM PTP Obligations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600" dirty="0"/>
              <a:t>NPRR 612 – Reduction of Cure Period Subsequent to Event of Default</a:t>
            </a:r>
            <a:r>
              <a:rPr lang="en-US" sz="1600" b="1" dirty="0"/>
              <a:t> </a:t>
            </a:r>
            <a:r>
              <a:rPr lang="en-US" sz="1600" dirty="0"/>
              <a:t> </a:t>
            </a:r>
            <a:r>
              <a:rPr lang="en-US" sz="1600" b="1" i="1" dirty="0"/>
              <a:t>Complete</a:t>
            </a:r>
          </a:p>
          <a:p>
            <a:pPr lvl="1"/>
            <a:r>
              <a:rPr lang="en-US" sz="1200" dirty="0"/>
              <a:t>ERCOT issued Market Notice requesting return of re-executed SFAs by March 2, 2015 to allow effective date of April 1, 2015</a:t>
            </a:r>
            <a:r>
              <a:rPr lang="en-US" sz="1200" dirty="0" smtClean="0"/>
              <a:t>.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Targeted 2015 “R2.5” implementations (mid-June):</a:t>
            </a:r>
          </a:p>
          <a:p>
            <a:pPr lvl="1"/>
            <a:r>
              <a:rPr lang="en-US" sz="1200" dirty="0" smtClean="0"/>
              <a:t>NPRR 559 – Revisions to MCE Calculation</a:t>
            </a:r>
          </a:p>
          <a:p>
            <a:pPr lvl="1"/>
            <a:r>
              <a:rPr lang="en-US" sz="1200" dirty="0" smtClean="0"/>
              <a:t>NPRR </a:t>
            </a:r>
            <a:r>
              <a:rPr lang="en-US" sz="1200" dirty="0"/>
              <a:t>597 – Utilize Initial Estimated Liability (IEL) Only During Initial Market Activity</a:t>
            </a:r>
          </a:p>
          <a:p>
            <a:pPr lvl="1"/>
            <a:r>
              <a:rPr lang="en-US" sz="1200" dirty="0" smtClean="0"/>
              <a:t>NPRR 601 – Inclusion of Incremental Exposure in Mass Transitions to Counter-Parties that are Registered as QSEs and LSEs and Provide POLR Service</a:t>
            </a:r>
          </a:p>
          <a:p>
            <a:pPr lvl="1"/>
            <a:r>
              <a:rPr lang="en-US" sz="1200" dirty="0" smtClean="0"/>
              <a:t>NPRR 639 – Correction to Minimum Current Exposure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600" dirty="0" smtClean="0"/>
              <a:t>Targeted 2015 R6 implementation</a:t>
            </a:r>
          </a:p>
          <a:p>
            <a:pPr lvl="1"/>
            <a:r>
              <a:rPr lang="en-US" sz="1200" dirty="0" smtClean="0"/>
              <a:t>NPRR439 – Updates to Available Credit Limit for DAM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600" dirty="0"/>
              <a:t>Targeted </a:t>
            </a:r>
            <a:r>
              <a:rPr lang="en-US" sz="1600" dirty="0" smtClean="0"/>
              <a:t>2016 R1 </a:t>
            </a:r>
            <a:r>
              <a:rPr lang="en-US" sz="1600" dirty="0"/>
              <a:t>implementation</a:t>
            </a:r>
          </a:p>
          <a:p>
            <a:pPr lvl="1"/>
            <a:r>
              <a:rPr lang="en-US" sz="1200" dirty="0" smtClean="0"/>
              <a:t>NPRR 439  Phase 1B and 2</a:t>
            </a:r>
            <a:endParaRPr lang="en-US" sz="1200" dirty="0"/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600" dirty="0"/>
              <a:t>Targeted 2016 </a:t>
            </a:r>
            <a:r>
              <a:rPr lang="en-US" sz="1600" dirty="0" smtClean="0"/>
              <a:t>R12implementation</a:t>
            </a:r>
            <a:endParaRPr lang="en-US" sz="1600" dirty="0"/>
          </a:p>
          <a:p>
            <a:pPr lvl="1"/>
            <a:r>
              <a:rPr lang="en-US" sz="1200" dirty="0"/>
              <a:t>NPRR </a:t>
            </a:r>
            <a:r>
              <a:rPr lang="en-US" sz="1200" dirty="0" smtClean="0"/>
              <a:t>620 – Collateral Requirements for Counter-Parties with No Load or Generation</a:t>
            </a:r>
            <a:endParaRPr lang="en-US" sz="1200" dirty="0"/>
          </a:p>
          <a:p>
            <a:pPr lvl="1"/>
            <a:endParaRPr lang="en-US" sz="1200" dirty="0"/>
          </a:p>
          <a:p>
            <a:r>
              <a:rPr lang="en-US" sz="1600" dirty="0" smtClean="0"/>
              <a:t>Anticipated 2016 implementation TBD:</a:t>
            </a:r>
          </a:p>
          <a:p>
            <a:pPr lvl="1"/>
            <a:r>
              <a:rPr lang="en-US" sz="1200" dirty="0" smtClean="0"/>
              <a:t>NPRR 519 </a:t>
            </a:r>
            <a:r>
              <a:rPr lang="en-US" sz="1200" dirty="0"/>
              <a:t>– Exemption of ERS-Only QSEs from Collateral and Capitalization Requirements</a:t>
            </a:r>
            <a:endParaRPr lang="en-US" sz="12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99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600" dirty="0" smtClean="0"/>
              <a:t>Approved Change </a:t>
            </a:r>
            <a:r>
              <a:rPr lang="en-US" sz="1600" dirty="0" smtClean="0"/>
              <a:t>Requests </a:t>
            </a:r>
            <a:endParaRPr lang="en-US" sz="1600" dirty="0" smtClean="0"/>
          </a:p>
          <a:p>
            <a:pPr marL="0" lvl="1" indent="0">
              <a:buNone/>
            </a:pPr>
            <a:endParaRPr lang="en-US" sz="1600" dirty="0" smtClean="0"/>
          </a:p>
          <a:p>
            <a:r>
              <a:rPr lang="en-US" sz="1600" dirty="0" smtClean="0"/>
              <a:t>NPRR </a:t>
            </a:r>
            <a:r>
              <a:rPr lang="en-US" sz="1600" dirty="0" smtClean="0"/>
              <a:t>670 – Clarification of Portfolio-Weighted Auction Clearing Price (PWACP)</a:t>
            </a:r>
          </a:p>
          <a:p>
            <a:pPr lvl="1"/>
            <a:r>
              <a:rPr lang="en-US" sz="1600" dirty="0" smtClean="0"/>
              <a:t>Approved by ERCOT Board on 4/14/15</a:t>
            </a:r>
          </a:p>
          <a:p>
            <a:pPr lvl="1"/>
            <a:r>
              <a:rPr lang="en-US" sz="1600" dirty="0" smtClean="0"/>
              <a:t>Implementation date 5/1/15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671 – Incorporation of DAM Credit Parameters into Protocols</a:t>
            </a:r>
          </a:p>
          <a:p>
            <a:pPr lvl="1"/>
            <a:r>
              <a:rPr lang="en-US" sz="1600" dirty="0" smtClean="0"/>
              <a:t>Approved by ERCOT Board on 4/14/15</a:t>
            </a:r>
          </a:p>
          <a:p>
            <a:pPr lvl="1"/>
            <a:r>
              <a:rPr lang="en-US" sz="1600" dirty="0" smtClean="0"/>
              <a:t>Implementation date 5/1/15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673 - Correction to Estimated Aggregate Liability (EAL) for a QSE that Represents Neither Load nor </a:t>
            </a:r>
            <a:r>
              <a:rPr lang="en-US" sz="1600" dirty="0" smtClean="0"/>
              <a:t>Generation </a:t>
            </a:r>
          </a:p>
          <a:p>
            <a:pPr lvl="1"/>
            <a:r>
              <a:rPr lang="en-US" sz="1600" dirty="0" smtClean="0"/>
              <a:t>Approved by ERCOT Board on 4/14/15</a:t>
            </a:r>
          </a:p>
          <a:p>
            <a:pPr lvl="1"/>
            <a:r>
              <a:rPr lang="en-US" sz="1600" dirty="0" smtClean="0"/>
              <a:t>Implementation date 5/1/15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889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Outstanding Change Requests (cont.)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683 – Revision to Available Credit Limit Calculation</a:t>
            </a:r>
          </a:p>
          <a:p>
            <a:pPr lvl="1"/>
            <a:r>
              <a:rPr lang="en-US" sz="1600" dirty="0" smtClean="0"/>
              <a:t>May TAC for Review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690 Incorporation of Creditworthiness Standards into Protocols</a:t>
            </a:r>
          </a:p>
          <a:p>
            <a:pPr lvl="1"/>
            <a:r>
              <a:rPr lang="en-US" sz="1600" dirty="0"/>
              <a:t>PRS on May 14, 2015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692 – Removal of MIS Posting Requirement of DAM Credit Parameters </a:t>
            </a:r>
          </a:p>
          <a:p>
            <a:pPr lvl="1"/>
            <a:r>
              <a:rPr lang="en-US" sz="1600" dirty="0"/>
              <a:t>PRS on May 14, </a:t>
            </a:r>
            <a:r>
              <a:rPr lang="en-US" sz="1600" dirty="0" smtClean="0"/>
              <a:t>2015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SCR </a:t>
            </a:r>
            <a:r>
              <a:rPr lang="en-US" sz="1600" dirty="0" smtClean="0"/>
              <a:t>785 – Update RTL calculation to include Real-Time Reserve Price Adder-based components </a:t>
            </a:r>
          </a:p>
          <a:p>
            <a:pPr lvl="1"/>
            <a:r>
              <a:rPr lang="en-US" sz="1600" dirty="0"/>
              <a:t>WMS </a:t>
            </a:r>
            <a:r>
              <a:rPr lang="en-US" sz="1600" dirty="0" smtClean="0"/>
              <a:t>recommended that </a:t>
            </a:r>
            <a:r>
              <a:rPr lang="en-US" sz="1600" dirty="0"/>
              <a:t>PRS table </a:t>
            </a:r>
            <a:r>
              <a:rPr lang="en-US" sz="1600" dirty="0" smtClean="0"/>
              <a:t>SCR785, </a:t>
            </a:r>
            <a:r>
              <a:rPr lang="en-US" sz="1600" dirty="0"/>
              <a:t>including </a:t>
            </a:r>
            <a:r>
              <a:rPr lang="en-US" sz="1600" dirty="0" smtClean="0"/>
              <a:t>three billing </a:t>
            </a:r>
            <a:r>
              <a:rPr lang="en-US" sz="1600" dirty="0"/>
              <a:t>determinants defined in </a:t>
            </a:r>
            <a:r>
              <a:rPr lang="en-US" sz="1600" dirty="0" smtClean="0"/>
              <a:t>SCR785, </a:t>
            </a:r>
            <a:r>
              <a:rPr lang="en-US" sz="1600" dirty="0"/>
              <a:t>and </a:t>
            </a:r>
            <a:r>
              <a:rPr lang="en-US" sz="1600" dirty="0" smtClean="0"/>
              <a:t>an additional three </a:t>
            </a:r>
            <a:r>
              <a:rPr lang="en-US" sz="1600" dirty="0"/>
              <a:t>determinants </a:t>
            </a:r>
            <a:r>
              <a:rPr lang="en-US" sz="1600" dirty="0" smtClean="0"/>
              <a:t>included in </a:t>
            </a:r>
            <a:r>
              <a:rPr lang="en-US" sz="1600" dirty="0"/>
              <a:t>NPRR626 which are dependent on SCR785, until such time that this SCR and </a:t>
            </a:r>
            <a:r>
              <a:rPr lang="en-US" sz="1600" dirty="0" smtClean="0"/>
              <a:t>the related </a:t>
            </a:r>
            <a:r>
              <a:rPr lang="en-US" sz="1600" dirty="0"/>
              <a:t>NPRR626 credit components can be implemented with reduced cost by combining with other projects</a:t>
            </a:r>
            <a:r>
              <a:rPr lang="en-US" sz="1600" dirty="0" smtClean="0"/>
              <a:t>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42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Requests </a:t>
            </a:r>
            <a:r>
              <a:rPr lang="en-US" sz="2000" dirty="0"/>
              <a:t>or Assignments to CWG/MCWG</a:t>
            </a:r>
          </a:p>
          <a:p>
            <a:r>
              <a:rPr lang="en-US" sz="2000" dirty="0" smtClean="0"/>
              <a:t>Consolidation </a:t>
            </a:r>
            <a:r>
              <a:rPr lang="en-US" sz="2000" dirty="0"/>
              <a:t>of Other Binding Documents</a:t>
            </a:r>
          </a:p>
          <a:p>
            <a:pPr lvl="1"/>
            <a:r>
              <a:rPr lang="en-US" sz="2000" dirty="0" smtClean="0"/>
              <a:t>Credit Application</a:t>
            </a:r>
          </a:p>
          <a:p>
            <a:pPr lvl="2"/>
            <a:r>
              <a:rPr lang="en-US" sz="1600" dirty="0" smtClean="0"/>
              <a:t>ERCOT Credit and Legal will jointly draft NPRR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455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Other</a:t>
            </a:r>
            <a:endParaRPr lang="en-US" sz="2000" dirty="0"/>
          </a:p>
          <a:p>
            <a:r>
              <a:rPr lang="en-US" sz="2000" dirty="0"/>
              <a:t>Draft NPRR formalizing prepay account procedures</a:t>
            </a:r>
          </a:p>
          <a:p>
            <a:pPr lvl="1"/>
            <a:r>
              <a:rPr lang="en-US" sz="1600" dirty="0"/>
              <a:t>Impact Analysis underway.  Targeting </a:t>
            </a:r>
            <a:r>
              <a:rPr lang="en-US" sz="1600" dirty="0" smtClean="0"/>
              <a:t>May PRS</a:t>
            </a:r>
            <a:endParaRPr lang="en-US" sz="1600" dirty="0"/>
          </a:p>
          <a:p>
            <a:r>
              <a:rPr lang="en-US" sz="2000" dirty="0" smtClean="0"/>
              <a:t>Audited financials and Standard Form Agreement Attachment A required by April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for Counter-Parties with December 31, 2014 financial year ends.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474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2925"/>
          </a:xfrm>
        </p:spPr>
        <p:txBody>
          <a:bodyPr/>
          <a:lstStyle/>
          <a:p>
            <a:pPr algn="l"/>
            <a:r>
              <a:rPr lang="en-US" sz="2000" dirty="0"/>
              <a:t>Credit Updates</a:t>
            </a:r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B35CFF-028E-42FA-B883-6D3B52DC7A0C}">
  <ds:schemaRefs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4539</TotalTime>
  <Words>460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Credit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Spells, Vanessa</cp:lastModifiedBy>
  <cp:revision>223</cp:revision>
  <cp:lastPrinted>2013-04-05T20:39:02Z</cp:lastPrinted>
  <dcterms:created xsi:type="dcterms:W3CDTF">2010-04-12T23:12:02Z</dcterms:created>
  <dcterms:modified xsi:type="dcterms:W3CDTF">2015-04-22T14:26:56Z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