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0" r:id="rId3"/>
  </p:sldMasterIdLst>
  <p:notesMasterIdLst>
    <p:notesMasterId r:id="rId17"/>
  </p:notesMasterIdLst>
  <p:handoutMasterIdLst>
    <p:handoutMasterId r:id="rId18"/>
  </p:handoutMasterIdLst>
  <p:sldIdLst>
    <p:sldId id="264" r:id="rId4"/>
    <p:sldId id="257" r:id="rId5"/>
    <p:sldId id="277" r:id="rId6"/>
    <p:sldId id="265" r:id="rId7"/>
    <p:sldId id="267" r:id="rId8"/>
    <p:sldId id="266" r:id="rId9"/>
    <p:sldId id="271" r:id="rId10"/>
    <p:sldId id="268" r:id="rId11"/>
    <p:sldId id="282" r:id="rId12"/>
    <p:sldId id="281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20" autoAdjust="0"/>
  </p:normalViewPr>
  <p:slideViewPr>
    <p:cSldViewPr>
      <p:cViewPr>
        <p:scale>
          <a:sx n="72" d="100"/>
          <a:sy n="72" d="100"/>
        </p:scale>
        <p:origin x="-1104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190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EFA2-552B-4175-8354-BF4FFEADF899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BC129-BB25-4AA1-8BA1-70AF9CF4D6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2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516C2-593C-4B1C-BEFD-96BA4C2146D3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66DE-5D8A-4CC4-8EB6-A39A16F6E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defTabSz="4502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AC39A1-EE03-4A37-AF10-0F1C632BD2E8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PRD – Price Responsive Demand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66DE-5D8A-4CC4-8EB6-A39A16F6E9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0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Load and generation capacity modeled for external</a:t>
            </a:r>
            <a:r>
              <a:rPr lang="en-US" baseline="0" dirty="0" smtClean="0"/>
              <a:t> regions are based on publically available data. The load forecast varies with weather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66DE-5D8A-4CC4-8EB6-A39A16F6E9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7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8E1071-3210-40BF-AFBB-2A98447EA48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4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EB0B-E280-49E1-ACBF-59DB40C32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634F-AADE-40C0-8AB0-290AE31194F6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67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B591-2ABF-47FC-9E31-F1A935EAFA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2A4EA-C8E5-4393-9652-58519CC55579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044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6C25-9AA3-4FAA-BA11-357255E919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0383-3D59-4BF5-A576-CF47E1771958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749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5CCA-0C9D-4254-AE8A-AA214D557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A3A4-3A83-4CAB-B95C-3175A96F5BF1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547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D18D4-C796-4840-96AD-E7C8ED5FAA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5C47-384B-4366-B103-A6DC8E0D3F45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125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8B4F1-A058-4689-8CB9-A37FFA0B4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A048-DD65-47F9-AB49-9C1759B9A856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182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FFFD-C5EC-4182-941D-E3F0D3E0D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03A76-9047-4B29-9D70-45E675A93CA2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504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89DA-0916-4500-9D62-3039008C5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4C3A7-7469-4566-93D1-F1C9FE58D8FE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935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DCFD-0814-4C34-B65D-D8EC81877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1CD5-AC12-445E-9FDE-67D5A1389DBC}" type="datetime1">
              <a:rPr lang="en-US" altLang="en-US" smtClean="0"/>
              <a:pPr>
                <a:defRPr/>
              </a:pPr>
              <a:t>4/20/2015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710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C4844-987A-455B-9B96-7805ECAEF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7C83C-8AFD-4196-8D8C-97EBF092CC01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09239C-9F3B-48C7-877D-C318F7C5EC2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2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C52B5E-2332-4C03-93AE-3296A93FA73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7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7188D2F-8C11-409B-811F-59D0F56519B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5281ACF-C897-4F87-9A14-77D244CBAFC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F340E8-AF44-436F-B384-846FC94F1AD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4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BD9002-389C-4704-A049-57185C790D58}" type="datetime1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E6681-8A95-4CB1-9042-BF746E0CE5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5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fld id="{537055F9-FDBB-4F53-B9C3-D91253AA6A4D}" type="datetime1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CD7B-47F6-4879-954F-C237C9FF39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F20A-B696-4030-8305-BCE3D8B071A6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09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4/21/2015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4/21/2015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647C358-6709-4E11-9644-4383B958DB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AE0D5CD0-E209-437A-8D04-734D1E1C789C}" type="datetime1">
              <a:rPr lang="en-US" altLang="en-US" smtClean="0"/>
              <a:pPr>
                <a:defRPr/>
              </a:pPr>
              <a:t>4/20/2015</a:t>
            </a:fld>
            <a:endParaRPr lang="en-US" altLang="en-US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1498600"/>
            <a:ext cx="7727950" cy="4569830"/>
            <a:chOff x="603250" y="546100"/>
            <a:chExt cx="7727950" cy="4569622"/>
          </a:xfrm>
        </p:grpSpPr>
        <p:pic>
          <p:nvPicPr>
            <p:cNvPr id="512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985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4400" dirty="0"/>
                <a:t>2014 </a:t>
              </a:r>
              <a:r>
                <a:rPr lang="en-US" sz="4400" dirty="0" smtClean="0"/>
                <a:t>Loss of Load Probability Assessment for NERC</a:t>
              </a:r>
              <a:endParaRPr lang="en-US" altLang="en-US" sz="4400" b="1" dirty="0"/>
            </a:p>
            <a:p>
              <a:endParaRPr lang="en-US" altLang="en-US" b="1" dirty="0"/>
            </a:p>
            <a:p>
              <a:pPr algn="ctr"/>
              <a:endParaRPr lang="en-US" altLang="en-US" sz="2000" i="1" dirty="0" smtClean="0"/>
            </a:p>
            <a:p>
              <a:pPr algn="ctr"/>
              <a:r>
                <a:rPr lang="en-US" altLang="en-US" dirty="0" smtClean="0"/>
                <a:t>April, 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53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7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52800"/>
            <a:ext cx="8458200" cy="461665"/>
          </a:xfrm>
        </p:spPr>
        <p:txBody>
          <a:bodyPr/>
          <a:lstStyle/>
          <a:p>
            <a:r>
              <a:rPr lang="en-US" dirty="0" smtClean="0"/>
              <a:t>Appendix -- Transfer Capability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/>
          <a:lstStyle/>
          <a:p>
            <a:r>
              <a:rPr lang="en-US" altLang="en-US" dirty="0"/>
              <a:t>Houston Transfer Capability Analysis</a:t>
            </a:r>
            <a:endParaRPr lang="en-US" altLang="en-US" sz="2400" dirty="0" smtClean="0"/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650156"/>
            <a:ext cx="8229600" cy="5217243"/>
          </a:xfrm>
        </p:spPr>
        <p:txBody>
          <a:bodyPr/>
          <a:lstStyle/>
          <a:p>
            <a:pPr eaLnBrk="1" hangingPunct="1"/>
            <a:r>
              <a:rPr lang="en-US" altLang="en-US" sz="2200" dirty="0" smtClean="0"/>
              <a:t>Two 2013 RTP cases used to estimate the interface limits</a:t>
            </a:r>
          </a:p>
          <a:p>
            <a:pPr lvl="1" eaLnBrk="1" hangingPunct="1"/>
            <a:r>
              <a:rPr lang="en-US" altLang="en-US" sz="1800" dirty="0" smtClean="0"/>
              <a:t>2016 SE summer peak case</a:t>
            </a:r>
          </a:p>
          <a:p>
            <a:pPr lvl="1" eaLnBrk="1" hangingPunct="1"/>
            <a:r>
              <a:rPr lang="en-US" altLang="en-US" sz="1800" dirty="0" smtClean="0"/>
              <a:t>2018 SE </a:t>
            </a:r>
            <a:r>
              <a:rPr lang="en-US" altLang="en-US" sz="1800" dirty="0"/>
              <a:t>summer peak case </a:t>
            </a:r>
            <a:r>
              <a:rPr lang="en-US" altLang="en-US" sz="1800" dirty="0" smtClean="0"/>
              <a:t>with the Limestone-Gibbons Creek-Zenith 345 kV double circuit project</a:t>
            </a:r>
          </a:p>
          <a:p>
            <a:pPr marL="457200" lvl="1" indent="0" eaLnBrk="1" hangingPunct="1">
              <a:buNone/>
            </a:pPr>
            <a:endParaRPr lang="en-US" altLang="en-US" sz="1800" dirty="0" smtClean="0"/>
          </a:p>
          <a:p>
            <a:pPr eaLnBrk="1" hangingPunct="1"/>
            <a:r>
              <a:rPr lang="en-US" altLang="en-US" sz="2200" dirty="0" smtClean="0"/>
              <a:t>AC Transfer analysis under N-1 was performed to estimate the transfer limits into Houston for the 2016 and 2018 cases</a:t>
            </a:r>
          </a:p>
          <a:p>
            <a:pPr lvl="1" eaLnBrk="1" hangingPunct="1"/>
            <a:r>
              <a:rPr lang="en-US" altLang="en-US" sz="1800" dirty="0" smtClean="0"/>
              <a:t>Measured the transfer limit (the sum of pre-contingency flows) on the major 345 kV import path into Houston at the thermal violation</a:t>
            </a:r>
          </a:p>
          <a:p>
            <a:pPr marL="457200" lvl="1" indent="0" eaLnBrk="1" hangingPunct="1">
              <a:buNone/>
            </a:pPr>
            <a:endParaRPr lang="en-US" altLang="en-US" sz="1800" dirty="0" smtClean="0"/>
          </a:p>
          <a:p>
            <a:pPr eaLnBrk="1" hangingPunct="1"/>
            <a:r>
              <a:rPr lang="en-US" altLang="en-US" sz="2200" dirty="0" smtClean="0"/>
              <a:t>Then, the interface limits between the bubbles modeled in the 2014 LOLP study were estimated </a:t>
            </a:r>
            <a:r>
              <a:rPr lang="en-US" altLang="en-US" sz="2200" dirty="0"/>
              <a:t>by subtracting the MW amount of the STP units from the AC transfer limit since the LOLP study assumed the STP units inside the Houston bubble zone.</a:t>
            </a:r>
          </a:p>
        </p:txBody>
      </p:sp>
    </p:spTree>
    <p:extLst>
      <p:ext uri="{BB962C8B-B14F-4D97-AF65-F5344CB8AC3E}">
        <p14:creationId xmlns:p14="http://schemas.microsoft.com/office/powerpoint/2010/main" val="12228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Houston Transfer Capability Analysis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idx="1"/>
          </p:nvPr>
        </p:nvSpPr>
        <p:spPr>
          <a:xfrm>
            <a:off x="381000" y="698796"/>
            <a:ext cx="8229600" cy="5168603"/>
          </a:xfrm>
        </p:spPr>
        <p:txBody>
          <a:bodyPr/>
          <a:lstStyle/>
          <a:p>
            <a:r>
              <a:rPr lang="en-US" altLang="en-US" sz="2400" dirty="0" smtClean="0"/>
              <a:t>Thermal overload is more limiting than Voltage stability</a:t>
            </a:r>
          </a:p>
          <a:p>
            <a:r>
              <a:rPr lang="en-US" altLang="en-US" sz="2400" dirty="0" smtClean="0"/>
              <a:t>About 45 key contingencies were tested, which were identified as critical contingencies during the Houston Import Project RPG review.</a:t>
            </a:r>
          </a:p>
          <a:p>
            <a:pPr lvl="2"/>
            <a:endParaRPr lang="en-US" altLang="en-US" sz="1400" dirty="0" smtClean="0"/>
          </a:p>
          <a:p>
            <a:pPr lvl="3"/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pPr lvl="2">
              <a:buFont typeface="Arial" charset="0"/>
              <a:buNone/>
            </a:pPr>
            <a:endParaRPr lang="en-US" altLang="en-US" sz="1400" dirty="0" smtClean="0"/>
          </a:p>
          <a:p>
            <a:pPr lvl="2"/>
            <a:endParaRPr lang="en-US" altLang="en-US" sz="1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326464"/>
              </p:ext>
            </p:extLst>
          </p:nvPr>
        </p:nvGraphicFramePr>
        <p:xfrm>
          <a:off x="762000" y="2590800"/>
          <a:ext cx="7585077" cy="3068638"/>
        </p:xfrm>
        <a:graphic>
          <a:graphicData uri="http://schemas.openxmlformats.org/drawingml/2006/table">
            <a:tbl>
              <a:tblPr/>
              <a:tblGrid>
                <a:gridCol w="1067629"/>
                <a:gridCol w="1307274"/>
                <a:gridCol w="1314450"/>
                <a:gridCol w="1285875"/>
                <a:gridCol w="2609849"/>
              </a:tblGrid>
              <a:tr h="554038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Case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Limit Due to Thermal Overload</a:t>
                      </a:r>
                      <a:endParaRPr kumimoji="0" lang="en-US" alt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3378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Limiting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Contingency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Limiting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Element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AC Transfer Limits into Houston (MW)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Estimated Interface Limits of Houston Bubble Zone for the 2014 LOLP study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(AC Transfer Limit - STP Capacity)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8139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2016 SE Case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Singleton-Tomball &amp; Roans-</a:t>
                      </a:r>
                      <a:r>
                        <a:rPr kumimoji="0" lang="en-US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Kuykendahl</a:t>
                      </a:r>
                      <a:endParaRPr kumimoji="0" lang="en-US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charset="0"/>
                      </a:endParaRP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Singleton-Zenith 345 kV lines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5628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2904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877233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2018 SE Case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Singleton-Tomball &amp; Roans Prairie-</a:t>
                      </a:r>
                      <a:r>
                        <a:rPr kumimoji="0" lang="en-US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Bobville</a:t>
                      </a:r>
                      <a:endParaRPr kumimoji="0" lang="en-US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charset="0"/>
                      </a:endParaRP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Singleton-Zenith 345 kV lines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7915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charset="0"/>
                        </a:rPr>
                        <a:t>5191</a:t>
                      </a:r>
                    </a:p>
                  </a:txBody>
                  <a:tcPr marL="7177" marR="7177" marT="717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6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28588"/>
            <a:ext cx="8229600" cy="733426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prstClr val="black"/>
                </a:solidFill>
              </a:rPr>
              <a:t>Valley Transfer </a:t>
            </a:r>
            <a:r>
              <a:rPr lang="en-US" altLang="en-US" sz="2400" dirty="0">
                <a:solidFill>
                  <a:prstClr val="black"/>
                </a:solidFill>
              </a:rPr>
              <a:t>Capability Analysis</a:t>
            </a:r>
            <a:endParaRPr lang="en-US" altLang="en-US" sz="2400" dirty="0" smtClean="0"/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81000" y="912813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AC Transfer analysis under N-1 was performed to estimate the transfer limits into the Valley under expected 2017 summer peak conditions</a:t>
            </a:r>
          </a:p>
          <a:p>
            <a:pPr lvl="1" eaLnBrk="1" hangingPunct="1"/>
            <a:r>
              <a:rPr lang="en-US" altLang="en-US" sz="2000" dirty="0"/>
              <a:t>The 2017 SE summer peak case from the 2012 RTP was used to estimate the interface limits</a:t>
            </a:r>
          </a:p>
          <a:p>
            <a:pPr lvl="1" eaLnBrk="1" hangingPunct="1"/>
            <a:r>
              <a:rPr lang="en-US" altLang="en-US" sz="2000" dirty="0" smtClean="0"/>
              <a:t>Measured the transfer limit (the sum of pre-contingency flows) on all 345 kV and 138 kV import paths into the Valley</a:t>
            </a:r>
          </a:p>
          <a:p>
            <a:pPr marL="457200" lvl="1" indent="0" eaLnBrk="1" hangingPunct="1">
              <a:buNone/>
            </a:pPr>
            <a:endParaRPr lang="en-US" altLang="en-US" sz="1600" dirty="0" smtClean="0"/>
          </a:p>
          <a:p>
            <a:pPr lvl="0"/>
            <a:r>
              <a:rPr lang="en-US" altLang="en-US" sz="2400" dirty="0">
                <a:solidFill>
                  <a:prstClr val="black"/>
                </a:solidFill>
              </a:rPr>
              <a:t>Transfer Capability Analysis:</a:t>
            </a:r>
          </a:p>
          <a:p>
            <a:pPr lvl="1"/>
            <a:r>
              <a:rPr lang="en-US" altLang="en-US" sz="2000" dirty="0">
                <a:solidFill>
                  <a:prstClr val="black"/>
                </a:solidFill>
              </a:rPr>
              <a:t>Thermal overload </a:t>
            </a:r>
            <a:r>
              <a:rPr lang="en-US" altLang="en-US" sz="2000" dirty="0" smtClean="0">
                <a:solidFill>
                  <a:prstClr val="black"/>
                </a:solidFill>
              </a:rPr>
              <a:t>was observed to be more </a:t>
            </a:r>
            <a:r>
              <a:rPr lang="en-US" altLang="en-US" sz="2000" dirty="0">
                <a:solidFill>
                  <a:prstClr val="black"/>
                </a:solidFill>
              </a:rPr>
              <a:t>limiting than Voltage </a:t>
            </a:r>
            <a:r>
              <a:rPr lang="en-US" altLang="en-US" sz="2000" dirty="0" smtClean="0">
                <a:solidFill>
                  <a:prstClr val="black"/>
                </a:solidFill>
              </a:rPr>
              <a:t>stability under N-1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1" hangingPunct="1"/>
            <a:endParaRPr lang="en-US" altLang="en-US" sz="1800" dirty="0" smtClean="0"/>
          </a:p>
          <a:p>
            <a:pPr eaLnBrk="1" hangingPunct="1"/>
            <a:endParaRPr lang="en-US" altLang="en-US" sz="1800" dirty="0"/>
          </a:p>
          <a:p>
            <a:pPr eaLnBrk="1" hangingPunct="1"/>
            <a:endParaRPr lang="en-US" altLang="en-US" sz="1800" dirty="0" smtClean="0"/>
          </a:p>
          <a:p>
            <a:pPr eaLnBrk="1" hangingPunct="1"/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831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82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Background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Modeling Assumptions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Multi-zone Study Topology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Probabilistic Modeling Methodology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/>
              <a:t>Results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48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882908"/>
            <a:ext cx="8382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study fulfills the NERC requirement to perform a Probabilistic Risk Assessment in association with the annual Long Term Reliability Assessment (LTRA).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Purpose of the study is to derive reliability metrics including Expected Unserved Energy </a:t>
            </a:r>
            <a:r>
              <a:rPr lang="en-US" sz="2200" dirty="0" smtClean="0"/>
              <a:t>(EUE) and </a:t>
            </a:r>
            <a:r>
              <a:rPr lang="en-US" sz="2200" dirty="0"/>
              <a:t>Loss of Load Hours </a:t>
            </a:r>
            <a:r>
              <a:rPr lang="en-US" sz="2200" dirty="0" smtClean="0"/>
              <a:t>(LOLH) for </a:t>
            </a:r>
            <a:r>
              <a:rPr lang="en-US" sz="2200" dirty="0"/>
              <a:t>the years 2016 and </a:t>
            </a:r>
            <a:r>
              <a:rPr lang="en-US" sz="2200" dirty="0" smtClean="0"/>
              <a:t>2018.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study is not intended to determine a target or minimum planning reserve margin such as required in the Protocols.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Adopted the modeling framework and assumptions used for the Brattle EORM study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 smtClean="0"/>
              <a:t>Modeling performed by Astrape Consulting using their reliability analysis and hourly production cost system, SERVM </a:t>
            </a:r>
            <a:r>
              <a:rPr lang="en-US" sz="2200" dirty="0"/>
              <a:t>(Strategic Energy &amp; Risk Valuation Model</a:t>
            </a:r>
            <a:r>
              <a:rPr lang="en-US" sz="2200" dirty="0" smtClean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854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Assumptions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838200"/>
            <a:ext cx="8305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Loads/resources based on May 2014 CDR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Energy-Limited </a:t>
            </a:r>
            <a:r>
              <a:rPr lang="en-US" sz="2400" dirty="0"/>
              <a:t>Resource </a:t>
            </a:r>
            <a:r>
              <a:rPr lang="en-US" sz="2400" dirty="0" smtClean="0"/>
              <a:t>Modeling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 smtClean="0"/>
              <a:t>PUNS, Demand Response, Price-responsive Demand (PRD), Hydro </a:t>
            </a:r>
            <a:r>
              <a:rPr lang="en-US" sz="2200" dirty="0"/>
              <a:t>all modeled based on January </a:t>
            </a:r>
            <a:r>
              <a:rPr lang="en-US" sz="2200" dirty="0" smtClean="0"/>
              <a:t>2014 EORM </a:t>
            </a:r>
            <a:r>
              <a:rPr lang="en-US" sz="2200" dirty="0"/>
              <a:t>Study methodology; however, capacities were </a:t>
            </a:r>
            <a:r>
              <a:rPr lang="en-US" sz="2200" dirty="0" smtClean="0"/>
              <a:t>updated. Historical </a:t>
            </a:r>
            <a:r>
              <a:rPr lang="en-US" sz="2200" dirty="0"/>
              <a:t>market prices and response magnitudes were used to develop an appropriate supply curve for </a:t>
            </a:r>
            <a:r>
              <a:rPr lang="en-US" sz="2200" dirty="0" smtClean="0"/>
              <a:t>PUNs and PRD </a:t>
            </a:r>
            <a:r>
              <a:rPr lang="en-US" sz="2200" dirty="0"/>
              <a:t>classes of resources. </a:t>
            </a:r>
            <a:endParaRPr lang="en-US" sz="2200" dirty="0" smtClean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 smtClean="0"/>
              <a:t>Wind/PV </a:t>
            </a:r>
            <a:r>
              <a:rPr lang="en-US" sz="2200" dirty="0"/>
              <a:t>modeled with hourly profiles based on weather </a:t>
            </a:r>
            <a:r>
              <a:rPr lang="en-US" sz="2200" dirty="0" smtClean="0"/>
              <a:t>year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88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Multi-zone Study Topology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38200"/>
            <a:ext cx="62484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838200" y="51816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*The Other/Houston transfer capability was increased to 5,191MW for the 2018 study year.  </a:t>
            </a:r>
          </a:p>
        </p:txBody>
      </p:sp>
    </p:spTree>
    <p:extLst>
      <p:ext uri="{BB962C8B-B14F-4D97-AF65-F5344CB8AC3E}">
        <p14:creationId xmlns:p14="http://schemas.microsoft.com/office/powerpoint/2010/main" val="104303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Modeling Methodology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762000"/>
            <a:ext cx="8382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Multi-Weather-Year Analysis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en-US" sz="2200" dirty="0" smtClean="0"/>
              <a:t>11 Weather Years (2002-2013 excluding 2008);  2011 given 1% chance of occurrence with all other years given equal probability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Load</a:t>
            </a:r>
            <a:r>
              <a:rPr lang="en-US" sz="2000" dirty="0"/>
              <a:t>:  synthetic load shapes representing historical </a:t>
            </a:r>
            <a:r>
              <a:rPr lang="en-US" sz="2000" dirty="0" smtClean="0"/>
              <a:t>weather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Hydro</a:t>
            </a:r>
            <a:r>
              <a:rPr lang="en-US" sz="2000" dirty="0"/>
              <a:t>:  historical monthly hydro energies </a:t>
            </a:r>
            <a:r>
              <a:rPr lang="en-US" sz="2000" dirty="0" smtClean="0"/>
              <a:t>applied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Wind/Solar</a:t>
            </a:r>
            <a:r>
              <a:rPr lang="en-US" sz="2000" dirty="0"/>
              <a:t>: synthetic profiles representing historical </a:t>
            </a:r>
            <a:r>
              <a:rPr lang="en-US" sz="2000" dirty="0" smtClean="0"/>
              <a:t>weather</a:t>
            </a:r>
          </a:p>
        </p:txBody>
      </p:sp>
    </p:spTree>
    <p:extLst>
      <p:ext uri="{BB962C8B-B14F-4D97-AF65-F5344CB8AC3E}">
        <p14:creationId xmlns:p14="http://schemas.microsoft.com/office/powerpoint/2010/main" val="12849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Modeling Methodology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285420"/>
              </p:ext>
            </p:extLst>
          </p:nvPr>
        </p:nvGraphicFramePr>
        <p:xfrm>
          <a:off x="2057400" y="2667002"/>
          <a:ext cx="4392930" cy="1943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747"/>
                <a:gridCol w="2050183"/>
              </a:tblGrid>
              <a:tr h="547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Load Forecast Error Multipliers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Probability 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7.9%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7.9%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1" y="762000"/>
            <a:ext cx="8534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Load Growth </a:t>
            </a:r>
            <a:r>
              <a:rPr lang="en-US" sz="2400" dirty="0" smtClean="0"/>
              <a:t>Uncertainty and Probability</a:t>
            </a:r>
            <a:endParaRPr lang="en-US" sz="24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/>
              <a:t>5 Economic Load Growth Multipliers (0.96, 0.98, 1, 1.02, 1.04)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0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Modeling </a:t>
            </a:r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5589" y="838200"/>
            <a:ext cx="838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Generator </a:t>
            </a:r>
            <a:r>
              <a:rPr lang="en-US" sz="2400" dirty="0" smtClean="0"/>
              <a:t>Outage</a:t>
            </a:r>
            <a:endParaRPr lang="en-US" sz="24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 smtClean="0"/>
              <a:t>Full</a:t>
            </a:r>
            <a:r>
              <a:rPr lang="en-US" sz="2200" dirty="0"/>
              <a:t>, partial, and maintenance outages based on five years of historical NERC GADS (Generating Availability Data System) data</a:t>
            </a:r>
            <a:endParaRPr lang="en-US" sz="2200" dirty="0" smtClean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sz="2200" dirty="0" smtClean="0"/>
              <a:t>100 </a:t>
            </a:r>
            <a:r>
              <a:rPr lang="en-US" sz="2200" dirty="0"/>
              <a:t>Monte Carlo unit outage draws for each load </a:t>
            </a:r>
            <a:r>
              <a:rPr lang="en-US" sz="2200" dirty="0" smtClean="0"/>
              <a:t>scenario</a:t>
            </a:r>
          </a:p>
          <a:p>
            <a:pPr lvl="1"/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Total </a:t>
            </a:r>
            <a:r>
              <a:rPr lang="en-US" sz="2400" dirty="0" smtClean="0"/>
              <a:t>Monte Carlo </a:t>
            </a:r>
            <a:r>
              <a:rPr lang="en-US" sz="2400" dirty="0" smtClean="0"/>
              <a:t>simulations </a:t>
            </a:r>
            <a:r>
              <a:rPr lang="en-US" sz="2400" dirty="0" smtClean="0"/>
              <a:t>for each scenario </a:t>
            </a:r>
            <a:r>
              <a:rPr lang="en-US" sz="2400" dirty="0"/>
              <a:t>= 11 load shapes * 5 load forecast error multipliers * 100 </a:t>
            </a:r>
            <a:r>
              <a:rPr lang="en-US" sz="2400" dirty="0" smtClean="0"/>
              <a:t>draws </a:t>
            </a:r>
            <a:r>
              <a:rPr lang="en-US" sz="2400" dirty="0"/>
              <a:t>= 5,500 </a:t>
            </a:r>
            <a:r>
              <a:rPr lang="en-US" sz="2400" dirty="0" smtClean="0"/>
              <a:t>runs </a:t>
            </a:r>
            <a:r>
              <a:rPr lang="en-US" sz="2400" dirty="0"/>
              <a:t>of </a:t>
            </a:r>
            <a:r>
              <a:rPr lang="en-US" sz="2400" dirty="0" smtClean="0"/>
              <a:t>hourly chronological unit commitment and economic dispatch for each study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4794"/>
              </p:ext>
            </p:extLst>
          </p:nvPr>
        </p:nvGraphicFramePr>
        <p:xfrm>
          <a:off x="990600" y="685800"/>
          <a:ext cx="6172200" cy="2286000"/>
        </p:xfrm>
        <a:graphic>
          <a:graphicData uri="http://schemas.openxmlformats.org/drawingml/2006/table">
            <a:tbl>
              <a:tblPr firstRow="1" firstCol="1" bandRow="1"/>
              <a:tblGrid>
                <a:gridCol w="2319324"/>
                <a:gridCol w="1239638"/>
                <a:gridCol w="1059691"/>
                <a:gridCol w="1553547"/>
              </a:tblGrid>
              <a:tr h="653259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LOLH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EUE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EUE/Net Energy for Load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345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hours/yr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MWh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ppm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ERCOT_Aggregated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0.32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251.98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19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79.70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Houston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57.62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Valley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0.29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114.66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732863"/>
              </p:ext>
            </p:extLst>
          </p:nvPr>
        </p:nvGraphicFramePr>
        <p:xfrm>
          <a:off x="914400" y="3097195"/>
          <a:ext cx="6248400" cy="2017636"/>
        </p:xfrm>
        <a:graphic>
          <a:graphicData uri="http://schemas.openxmlformats.org/drawingml/2006/table">
            <a:tbl>
              <a:tblPr firstRow="1" firstCol="1" bandRow="1"/>
              <a:tblGrid>
                <a:gridCol w="2365100"/>
                <a:gridCol w="1174021"/>
                <a:gridCol w="1083712"/>
                <a:gridCol w="1625567"/>
              </a:tblGrid>
              <a:tr h="704456"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LOLH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EUE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EUE/Net Energy for Load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6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hours/yr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MWh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ppm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ERCOT_Aggregated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0.34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285.59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4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134.87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Houston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25.59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Valley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0.32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125.13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883431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2016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3209188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2018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5267739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Range of EUE/Net Energy for load is 0 -  18.74 ppm</a:t>
            </a:r>
          </a:p>
          <a:p>
            <a:r>
              <a:rPr lang="en-US" dirty="0" smtClean="0"/>
              <a:t>Range of LOLH is 0 - 5.88 hours/</a:t>
            </a:r>
            <a:r>
              <a:rPr lang="en-US" dirty="0" err="1" smtClean="0"/>
              <a:t>yr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03265"/>
      </p:ext>
    </p:extLst>
  </p:cSld>
  <p:clrMapOvr>
    <a:masterClrMapping/>
  </p:clrMapOvr>
</p:sld>
</file>

<file path=ppt/theme/theme1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LTSA 032514 presentation_V3</Template>
  <TotalTime>3402</TotalTime>
  <Words>789</Words>
  <Application>Microsoft Office PowerPoint</Application>
  <PresentationFormat>On-screen Show (4:3)</PresentationFormat>
  <Paragraphs>143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1_2013 ERCOT Preliminary Load Forecast MAPE Statistics</vt:lpstr>
      <vt:lpstr>2013 ERCOT Preliminary Load Forecast MAPE Statistics</vt:lpstr>
      <vt:lpstr>Custom Design</vt:lpstr>
      <vt:lpstr>PowerPoint Presentation</vt:lpstr>
      <vt:lpstr>Outline</vt:lpstr>
      <vt:lpstr>Background</vt:lpstr>
      <vt:lpstr>General Assumptions</vt:lpstr>
      <vt:lpstr>Multi-zone Study Topology</vt:lpstr>
      <vt:lpstr>Probabilistic Modeling Methodology</vt:lpstr>
      <vt:lpstr>Probabilistic Modeling Methodology</vt:lpstr>
      <vt:lpstr>Probabilistic Modeling Methodology</vt:lpstr>
      <vt:lpstr>Results</vt:lpstr>
      <vt:lpstr>Appendix -- Transfer Capability Analysis</vt:lpstr>
      <vt:lpstr>Houston Transfer Capability Analysis</vt:lpstr>
      <vt:lpstr>Houston Transfer Capability Analysis</vt:lpstr>
      <vt:lpstr>Valley Transfer Capability Analysis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Jin, Julie</dc:creator>
  <cp:lastModifiedBy>Jin, Julie</cp:lastModifiedBy>
  <cp:revision>244</cp:revision>
  <dcterms:created xsi:type="dcterms:W3CDTF">2014-04-10T16:28:33Z</dcterms:created>
  <dcterms:modified xsi:type="dcterms:W3CDTF">2015-04-20T16:47:30Z</dcterms:modified>
</cp:coreProperties>
</file>