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4"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AF4946-6ADC-44FF-B7A6-2E925493FB53}" type="datetimeFigureOut">
              <a:rPr lang="en-US" smtClean="0"/>
              <a:t>4/16/2015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3974623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AF4946-6ADC-44FF-B7A6-2E925493FB53}" type="datetimeFigureOut">
              <a:rPr lang="en-US" smtClean="0"/>
              <a:t>4/16/2015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1936951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AF4946-6ADC-44FF-B7A6-2E925493FB53}" type="datetimeFigureOut">
              <a:rPr lang="en-US" smtClean="0"/>
              <a:t>4/16/2015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3896781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AF4946-6ADC-44FF-B7A6-2E925493FB53}" type="datetimeFigureOut">
              <a:rPr lang="en-US" smtClean="0"/>
              <a:t>4/16/2015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1758833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AF4946-6ADC-44FF-B7A6-2E925493FB53}" type="datetimeFigureOut">
              <a:rPr lang="en-US" smtClean="0"/>
              <a:t>4/16/2015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1952521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AF4946-6ADC-44FF-B7A6-2E925493FB53}" type="datetimeFigureOut">
              <a:rPr lang="en-US" smtClean="0"/>
              <a:t>4/16/2015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402004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AF4946-6ADC-44FF-B7A6-2E925493FB53}" type="datetimeFigureOut">
              <a:rPr lang="en-US" smtClean="0"/>
              <a:t>4/16/2015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3314855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AF4946-6ADC-44FF-B7A6-2E925493FB53}" type="datetimeFigureOut">
              <a:rPr lang="en-US" smtClean="0"/>
              <a:t>4/16/2015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3351812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F4946-6ADC-44FF-B7A6-2E925493FB53}" type="datetimeFigureOut">
              <a:rPr lang="en-US" smtClean="0"/>
              <a:t>4/16/2015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26522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AF4946-6ADC-44FF-B7A6-2E925493FB53}" type="datetimeFigureOut">
              <a:rPr lang="en-US" smtClean="0"/>
              <a:t>4/16/2015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636934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AF4946-6ADC-44FF-B7A6-2E925493FB53}" type="datetimeFigureOut">
              <a:rPr lang="en-US" smtClean="0"/>
              <a:t>4/16/2015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750394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F4946-6ADC-44FF-B7A6-2E925493FB53}" type="datetimeFigureOut">
              <a:rPr lang="en-US" smtClean="0"/>
              <a:t>4/16/2015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61C94C-ED18-4F71-874C-81DF5517FEEA}" type="slidenum">
              <a:rPr lang="en-US" smtClean="0"/>
              <a:t>‹#›</a:t>
            </a:fld>
            <a:endParaRPr lang="en-US"/>
          </a:p>
        </p:txBody>
      </p:sp>
    </p:spTree>
    <p:extLst>
      <p:ext uri="{BB962C8B-B14F-4D97-AF65-F5344CB8AC3E}">
        <p14:creationId xmlns:p14="http://schemas.microsoft.com/office/powerpoint/2010/main" val="36018143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rmAutofit/>
          </a:bodyPr>
          <a:lstStyle/>
          <a:p>
            <a:r>
              <a:rPr lang="en-US" sz="2400" dirty="0" smtClean="0"/>
              <a:t>NPRRs</a:t>
            </a:r>
            <a:endParaRPr lang="en-US" sz="2400" dirty="0"/>
          </a:p>
        </p:txBody>
      </p:sp>
      <p:sp>
        <p:nvSpPr>
          <p:cNvPr id="3" name="Content Placeholder 2"/>
          <p:cNvSpPr>
            <a:spLocks noGrp="1"/>
          </p:cNvSpPr>
          <p:nvPr>
            <p:ph idx="1"/>
          </p:nvPr>
        </p:nvSpPr>
        <p:spPr>
          <a:xfrm>
            <a:off x="457200" y="457200"/>
            <a:ext cx="8229600" cy="5668963"/>
          </a:xfrm>
        </p:spPr>
        <p:txBody>
          <a:bodyPr>
            <a:normAutofit fontScale="70000" lnSpcReduction="20000"/>
          </a:bodyPr>
          <a:lstStyle/>
          <a:p>
            <a:r>
              <a:rPr lang="en-US" sz="2400" dirty="0" smtClean="0"/>
              <a:t>NPRR 681 </a:t>
            </a:r>
            <a:r>
              <a:rPr lang="en-US" sz="2400" b="1" dirty="0"/>
              <a:t>Clarifications to Dynamic Ratings. </a:t>
            </a:r>
            <a:r>
              <a:rPr lang="en-US" sz="2400" dirty="0"/>
              <a:t>This Nodal Protocol Revision Request (NPRR) adds clarification for Dynamic Ratings provided via </a:t>
            </a:r>
            <a:r>
              <a:rPr lang="en-US" sz="2400" dirty="0" smtClean="0"/>
              <a:t>ICCP</a:t>
            </a:r>
          </a:p>
          <a:p>
            <a:endParaRPr lang="en-US" sz="2400" dirty="0" smtClean="0"/>
          </a:p>
          <a:p>
            <a:r>
              <a:rPr lang="en-US" sz="2400" dirty="0"/>
              <a:t>NPRR </a:t>
            </a:r>
            <a:r>
              <a:rPr lang="en-US" sz="2400" dirty="0" smtClean="0"/>
              <a:t>686 </a:t>
            </a:r>
            <a:r>
              <a:rPr lang="en-US" sz="2400" b="1" dirty="0"/>
              <a:t>Changing the IRR Forecast from Next 48 Hours to Next 168 Hours. </a:t>
            </a:r>
            <a:r>
              <a:rPr lang="en-US" sz="2400" dirty="0"/>
              <a:t>The Protocols currently require Qualified Scheduling Entities (QSEs) representing Wind-powered Generation Resources (WGRs) to submit a Current Operating Plan (COP) with a High Sustained Limit (HSL) value that is no higher than ERCOT’s Short-Term Wind Power Forecast (STWPF) for any of the first 48 hours covered by the COP.  Nodal Protocol Revision Request (NPRR) 615, PVGR Forecasting, introduced a similar requirement that QSEs representing </a:t>
            </a:r>
            <a:r>
              <a:rPr lang="en-US" sz="2400" dirty="0" err="1"/>
              <a:t>PhotoVoltaic</a:t>
            </a:r>
            <a:r>
              <a:rPr lang="en-US" sz="2400" dirty="0"/>
              <a:t> Generation Resources (PVGRs) must submit an HSL that is no higher than the Short-Term </a:t>
            </a:r>
            <a:r>
              <a:rPr lang="en-US" sz="2400" dirty="0" err="1"/>
              <a:t>PhotoVoltaic</a:t>
            </a:r>
            <a:r>
              <a:rPr lang="en-US" sz="2400" dirty="0"/>
              <a:t> Power Forecast (STPPF) for the first 48 hours of the Resource’s COP.  (Implementation of this NPRR is pending.)  </a:t>
            </a:r>
            <a:br>
              <a:rPr lang="en-US" sz="2400" dirty="0"/>
            </a:br>
            <a:r>
              <a:rPr lang="en-US" sz="2400" dirty="0"/>
              <a:t/>
            </a:r>
            <a:br>
              <a:rPr lang="en-US" sz="2400" dirty="0"/>
            </a:br>
            <a:r>
              <a:rPr lang="en-US" sz="2400" dirty="0"/>
              <a:t>ERCOT’s supplier of the wind forecasts has recently added capability to provide an extended forecast that covers 7 days, or 168 hours.  ERCOT has concluded that requiring QSEs to limit their HSLs to the STWPF and STPFF values for each of the next 168 hours could improve ERCOT’s operational visibility and help inform the Reliability Unit Commitment (RUC) process and the coordination of outages, while imposing little additional cost on QSEs.  Additionally there is recognized benefit in publishing these forecast and providing them to all ERCOT participants.</a:t>
            </a:r>
            <a:br>
              <a:rPr lang="en-US" sz="2400" dirty="0"/>
            </a:br>
            <a:r>
              <a:rPr lang="en-US" sz="2400" dirty="0"/>
              <a:t/>
            </a:r>
            <a:br>
              <a:rPr lang="en-US" sz="2400" dirty="0"/>
            </a:br>
            <a:r>
              <a:rPr lang="en-US" sz="2400" dirty="0"/>
              <a:t>Accordingly, ERCOT submits this NPRR to require QSEs representing WGRs or PVGRs to limit the HSL values submitted for the entire 168-hour range of the Current Operating Plan (COP) to the values provided in the most recent STWPF or STPFF, as applicable.  As required by the Protocols, ERCOT will post these extended forecasts to the Market Information System (MIS), just as with the current 48-hour forecasts. </a:t>
            </a:r>
            <a:endParaRPr lang="en-US" sz="2400" dirty="0"/>
          </a:p>
          <a:p>
            <a:endParaRPr lang="en-US" sz="2000" dirty="0" smtClean="0"/>
          </a:p>
          <a:p>
            <a:endParaRPr lang="en-US" sz="2000" dirty="0"/>
          </a:p>
        </p:txBody>
      </p:sp>
    </p:spTree>
    <p:extLst>
      <p:ext uri="{BB962C8B-B14F-4D97-AF65-F5344CB8AC3E}">
        <p14:creationId xmlns:p14="http://schemas.microsoft.com/office/powerpoint/2010/main" val="3797432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r>
              <a:rPr lang="en-US" sz="2400" dirty="0" smtClean="0"/>
              <a:t>NPRRs</a:t>
            </a:r>
            <a:endParaRPr lang="en-US" sz="2400" dirty="0"/>
          </a:p>
        </p:txBody>
      </p:sp>
      <p:sp>
        <p:nvSpPr>
          <p:cNvPr id="3" name="Content Placeholder 2"/>
          <p:cNvSpPr>
            <a:spLocks noGrp="1"/>
          </p:cNvSpPr>
          <p:nvPr>
            <p:ph idx="1"/>
          </p:nvPr>
        </p:nvSpPr>
        <p:spPr>
          <a:xfrm>
            <a:off x="457200" y="762000"/>
            <a:ext cx="8229600" cy="5364163"/>
          </a:xfrm>
        </p:spPr>
        <p:txBody>
          <a:bodyPr>
            <a:normAutofit fontScale="85000" lnSpcReduction="10000"/>
          </a:bodyPr>
          <a:lstStyle/>
          <a:p>
            <a:r>
              <a:rPr lang="en-US" sz="2000" dirty="0" smtClean="0"/>
              <a:t>NPRR 687 </a:t>
            </a:r>
            <a:r>
              <a:rPr lang="en-US" sz="2000" b="1" dirty="0"/>
              <a:t>Required Telemetry for Operational Awareness and PDCWG Analysis. </a:t>
            </a:r>
            <a:r>
              <a:rPr lang="en-US" sz="2000" dirty="0"/>
              <a:t>This Nodal Protocol Revision Request (NPRR) requires the telemetry of any Non-Frequency Responsive Capacity (NFRC) to ERCOT for operational awareness.  This NPRR allows the Performance, Disturbance, Compliance Working Group (PDCWG) to accurately measure the Primary Frequency Response (PFR) of Generation Resources while using ERCOT collected data necessary to analyze each Measurable Event.  Revisions to the User Guide, “ERCOT Nodal ICCP Communications Handbook” will be </a:t>
            </a:r>
            <a:r>
              <a:rPr lang="en-US" sz="2000" dirty="0" smtClean="0"/>
              <a:t>required </a:t>
            </a:r>
            <a:r>
              <a:rPr lang="en-US" sz="2000" dirty="0"/>
              <a:t>as a result of this NPRR. </a:t>
            </a:r>
            <a:endParaRPr lang="en-US" sz="2000" dirty="0" smtClean="0"/>
          </a:p>
          <a:p>
            <a:r>
              <a:rPr lang="en-US" sz="2000" dirty="0"/>
              <a:t>NPRR </a:t>
            </a:r>
            <a:r>
              <a:rPr lang="en-US" sz="2000" dirty="0" smtClean="0"/>
              <a:t>688 </a:t>
            </a:r>
            <a:r>
              <a:rPr lang="en-US" sz="2000" b="1" dirty="0"/>
              <a:t>Black Start Services Testing Clarifications. </a:t>
            </a:r>
            <a:r>
              <a:rPr lang="en-US" sz="2000" dirty="0"/>
              <a:t>Clarification regarding Black Start testing periodicity and Black Start random testing requirements. </a:t>
            </a:r>
            <a:endParaRPr lang="en-US" sz="2000" dirty="0" smtClean="0"/>
          </a:p>
          <a:p>
            <a:r>
              <a:rPr lang="en-US" sz="2000" dirty="0" smtClean="0"/>
              <a:t>NPRR 690 </a:t>
            </a:r>
            <a:r>
              <a:rPr lang="en-US" sz="2000" b="1" dirty="0"/>
              <a:t>Incorporation of Creditworthiness Standards into Protocols. </a:t>
            </a:r>
            <a:r>
              <a:rPr lang="en-US" sz="2000" dirty="0"/>
              <a:t>This Nodal Protocol Revision Request (NPRR) incorporates the ERCOT Creditworthiness Standards (which currently resides in an Other Binding Document (OBD)) into the Protocols, and deletes references to the OBD.  In addition, it corrects discrepancies between Protocols and the current Creditworthiness Standards relating to requirements to receive unsecured credit and in certain terminology, eliminates the annual Finance and Audit Committee review process for letter of credit concentration limits in favor of the change control process used elsewhere in Protocols, corrects a discrepancy between requirements for Electric Cooperatives (ECs) and applicable regulatory standards, and aligns Protocol language with the current Creditworthiness Standards to clarify that audited financial statements must be in accordance with Generally Accepted Accounting Principles (GAAP) or International Accounting Standards (IAS). </a:t>
            </a:r>
            <a:endParaRPr lang="en-US" sz="2000" dirty="0"/>
          </a:p>
        </p:txBody>
      </p:sp>
    </p:spTree>
    <p:extLst>
      <p:ext uri="{BB962C8B-B14F-4D97-AF65-F5344CB8AC3E}">
        <p14:creationId xmlns:p14="http://schemas.microsoft.com/office/powerpoint/2010/main" val="41337919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136</Words>
  <Application>Microsoft Office PowerPoint</Application>
  <PresentationFormat>On-screen Show (4:3)</PresentationFormat>
  <Paragraphs>8</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NPRRs</vt:lpstr>
      <vt:lpstr>NPRRs</vt:lpstr>
    </vt:vector>
  </TitlesOfParts>
  <Company>The Electric Reliability Council of Texas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NPRRs</dc:title>
  <dc:creator>Spells, Vanessa</dc:creator>
  <cp:lastModifiedBy>Spells, Vanessa</cp:lastModifiedBy>
  <cp:revision>4</cp:revision>
  <dcterms:created xsi:type="dcterms:W3CDTF">2015-01-15T19:29:11Z</dcterms:created>
  <dcterms:modified xsi:type="dcterms:W3CDTF">2015-04-16T19:22:33Z</dcterms:modified>
</cp:coreProperties>
</file>