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6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04/22/15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04/22/15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0215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0215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95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0215 is </a:t>
            </a:r>
            <a:r>
              <a:rPr lang="en-US" sz="1800" b="0" dirty="0" smtClean="0">
                <a:solidFill>
                  <a:prstClr val="black"/>
                </a:solidFill>
              </a:rPr>
              <a:t>100</a:t>
            </a:r>
            <a:r>
              <a:rPr lang="en-US" sz="1800" b="0" dirty="0" smtClean="0">
                <a:solidFill>
                  <a:prstClr val="black"/>
                </a:solidFill>
              </a:rPr>
              <a:t>% </a:t>
            </a:r>
            <a:r>
              <a:rPr lang="en-US" sz="1800" b="0" dirty="0">
                <a:solidFill>
                  <a:prstClr val="black"/>
                </a:solidFill>
              </a:rPr>
              <a:t>complete as of </a:t>
            </a:r>
            <a:r>
              <a:rPr lang="en-US" sz="1800" b="0" dirty="0" smtClean="0">
                <a:solidFill>
                  <a:prstClr val="black"/>
                </a:solidFill>
              </a:rPr>
              <a:t>04/06/15.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3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tested </a:t>
            </a:r>
            <a:r>
              <a:rPr lang="en-US" sz="1800" b="0" dirty="0" smtClean="0">
                <a:solidFill>
                  <a:prstClr val="black"/>
                </a:solidFill>
              </a:rPr>
              <a:t>(Including 2 additional DUNS)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 smtClean="0">
                <a:solidFill>
                  <a:prstClr val="black"/>
                </a:solidFill>
              </a:rPr>
              <a:t>1 </a:t>
            </a:r>
            <a:r>
              <a:rPr lang="en-US" sz="1800" b="0" dirty="0" smtClean="0">
                <a:solidFill>
                  <a:prstClr val="black"/>
                </a:solidFill>
              </a:rPr>
              <a:t>CRs tested </a:t>
            </a:r>
            <a:r>
              <a:rPr lang="en-US" sz="1800" b="0" dirty="0" smtClean="0">
                <a:solidFill>
                  <a:prstClr val="black"/>
                </a:solidFill>
              </a:rPr>
              <a:t>for Change of Service Provider, and </a:t>
            </a:r>
            <a:r>
              <a:rPr lang="en-US" sz="1800" b="0" dirty="0">
                <a:solidFill>
                  <a:prstClr val="black"/>
                </a:solidFill>
              </a:rPr>
              <a:t>1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CR added </a:t>
            </a:r>
            <a:r>
              <a:rPr lang="en-US" sz="1800" b="0" dirty="0" smtClean="0">
                <a:solidFill>
                  <a:prstClr val="black"/>
                </a:solidFill>
              </a:rPr>
              <a:t>new territories (1 withdrew from testing).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642 </a:t>
            </a:r>
            <a:r>
              <a:rPr lang="en-US" sz="1800" b="0" dirty="0" smtClean="0">
                <a:solidFill>
                  <a:prstClr val="black"/>
                </a:solidFill>
              </a:rPr>
              <a:t>tasks </a:t>
            </a:r>
            <a:r>
              <a:rPr lang="en-US" sz="1800" b="0" dirty="0" smtClean="0">
                <a:solidFill>
                  <a:prstClr val="black"/>
                </a:solidFill>
              </a:rPr>
              <a:t>were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scheduled including </a:t>
            </a:r>
            <a:r>
              <a:rPr lang="en-US" sz="1800" b="0" dirty="0">
                <a:solidFill>
                  <a:prstClr val="black"/>
                </a:solidFill>
              </a:rPr>
              <a:t>connectivity (approximately a 42% decrease in tasks and approximately a 70% decrease in actual test days using the newly implemented Flight testing script pack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Period Testing: </a:t>
            </a:r>
            <a:r>
              <a:rPr lang="en-US" sz="1800" b="0" dirty="0" smtClean="0">
                <a:solidFill>
                  <a:prstClr val="black"/>
                </a:solidFill>
              </a:rPr>
              <a:t>4 </a:t>
            </a:r>
            <a:r>
              <a:rPr lang="en-US" sz="1800" b="0" dirty="0">
                <a:solidFill>
                  <a:prstClr val="black"/>
                </a:solidFill>
              </a:rPr>
              <a:t>Existing </a:t>
            </a:r>
            <a:r>
              <a:rPr lang="en-US" sz="1800" b="0" dirty="0" smtClean="0">
                <a:solidFill>
                  <a:prstClr val="black"/>
                </a:solidFill>
              </a:rPr>
              <a:t>CRs tested, 1 </a:t>
            </a:r>
            <a:r>
              <a:rPr lang="en-US" sz="1800" b="0" dirty="0">
                <a:solidFill>
                  <a:prstClr val="black"/>
                </a:solidFill>
              </a:rPr>
              <a:t>for Change of Service </a:t>
            </a:r>
            <a:r>
              <a:rPr lang="en-US" sz="1800" b="0" dirty="0" smtClean="0">
                <a:solidFill>
                  <a:prstClr val="black"/>
                </a:solidFill>
              </a:rPr>
              <a:t>Provider, </a:t>
            </a:r>
            <a:r>
              <a:rPr lang="en-US" sz="1800" b="0" dirty="0" smtClean="0">
                <a:solidFill>
                  <a:prstClr val="black"/>
                </a:solidFill>
              </a:rPr>
              <a:t>2 </a:t>
            </a:r>
            <a:r>
              <a:rPr lang="en-US" sz="1800" b="0" dirty="0" smtClean="0">
                <a:solidFill>
                  <a:prstClr val="black"/>
                </a:solidFill>
              </a:rPr>
              <a:t>for Bank Change, and </a:t>
            </a:r>
            <a:r>
              <a:rPr lang="en-US" sz="1800" b="0" dirty="0" smtClean="0">
                <a:solidFill>
                  <a:prstClr val="black"/>
                </a:solidFill>
              </a:rPr>
              <a:t>1 an additional DUNS.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Period had 369 total tasks scheduled including connectivity.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Testing is 100% complete as of 4/17/15.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04/22/15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</a:t>
            </a:r>
            <a:r>
              <a:rPr lang="en-US" sz="2400" b="1" dirty="0" smtClean="0">
                <a:solidFill>
                  <a:prstClr val="black"/>
                </a:solidFill>
              </a:rPr>
              <a:t>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</a:t>
            </a:r>
            <a:r>
              <a:rPr lang="en-US" sz="1800" b="0" dirty="0">
                <a:solidFill>
                  <a:prstClr val="black"/>
                </a:solidFill>
              </a:rPr>
              <a:t>signup </a:t>
            </a:r>
            <a:r>
              <a:rPr lang="en-US" sz="1800" b="0" dirty="0" smtClean="0">
                <a:solidFill>
                  <a:prstClr val="black"/>
                </a:solidFill>
              </a:rPr>
              <a:t>begins 05/13/15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</a:t>
            </a:r>
            <a:r>
              <a:rPr lang="en-US" sz="1800" b="0" dirty="0">
                <a:solidFill>
                  <a:prstClr val="black"/>
                </a:solidFill>
              </a:rPr>
              <a:t>signup deadline </a:t>
            </a:r>
            <a:r>
              <a:rPr lang="en-US" sz="1800" b="0" dirty="0" smtClean="0">
                <a:solidFill>
                  <a:prstClr val="black"/>
                </a:solidFill>
              </a:rPr>
              <a:t>is 05/20/15 </a:t>
            </a:r>
            <a:r>
              <a:rPr lang="en-US" sz="1800" b="0" dirty="0" smtClean="0">
                <a:solidFill>
                  <a:prstClr val="black"/>
                </a:solidFill>
              </a:rPr>
              <a:t>(Adhoc, </a:t>
            </a:r>
            <a:r>
              <a:rPr lang="en-US" sz="1800" b="0" dirty="0" smtClean="0">
                <a:solidFill>
                  <a:prstClr val="black"/>
                </a:solidFill>
              </a:rPr>
              <a:t>07/17/15 </a:t>
            </a:r>
            <a:r>
              <a:rPr lang="en-US" sz="1800" b="0" dirty="0" smtClean="0">
                <a:solidFill>
                  <a:prstClr val="black"/>
                </a:solidFill>
              </a:rPr>
              <a:t>for </a:t>
            </a:r>
            <a:r>
              <a:rPr lang="en-US" sz="1800" b="0" dirty="0">
                <a:solidFill>
                  <a:prstClr val="black"/>
                </a:solidFill>
              </a:rPr>
              <a:t>Current 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)*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Connectivity kick-off conference call i</a:t>
            </a:r>
            <a:r>
              <a:rPr lang="en-US" sz="1800" b="0" dirty="0" smtClean="0">
                <a:solidFill>
                  <a:prstClr val="black"/>
                </a:solidFill>
              </a:rPr>
              <a:t>s 05/26/15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i</a:t>
            </a:r>
            <a:r>
              <a:rPr lang="en-US" sz="1800" b="0" dirty="0" smtClean="0">
                <a:solidFill>
                  <a:prstClr val="black"/>
                </a:solidFill>
              </a:rPr>
              <a:t>s 06/12/15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</a:t>
            </a:r>
            <a:r>
              <a:rPr lang="en-US" sz="1800" b="0" dirty="0" smtClean="0">
                <a:solidFill>
                  <a:prstClr val="black"/>
                </a:solidFill>
              </a:rPr>
              <a:t>begin 06/15/15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0215 </a:t>
            </a:r>
            <a:r>
              <a:rPr lang="en-US" sz="1800" b="0" dirty="0" smtClean="0">
                <a:solidFill>
                  <a:prstClr val="black"/>
                </a:solidFill>
              </a:rPr>
              <a:t>concludes </a:t>
            </a:r>
            <a:r>
              <a:rPr lang="en-US" sz="1800" b="0" dirty="0">
                <a:solidFill>
                  <a:prstClr val="black"/>
                </a:solidFill>
              </a:rPr>
              <a:t>on </a:t>
            </a:r>
            <a:r>
              <a:rPr lang="en-US" sz="1800" b="0" dirty="0" smtClean="0">
                <a:solidFill>
                  <a:prstClr val="black"/>
                </a:solidFill>
              </a:rPr>
              <a:t>06/26/15 </a:t>
            </a:r>
            <a:r>
              <a:rPr lang="en-US" sz="1800" b="0" dirty="0">
                <a:solidFill>
                  <a:prstClr val="black"/>
                </a:solidFill>
              </a:rPr>
              <a:t>(Contingency/Adhoc Period until </a:t>
            </a:r>
            <a:r>
              <a:rPr lang="en-US" sz="1800" b="0" dirty="0" smtClean="0">
                <a:solidFill>
                  <a:prstClr val="black"/>
                </a:solidFill>
              </a:rPr>
              <a:t>08/07/15</a:t>
            </a:r>
            <a:r>
              <a:rPr lang="en-US" sz="1800" b="0" dirty="0">
                <a:solidFill>
                  <a:prstClr val="black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881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04/22/15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openxmlformats.org/package/2006/metadata/core-properties"/>
    <ds:schemaRef ds:uri="http://purl.org/dc/dcmitype/"/>
    <ds:schemaRef ds:uri="c34af464-7aa1-4edd-9be4-83dffc1cb926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</TotalTime>
  <Words>219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143</cp:revision>
  <cp:lastPrinted>2013-01-30T23:16:36Z</cp:lastPrinted>
  <dcterms:created xsi:type="dcterms:W3CDTF">2010-04-12T23:12:02Z</dcterms:created>
  <dcterms:modified xsi:type="dcterms:W3CDTF">2015-04-20T21:25:32Z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