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4" r:id="rId2"/>
    <p:sldMasterId id="2147483655" r:id="rId3"/>
  </p:sldMasterIdLst>
  <p:notesMasterIdLst>
    <p:notesMasterId r:id="rId8"/>
  </p:notesMasterIdLst>
  <p:sldIdLst>
    <p:sldId id="642" r:id="rId4"/>
    <p:sldId id="699" r:id="rId5"/>
    <p:sldId id="700" r:id="rId6"/>
    <p:sldId id="702" r:id="rId7"/>
  </p:sldIdLst>
  <p:sldSz cx="11887200" cy="6858000"/>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37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36B871"/>
    <a:srgbClr val="38B674"/>
    <a:srgbClr val="349E69"/>
    <a:srgbClr val="3333CC"/>
    <a:srgbClr val="37A76F"/>
    <a:srgbClr val="3333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040" autoAdjust="0"/>
    <p:restoredTop sz="94722" autoAdjust="0"/>
  </p:normalViewPr>
  <p:slideViewPr>
    <p:cSldViewPr>
      <p:cViewPr varScale="1">
        <p:scale>
          <a:sx n="87" d="100"/>
          <a:sy n="87" d="100"/>
        </p:scale>
        <p:origin x="-1170" y="-84"/>
      </p:cViewPr>
      <p:guideLst>
        <p:guide orient="horz" pos="2160"/>
        <p:guide pos="3744"/>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Eswar\File%20Proceesing\March-15\AMWG%20Monthly%20Market%20Reports%20_Feb15.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Eswar\File%20Proceesing\March-15\Dashboard%20inputs%20as%20of%20end%20of%20March2015_updated.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en-US"/>
              <a:t>File Processing Performance</a:t>
            </a:r>
          </a:p>
        </c:rich>
      </c:tx>
      <c:layout>
        <c:manualLayout>
          <c:xMode val="edge"/>
          <c:yMode val="edge"/>
          <c:x val="0.36705907055735681"/>
          <c:y val="3.0516431924882608E-2"/>
        </c:manualLayout>
      </c:layout>
      <c:overlay val="0"/>
      <c:spPr>
        <a:noFill/>
        <a:ln w="25400">
          <a:noFill/>
        </a:ln>
      </c:spPr>
    </c:title>
    <c:autoTitleDeleted val="0"/>
    <c:plotArea>
      <c:layout>
        <c:manualLayout>
          <c:layoutTarget val="inner"/>
          <c:xMode val="edge"/>
          <c:yMode val="edge"/>
          <c:x val="7.2941218371563865E-2"/>
          <c:y val="0.10328662175080186"/>
          <c:w val="0.89058874689151368"/>
          <c:h val="0.68310015748825736"/>
        </c:manualLayout>
      </c:layout>
      <c:lineChart>
        <c:grouping val="standard"/>
        <c:varyColors val="0"/>
        <c:ser>
          <c:idx val="0"/>
          <c:order val="0"/>
          <c:tx>
            <c:strRef>
              <c:f>'Both SLOs together'!$C$3</c:f>
              <c:strCache>
                <c:ptCount val="1"/>
                <c:pt idx="0">
                  <c:v>Timely Market Delivery (Files to FTPS)</c:v>
                </c:pt>
              </c:strCache>
            </c:strRef>
          </c:tx>
          <c:spPr>
            <a:ln w="25400">
              <a:solidFill>
                <a:srgbClr val="99CC00"/>
              </a:solidFill>
              <a:prstDash val="solid"/>
            </a:ln>
          </c:spPr>
          <c:marker>
            <c:symbol val="none"/>
          </c:marker>
          <c:cat>
            <c:numRef>
              <c:f>'Both SLOs together'!$B$4:$B$34</c:f>
              <c:numCache>
                <c:formatCode>d\-mmm\-yy</c:formatCode>
                <c:ptCount val="31"/>
                <c:pt idx="0">
                  <c:v>42064</c:v>
                </c:pt>
                <c:pt idx="1">
                  <c:v>42065</c:v>
                </c:pt>
                <c:pt idx="2">
                  <c:v>42066</c:v>
                </c:pt>
                <c:pt idx="3">
                  <c:v>42067</c:v>
                </c:pt>
                <c:pt idx="4">
                  <c:v>42068</c:v>
                </c:pt>
                <c:pt idx="5">
                  <c:v>42069</c:v>
                </c:pt>
                <c:pt idx="6">
                  <c:v>42070</c:v>
                </c:pt>
                <c:pt idx="7">
                  <c:v>42071</c:v>
                </c:pt>
                <c:pt idx="8">
                  <c:v>42072</c:v>
                </c:pt>
                <c:pt idx="9">
                  <c:v>42073</c:v>
                </c:pt>
                <c:pt idx="10">
                  <c:v>42074</c:v>
                </c:pt>
                <c:pt idx="11">
                  <c:v>42075</c:v>
                </c:pt>
                <c:pt idx="12">
                  <c:v>42076</c:v>
                </c:pt>
                <c:pt idx="13">
                  <c:v>42077</c:v>
                </c:pt>
                <c:pt idx="14">
                  <c:v>42078</c:v>
                </c:pt>
                <c:pt idx="15">
                  <c:v>42079</c:v>
                </c:pt>
                <c:pt idx="16">
                  <c:v>42080</c:v>
                </c:pt>
                <c:pt idx="17">
                  <c:v>42081</c:v>
                </c:pt>
              </c:numCache>
            </c:numRef>
          </c:cat>
          <c:val>
            <c:numRef>
              <c:f>'Both SLOs together'!$C$4:$C$34</c:f>
              <c:numCache>
                <c:formatCode>General</c:formatCode>
                <c:ptCount val="31"/>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100</c:v>
                </c:pt>
              </c:numCache>
            </c:numRef>
          </c:val>
          <c:smooth val="0"/>
        </c:ser>
        <c:ser>
          <c:idx val="1"/>
          <c:order val="1"/>
          <c:tx>
            <c:strRef>
              <c:f>'Both SLOs together'!$D$3</c:f>
              <c:strCache>
                <c:ptCount val="1"/>
                <c:pt idx="0">
                  <c:v>Portal Data Availability (Files to Portal)</c:v>
                </c:pt>
              </c:strCache>
            </c:strRef>
          </c:tx>
          <c:spPr>
            <a:ln w="25400">
              <a:solidFill>
                <a:srgbClr val="FF6600"/>
              </a:solidFill>
              <a:prstDash val="solid"/>
            </a:ln>
          </c:spPr>
          <c:marker>
            <c:symbol val="none"/>
          </c:marker>
          <c:cat>
            <c:numRef>
              <c:f>'Both SLOs together'!$B$4:$B$34</c:f>
              <c:numCache>
                <c:formatCode>d\-mmm\-yy</c:formatCode>
                <c:ptCount val="31"/>
                <c:pt idx="0">
                  <c:v>42064</c:v>
                </c:pt>
                <c:pt idx="1">
                  <c:v>42065</c:v>
                </c:pt>
                <c:pt idx="2">
                  <c:v>42066</c:v>
                </c:pt>
                <c:pt idx="3">
                  <c:v>42067</c:v>
                </c:pt>
                <c:pt idx="4">
                  <c:v>42068</c:v>
                </c:pt>
                <c:pt idx="5">
                  <c:v>42069</c:v>
                </c:pt>
                <c:pt idx="6">
                  <c:v>42070</c:v>
                </c:pt>
                <c:pt idx="7">
                  <c:v>42071</c:v>
                </c:pt>
                <c:pt idx="8">
                  <c:v>42072</c:v>
                </c:pt>
                <c:pt idx="9">
                  <c:v>42073</c:v>
                </c:pt>
                <c:pt idx="10">
                  <c:v>42074</c:v>
                </c:pt>
                <c:pt idx="11">
                  <c:v>42075</c:v>
                </c:pt>
                <c:pt idx="12">
                  <c:v>42076</c:v>
                </c:pt>
                <c:pt idx="13">
                  <c:v>42077</c:v>
                </c:pt>
                <c:pt idx="14">
                  <c:v>42078</c:v>
                </c:pt>
                <c:pt idx="15">
                  <c:v>42079</c:v>
                </c:pt>
                <c:pt idx="16">
                  <c:v>42080</c:v>
                </c:pt>
                <c:pt idx="17">
                  <c:v>42081</c:v>
                </c:pt>
              </c:numCache>
            </c:numRef>
          </c:cat>
          <c:val>
            <c:numRef>
              <c:f>'Both SLOs together'!$D$4:$D$34</c:f>
              <c:numCache>
                <c:formatCode>General</c:formatCode>
                <c:ptCount val="31"/>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99.056603773584854</c:v>
                </c:pt>
                <c:pt idx="15">
                  <c:v>99.2217898832684</c:v>
                </c:pt>
                <c:pt idx="16">
                  <c:v>100</c:v>
                </c:pt>
                <c:pt idx="17">
                  <c:v>100</c:v>
                </c:pt>
              </c:numCache>
            </c:numRef>
          </c:val>
          <c:smooth val="0"/>
        </c:ser>
        <c:dLbls>
          <c:showLegendKey val="0"/>
          <c:showVal val="0"/>
          <c:showCatName val="0"/>
          <c:showSerName val="0"/>
          <c:showPercent val="0"/>
          <c:showBubbleSize val="0"/>
        </c:dLbls>
        <c:marker val="1"/>
        <c:smooth val="0"/>
        <c:axId val="127130240"/>
        <c:axId val="131174784"/>
      </c:lineChart>
      <c:dateAx>
        <c:axId val="127130240"/>
        <c:scaling>
          <c:orientation val="minMax"/>
        </c:scaling>
        <c:delete val="0"/>
        <c:axPos val="b"/>
        <c:numFmt formatCode="m/d/yyyy" sourceLinked="0"/>
        <c:majorTickMark val="out"/>
        <c:minorTickMark val="none"/>
        <c:tickLblPos val="nextTo"/>
        <c:spPr>
          <a:ln w="3175">
            <a:solidFill>
              <a:srgbClr val="000000"/>
            </a:solidFill>
            <a:prstDash val="solid"/>
          </a:ln>
        </c:spPr>
        <c:txPr>
          <a:bodyPr rot="-2700000" vert="horz"/>
          <a:lstStyle/>
          <a:p>
            <a:pPr>
              <a:defRPr sz="1200" b="0" i="0" u="none" strike="noStrike" baseline="0">
                <a:solidFill>
                  <a:srgbClr val="000000"/>
                </a:solidFill>
                <a:latin typeface="Arial"/>
                <a:ea typeface="Arial"/>
                <a:cs typeface="Arial"/>
              </a:defRPr>
            </a:pPr>
            <a:endParaRPr lang="en-US"/>
          </a:p>
        </c:txPr>
        <c:crossAx val="131174784"/>
        <c:crosses val="autoZero"/>
        <c:auto val="1"/>
        <c:lblOffset val="100"/>
        <c:baseTimeUnit val="days"/>
        <c:majorUnit val="2"/>
        <c:majorTimeUnit val="days"/>
        <c:minorUnit val="1"/>
        <c:minorTimeUnit val="days"/>
      </c:dateAx>
      <c:valAx>
        <c:axId val="131174784"/>
        <c:scaling>
          <c:orientation val="minMax"/>
          <c:max val="105"/>
          <c:min val="40"/>
        </c:scaling>
        <c:delete val="0"/>
        <c:axPos val="l"/>
        <c:majorGridlines>
          <c:spPr>
            <a:ln w="3175">
              <a:solidFill>
                <a:srgbClr val="9999FF"/>
              </a:solidFill>
              <a:prstDash val="sysDash"/>
            </a:ln>
          </c:spPr>
        </c:majorGridlines>
        <c:title>
          <c:tx>
            <c:rich>
              <a:bodyPr/>
              <a:lstStyle/>
              <a:p>
                <a:pPr>
                  <a:defRPr sz="1200" b="1" i="0" u="none" strike="noStrike" baseline="0">
                    <a:solidFill>
                      <a:srgbClr val="000000"/>
                    </a:solidFill>
                    <a:latin typeface="Arial"/>
                    <a:ea typeface="Arial"/>
                    <a:cs typeface="Arial"/>
                  </a:defRPr>
                </a:pPr>
                <a:r>
                  <a:rPr lang="en-US"/>
                  <a:t>% of Files</a:t>
                </a:r>
              </a:p>
            </c:rich>
          </c:tx>
          <c:layout>
            <c:manualLayout>
              <c:xMode val="edge"/>
              <c:yMode val="edge"/>
              <c:x val="5.8823529411764714E-3"/>
              <c:y val="0.34976599756016441"/>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127130240"/>
        <c:crosses val="autoZero"/>
        <c:crossBetween val="between"/>
        <c:majorUnit val="10"/>
        <c:minorUnit val="5"/>
      </c:valAx>
      <c:spPr>
        <a:solidFill>
          <a:srgbClr val="CCCCFF"/>
        </a:solidFill>
        <a:ln w="12700">
          <a:solidFill>
            <a:srgbClr val="808080"/>
          </a:solidFill>
          <a:prstDash val="solid"/>
        </a:ln>
      </c:spPr>
    </c:plotArea>
    <c:legend>
      <c:legendPos val="r"/>
      <c:layout>
        <c:manualLayout>
          <c:xMode val="edge"/>
          <c:yMode val="edge"/>
          <c:x val="0.28941188821985536"/>
          <c:y val="0.56103409609010202"/>
          <c:w val="0.511764952910298"/>
          <c:h val="0.15023498823210496"/>
        </c:manualLayout>
      </c:layout>
      <c:overlay val="0"/>
      <c:spPr>
        <a:solidFill>
          <a:srgbClr val="FFFFFF"/>
        </a:solidFill>
        <a:ln w="3175">
          <a:solidFill>
            <a:srgbClr val="000000"/>
          </a:solidFill>
          <a:prstDash val="solid"/>
        </a:ln>
      </c:spPr>
      <c:txPr>
        <a:bodyPr/>
        <a:lstStyle/>
        <a:p>
          <a:pPr>
            <a:defRPr sz="885"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1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1" i="0" u="none" strike="noStrike" baseline="0">
                <a:solidFill>
                  <a:srgbClr val="000000"/>
                </a:solidFill>
                <a:latin typeface="Arial"/>
                <a:ea typeface="Arial"/>
                <a:cs typeface="Arial"/>
              </a:defRPr>
            </a:pPr>
            <a:r>
              <a:rPr lang="en-US"/>
              <a:t>SMT FTPS and API Availability</a:t>
            </a:r>
          </a:p>
        </c:rich>
      </c:tx>
      <c:layout>
        <c:manualLayout>
          <c:xMode val="edge"/>
          <c:yMode val="edge"/>
          <c:x val="0.37091697573630517"/>
          <c:y val="1.9531250000000003E-2"/>
        </c:manualLayout>
      </c:layout>
      <c:overlay val="0"/>
      <c:spPr>
        <a:noFill/>
        <a:ln w="25400">
          <a:noFill/>
        </a:ln>
      </c:spPr>
    </c:title>
    <c:autoTitleDeleted val="0"/>
    <c:plotArea>
      <c:layout>
        <c:manualLayout>
          <c:layoutTarget val="inner"/>
          <c:xMode val="edge"/>
          <c:yMode val="edge"/>
          <c:x val="6.8493185926173317E-2"/>
          <c:y val="0.24609421938747306"/>
          <c:w val="0.89884134761578194"/>
          <c:h val="0.63281370699635886"/>
        </c:manualLayout>
      </c:layout>
      <c:barChart>
        <c:barDir val="col"/>
        <c:grouping val="clustered"/>
        <c:varyColors val="0"/>
        <c:ser>
          <c:idx val="0"/>
          <c:order val="0"/>
          <c:tx>
            <c:strRef>
              <c:f>'CO#5'!$B$4</c:f>
              <c:strCache>
                <c:ptCount val="1"/>
                <c:pt idx="0">
                  <c:v>FTPS</c:v>
                </c:pt>
              </c:strCache>
            </c:strRef>
          </c:tx>
          <c:spPr>
            <a:solidFill>
              <a:srgbClr val="9999FF"/>
            </a:solidFill>
            <a:ln w="12700">
              <a:solidFill>
                <a:srgbClr val="000000"/>
              </a:solidFill>
              <a:prstDash val="solid"/>
            </a:ln>
          </c:spPr>
          <c:invertIfNegative val="0"/>
          <c:dLbls>
            <c:dLbl>
              <c:idx val="3"/>
              <c:layout>
                <c:manualLayout>
                  <c:x val="-1.1655011655012082E-3"/>
                  <c:y val="-4.347827327350033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6.5228165612346567E-3"/>
                  <c:y val="-0.1094702191851759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1.7292549969715324E-3"/>
                  <c:y val="-7.1704916040430233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2.3062239597672668E-4"/>
                  <c:y val="-5.8339911656941586E-2"/>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w="25400">
                <a:noFill/>
              </a:ln>
            </c:spPr>
            <c:txPr>
              <a:bodyPr/>
              <a:lstStyle/>
              <a:p>
                <a:pPr>
                  <a:defRPr sz="600" b="1" i="0" u="none" strike="noStrike" baseline="0">
                    <a:solidFill>
                      <a:srgbClr val="9999FF"/>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'CO#5'!$AG$1:$AR$1</c:f>
              <c:numCache>
                <c:formatCode>mmm\-yy</c:formatCode>
                <c:ptCount val="12"/>
                <c:pt idx="0">
                  <c:v>41735</c:v>
                </c:pt>
                <c:pt idx="1">
                  <c:v>41765</c:v>
                </c:pt>
                <c:pt idx="2">
                  <c:v>41796</c:v>
                </c:pt>
                <c:pt idx="3">
                  <c:v>41826</c:v>
                </c:pt>
                <c:pt idx="4">
                  <c:v>41857</c:v>
                </c:pt>
                <c:pt idx="5">
                  <c:v>41888</c:v>
                </c:pt>
                <c:pt idx="6">
                  <c:v>41918</c:v>
                </c:pt>
                <c:pt idx="7">
                  <c:v>41949</c:v>
                </c:pt>
                <c:pt idx="8">
                  <c:v>41979</c:v>
                </c:pt>
                <c:pt idx="9">
                  <c:v>42010</c:v>
                </c:pt>
                <c:pt idx="10">
                  <c:v>42041</c:v>
                </c:pt>
                <c:pt idx="11">
                  <c:v>42069</c:v>
                </c:pt>
              </c:numCache>
            </c:numRef>
          </c:cat>
          <c:val>
            <c:numRef>
              <c:f>'CO#5'!$AG$4:$AR$4</c:f>
              <c:numCache>
                <c:formatCode>General</c:formatCode>
                <c:ptCount val="12"/>
                <c:pt idx="0">
                  <c:v>100</c:v>
                </c:pt>
                <c:pt idx="1">
                  <c:v>100</c:v>
                </c:pt>
                <c:pt idx="2">
                  <c:v>100</c:v>
                </c:pt>
                <c:pt idx="3">
                  <c:v>96.639784946236546</c:v>
                </c:pt>
                <c:pt idx="4">
                  <c:v>100</c:v>
                </c:pt>
                <c:pt idx="5">
                  <c:v>100</c:v>
                </c:pt>
                <c:pt idx="6">
                  <c:v>100</c:v>
                </c:pt>
                <c:pt idx="7">
                  <c:v>100</c:v>
                </c:pt>
                <c:pt idx="8">
                  <c:v>100</c:v>
                </c:pt>
                <c:pt idx="9">
                  <c:v>100</c:v>
                </c:pt>
                <c:pt idx="10">
                  <c:v>99.851190476190482</c:v>
                </c:pt>
                <c:pt idx="11">
                  <c:v>95.852534562211957</c:v>
                </c:pt>
              </c:numCache>
            </c:numRef>
          </c:val>
        </c:ser>
        <c:ser>
          <c:idx val="1"/>
          <c:order val="1"/>
          <c:tx>
            <c:strRef>
              <c:f>'CO#5'!$B$5</c:f>
              <c:strCache>
                <c:ptCount val="1"/>
                <c:pt idx="0">
                  <c:v>API</c:v>
                </c:pt>
              </c:strCache>
            </c:strRef>
          </c:tx>
          <c:spPr>
            <a:solidFill>
              <a:srgbClr val="993366"/>
            </a:solidFill>
            <a:ln w="12700">
              <a:solidFill>
                <a:srgbClr val="000000"/>
              </a:solidFill>
              <a:prstDash val="solid"/>
            </a:ln>
          </c:spPr>
          <c:invertIfNegative val="0"/>
          <c:dLbls>
            <c:dLbl>
              <c:idx val="0"/>
              <c:layout>
                <c:manualLayout>
                  <c:x val="7.6996102747328319E-3"/>
                  <c:y val="-7.3463545553100321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5580680581855122E-3"/>
                  <c:y val="-6.5651030651910719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362784519697069E-3"/>
                  <c:y val="-7.3463545553100321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6.0018721436044273E-5"/>
                  <c:y val="-7.2444674325195246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7782557279865154E-5"/>
                  <c:y val="-7.3463545553100321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9.3680884455841773E-3"/>
                  <c:y val="-6.1744773201315883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2888056825064703E-3"/>
                  <c:y val="-5.0025975700666372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9237800466660521E-3"/>
                  <c:y val="-5.3932258300126303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2.2394141291779942E-3"/>
                  <c:y val="-4.8384414123135377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3.6280109961341913E-3"/>
                  <c:y val="-6.1744773201315883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3.5807670638029953E-3"/>
                  <c:y val="-6.7673013600572651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1.3635101894985648E-2"/>
                  <c:y val="-0.40316067764256758"/>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2"/>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13"/>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solidFill>
                <a:srgbClr val="CCCCFF"/>
              </a:solidFill>
              <a:ln w="25400">
                <a:noFill/>
              </a:ln>
            </c:spPr>
            <c:txPr>
              <a:bodyPr/>
              <a:lstStyle/>
              <a:p>
                <a:pPr>
                  <a:defRPr sz="600" b="1" i="0" u="none" strike="noStrike" baseline="0">
                    <a:solidFill>
                      <a:srgbClr val="993366"/>
                    </a:solidFill>
                    <a:latin typeface="Arial"/>
                    <a:ea typeface="Arial"/>
                    <a:cs typeface="Aria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'CO#5'!$AE$1:$AP$1</c:f>
              <c:numCache>
                <c:formatCode>mmm\-yy</c:formatCode>
                <c:ptCount val="12"/>
                <c:pt idx="0">
                  <c:v>41675</c:v>
                </c:pt>
                <c:pt idx="1">
                  <c:v>41705</c:v>
                </c:pt>
                <c:pt idx="2">
                  <c:v>41735</c:v>
                </c:pt>
                <c:pt idx="3">
                  <c:v>41765</c:v>
                </c:pt>
                <c:pt idx="4">
                  <c:v>41796</c:v>
                </c:pt>
                <c:pt idx="5">
                  <c:v>41826</c:v>
                </c:pt>
                <c:pt idx="6">
                  <c:v>41857</c:v>
                </c:pt>
                <c:pt idx="7">
                  <c:v>41888</c:v>
                </c:pt>
                <c:pt idx="8">
                  <c:v>41918</c:v>
                </c:pt>
                <c:pt idx="9">
                  <c:v>41949</c:v>
                </c:pt>
                <c:pt idx="10">
                  <c:v>41979</c:v>
                </c:pt>
                <c:pt idx="11">
                  <c:v>42010</c:v>
                </c:pt>
              </c:numCache>
            </c:numRef>
          </c:cat>
          <c:val>
            <c:numRef>
              <c:f>'CO#5'!$AG$5:$AR$5</c:f>
              <c:numCache>
                <c:formatCode>General</c:formatCode>
                <c:ptCount val="12"/>
                <c:pt idx="0">
                  <c:v>100</c:v>
                </c:pt>
                <c:pt idx="1">
                  <c:v>100</c:v>
                </c:pt>
                <c:pt idx="2">
                  <c:v>100</c:v>
                </c:pt>
                <c:pt idx="3">
                  <c:v>100</c:v>
                </c:pt>
                <c:pt idx="4">
                  <c:v>100</c:v>
                </c:pt>
                <c:pt idx="5">
                  <c:v>100</c:v>
                </c:pt>
                <c:pt idx="6">
                  <c:v>100</c:v>
                </c:pt>
                <c:pt idx="7">
                  <c:v>100</c:v>
                </c:pt>
                <c:pt idx="8">
                  <c:v>100</c:v>
                </c:pt>
                <c:pt idx="9">
                  <c:v>100</c:v>
                </c:pt>
                <c:pt idx="10">
                  <c:v>100</c:v>
                </c:pt>
                <c:pt idx="11">
                  <c:v>72.350230414746548</c:v>
                </c:pt>
              </c:numCache>
            </c:numRef>
          </c:val>
        </c:ser>
        <c:dLbls>
          <c:showLegendKey val="0"/>
          <c:showVal val="0"/>
          <c:showCatName val="0"/>
          <c:showSerName val="0"/>
          <c:showPercent val="0"/>
          <c:showBubbleSize val="0"/>
        </c:dLbls>
        <c:gapWidth val="150"/>
        <c:axId val="130882176"/>
        <c:axId val="130904448"/>
      </c:barChart>
      <c:dateAx>
        <c:axId val="130882176"/>
        <c:scaling>
          <c:orientation val="minMax"/>
        </c:scaling>
        <c:delete val="0"/>
        <c:axPos val="b"/>
        <c:majorGridlines>
          <c:spPr>
            <a:ln w="3175">
              <a:solidFill>
                <a:srgbClr val="969696"/>
              </a:solidFill>
              <a:prstDash val="sysDash"/>
            </a:ln>
          </c:spPr>
        </c:majorGridlines>
        <c:numFmt formatCode="mmm\-yy" sourceLinked="0"/>
        <c:majorTickMark val="out"/>
        <c:minorTickMark val="none"/>
        <c:tickLblPos val="nextTo"/>
        <c:spPr>
          <a:ln w="3175">
            <a:solidFill>
              <a:srgbClr val="000000"/>
            </a:solidFill>
            <a:prstDash val="solid"/>
          </a:ln>
        </c:spPr>
        <c:txPr>
          <a:bodyPr rot="0" vert="horz"/>
          <a:lstStyle/>
          <a:p>
            <a:pPr>
              <a:defRPr sz="825" b="1" i="0" u="none" strike="noStrike" baseline="0">
                <a:solidFill>
                  <a:srgbClr val="000000"/>
                </a:solidFill>
                <a:latin typeface="Arial"/>
                <a:ea typeface="Arial"/>
                <a:cs typeface="Arial"/>
              </a:defRPr>
            </a:pPr>
            <a:endParaRPr lang="en-US"/>
          </a:p>
        </c:txPr>
        <c:crossAx val="130904448"/>
        <c:crosses val="autoZero"/>
        <c:auto val="1"/>
        <c:lblOffset val="100"/>
        <c:baseTimeUnit val="months"/>
        <c:majorUnit val="1"/>
        <c:majorTimeUnit val="months"/>
        <c:minorUnit val="1"/>
        <c:minorTimeUnit val="months"/>
      </c:dateAx>
      <c:valAx>
        <c:axId val="130904448"/>
        <c:scaling>
          <c:orientation val="minMax"/>
          <c:max val="100"/>
          <c:min val="50"/>
        </c:scaling>
        <c:delete val="0"/>
        <c:axPos val="l"/>
        <c:majorGridlines>
          <c:spPr>
            <a:ln w="3175">
              <a:solidFill>
                <a:srgbClr val="808080"/>
              </a:solidFill>
              <a:prstDash val="sysDash"/>
            </a:ln>
          </c:spPr>
        </c:majorGridlines>
        <c:title>
          <c:tx>
            <c:rich>
              <a:bodyPr/>
              <a:lstStyle/>
              <a:p>
                <a:pPr>
                  <a:defRPr sz="900" b="1" i="0" u="none" strike="noStrike" baseline="0">
                    <a:solidFill>
                      <a:srgbClr val="000000"/>
                    </a:solidFill>
                    <a:latin typeface="Arial"/>
                    <a:ea typeface="Arial"/>
                    <a:cs typeface="Arial"/>
                  </a:defRPr>
                </a:pPr>
                <a:r>
                  <a:rPr lang="en-US"/>
                  <a:t>% Avaibality in a month</a:t>
                </a:r>
              </a:p>
            </c:rich>
          </c:tx>
          <c:layout>
            <c:manualLayout>
              <c:xMode val="edge"/>
              <c:yMode val="edge"/>
              <c:x val="1.5806111696522667E-2"/>
              <c:y val="0.30468791010498703"/>
            </c:manualLayout>
          </c:layout>
          <c:overlay val="0"/>
          <c:spPr>
            <a:noFill/>
            <a:ln w="25400">
              <a:noFill/>
            </a:ln>
          </c:spPr>
        </c:title>
        <c:numFmt formatCode="General" sourceLinked="1"/>
        <c:majorTickMark val="out"/>
        <c:minorTickMark val="none"/>
        <c:tickLblPos val="nextTo"/>
        <c:spPr>
          <a:ln w="3175">
            <a:solidFill>
              <a:srgbClr val="969696"/>
            </a:solidFill>
            <a:prstDash val="sysDash"/>
          </a:ln>
        </c:spPr>
        <c:txPr>
          <a:bodyPr rot="0" vert="horz"/>
          <a:lstStyle/>
          <a:p>
            <a:pPr>
              <a:defRPr sz="850" b="0" i="0" u="none" strike="noStrike" baseline="0">
                <a:solidFill>
                  <a:srgbClr val="000000"/>
                </a:solidFill>
                <a:latin typeface="Arial"/>
                <a:ea typeface="Arial"/>
                <a:cs typeface="Arial"/>
              </a:defRPr>
            </a:pPr>
            <a:endParaRPr lang="en-US"/>
          </a:p>
        </c:txPr>
        <c:crossAx val="130882176"/>
        <c:crosses val="autoZero"/>
        <c:crossBetween val="between"/>
        <c:majorUnit val="10"/>
        <c:minorUnit val="10"/>
      </c:valAx>
      <c:spPr>
        <a:solidFill>
          <a:srgbClr val="CCCCFF"/>
        </a:solidFill>
        <a:ln w="12700">
          <a:solidFill>
            <a:srgbClr val="969696"/>
          </a:solidFill>
          <a:prstDash val="solid"/>
        </a:ln>
      </c:spPr>
    </c:plotArea>
    <c:legend>
      <c:legendPos val="t"/>
      <c:layout>
        <c:manualLayout>
          <c:xMode val="edge"/>
          <c:yMode val="edge"/>
          <c:x val="0.60379379869402583"/>
          <c:y val="1.9531250000000003E-2"/>
          <c:w val="0.12287254740010647"/>
          <c:h val="0.10156250000000004"/>
        </c:manualLayout>
      </c:layout>
      <c:overlay val="0"/>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900" b="0" i="0" u="none" strike="noStrike" baseline="0">
          <a:solidFill>
            <a:srgbClr val="000000"/>
          </a:solidFill>
          <a:latin typeface="Arial"/>
          <a:ea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8163" cy="469900"/>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67" name="Rectangle 3"/>
          <p:cNvSpPr>
            <a:spLocks noGrp="1" noChangeArrowheads="1"/>
          </p:cNvSpPr>
          <p:nvPr>
            <p:ph type="dt" idx="1"/>
          </p:nvPr>
        </p:nvSpPr>
        <p:spPr bwMode="auto">
          <a:xfrm>
            <a:off x="4022725" y="0"/>
            <a:ext cx="3078163" cy="469900"/>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501650" y="704850"/>
            <a:ext cx="6099175" cy="3519488"/>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09613" y="4459288"/>
            <a:ext cx="5683250" cy="4224337"/>
          </a:xfrm>
          <a:prstGeom prst="rect">
            <a:avLst/>
          </a:prstGeom>
          <a:noFill/>
          <a:ln>
            <a:noFill/>
          </a:ln>
          <a:effectLst/>
          <a:extLst/>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916988"/>
            <a:ext cx="3078163" cy="469900"/>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71" name="Rectangle 7"/>
          <p:cNvSpPr>
            <a:spLocks noGrp="1" noChangeArrowheads="1"/>
          </p:cNvSpPr>
          <p:nvPr>
            <p:ph type="sldNum" sz="quarter" idx="5"/>
          </p:nvPr>
        </p:nvSpPr>
        <p:spPr bwMode="auto">
          <a:xfrm>
            <a:off x="4022725" y="8916988"/>
            <a:ext cx="3078163" cy="469900"/>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r">
              <a:defRPr sz="1200">
                <a:latin typeface="Arial" pitchFamily="34" charset="0"/>
                <a:cs typeface="Arial" pitchFamily="34" charset="0"/>
              </a:defRPr>
            </a:lvl1pPr>
          </a:lstStyle>
          <a:p>
            <a:pPr>
              <a:defRPr/>
            </a:pPr>
            <a:fld id="{EEF0AB23-F649-4F37-9278-5A22CB6DFF1E}" type="slidenum">
              <a:rPr lang="en-US"/>
              <a:pPr>
                <a:defRPr/>
              </a:pPr>
              <a:t>‹#›</a:t>
            </a:fld>
            <a:endParaRPr lang="en-US"/>
          </a:p>
        </p:txBody>
      </p:sp>
    </p:spTree>
    <p:extLst>
      <p:ext uri="{BB962C8B-B14F-4D97-AF65-F5344CB8AC3E}">
        <p14:creationId xmlns:p14="http://schemas.microsoft.com/office/powerpoint/2010/main" val="10524308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6"/>
          <p:cNvSpPr txBox="1">
            <a:spLocks noGrp="1" noChangeArrowheads="1"/>
          </p:cNvSpPr>
          <p:nvPr/>
        </p:nvSpPr>
        <p:spPr bwMode="auto">
          <a:xfrm>
            <a:off x="4019550" y="8918575"/>
            <a:ext cx="3081338" cy="468313"/>
          </a:xfrm>
          <a:prstGeom prst="rect">
            <a:avLst/>
          </a:prstGeom>
          <a:noFill/>
          <a:ln w="9525">
            <a:noFill/>
            <a:round/>
            <a:headEnd/>
            <a:tailEnd/>
          </a:ln>
        </p:spPr>
        <p:txBody>
          <a:bodyPr lIns="0" tIns="0" rIns="0" bIns="0" anchor="b"/>
          <a:lstStyle/>
          <a:p>
            <a:pPr algn="r" defTabSz="422275" hangingPunct="0">
              <a:lnSpc>
                <a:spcPct val="95000"/>
              </a:lnSpc>
              <a:buClr>
                <a:srgbClr val="000000"/>
              </a:buClr>
              <a:buSzPct val="100000"/>
              <a:buFont typeface="Times New Roman" pitchFamily="18" charset="0"/>
              <a:buNone/>
              <a:tabLst>
                <a:tab pos="669925" algn="l"/>
                <a:tab pos="1338263" algn="l"/>
                <a:tab pos="2008188" algn="l"/>
                <a:tab pos="2678113" algn="l"/>
              </a:tabLst>
            </a:pPr>
            <a:fld id="{04F4AF34-097F-4874-B41F-D04155D43D10}" type="slidenum">
              <a:rPr lang="en-US" altLang="en-US" sz="1300">
                <a:solidFill>
                  <a:srgbClr val="000000"/>
                </a:solidFill>
                <a:latin typeface="Times New Roman" pitchFamily="18" charset="0"/>
                <a:ea typeface="Microsoft YaHei" pitchFamily="34" charset="-122"/>
              </a:rPr>
              <a:pPr algn="r" defTabSz="422275" hangingPunct="0">
                <a:lnSpc>
                  <a:spcPct val="95000"/>
                </a:lnSpc>
                <a:buClr>
                  <a:srgbClr val="000000"/>
                </a:buClr>
                <a:buSzPct val="100000"/>
                <a:buFont typeface="Times New Roman" pitchFamily="18" charset="0"/>
                <a:buNone/>
                <a:tabLst>
                  <a:tab pos="669925" algn="l"/>
                  <a:tab pos="1338263" algn="l"/>
                  <a:tab pos="2008188" algn="l"/>
                  <a:tab pos="2678113" algn="l"/>
                </a:tabLst>
              </a:pPr>
              <a:t>3</a:t>
            </a:fld>
            <a:endParaRPr lang="en-US" altLang="en-US" sz="1300">
              <a:solidFill>
                <a:srgbClr val="000000"/>
              </a:solidFill>
              <a:latin typeface="Times New Roman" pitchFamily="18" charset="0"/>
              <a:ea typeface="Microsoft YaHei" pitchFamily="34" charset="-122"/>
            </a:endParaRPr>
          </a:p>
        </p:txBody>
      </p:sp>
      <p:sp>
        <p:nvSpPr>
          <p:cNvPr id="45059" name="Rectangle 1"/>
          <p:cNvSpPr>
            <a:spLocks noGrp="1" noRot="1" noChangeAspect="1" noChangeArrowheads="1" noTextEdit="1"/>
          </p:cNvSpPr>
          <p:nvPr>
            <p:ph type="sldImg"/>
          </p:nvPr>
        </p:nvSpPr>
        <p:spPr>
          <a:xfrm>
            <a:off x="500063" y="712788"/>
            <a:ext cx="6103937" cy="3521075"/>
          </a:xfrm>
          <a:solidFill>
            <a:srgbClr val="FFFFFF"/>
          </a:solidFill>
          <a:ln/>
        </p:spPr>
      </p:sp>
      <p:sp>
        <p:nvSpPr>
          <p:cNvPr id="45060" name="Rectangle 2"/>
          <p:cNvSpPr>
            <a:spLocks noGrp="1" noChangeArrowheads="1"/>
          </p:cNvSpPr>
          <p:nvPr>
            <p:ph type="body" idx="1"/>
          </p:nvPr>
        </p:nvSpPr>
        <p:spPr>
          <a:xfrm>
            <a:off x="711200" y="4459288"/>
            <a:ext cx="5681663" cy="4224337"/>
          </a:xfrm>
          <a:noFill/>
        </p:spPr>
        <p:txBody>
          <a:bodyPr wrap="none" lIns="0" tIns="0" rIns="0" bIns="0" anchor="ctr"/>
          <a:lstStyle/>
          <a:p>
            <a:endParaRPr lang="en-US" altLang="en-US" smtClean="0">
              <a:latin typeface="Arial" charset="0"/>
              <a:cs typeface="Arial" charset="0"/>
            </a:endParaRPr>
          </a:p>
        </p:txBody>
      </p:sp>
    </p:spTree>
    <p:extLst>
      <p:ext uri="{BB962C8B-B14F-4D97-AF65-F5344CB8AC3E}">
        <p14:creationId xmlns:p14="http://schemas.microsoft.com/office/powerpoint/2010/main" val="3285806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C05A1C1-C328-40CE-8527-64C07B8F77B8}"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23A2C10F-5D09-48D8-9A0E-E62EE25A3815}" type="datetime1">
              <a:rPr lang="en-US" altLang="en-US"/>
              <a:pPr>
                <a:defRPr/>
              </a:pPr>
              <a:t>4/20/2015</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5DB625A-4314-4AB0-A425-11B370FA22AE}"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376F59B5-29F4-4939-8B8E-5B5A9F684FB0}" type="datetime1">
              <a:rPr lang="en-US" altLang="en-US"/>
              <a:pPr>
                <a:defRPr/>
              </a:pPr>
              <a:t>4/20/2015</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7438" y="457200"/>
            <a:ext cx="2822575"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 y="457200"/>
            <a:ext cx="8316913"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B9FE962-8306-4376-8441-2F490D6FD97C}"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153070CB-2A40-4D3F-90A3-2C114B06A4B0}" type="datetime1">
              <a:rPr lang="en-US" altLang="en-US"/>
              <a:pPr>
                <a:defRPr/>
              </a:pPr>
              <a:t>4/20/2015</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38125" y="457200"/>
            <a:ext cx="11291888" cy="5897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sldNum" sz="quarter" idx="10"/>
          </p:nvPr>
        </p:nvSpPr>
        <p:spPr>
          <a:ln/>
        </p:spPr>
        <p:txBody>
          <a:bodyPr/>
          <a:lstStyle>
            <a:lvl1pPr>
              <a:defRPr/>
            </a:lvl1pPr>
          </a:lstStyle>
          <a:p>
            <a:pPr>
              <a:defRPr/>
            </a:pPr>
            <a:fld id="{92544057-B1A0-4E96-B963-49CF14D9616D}" type="slidenum">
              <a:rPr lang="en-US"/>
              <a:pPr>
                <a:defRPr/>
              </a:pPr>
              <a:t>‹#›</a:t>
            </a:fld>
            <a:endParaRPr lang="en-US"/>
          </a:p>
        </p:txBody>
      </p:sp>
      <p:sp>
        <p:nvSpPr>
          <p:cNvPr id="4" name="Rectangle 8"/>
          <p:cNvSpPr>
            <a:spLocks noGrp="1" noChangeArrowheads="1"/>
          </p:cNvSpPr>
          <p:nvPr>
            <p:ph type="dt" sz="half" idx="11"/>
          </p:nvPr>
        </p:nvSpPr>
        <p:spPr>
          <a:ln/>
        </p:spPr>
        <p:txBody>
          <a:bodyPr/>
          <a:lstStyle>
            <a:lvl1pPr>
              <a:defRPr/>
            </a:lvl1pPr>
          </a:lstStyle>
          <a:p>
            <a:pPr>
              <a:defRPr/>
            </a:pPr>
            <a:fld id="{119AAF74-02B0-4C44-BBFB-7EAE5D75D636}" type="datetime1">
              <a:rPr lang="en-US" altLang="en-US"/>
              <a:pPr>
                <a:defRPr/>
              </a:pPr>
              <a:t>4/20/2015</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38125" y="457200"/>
            <a:ext cx="11291888" cy="511175"/>
          </a:xfrm>
        </p:spPr>
        <p:txBody>
          <a:bodyPr/>
          <a:lstStyle/>
          <a:p>
            <a:r>
              <a:rPr lang="en-US"/>
              <a:t>Click to edit Master title style</a:t>
            </a:r>
          </a:p>
        </p:txBody>
      </p:sp>
      <p:sp>
        <p:nvSpPr>
          <p:cNvPr id="3" name="Table Placeholder 2"/>
          <p:cNvSpPr>
            <a:spLocks noGrp="1"/>
          </p:cNvSpPr>
          <p:nvPr>
            <p:ph type="tbl" idx="1"/>
          </p:nvPr>
        </p:nvSpPr>
        <p:spPr>
          <a:xfrm>
            <a:off x="238125" y="1863725"/>
            <a:ext cx="11291888" cy="4491038"/>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CEB18433-5FDA-465C-B897-9F45FD4186E8}"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72B159D1-3F67-4F5C-8896-D8AAA910D388}" type="datetime1">
              <a:rPr lang="en-US" altLang="en-US"/>
              <a:pPr>
                <a:defRPr/>
              </a:pPr>
              <a:t>4/20/2015</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1828800"/>
            <a:ext cx="11291888" cy="44910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828800"/>
            <a:ext cx="5568950"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9950" y="1828800"/>
            <a:ext cx="5570538"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CBF7C1F-E698-4C20-8D3F-AE3449E7088C}"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8F2F8BC4-0D99-4796-951B-21B9744965C5}" type="datetime1">
              <a:rPr lang="en-US" altLang="en-US"/>
              <a:pPr>
                <a:defRPr/>
              </a:pPr>
              <a:t>4/20/2015</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828800"/>
            <a:ext cx="11291888" cy="44910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5850" y="515938"/>
            <a:ext cx="2824163" cy="5803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515938"/>
            <a:ext cx="8324850" cy="5803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51000"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61075"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A59EBBD5-29D1-4AB8-AE2D-2C08EA47E590}"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790AC241-3279-4680-B206-775EA6A3D82F}" type="datetime1">
              <a:rPr lang="en-US" altLang="en-US"/>
              <a:pPr>
                <a:defRPr/>
              </a:pPr>
              <a:t>4/20/2015</a:t>
            </a:fld>
            <a:endParaRPr lang="en-US"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413" y="2133600"/>
            <a:ext cx="2744787" cy="365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8050" y="2133600"/>
            <a:ext cx="8081963" cy="365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 y="1863725"/>
            <a:ext cx="5568950"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59475" y="1863725"/>
            <a:ext cx="5570538"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164948EC-BA65-4518-941B-82C4873B2612}"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6AD62095-A416-4001-9388-F139AF07A0EB}" type="datetime1">
              <a:rPr lang="en-US" altLang="en-US"/>
              <a:pPr>
                <a:defRPr/>
              </a:pPr>
              <a:t>4/20/2015</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ED8B8992-513A-42A2-A643-0847274175F6}" type="slidenum">
              <a:rPr lang="en-US"/>
              <a:pPr>
                <a:defRPr/>
              </a:pPr>
              <a:t>‹#›</a:t>
            </a:fld>
            <a:endParaRPr lang="en-US"/>
          </a:p>
        </p:txBody>
      </p:sp>
      <p:sp>
        <p:nvSpPr>
          <p:cNvPr id="8" name="Rectangle 8"/>
          <p:cNvSpPr>
            <a:spLocks noGrp="1" noChangeArrowheads="1"/>
          </p:cNvSpPr>
          <p:nvPr>
            <p:ph type="dt" sz="half" idx="11"/>
          </p:nvPr>
        </p:nvSpPr>
        <p:spPr>
          <a:ln/>
        </p:spPr>
        <p:txBody>
          <a:bodyPr/>
          <a:lstStyle>
            <a:lvl1pPr>
              <a:defRPr/>
            </a:lvl1pPr>
          </a:lstStyle>
          <a:p>
            <a:pPr>
              <a:defRPr/>
            </a:pPr>
            <a:fld id="{7E737090-444B-4377-9577-094299DF99BE}" type="datetime1">
              <a:rPr lang="en-US" altLang="en-US"/>
              <a:pPr>
                <a:defRPr/>
              </a:pPr>
              <a:t>4/20/2015</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01D329ED-6E80-483F-92E1-5C83058CD1C2}" type="slidenum">
              <a:rPr lang="en-US"/>
              <a:pPr>
                <a:defRPr/>
              </a:pPr>
              <a:t>‹#›</a:t>
            </a:fld>
            <a:endParaRPr lang="en-US"/>
          </a:p>
        </p:txBody>
      </p:sp>
      <p:sp>
        <p:nvSpPr>
          <p:cNvPr id="4" name="Rectangle 8"/>
          <p:cNvSpPr>
            <a:spLocks noGrp="1" noChangeArrowheads="1"/>
          </p:cNvSpPr>
          <p:nvPr>
            <p:ph type="dt" sz="half" idx="11"/>
          </p:nvPr>
        </p:nvSpPr>
        <p:spPr>
          <a:ln/>
        </p:spPr>
        <p:txBody>
          <a:bodyPr/>
          <a:lstStyle>
            <a:lvl1pPr>
              <a:defRPr/>
            </a:lvl1pPr>
          </a:lstStyle>
          <a:p>
            <a:pPr>
              <a:defRPr/>
            </a:pPr>
            <a:fld id="{EEBC1DBF-61FA-4C2C-B7F4-14693E533656}" type="datetime1">
              <a:rPr lang="en-US" altLang="en-US"/>
              <a:pPr>
                <a:defRPr/>
              </a:pPr>
              <a:t>4/20/2015</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A2745BA-63AE-41DE-9DB3-B4B3D88E0A06}" type="slidenum">
              <a:rPr lang="en-US"/>
              <a:pPr>
                <a:defRPr/>
              </a:pPr>
              <a:t>‹#›</a:t>
            </a:fld>
            <a:endParaRPr lang="en-US"/>
          </a:p>
        </p:txBody>
      </p:sp>
      <p:sp>
        <p:nvSpPr>
          <p:cNvPr id="3" name="Rectangle 8"/>
          <p:cNvSpPr>
            <a:spLocks noGrp="1" noChangeArrowheads="1"/>
          </p:cNvSpPr>
          <p:nvPr>
            <p:ph type="dt" sz="half" idx="11"/>
          </p:nvPr>
        </p:nvSpPr>
        <p:spPr>
          <a:ln/>
        </p:spPr>
        <p:txBody>
          <a:bodyPr/>
          <a:lstStyle>
            <a:lvl1pPr>
              <a:defRPr/>
            </a:lvl1pPr>
          </a:lstStyle>
          <a:p>
            <a:pPr>
              <a:defRPr/>
            </a:pPr>
            <a:fld id="{31F9CF2A-E39A-430C-AEAC-3689B60BFD0B}" type="datetime1">
              <a:rPr lang="en-US" altLang="en-US"/>
              <a:pPr>
                <a:defRPr/>
              </a:pPr>
              <a:t>4/20/2015</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32BBC1E-EB77-49AF-B12E-CC42AB0CB109}"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4ED1007D-4BC4-4CA3-9333-CF4BAC409331}" type="datetime1">
              <a:rPr lang="en-US" altLang="en-US"/>
              <a:pPr>
                <a:defRPr/>
              </a:pPr>
              <a:t>4/20/2015</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DDEFC2F-3591-455B-A70E-BD64378CD84C}"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803B7597-ABA7-408C-A164-06783925EE58}" type="datetime1">
              <a:rPr lang="en-US" altLang="en-US"/>
              <a:pPr>
                <a:defRPr/>
              </a:pPr>
              <a:t>4/20/2015</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8125" y="457200"/>
            <a:ext cx="11291888" cy="5111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38125" y="1863725"/>
            <a:ext cx="11291888" cy="4491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028" name="Line 4"/>
          <p:cNvSpPr>
            <a:spLocks noChangeShapeType="1"/>
          </p:cNvSpPr>
          <p:nvPr/>
        </p:nvSpPr>
        <p:spPr bwMode="auto">
          <a:xfrm flipV="1">
            <a:off x="381000" y="968375"/>
            <a:ext cx="11172825" cy="0"/>
          </a:xfrm>
          <a:prstGeom prst="line">
            <a:avLst/>
          </a:prstGeom>
          <a:noFill/>
          <a:ln w="9525">
            <a:solidFill>
              <a:schemeClr val="tx1"/>
            </a:solidFill>
            <a:round/>
            <a:headEnd/>
            <a:tailEnd/>
          </a:ln>
        </p:spPr>
        <p:txBody>
          <a:bodyPr/>
          <a:lstStyle/>
          <a:p>
            <a:pPr algn="ctr">
              <a:defRPr/>
            </a:pPr>
            <a:endParaRPr lang="en-US"/>
          </a:p>
        </p:txBody>
      </p:sp>
      <p:sp>
        <p:nvSpPr>
          <p:cNvPr id="448518" name="Rectangle 6"/>
          <p:cNvSpPr>
            <a:spLocks noGrp="1" noChangeArrowheads="1"/>
          </p:cNvSpPr>
          <p:nvPr>
            <p:ph type="sldNum" sz="quarter" idx="4"/>
          </p:nvPr>
        </p:nvSpPr>
        <p:spPr bwMode="black">
          <a:xfrm>
            <a:off x="228600" y="6553200"/>
            <a:ext cx="476250"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1" hangingPunct="1">
              <a:spcBef>
                <a:spcPct val="0"/>
              </a:spcBef>
              <a:defRPr sz="800">
                <a:latin typeface="+mn-lt"/>
                <a:cs typeface="+mn-cs"/>
              </a:defRPr>
            </a:lvl1pPr>
          </a:lstStyle>
          <a:p>
            <a:pPr>
              <a:defRPr/>
            </a:pPr>
            <a:fld id="{AABA4B6F-0F1F-425A-BB37-383E3C9E5AF6}" type="slidenum">
              <a:rPr lang="en-US"/>
              <a:pPr>
                <a:defRPr/>
              </a:pPr>
              <a:t>‹#›</a:t>
            </a:fld>
            <a:endParaRPr lang="en-US"/>
          </a:p>
        </p:txBody>
      </p:sp>
      <p:sp>
        <p:nvSpPr>
          <p:cNvPr id="448520" name="Rectangle 8"/>
          <p:cNvSpPr>
            <a:spLocks noGrp="1" noChangeArrowheads="1"/>
          </p:cNvSpPr>
          <p:nvPr>
            <p:ph type="dt" sz="half" idx="2"/>
          </p:nvPr>
        </p:nvSpPr>
        <p:spPr bwMode="auto">
          <a:xfrm>
            <a:off x="685800" y="6553200"/>
            <a:ext cx="1306513"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a:defRPr sz="800"/>
            </a:lvl1pPr>
          </a:lstStyle>
          <a:p>
            <a:pPr>
              <a:defRPr/>
            </a:pPr>
            <a:fld id="{1DCE3844-AA1A-4931-82CA-05E3E386CAA9}" type="datetime1">
              <a:rPr lang="en-US" altLang="en-US"/>
              <a:pPr>
                <a:defRPr/>
              </a:pPr>
              <a:t>4/20/2015</a:t>
            </a:fld>
            <a:endParaRPr lang="en-US" altLang="en-US"/>
          </a:p>
        </p:txBody>
      </p:sp>
      <p:sp>
        <p:nvSpPr>
          <p:cNvPr id="98315"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98316"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pic>
        <p:nvPicPr>
          <p:cNvPr id="1033" name="Picture 8" descr="SMT Logo"/>
          <p:cNvPicPr>
            <a:picLocks noChangeAspect="1" noChangeArrowheads="1"/>
          </p:cNvPicPr>
          <p:nvPr/>
        </p:nvPicPr>
        <p:blipFill>
          <a:blip r:embed="rId15"/>
          <a:srcRect/>
          <a:stretch>
            <a:fillRect/>
          </a:stretch>
        </p:blipFill>
        <p:spPr bwMode="auto">
          <a:xfrm>
            <a:off x="203200" y="152400"/>
            <a:ext cx="1244600" cy="358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8" r:id="rId1"/>
    <p:sldLayoutId id="2147483667" r:id="rId2"/>
    <p:sldLayoutId id="2147483666" r:id="rId3"/>
    <p:sldLayoutId id="2147483665" r:id="rId4"/>
    <p:sldLayoutId id="2147483664" r:id="rId5"/>
    <p:sldLayoutId id="2147483663" r:id="rId6"/>
    <p:sldLayoutId id="2147483662" r:id="rId7"/>
    <p:sldLayoutId id="2147483661" r:id="rId8"/>
    <p:sldLayoutId id="2147483660" r:id="rId9"/>
    <p:sldLayoutId id="2147483659" r:id="rId10"/>
    <p:sldLayoutId id="2147483658" r:id="rId11"/>
    <p:sldLayoutId id="2147483657" r:id="rId12"/>
    <p:sldLayoutId id="2147483656" r:id="rId13"/>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2pPr>
      <a:lvl3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3pPr>
      <a:lvl4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4pPr>
      <a:lvl5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5pPr>
      <a:lvl6pPr marL="4572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6pPr>
      <a:lvl7pPr marL="9144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7pPr>
      <a:lvl8pPr marL="13716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8pPr>
      <a:lvl9pPr marL="18288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9pPr>
    </p:titleStyle>
    <p:body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eaLnBrk="0" fontAlgn="base" hangingPunct="0">
        <a:spcBef>
          <a:spcPct val="20000"/>
        </a:spcBef>
        <a:spcAft>
          <a:spcPct val="0"/>
        </a:spcAft>
        <a:buClr>
          <a:schemeClr val="bg1"/>
        </a:buClr>
        <a:buChar char="»"/>
        <a:defRPr sz="1600">
          <a:solidFill>
            <a:schemeClr val="bg1"/>
          </a:solidFill>
          <a:latin typeface="+mn-lt"/>
          <a:cs typeface="+mn-cs"/>
        </a:defRPr>
      </a:lvl6pPr>
      <a:lvl7pPr marL="2454275" indent="-163513" algn="l" rtl="0" eaLnBrk="0" fontAlgn="base" hangingPunct="0">
        <a:spcBef>
          <a:spcPct val="20000"/>
        </a:spcBef>
        <a:spcAft>
          <a:spcPct val="0"/>
        </a:spcAft>
        <a:buClr>
          <a:schemeClr val="bg1"/>
        </a:buClr>
        <a:buChar char="»"/>
        <a:defRPr sz="1600">
          <a:solidFill>
            <a:schemeClr val="bg1"/>
          </a:solidFill>
          <a:latin typeface="+mn-lt"/>
          <a:cs typeface="+mn-cs"/>
        </a:defRPr>
      </a:lvl7pPr>
      <a:lvl8pPr marL="2911475" indent="-163513" algn="l" rtl="0" eaLnBrk="0" fontAlgn="base" hangingPunct="0">
        <a:spcBef>
          <a:spcPct val="20000"/>
        </a:spcBef>
        <a:spcAft>
          <a:spcPct val="0"/>
        </a:spcAft>
        <a:buClr>
          <a:schemeClr val="bg1"/>
        </a:buClr>
        <a:buChar char="»"/>
        <a:defRPr sz="1600">
          <a:solidFill>
            <a:schemeClr val="bg1"/>
          </a:solidFill>
          <a:latin typeface="+mn-lt"/>
          <a:cs typeface="+mn-cs"/>
        </a:defRPr>
      </a:lvl8pPr>
      <a:lvl9pPr marL="3368675" indent="-163513" algn="l" rtl="0" eaLnBrk="0" fontAlgn="base" hangingPunct="0">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pic>
        <p:nvPicPr>
          <p:cNvPr id="15363"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15364"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9"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15366" name="Rectangle 2"/>
          <p:cNvSpPr>
            <a:spLocks noGrp="1" noChangeArrowheads="1"/>
          </p:cNvSpPr>
          <p:nvPr>
            <p:ph type="title"/>
          </p:nvPr>
        </p:nvSpPr>
        <p:spPr bwMode="auto">
          <a:xfrm>
            <a:off x="238125" y="515938"/>
            <a:ext cx="11291888" cy="8159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9" r:id="rId1"/>
    <p:sldLayoutId id="2147483678" r:id="rId2"/>
    <p:sldLayoutId id="2147483677" r:id="rId3"/>
    <p:sldLayoutId id="2147483676" r:id="rId4"/>
    <p:sldLayoutId id="2147483675" r:id="rId5"/>
    <p:sldLayoutId id="2147483674" r:id="rId6"/>
    <p:sldLayoutId id="2147483673" r:id="rId7"/>
    <p:sldLayoutId id="2147483672" r:id="rId8"/>
    <p:sldLayoutId id="2147483671" r:id="rId9"/>
    <p:sldLayoutId id="2147483670" r:id="rId10"/>
    <p:sldLayoutId id="214748366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sp>
        <p:nvSpPr>
          <p:cNvPr id="275459" name="Rectangle 6"/>
          <p:cNvSpPr>
            <a:spLocks noChangeArrowheads="1"/>
          </p:cNvSpPr>
          <p:nvPr/>
        </p:nvSpPr>
        <p:spPr bwMode="black">
          <a:xfrm>
            <a:off x="9866313" y="6537325"/>
            <a:ext cx="1784350" cy="184150"/>
          </a:xfrm>
          <a:prstGeom prst="rect">
            <a:avLst/>
          </a:prstGeom>
          <a:noFill/>
          <a:ln>
            <a:noFill/>
          </a:ln>
          <a:extLst/>
        </p:spPr>
        <p:txBody>
          <a:bodyPr lIns="92075" tIns="46038" rIns="92075" bIns="46038"/>
          <a:lstStyle>
            <a:lvl1pPr algn="l" eaLnBrk="0" hangingPunct="0">
              <a:defRPr>
                <a:solidFill>
                  <a:schemeClr val="tx1"/>
                </a:solidFill>
                <a:latin typeface="Arial" charset="0"/>
                <a:cs typeface="Arial" charset="0"/>
              </a:defRPr>
            </a:lvl1pPr>
            <a:lvl2pPr marL="742950" indent="-285750" algn="l" eaLnBrk="0" hangingPunct="0">
              <a:defRPr>
                <a:solidFill>
                  <a:schemeClr val="tx1"/>
                </a:solidFill>
                <a:latin typeface="Arial" charset="0"/>
                <a:cs typeface="Arial" charset="0"/>
              </a:defRPr>
            </a:lvl2pPr>
            <a:lvl3pPr marL="1143000" indent="-228600" algn="l" eaLnBrk="0" hangingPunct="0">
              <a:defRPr>
                <a:solidFill>
                  <a:schemeClr val="tx1"/>
                </a:solidFill>
                <a:latin typeface="Arial" charset="0"/>
                <a:cs typeface="Arial" charset="0"/>
              </a:defRPr>
            </a:lvl3pPr>
            <a:lvl4pPr marL="1600200" indent="-228600" algn="l" eaLnBrk="0" hangingPunct="0">
              <a:defRPr>
                <a:solidFill>
                  <a:schemeClr val="tx1"/>
                </a:solidFill>
                <a:latin typeface="Arial" charset="0"/>
                <a:cs typeface="Arial" charset="0"/>
              </a:defRPr>
            </a:lvl4pPr>
            <a:lvl5pPr marL="2057400" indent="-228600" algn="l"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altLang="en-US" sz="800" smtClean="0"/>
              <a:t>© 2013 IBM Corporation</a:t>
            </a:r>
            <a:endParaRPr lang="en-US" altLang="en-US" smtClean="0"/>
          </a:p>
        </p:txBody>
      </p:sp>
      <p:pic>
        <p:nvPicPr>
          <p:cNvPr id="27652"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27653"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0246" name="Text Box 8"/>
          <p:cNvSpPr txBox="1">
            <a:spLocks noChangeArrowheads="1"/>
          </p:cNvSpPr>
          <p:nvPr/>
        </p:nvSpPr>
        <p:spPr bwMode="auto">
          <a:xfrm>
            <a:off x="296863" y="6172200"/>
            <a:ext cx="5111750" cy="458788"/>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800" smtClean="0"/>
              <a:t>This report is solely for the use of Client personnel.  No part of it may be circulated, quoted, or reproduced for distribution outside the Client organization without prior written approval from IBM. This material was used by IBM during an oral presentation;  it is not a complete record of the discussion.</a:t>
            </a:r>
          </a:p>
        </p:txBody>
      </p:sp>
      <p:pic>
        <p:nvPicPr>
          <p:cNvPr id="27655" name="Picture 9"/>
          <p:cNvPicPr>
            <a:picLocks noChangeAspect="1" noChangeArrowheads="1"/>
          </p:cNvPicPr>
          <p:nvPr/>
        </p:nvPicPr>
        <p:blipFill>
          <a:blip r:embed="rId14"/>
          <a:srcRect/>
          <a:stretch>
            <a:fillRect/>
          </a:stretch>
        </p:blipFill>
        <p:spPr bwMode="auto">
          <a:xfrm>
            <a:off x="355600" y="3665538"/>
            <a:ext cx="11222038" cy="2420937"/>
          </a:xfrm>
          <a:prstGeom prst="rect">
            <a:avLst/>
          </a:prstGeom>
          <a:noFill/>
          <a:ln w="12700" algn="ctr">
            <a:noFill/>
            <a:miter lim="800000"/>
            <a:headEnd/>
            <a:tailEnd/>
          </a:ln>
        </p:spPr>
      </p:pic>
      <p:sp>
        <p:nvSpPr>
          <p:cNvPr id="10248"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27657" name="Rectangle 2"/>
          <p:cNvSpPr>
            <a:spLocks noGrp="1" noChangeArrowheads="1"/>
          </p:cNvSpPr>
          <p:nvPr>
            <p:ph type="title"/>
          </p:nvPr>
        </p:nvSpPr>
        <p:spPr bwMode="auto">
          <a:xfrm>
            <a:off x="908050" y="2133600"/>
            <a:ext cx="10979150" cy="15017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7658" name="Rectangle 3"/>
          <p:cNvSpPr>
            <a:spLocks noGrp="1" noChangeArrowheads="1"/>
          </p:cNvSpPr>
          <p:nvPr>
            <p:ph type="body" idx="1"/>
          </p:nvPr>
        </p:nvSpPr>
        <p:spPr bwMode="auto">
          <a:xfrm>
            <a:off x="1651000" y="4038600"/>
            <a:ext cx="866775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add subtitle</a:t>
            </a:r>
          </a:p>
        </p:txBody>
      </p:sp>
    </p:spTree>
  </p:cSld>
  <p:clrMap bg1="lt1" tx1="dk1" bg2="lt2" tx2="dk2" accent1="accent1" accent2="accent2" accent3="accent3" accent4="accent4" accent5="accent5" accent6="accent6" hlink="hlink" folHlink="folHlink"/>
  <p:sldLayoutIdLst>
    <p:sldLayoutId id="2147483690" r:id="rId1"/>
    <p:sldLayoutId id="2147483689" r:id="rId2"/>
    <p:sldLayoutId id="2147483688" r:id="rId3"/>
    <p:sldLayoutId id="2147483687" r:id="rId4"/>
    <p:sldLayoutId id="2147483686" r:id="rId5"/>
    <p:sldLayoutId id="2147483685" r:id="rId6"/>
    <p:sldLayoutId id="2147483684" r:id="rId7"/>
    <p:sldLayoutId id="2147483683" r:id="rId8"/>
    <p:sldLayoutId id="2147483682" r:id="rId9"/>
    <p:sldLayoutId id="2147483681" r:id="rId10"/>
    <p:sldLayoutId id="2147483680" r:id="rId11"/>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charset="0"/>
          <a:cs typeface="Arial" charset="0"/>
        </a:defRPr>
      </a:lvl2pPr>
      <a:lvl3pPr algn="l" rtl="0" eaLnBrk="0" fontAlgn="base" hangingPunct="0">
        <a:lnSpc>
          <a:spcPct val="90000"/>
        </a:lnSpc>
        <a:spcBef>
          <a:spcPct val="0"/>
        </a:spcBef>
        <a:spcAft>
          <a:spcPct val="0"/>
        </a:spcAft>
        <a:defRPr sz="2200">
          <a:solidFill>
            <a:schemeClr val="hlink"/>
          </a:solidFill>
          <a:latin typeface="Arial" charset="0"/>
          <a:cs typeface="Arial" charset="0"/>
        </a:defRPr>
      </a:lvl3pPr>
      <a:lvl4pPr algn="l" rtl="0" eaLnBrk="0" fontAlgn="base" hangingPunct="0">
        <a:lnSpc>
          <a:spcPct val="90000"/>
        </a:lnSpc>
        <a:spcBef>
          <a:spcPct val="0"/>
        </a:spcBef>
        <a:spcAft>
          <a:spcPct val="0"/>
        </a:spcAft>
        <a:defRPr sz="2200">
          <a:solidFill>
            <a:schemeClr val="hlink"/>
          </a:solidFill>
          <a:latin typeface="Arial" charset="0"/>
          <a:cs typeface="Arial" charset="0"/>
        </a:defRPr>
      </a:lvl4pPr>
      <a:lvl5pPr algn="l" rtl="0" eaLnBrk="0" fontAlgn="base" hangingPunct="0">
        <a:lnSpc>
          <a:spcPct val="90000"/>
        </a:lnSpc>
        <a:spcBef>
          <a:spcPct val="0"/>
        </a:spcBef>
        <a:spcAft>
          <a:spcPct val="0"/>
        </a:spcAft>
        <a:defRPr sz="2200">
          <a:solidFill>
            <a:schemeClr val="hlink"/>
          </a:solidFill>
          <a:latin typeface="Arial" charset="0"/>
          <a:cs typeface="Arial" charset="0"/>
        </a:defRPr>
      </a:lvl5pPr>
      <a:lvl6pPr marL="457200" algn="l" rtl="0" fontAlgn="base">
        <a:lnSpc>
          <a:spcPct val="90000"/>
        </a:lnSpc>
        <a:spcBef>
          <a:spcPct val="0"/>
        </a:spcBef>
        <a:spcAft>
          <a:spcPct val="0"/>
        </a:spcAft>
        <a:defRPr sz="2200">
          <a:solidFill>
            <a:schemeClr val="hlink"/>
          </a:solidFill>
          <a:latin typeface="Arial" charset="0"/>
          <a:cs typeface="Arial" charset="0"/>
        </a:defRPr>
      </a:lvl6pPr>
      <a:lvl7pPr marL="914400" algn="l" rtl="0" fontAlgn="base">
        <a:lnSpc>
          <a:spcPct val="90000"/>
        </a:lnSpc>
        <a:spcBef>
          <a:spcPct val="0"/>
        </a:spcBef>
        <a:spcAft>
          <a:spcPct val="0"/>
        </a:spcAft>
        <a:defRPr sz="2200">
          <a:solidFill>
            <a:schemeClr val="hlink"/>
          </a:solidFill>
          <a:latin typeface="Arial" charset="0"/>
          <a:cs typeface="Arial" charset="0"/>
        </a:defRPr>
      </a:lvl7pPr>
      <a:lvl8pPr marL="1371600" algn="l" rtl="0" fontAlgn="base">
        <a:lnSpc>
          <a:spcPct val="90000"/>
        </a:lnSpc>
        <a:spcBef>
          <a:spcPct val="0"/>
        </a:spcBef>
        <a:spcAft>
          <a:spcPct val="0"/>
        </a:spcAft>
        <a:defRPr sz="2200">
          <a:solidFill>
            <a:schemeClr val="hlink"/>
          </a:solidFill>
          <a:latin typeface="Arial" charset="0"/>
          <a:cs typeface="Arial" charset="0"/>
        </a:defRPr>
      </a:lvl8pPr>
      <a:lvl9pPr marL="1828800" algn="l" rtl="0" fontAlgn="base">
        <a:lnSpc>
          <a:spcPct val="90000"/>
        </a:lnSpc>
        <a:spcBef>
          <a:spcPct val="0"/>
        </a:spcBef>
        <a:spcAft>
          <a:spcPct val="0"/>
        </a:spcAft>
        <a:defRPr sz="2200">
          <a:solidFill>
            <a:schemeClr val="hlink"/>
          </a:solidFill>
          <a:latin typeface="Arial" charset="0"/>
          <a:cs typeface="Arial" charset="0"/>
        </a:defRPr>
      </a:lvl9pPr>
    </p:titleStyle>
    <p:bodyStyle>
      <a:lvl1pPr marL="173038" indent="-173038" algn="ctr" rtl="0" eaLnBrk="0" fontAlgn="base" hangingPunct="0">
        <a:spcBef>
          <a:spcPct val="20000"/>
        </a:spcBef>
        <a:spcAft>
          <a:spcPct val="0"/>
        </a:spcAft>
        <a:buClr>
          <a:schemeClr val="tx1"/>
        </a:buClr>
        <a:buFont typeface="Wingdings" pitchFamily="2" charset="2"/>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fontAlgn="base">
        <a:spcBef>
          <a:spcPct val="20000"/>
        </a:spcBef>
        <a:spcAft>
          <a:spcPct val="0"/>
        </a:spcAft>
        <a:buClr>
          <a:schemeClr val="bg1"/>
        </a:buClr>
        <a:buChar char="»"/>
        <a:defRPr sz="1600">
          <a:solidFill>
            <a:schemeClr val="bg1"/>
          </a:solidFill>
          <a:latin typeface="+mn-lt"/>
          <a:cs typeface="+mn-cs"/>
        </a:defRPr>
      </a:lvl6pPr>
      <a:lvl7pPr marL="2454275" indent="-163513" algn="l" rtl="0" fontAlgn="base">
        <a:spcBef>
          <a:spcPct val="20000"/>
        </a:spcBef>
        <a:spcAft>
          <a:spcPct val="0"/>
        </a:spcAft>
        <a:buClr>
          <a:schemeClr val="bg1"/>
        </a:buClr>
        <a:buChar char="»"/>
        <a:defRPr sz="1600">
          <a:solidFill>
            <a:schemeClr val="bg1"/>
          </a:solidFill>
          <a:latin typeface="+mn-lt"/>
          <a:cs typeface="+mn-cs"/>
        </a:defRPr>
      </a:lvl7pPr>
      <a:lvl8pPr marL="2911475" indent="-163513" algn="l" rtl="0" fontAlgn="base">
        <a:spcBef>
          <a:spcPct val="20000"/>
        </a:spcBef>
        <a:spcAft>
          <a:spcPct val="0"/>
        </a:spcAft>
        <a:buClr>
          <a:schemeClr val="bg1"/>
        </a:buClr>
        <a:buChar char="»"/>
        <a:defRPr sz="1600">
          <a:solidFill>
            <a:schemeClr val="bg1"/>
          </a:solidFill>
          <a:latin typeface="+mn-lt"/>
          <a:cs typeface="+mn-cs"/>
        </a:defRPr>
      </a:lvl8pPr>
      <a:lvl9pPr marL="3368675" indent="-163513" algn="l" rtl="0" fontAlgn="base">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2"/>
          <p:cNvSpPr>
            <a:spLocks noGrp="1"/>
          </p:cNvSpPr>
          <p:nvPr>
            <p:ph type="ctrTitle"/>
          </p:nvPr>
        </p:nvSpPr>
        <p:spPr/>
        <p:txBody>
          <a:bodyPr/>
          <a:lstStyle/>
          <a:p>
            <a:pPr algn="ctr"/>
            <a:r>
              <a:rPr lang="en-US" sz="3600" b="1" dirty="0" smtClean="0">
                <a:solidFill>
                  <a:schemeClr val="tx1"/>
                </a:solidFill>
                <a:cs typeface="Aharoni" pitchFamily="2" charset="-79"/>
              </a:rPr>
              <a:t>SMT Update </a:t>
            </a:r>
            <a:r>
              <a:rPr lang="en-US" sz="3600" b="1" dirty="0" smtClean="0">
                <a:solidFill>
                  <a:schemeClr val="tx1"/>
                </a:solidFill>
              </a:rPr>
              <a:t>To AMWG</a:t>
            </a:r>
            <a:br>
              <a:rPr lang="en-US" sz="3600" b="1" dirty="0" smtClean="0">
                <a:solidFill>
                  <a:schemeClr val="tx1"/>
                </a:solidFill>
              </a:rPr>
            </a:br>
            <a:endParaRPr lang="en-US" sz="3600" dirty="0" smtClean="0">
              <a:solidFill>
                <a:schemeClr val="tx1"/>
              </a:solidFill>
            </a:endParaRPr>
          </a:p>
        </p:txBody>
      </p:sp>
      <p:sp>
        <p:nvSpPr>
          <p:cNvPr id="40962" name="Subtitle 11"/>
          <p:cNvSpPr>
            <a:spLocks noGrp="1"/>
          </p:cNvSpPr>
          <p:nvPr>
            <p:ph type="subTitle" idx="1"/>
          </p:nvPr>
        </p:nvSpPr>
        <p:spPr>
          <a:xfrm>
            <a:off x="1782763" y="4191000"/>
            <a:ext cx="8321675" cy="1752600"/>
          </a:xfrm>
        </p:spPr>
        <p:txBody>
          <a:bodyPr/>
          <a:lstStyle/>
          <a:p>
            <a:r>
              <a:rPr lang="en-US" sz="2000" b="1" dirty="0" smtClean="0">
                <a:cs typeface="Aharoni" pitchFamily="2" charset="-79"/>
              </a:rPr>
              <a:t>MARCH 2015</a:t>
            </a:r>
            <a:br>
              <a:rPr lang="en-US" sz="2000" b="1" dirty="0" smtClean="0">
                <a:cs typeface="Aharoni" pitchFamily="2" charset="-79"/>
              </a:rPr>
            </a:br>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34" name="Rectangle 251"/>
          <p:cNvSpPr txBox="1">
            <a:spLocks noGrp="1" noChangeArrowheads="1"/>
          </p:cNvSpPr>
          <p:nvPr/>
        </p:nvSpPr>
        <p:spPr bwMode="black">
          <a:xfrm>
            <a:off x="200025" y="6502400"/>
            <a:ext cx="1308100" cy="320675"/>
          </a:xfrm>
          <a:prstGeom prst="rect">
            <a:avLst/>
          </a:prstGeom>
          <a:noFill/>
          <a:ln w="9525">
            <a:noFill/>
            <a:miter lim="800000"/>
            <a:headEnd/>
            <a:tailEnd/>
          </a:ln>
        </p:spPr>
        <p:txBody>
          <a:bodyPr/>
          <a:lstStyle/>
          <a:p>
            <a:pPr>
              <a:spcBef>
                <a:spcPct val="50000"/>
              </a:spcBef>
            </a:pPr>
            <a:fld id="{210B9116-3E37-4AA4-B52D-D808177C8942}" type="slidenum">
              <a:rPr lang="en-US" altLang="en-US" sz="1000" b="1">
                <a:solidFill>
                  <a:schemeClr val="bg1"/>
                </a:solidFill>
              </a:rPr>
              <a:pPr>
                <a:spcBef>
                  <a:spcPct val="50000"/>
                </a:spcBef>
              </a:pPr>
              <a:t>2</a:t>
            </a:fld>
            <a:endParaRPr lang="en-US" altLang="en-US" sz="1000" b="1">
              <a:solidFill>
                <a:schemeClr val="bg1"/>
              </a:solidFill>
            </a:endParaRPr>
          </a:p>
        </p:txBody>
      </p:sp>
      <p:sp>
        <p:nvSpPr>
          <p:cNvPr id="43035" name="TextBox 2"/>
          <p:cNvSpPr>
            <a:spLocks noGrp="1" noChangeArrowheads="1"/>
          </p:cNvSpPr>
          <p:nvPr>
            <p:ph type="title" idx="4294967295"/>
          </p:nvPr>
        </p:nvSpPr>
        <p:spPr>
          <a:xfrm>
            <a:off x="1752600" y="304800"/>
            <a:ext cx="10718800" cy="498475"/>
          </a:xfrm>
        </p:spPr>
        <p:txBody>
          <a:bodyPr anchor="ctr"/>
          <a:lstStyle/>
          <a:p>
            <a:pPr eaLnBrk="1" hangingPunct="1"/>
            <a:r>
              <a:rPr lang="en-US" altLang="en-US" sz="2400" b="1" dirty="0" smtClean="0">
                <a:solidFill>
                  <a:srgbClr val="758CFF"/>
                </a:solidFill>
              </a:rPr>
              <a:t>Monthly SMT Data Timeliness AMWG CR 2014 002</a:t>
            </a:r>
            <a:br>
              <a:rPr lang="en-US" altLang="en-US" sz="2400" b="1" dirty="0" smtClean="0">
                <a:solidFill>
                  <a:srgbClr val="758CFF"/>
                </a:solidFill>
              </a:rPr>
            </a:br>
            <a:r>
              <a:rPr lang="en-US" altLang="en-US" sz="2400" b="1" dirty="0" smtClean="0">
                <a:solidFill>
                  <a:srgbClr val="758CFF"/>
                </a:solidFill>
              </a:rPr>
              <a:t>End to End File Processing Completeness – March 2015</a:t>
            </a:r>
          </a:p>
        </p:txBody>
      </p:sp>
      <p:sp>
        <p:nvSpPr>
          <p:cNvPr id="43036" name="Text Box 6"/>
          <p:cNvSpPr txBox="1">
            <a:spLocks noChangeArrowheads="1"/>
          </p:cNvSpPr>
          <p:nvPr/>
        </p:nvSpPr>
        <p:spPr bwMode="auto">
          <a:xfrm>
            <a:off x="631371" y="4876799"/>
            <a:ext cx="10655300" cy="707886"/>
          </a:xfrm>
          <a:prstGeom prst="rect">
            <a:avLst/>
          </a:prstGeom>
          <a:noFill/>
          <a:ln w="9525">
            <a:noFill/>
            <a:miter lim="800000"/>
            <a:headEnd/>
            <a:tailEnd/>
          </a:ln>
        </p:spPr>
        <p:txBody>
          <a:bodyPr wrap="square">
            <a:spAutoFit/>
          </a:bodyPr>
          <a:lstStyle/>
          <a:p>
            <a:pPr>
              <a:spcBef>
                <a:spcPct val="50000"/>
              </a:spcBef>
            </a:pPr>
            <a:r>
              <a:rPr lang="en-US" altLang="en-US" sz="1000" i="1" u="sng" dirty="0"/>
              <a:t>% Timely Market Delivery</a:t>
            </a:r>
            <a:r>
              <a:rPr lang="en-US" altLang="en-US" sz="1000" dirty="0"/>
              <a:t> - % of files posted to market (FTPS) by 11:00pm out of # of files received by SMT by 11:00pm.</a:t>
            </a:r>
          </a:p>
          <a:p>
            <a:pPr>
              <a:spcBef>
                <a:spcPct val="50000"/>
              </a:spcBef>
            </a:pPr>
            <a:r>
              <a:rPr lang="en-US" altLang="en-US" sz="1000" i="1" u="sng" dirty="0"/>
              <a:t>% Portal Data Availability</a:t>
            </a:r>
            <a:r>
              <a:rPr lang="en-US" altLang="en-US" sz="1000" dirty="0"/>
              <a:t> - % of files loaded to the database for data availability on portal by 6:00am next day for the files received by 11:00pm</a:t>
            </a:r>
          </a:p>
          <a:p>
            <a:pPr>
              <a:spcBef>
                <a:spcPct val="50000"/>
              </a:spcBef>
            </a:pPr>
            <a:r>
              <a:rPr lang="en-US" altLang="en-US" sz="1000" dirty="0"/>
              <a:t>* A LSE file includes usage data for </a:t>
            </a:r>
            <a:r>
              <a:rPr lang="en-US" altLang="en-US" sz="1000" dirty="0" smtClean="0"/>
              <a:t>up to </a:t>
            </a:r>
            <a:r>
              <a:rPr lang="en-US" altLang="en-US" sz="1000" dirty="0"/>
              <a:t>50,000 ESIIDs. The master files are also considered for above metrics. </a:t>
            </a:r>
          </a:p>
        </p:txBody>
      </p:sp>
      <p:sp>
        <p:nvSpPr>
          <p:cNvPr id="43037" name="Text Box 7"/>
          <p:cNvSpPr txBox="1">
            <a:spLocks noChangeArrowheads="1"/>
          </p:cNvSpPr>
          <p:nvPr/>
        </p:nvSpPr>
        <p:spPr bwMode="auto">
          <a:xfrm>
            <a:off x="631371" y="5715000"/>
            <a:ext cx="10655300" cy="584775"/>
          </a:xfrm>
          <a:prstGeom prst="rect">
            <a:avLst/>
          </a:prstGeom>
          <a:noFill/>
          <a:ln w="9525">
            <a:noFill/>
            <a:miter lim="800000"/>
            <a:headEnd/>
            <a:tailEnd/>
          </a:ln>
        </p:spPr>
        <p:txBody>
          <a:bodyPr>
            <a:spAutoFit/>
          </a:bodyPr>
          <a:lstStyle/>
          <a:p>
            <a:pPr>
              <a:spcBef>
                <a:spcPct val="50000"/>
              </a:spcBef>
            </a:pPr>
            <a:r>
              <a:rPr lang="en-US" altLang="en-US" sz="1200" b="1" dirty="0"/>
              <a:t>Observed Anomalies</a:t>
            </a:r>
            <a:r>
              <a:rPr lang="en-US" altLang="en-US" sz="1200" dirty="0"/>
              <a:t>: </a:t>
            </a:r>
          </a:p>
          <a:p>
            <a:pPr>
              <a:buFontTx/>
              <a:buChar char="•"/>
            </a:pPr>
            <a:r>
              <a:rPr lang="en-US" sz="1000" b="1" dirty="0" smtClean="0"/>
              <a:t> 03/15 -03/16 </a:t>
            </a:r>
            <a:r>
              <a:rPr lang="en-US" sz="1000" dirty="0" smtClean="0"/>
              <a:t> –   SMT Received 2 LSE files from TNM{P After 7 PM</a:t>
            </a:r>
          </a:p>
          <a:p>
            <a:pPr>
              <a:buFontTx/>
              <a:buChar char="•"/>
            </a:pPr>
            <a:r>
              <a:rPr lang="en-US" sz="1000" b="1" dirty="0">
                <a:solidFill>
                  <a:srgbClr val="FF0000"/>
                </a:solidFill>
              </a:rPr>
              <a:t> </a:t>
            </a:r>
            <a:r>
              <a:rPr lang="en-US" sz="1000" b="1" dirty="0" smtClean="0">
                <a:solidFill>
                  <a:srgbClr val="FF0000"/>
                </a:solidFill>
              </a:rPr>
              <a:t>03/19 – 03/31 – Data not available due to outage </a:t>
            </a:r>
          </a:p>
        </p:txBody>
      </p:sp>
      <p:graphicFrame>
        <p:nvGraphicFramePr>
          <p:cNvPr id="8" name="Chart 7"/>
          <p:cNvGraphicFramePr>
            <a:graphicFrameLocks/>
          </p:cNvGraphicFramePr>
          <p:nvPr/>
        </p:nvGraphicFramePr>
        <p:xfrm>
          <a:off x="152400" y="1066800"/>
          <a:ext cx="11582400" cy="381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7" name="Rectangle 1"/>
          <p:cNvSpPr>
            <a:spLocks noChangeArrowheads="1"/>
          </p:cNvSpPr>
          <p:nvPr/>
        </p:nvSpPr>
        <p:spPr bwMode="auto">
          <a:xfrm>
            <a:off x="1447800" y="457200"/>
            <a:ext cx="9677400" cy="498475"/>
          </a:xfrm>
          <a:prstGeom prst="rect">
            <a:avLst/>
          </a:prstGeom>
          <a:noFill/>
          <a:ln w="9360">
            <a:noFill/>
            <a:miter lim="800000"/>
            <a:headEnd/>
            <a:tailEnd/>
          </a:ln>
        </p:spPr>
        <p:txBody>
          <a:bodyPr lIns="90000" tIns="45000" rIns="90000" bIns="45000" anchor="ctr"/>
          <a:lstStyle/>
          <a:p>
            <a:pPr defTabSz="457200">
              <a:lnSpc>
                <a:spcPct val="90000"/>
              </a:lnSpc>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2000" b="1" dirty="0">
                <a:ea typeface="Microsoft YaHei" pitchFamily="34" charset="-122"/>
              </a:rPr>
              <a:t>                   SMT </a:t>
            </a:r>
            <a:r>
              <a:rPr lang="en-US" altLang="en-US" sz="2000" dirty="0">
                <a:ea typeface="Microsoft YaHei" pitchFamily="34" charset="-122"/>
              </a:rPr>
              <a:t> </a:t>
            </a:r>
            <a:r>
              <a:rPr lang="en-US" altLang="en-US" sz="2000" b="1" dirty="0">
                <a:ea typeface="Microsoft YaHei" pitchFamily="34" charset="-122"/>
              </a:rPr>
              <a:t>API and FTPS Services Availability </a:t>
            </a:r>
            <a:r>
              <a:rPr lang="en-US" altLang="en-US" sz="2000" b="1" dirty="0"/>
              <a:t>– </a:t>
            </a:r>
            <a:r>
              <a:rPr lang="en-US" altLang="en-US" sz="2000" b="1" dirty="0" smtClean="0"/>
              <a:t>MAR-2015</a:t>
            </a:r>
            <a:endParaRPr lang="en-US" altLang="en-US" sz="2000" b="1" dirty="0"/>
          </a:p>
        </p:txBody>
      </p:sp>
      <p:sp>
        <p:nvSpPr>
          <p:cNvPr id="44048" name="Rectangle 2"/>
          <p:cNvSpPr>
            <a:spLocks noChangeArrowheads="1"/>
          </p:cNvSpPr>
          <p:nvPr/>
        </p:nvSpPr>
        <p:spPr bwMode="auto">
          <a:xfrm>
            <a:off x="1066800" y="4800600"/>
            <a:ext cx="10655300" cy="454025"/>
          </a:xfrm>
          <a:prstGeom prst="rect">
            <a:avLst/>
          </a:prstGeom>
          <a:noFill/>
          <a:ln w="9360">
            <a:noFill/>
            <a:miter lim="800000"/>
            <a:headEnd/>
            <a:tailEnd/>
          </a:ln>
        </p:spPr>
        <p:txBody>
          <a:bodyPr lIns="90000" tIns="45000" rIns="90000" bIns="45000">
            <a:spAutoFit/>
          </a:bodyPr>
          <a:lstStyle/>
          <a:p>
            <a:pPr defTabSz="457200">
              <a:spcBef>
                <a:spcPts val="900"/>
              </a:spcBef>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lang="en-US" altLang="en-US" sz="1200">
                <a:solidFill>
                  <a:srgbClr val="000000"/>
                </a:solidFill>
                <a:ea typeface="Microsoft YaHei" pitchFamily="34" charset="-122"/>
              </a:rPr>
              <a:t>The service availability is measured as a percentage of number of minutes the service was available out of the total number of minutes in a month excluding planned outages. </a:t>
            </a:r>
          </a:p>
        </p:txBody>
      </p:sp>
      <p:graphicFrame>
        <p:nvGraphicFramePr>
          <p:cNvPr id="5" name="Chart 4"/>
          <p:cNvGraphicFramePr>
            <a:graphicFrameLocks/>
          </p:cNvGraphicFramePr>
          <p:nvPr>
            <p:extLst>
              <p:ext uri="{D42A27DB-BD31-4B8C-83A1-F6EECF244321}">
                <p14:modId xmlns:p14="http://schemas.microsoft.com/office/powerpoint/2010/main" val="2208583324"/>
              </p:ext>
            </p:extLst>
          </p:nvPr>
        </p:nvGraphicFramePr>
        <p:xfrm>
          <a:off x="457200" y="1143001"/>
          <a:ext cx="10896600" cy="3505199"/>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7"/>
          <p:cNvSpPr txBox="1">
            <a:spLocks noChangeArrowheads="1"/>
          </p:cNvSpPr>
          <p:nvPr/>
        </p:nvSpPr>
        <p:spPr bwMode="auto">
          <a:xfrm>
            <a:off x="631371" y="5715000"/>
            <a:ext cx="10655300" cy="477054"/>
          </a:xfrm>
          <a:prstGeom prst="rect">
            <a:avLst/>
          </a:prstGeom>
          <a:noFill/>
          <a:ln w="9525">
            <a:noFill/>
            <a:miter lim="800000"/>
            <a:headEnd/>
            <a:tailEnd/>
          </a:ln>
        </p:spPr>
        <p:txBody>
          <a:bodyPr>
            <a:spAutoFit/>
          </a:bodyPr>
          <a:lstStyle/>
          <a:p>
            <a:pPr marL="171450" indent="-171450">
              <a:spcBef>
                <a:spcPct val="50000"/>
              </a:spcBef>
              <a:buFont typeface="Arial" panose="020B0604020202020204" pitchFamily="34" charset="0"/>
              <a:buChar char="•"/>
            </a:pPr>
            <a:r>
              <a:rPr lang="en-US" sz="1000" b="1" dirty="0" smtClean="0">
                <a:solidFill>
                  <a:srgbClr val="FF0000"/>
                </a:solidFill>
              </a:rPr>
              <a:t>FTPS was not available from 03/21/2015 6:00 to 03/22/2015 18:00 due to unplanned outage</a:t>
            </a:r>
          </a:p>
          <a:p>
            <a:pPr marL="171450" indent="-171450">
              <a:spcBef>
                <a:spcPct val="50000"/>
              </a:spcBef>
              <a:buFont typeface="Arial" panose="020B0604020202020204" pitchFamily="34" charset="0"/>
              <a:buChar char="•"/>
            </a:pPr>
            <a:r>
              <a:rPr lang="en-US" sz="1000" b="1" dirty="0" smtClean="0">
                <a:solidFill>
                  <a:srgbClr val="FF0000"/>
                </a:solidFill>
              </a:rPr>
              <a:t>API services were not available from 03/21/2015 6:00 through the end of month due to unplanned outage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Box 2"/>
          <p:cNvSpPr txBox="1">
            <a:spLocks noChangeArrowheads="1"/>
          </p:cNvSpPr>
          <p:nvPr/>
        </p:nvSpPr>
        <p:spPr bwMode="auto">
          <a:xfrm>
            <a:off x="1066800" y="457201"/>
            <a:ext cx="10058400" cy="381000"/>
          </a:xfrm>
          <a:prstGeom prst="rect">
            <a:avLst/>
          </a:prstGeom>
          <a:noFill/>
          <a:ln w="9525">
            <a:noFill/>
            <a:miter lim="800000"/>
            <a:headEnd/>
            <a:tailEnd/>
          </a:ln>
        </p:spPr>
        <p:txBody>
          <a:bodyPr anchor="ctr"/>
          <a:lstStyle/>
          <a:p>
            <a:pPr>
              <a:lnSpc>
                <a:spcPct val="90000"/>
              </a:lnSpc>
            </a:pPr>
            <a:r>
              <a:rPr lang="en-US" altLang="en-US" sz="2000" b="1" dirty="0" smtClean="0">
                <a:solidFill>
                  <a:srgbClr val="758CFF"/>
                </a:solidFill>
              </a:rPr>
              <a:t>       SMT </a:t>
            </a:r>
            <a:r>
              <a:rPr lang="en-US" altLang="en-US" sz="2000" b="1" dirty="0">
                <a:solidFill>
                  <a:srgbClr val="758CFF"/>
                </a:solidFill>
              </a:rPr>
              <a:t>Number of Accounts by Type AMWG CR 2014 009 – </a:t>
            </a:r>
            <a:r>
              <a:rPr lang="en-US" altLang="en-US" sz="2000" b="1" dirty="0" smtClean="0">
                <a:solidFill>
                  <a:srgbClr val="758CFF"/>
                </a:solidFill>
              </a:rPr>
              <a:t>MAR 2015</a:t>
            </a:r>
            <a:r>
              <a:rPr lang="en-US" altLang="en-US" sz="2000" b="1" dirty="0">
                <a:solidFill>
                  <a:srgbClr val="758CFF"/>
                </a:solidFill>
              </a:rPr>
              <a:t/>
            </a:r>
            <a:br>
              <a:rPr lang="en-US" altLang="en-US" sz="2000" b="1" dirty="0">
                <a:solidFill>
                  <a:srgbClr val="758CFF"/>
                </a:solidFill>
              </a:rPr>
            </a:br>
            <a:endParaRPr lang="en-US" altLang="en-US" sz="2000" b="1" dirty="0">
              <a:solidFill>
                <a:srgbClr val="758CFF"/>
              </a:solidFill>
            </a:endParaRPr>
          </a:p>
        </p:txBody>
      </p:sp>
      <p:graphicFrame>
        <p:nvGraphicFramePr>
          <p:cNvPr id="49262" name="Group 2158"/>
          <p:cNvGraphicFramePr>
            <a:graphicFrameLocks noGrp="1"/>
          </p:cNvGraphicFramePr>
          <p:nvPr>
            <p:extLst>
              <p:ext uri="{D42A27DB-BD31-4B8C-83A1-F6EECF244321}">
                <p14:modId xmlns:p14="http://schemas.microsoft.com/office/powerpoint/2010/main" val="3576358183"/>
              </p:ext>
            </p:extLst>
          </p:nvPr>
        </p:nvGraphicFramePr>
        <p:xfrm>
          <a:off x="1447800" y="684212"/>
          <a:ext cx="8686801" cy="6041136"/>
        </p:xfrm>
        <a:graphic>
          <a:graphicData uri="http://schemas.openxmlformats.org/drawingml/2006/table">
            <a:tbl>
              <a:tblPr>
                <a:tableStyleId>{284E427A-3D55-4303-BF80-6455036E1DE7}</a:tableStyleId>
              </a:tblPr>
              <a:tblGrid>
                <a:gridCol w="1917671"/>
                <a:gridCol w="1207053"/>
                <a:gridCol w="1097473"/>
                <a:gridCol w="1049323"/>
                <a:gridCol w="1155584"/>
                <a:gridCol w="1090831"/>
                <a:gridCol w="1168866"/>
              </a:tblGrid>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Registered Users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ONC</a:t>
                      </a:r>
                      <a:endParaRPr kumimoji="0" lang="en-US" sz="700" b="0" i="0" u="none" strike="noStrike" cap="none" normalizeH="0" baseline="0" smtClean="0">
                        <a:ln>
                          <a:noFill/>
                        </a:ln>
                        <a:solidFill>
                          <a:schemeClr val="tx1"/>
                        </a:solidFill>
                        <a:effectLst/>
                        <a:latin typeface="+mn-lt"/>
                        <a:cs typeface="Arial"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CNP</a:t>
                      </a:r>
                      <a:endParaRPr kumimoji="0" lang="en-US" sz="700" b="0" i="0" u="none" strike="noStrike" cap="none" normalizeH="0" baseline="0" smtClean="0">
                        <a:ln>
                          <a:noFill/>
                        </a:ln>
                        <a:solidFill>
                          <a:schemeClr val="tx1"/>
                        </a:solidFill>
                        <a:effectLst/>
                        <a:latin typeface="+mn-lt"/>
                        <a:cs typeface="Arial"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AEPN</a:t>
                      </a:r>
                      <a:endParaRPr kumimoji="0" lang="en-US" sz="700" b="0" i="0" u="none" strike="noStrike" cap="none" normalizeH="0" baseline="0" smtClean="0">
                        <a:ln>
                          <a:noFill/>
                        </a:ln>
                        <a:solidFill>
                          <a:schemeClr val="tx1"/>
                        </a:solidFill>
                        <a:effectLst/>
                        <a:latin typeface="+mn-lt"/>
                        <a:cs typeface="Arial"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AEPC</a:t>
                      </a:r>
                      <a:endParaRPr kumimoji="0" lang="en-US" sz="700" b="0" i="0" u="none" strike="noStrike" cap="none" normalizeH="0" baseline="0" smtClean="0">
                        <a:ln>
                          <a:noFill/>
                        </a:ln>
                        <a:solidFill>
                          <a:schemeClr val="tx1"/>
                        </a:solidFill>
                        <a:effectLst/>
                        <a:latin typeface="+mn-lt"/>
                        <a:cs typeface="Arial"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TNMP</a:t>
                      </a:r>
                      <a:endParaRPr kumimoji="0" lang="en-US" sz="700" b="0" i="0" u="none" strike="noStrike" cap="none" normalizeH="0" baseline="0" smtClean="0">
                        <a:ln>
                          <a:noFill/>
                        </a:ln>
                        <a:solidFill>
                          <a:schemeClr val="tx1"/>
                        </a:solidFill>
                        <a:effectLst/>
                        <a:latin typeface="+mn-lt"/>
                        <a:cs typeface="Arial"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TOTAL</a:t>
                      </a:r>
                      <a:endParaRPr kumimoji="0" lang="en-US" sz="700" b="0" i="0" u="none" strike="noStrike" cap="none" normalizeH="0" baseline="0" smtClean="0">
                        <a:ln>
                          <a:noFill/>
                        </a:ln>
                        <a:solidFill>
                          <a:schemeClr val="tx1"/>
                        </a:solidFill>
                        <a:effectLst/>
                        <a:latin typeface="+mn-lt"/>
                        <a:cs typeface="Arial" charset="0"/>
                      </a:endParaRPr>
                    </a:p>
                  </a:txBody>
                  <a:tcPr marT="9144" marB="9144" anchor="ctr"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700" dirty="0" smtClean="0">
                          <a:latin typeface="+mn-lt"/>
                        </a:rPr>
                        <a:t>Residential with Meter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30349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18836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2152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5296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2027</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58660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700" dirty="0" smtClean="0">
                          <a:latin typeface="+mn-lt"/>
                        </a:rPr>
                        <a:t>Residential(EN) with Meter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30212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18712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2148</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5200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2021</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58293</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700" dirty="0" smtClean="0">
                          <a:latin typeface="+mn-lt"/>
                        </a:rPr>
                        <a:t>Residential(ES) with Meter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137</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124</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4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96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367</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700" dirty="0" smtClean="0">
                          <a:latin typeface="+mn-lt"/>
                        </a:rPr>
                        <a:t>Residential Without Meter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11814</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8476</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1218</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1923</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296</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23727</a:t>
                      </a: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700" dirty="0" smtClean="0">
                          <a:latin typeface="+mn-lt"/>
                        </a:rPr>
                        <a:t>Total Residential Accounts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82020</a:t>
                      </a: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TDSP User</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419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39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11</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15</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486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TDSP Admin</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3</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4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4</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4</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3</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18</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NRC User</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58</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30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1</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1</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90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NRC Admin</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2025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1049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62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206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55</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3475</a:t>
                      </a: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63509">
                <a:tc>
                  <a:txBody>
                    <a:bodyPr/>
                    <a:lstStyle/>
                    <a:p>
                      <a:pPr algn="just"/>
                      <a:r>
                        <a:rPr lang="en-US" sz="700" dirty="0">
                          <a:latin typeface="+mn-lt"/>
                        </a:rPr>
                        <a:t>Total Agreements </a:t>
                      </a:r>
                    </a:p>
                  </a:txBody>
                  <a:tcPr anchor="ctr"/>
                </a:tc>
                <a:tc>
                  <a:txBody>
                    <a:bodyPr/>
                    <a:lstStyle/>
                    <a:p>
                      <a:pPr algn="r"/>
                      <a:r>
                        <a:rPr lang="en-US" sz="700" dirty="0" smtClean="0"/>
                        <a:t>149</a:t>
                      </a:r>
                      <a:endParaRPr lang="en-US" sz="700" dirty="0"/>
                    </a:p>
                  </a:txBody>
                  <a:tcPr anchor="ctr"/>
                </a:tc>
                <a:tc>
                  <a:txBody>
                    <a:bodyPr/>
                    <a:lstStyle/>
                    <a:p>
                      <a:pPr algn="r"/>
                      <a:r>
                        <a:rPr lang="en-US" sz="700" dirty="0" smtClean="0"/>
                        <a:t>322</a:t>
                      </a:r>
                      <a:endParaRPr lang="en-US" sz="700" dirty="0"/>
                    </a:p>
                  </a:txBody>
                  <a:tcPr anchor="ctr"/>
                </a:tc>
                <a:tc>
                  <a:txBody>
                    <a:bodyPr/>
                    <a:lstStyle/>
                    <a:p>
                      <a:pPr algn="r"/>
                      <a:r>
                        <a:rPr lang="en-US" sz="700" dirty="0" smtClean="0"/>
                        <a:t>1</a:t>
                      </a:r>
                      <a:endParaRPr lang="en-US" sz="700" dirty="0"/>
                    </a:p>
                  </a:txBody>
                  <a:tcPr anchor="ctr"/>
                </a:tc>
                <a:tc>
                  <a:txBody>
                    <a:bodyPr/>
                    <a:lstStyle/>
                    <a:p>
                      <a:pPr algn="r"/>
                      <a:r>
                        <a:rPr lang="en-US" sz="700" dirty="0" smtClean="0"/>
                        <a:t>0</a:t>
                      </a:r>
                      <a:endParaRPr lang="en-US" sz="700" dirty="0"/>
                    </a:p>
                  </a:txBody>
                  <a:tcPr anchor="ctr"/>
                </a:tc>
                <a:tc>
                  <a:txBody>
                    <a:bodyPr/>
                    <a:lstStyle/>
                    <a:p>
                      <a:pPr algn="r"/>
                      <a:r>
                        <a:rPr lang="en-US" sz="700" dirty="0" smtClean="0"/>
                        <a:t>0</a:t>
                      </a:r>
                      <a:endParaRPr lang="en-US" sz="700" dirty="0"/>
                    </a:p>
                  </a:txBody>
                  <a:tcPr anchor="ctr"/>
                </a:tc>
                <a:tc>
                  <a:txBody>
                    <a:bodyPr/>
                    <a:lstStyle/>
                    <a:p>
                      <a:pPr algn="r"/>
                      <a:r>
                        <a:rPr lang="en-US" sz="700" dirty="0" smtClean="0"/>
                        <a:t>472</a:t>
                      </a:r>
                      <a:endParaRPr lang="en-US" sz="700" dirty="0"/>
                    </a:p>
                  </a:txBody>
                  <a:tcPr anchor="ctr"/>
                </a:tc>
              </a:tr>
              <a:tr h="163509">
                <a:tc>
                  <a:txBody>
                    <a:bodyPr/>
                    <a:lstStyle/>
                    <a:p>
                      <a:pPr algn="just"/>
                      <a:r>
                        <a:rPr lang="en-US" sz="700" dirty="0" smtClean="0">
                          <a:latin typeface="+mn-lt"/>
                        </a:rPr>
                        <a:t>Energy </a:t>
                      </a:r>
                      <a:r>
                        <a:rPr lang="en-US" sz="700" dirty="0">
                          <a:latin typeface="+mn-lt"/>
                        </a:rPr>
                        <a:t>Data Agreements </a:t>
                      </a:r>
                    </a:p>
                  </a:txBody>
                  <a:tcPr anchor="ctr"/>
                </a:tc>
                <a:tc>
                  <a:txBody>
                    <a:bodyPr/>
                    <a:lstStyle/>
                    <a:p>
                      <a:pPr algn="r"/>
                      <a:r>
                        <a:rPr lang="en-US" sz="700" dirty="0" smtClean="0"/>
                        <a:t>59</a:t>
                      </a:r>
                      <a:endParaRPr lang="en-US" sz="700" dirty="0"/>
                    </a:p>
                  </a:txBody>
                  <a:tcPr anchor="ctr"/>
                </a:tc>
                <a:tc>
                  <a:txBody>
                    <a:bodyPr/>
                    <a:lstStyle/>
                    <a:p>
                      <a:pPr algn="r"/>
                      <a:r>
                        <a:rPr lang="en-US" sz="700" dirty="0" smtClean="0"/>
                        <a:t>27</a:t>
                      </a:r>
                      <a:endParaRPr lang="en-US" sz="700" dirty="0"/>
                    </a:p>
                  </a:txBody>
                  <a:tcPr anchor="ctr"/>
                </a:tc>
                <a:tc>
                  <a:txBody>
                    <a:bodyPr/>
                    <a:lstStyle/>
                    <a:p>
                      <a:pPr algn="r"/>
                      <a:r>
                        <a:rPr lang="en-US" sz="700" dirty="0" smtClean="0"/>
                        <a:t>1</a:t>
                      </a:r>
                      <a:endParaRPr lang="en-US" sz="700" dirty="0"/>
                    </a:p>
                  </a:txBody>
                  <a:tcPr anchor="ctr"/>
                </a:tc>
                <a:tc>
                  <a:txBody>
                    <a:bodyPr/>
                    <a:lstStyle/>
                    <a:p>
                      <a:pPr algn="r"/>
                      <a:r>
                        <a:rPr lang="en-US" sz="700" dirty="0" smtClean="0"/>
                        <a:t>0</a:t>
                      </a:r>
                      <a:endParaRPr lang="en-US" sz="700" dirty="0"/>
                    </a:p>
                  </a:txBody>
                  <a:tcPr anchor="ctr"/>
                </a:tc>
                <a:tc>
                  <a:txBody>
                    <a:bodyPr/>
                    <a:lstStyle/>
                    <a:p>
                      <a:pPr algn="r"/>
                      <a:r>
                        <a:rPr lang="en-US" sz="700" dirty="0" smtClean="0"/>
                        <a:t>0</a:t>
                      </a:r>
                      <a:endParaRPr lang="en-US" sz="700" dirty="0"/>
                    </a:p>
                  </a:txBody>
                  <a:tcPr anchor="ctr"/>
                </a:tc>
                <a:tc>
                  <a:txBody>
                    <a:bodyPr/>
                    <a:lstStyle/>
                    <a:p>
                      <a:pPr algn="r"/>
                      <a:r>
                        <a:rPr lang="en-US" sz="700" dirty="0" smtClean="0"/>
                        <a:t>87</a:t>
                      </a:r>
                      <a:endParaRPr lang="en-US" sz="700" dirty="0"/>
                    </a:p>
                  </a:txBody>
                  <a:tcPr anchor="ctr"/>
                </a:tc>
              </a:tr>
              <a:tr h="163509">
                <a:tc>
                  <a:txBody>
                    <a:bodyPr/>
                    <a:lstStyle/>
                    <a:p>
                      <a:pPr algn="just"/>
                      <a:r>
                        <a:rPr lang="en-US" sz="700" dirty="0">
                          <a:latin typeface="+mn-lt"/>
                        </a:rPr>
                        <a:t>Han Device Agreements </a:t>
                      </a:r>
                    </a:p>
                  </a:txBody>
                  <a:tcPr anchor="ctr"/>
                </a:tc>
                <a:tc>
                  <a:txBody>
                    <a:bodyPr/>
                    <a:lstStyle/>
                    <a:p>
                      <a:pPr algn="r"/>
                      <a:r>
                        <a:rPr lang="en-US" sz="700" dirty="0" smtClean="0"/>
                        <a:t>90</a:t>
                      </a:r>
                      <a:endParaRPr lang="en-US" sz="700" dirty="0"/>
                    </a:p>
                  </a:txBody>
                  <a:tcPr anchor="ctr"/>
                </a:tc>
                <a:tc>
                  <a:txBody>
                    <a:bodyPr/>
                    <a:lstStyle/>
                    <a:p>
                      <a:pPr algn="r"/>
                      <a:r>
                        <a:rPr lang="en-US" sz="700" dirty="0" smtClean="0"/>
                        <a:t>295</a:t>
                      </a:r>
                      <a:endParaRPr lang="en-US" sz="700" dirty="0"/>
                    </a:p>
                  </a:txBody>
                  <a:tcPr anchor="ctr"/>
                </a:tc>
                <a:tc>
                  <a:txBody>
                    <a:bodyPr/>
                    <a:lstStyle/>
                    <a:p>
                      <a:pPr algn="r"/>
                      <a:r>
                        <a:rPr lang="en-US" sz="700" dirty="0" smtClean="0"/>
                        <a:t>0</a:t>
                      </a:r>
                      <a:endParaRPr lang="en-US" sz="700" dirty="0"/>
                    </a:p>
                  </a:txBody>
                  <a:tcPr anchor="ctr"/>
                </a:tc>
                <a:tc>
                  <a:txBody>
                    <a:bodyPr/>
                    <a:lstStyle/>
                    <a:p>
                      <a:pPr algn="r"/>
                      <a:r>
                        <a:rPr lang="en-US" sz="700" dirty="0" smtClean="0"/>
                        <a:t>0</a:t>
                      </a:r>
                      <a:endParaRPr lang="en-US" sz="700" dirty="0"/>
                    </a:p>
                  </a:txBody>
                  <a:tcPr anchor="ctr"/>
                </a:tc>
                <a:tc>
                  <a:txBody>
                    <a:bodyPr/>
                    <a:lstStyle/>
                    <a:p>
                      <a:pPr algn="r"/>
                      <a:r>
                        <a:rPr lang="en-US" sz="700" dirty="0" smtClean="0"/>
                        <a:t>0</a:t>
                      </a:r>
                      <a:endParaRPr lang="en-US" sz="700" dirty="0"/>
                    </a:p>
                  </a:txBody>
                  <a:tcPr anchor="ctr"/>
                </a:tc>
                <a:tc>
                  <a:txBody>
                    <a:bodyPr/>
                    <a:lstStyle/>
                    <a:p>
                      <a:pPr algn="r"/>
                      <a:r>
                        <a:rPr lang="en-US" sz="700" dirty="0" smtClean="0"/>
                        <a:t>385</a:t>
                      </a:r>
                      <a:endParaRPr lang="en-US" sz="700" dirty="0"/>
                    </a:p>
                  </a:txBody>
                  <a:tcPr anchor="ctr"/>
                </a:tc>
              </a:tr>
              <a:tr h="163509">
                <a:tc>
                  <a:txBody>
                    <a:bodyPr/>
                    <a:lstStyle/>
                    <a:p>
                      <a:pPr algn="just"/>
                      <a:r>
                        <a:rPr lang="en-US" sz="700" dirty="0">
                          <a:latin typeface="+mn-lt"/>
                        </a:rPr>
                        <a:t>Han Service Agreements </a:t>
                      </a:r>
                    </a:p>
                  </a:txBody>
                  <a:tcPr anchor="ctr"/>
                </a:tc>
                <a:tc>
                  <a:txBody>
                    <a:bodyPr/>
                    <a:lstStyle/>
                    <a:p>
                      <a:pPr algn="r"/>
                      <a:r>
                        <a:rPr lang="en-US" sz="700" dirty="0" smtClean="0"/>
                        <a:t>0</a:t>
                      </a:r>
                      <a:endParaRPr lang="en-US" sz="700" dirty="0"/>
                    </a:p>
                  </a:txBody>
                  <a:tcPr/>
                </a:tc>
                <a:tc>
                  <a:txBody>
                    <a:bodyPr/>
                    <a:lstStyle/>
                    <a:p>
                      <a:pPr algn="r"/>
                      <a:r>
                        <a:rPr lang="en-US" sz="700" dirty="0" smtClean="0"/>
                        <a:t>0</a:t>
                      </a:r>
                      <a:endParaRPr lang="en-US" sz="700" dirty="0"/>
                    </a:p>
                  </a:txBody>
                  <a:tcPr/>
                </a:tc>
                <a:tc>
                  <a:txBody>
                    <a:bodyPr/>
                    <a:lstStyle/>
                    <a:p>
                      <a:pPr algn="r"/>
                      <a:r>
                        <a:rPr lang="en-US" sz="700" dirty="0" smtClean="0"/>
                        <a:t>0</a:t>
                      </a:r>
                      <a:endParaRPr lang="en-US" sz="700" dirty="0"/>
                    </a:p>
                  </a:txBody>
                  <a:tcPr/>
                </a:tc>
                <a:tc>
                  <a:txBody>
                    <a:bodyPr/>
                    <a:lstStyle/>
                    <a:p>
                      <a:pPr algn="r"/>
                      <a:r>
                        <a:rPr lang="en-US" sz="700" dirty="0" smtClean="0"/>
                        <a:t>0</a:t>
                      </a:r>
                      <a:endParaRPr lang="en-US" sz="700" dirty="0"/>
                    </a:p>
                  </a:txBody>
                  <a:tcPr/>
                </a:tc>
                <a:tc>
                  <a:txBody>
                    <a:bodyPr/>
                    <a:lstStyle/>
                    <a:p>
                      <a:pPr algn="r"/>
                      <a:r>
                        <a:rPr lang="en-US" sz="700" dirty="0" smtClean="0"/>
                        <a:t>0</a:t>
                      </a:r>
                      <a:endParaRPr lang="en-US" sz="700" dirty="0"/>
                    </a:p>
                  </a:txBody>
                  <a:tcPr/>
                </a:tc>
                <a:tc>
                  <a:txBody>
                    <a:bodyPr/>
                    <a:lstStyle/>
                    <a:p>
                      <a:pPr algn="r"/>
                      <a:r>
                        <a:rPr lang="en-US" sz="700" dirty="0" smtClean="0"/>
                        <a:t>0</a:t>
                      </a:r>
                      <a:endParaRPr lang="en-US" sz="700" dirty="0"/>
                    </a:p>
                  </a:txBody>
                  <a:tcPr/>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IN SMT</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7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ESI IDs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3425846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2344658</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196799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845582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189841</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7002726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Meters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3353386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2344626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197690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845766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189726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6931194</a:t>
                      </a:r>
                      <a:endParaRPr kumimoji="0" lang="en-US" sz="700" b="0" i="0" u="none" strike="noStrike" cap="none" normalizeH="0" baseline="0" dirty="0" smtClean="0">
                        <a:ln>
                          <a:noFill/>
                        </a:ln>
                        <a:solidFill>
                          <a:schemeClr val="tx1"/>
                        </a:solidFill>
                        <a:effectLst/>
                        <a:latin typeface="+mn-lt"/>
                        <a:ea typeface="MS Mincho" pitchFamily="49" charset="-128"/>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HAN Devices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3489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4753</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151</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258</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17</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8668</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Acknowledgement</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0</a:t>
                      </a:r>
                      <a:endParaRPr kumimoji="0" lang="en-US" sz="700" b="0" i="0" u="none" strike="noStrike" cap="none" normalizeH="0" baseline="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0</a:t>
                      </a:r>
                      <a:endParaRPr kumimoji="0" lang="en-US" sz="700" b="0" i="0" u="none" strike="noStrike" cap="none" normalizeH="0" baseline="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0</a:t>
                      </a:r>
                      <a:endParaRPr kumimoji="0" lang="en-US" sz="700" b="0" i="0" u="none" strike="noStrike" cap="none" normalizeH="0" baseline="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0</a:t>
                      </a:r>
                      <a:endParaRPr kumimoji="0" lang="en-US" sz="700" b="0" i="0" u="none" strike="noStrike" cap="none" normalizeH="0" baseline="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 </a:t>
                      </a:r>
                      <a:endParaRPr kumimoji="0" lang="en-US" sz="700" b="0" i="0" u="none" strike="noStrike" cap="none" normalizeH="0" baseline="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Pending</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dk1"/>
                          </a:solidFill>
                          <a:effectLst/>
                          <a:latin typeface="+mn-lt"/>
                          <a:cs typeface="+mn-cs"/>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7</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Meter Ready</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mn-lt"/>
                          <a:cs typeface="Arial" charset="0"/>
                        </a:rPr>
                        <a:t>812</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54</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dk1"/>
                          </a:solidFill>
                          <a:effectLst/>
                          <a:latin typeface="+mn-lt"/>
                          <a:cs typeface="+mn-cs"/>
                        </a:rPr>
                        <a:t>45</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120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Provisioned</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2677</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4692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106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138</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8</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HAN Messages (MTD)</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8</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12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20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HAN Messages (YTD)</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8</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19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27</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2186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HAN Messages (Cumulative)</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299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7383</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7682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Simple Text Messages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91</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2917</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Load Control Messages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79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2655</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Pricing Messages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89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49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Cancellation Messages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40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1762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Supplemental – (Friends)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Total Agreements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1415</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1160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70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77</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50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2772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Accepted Agreements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666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453</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34</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15</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1194</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Pending Agreements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8</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Revoked Agreements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193</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216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7</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431</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Expired Agreements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528</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465</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27</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44</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29</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1093</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Terminated Agreements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24</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46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 </a:t>
                      </a:r>
                      <a:endParaRPr kumimoji="0" lang="en-US" sz="700" b="0" i="0" u="none" strike="noStrike" cap="none" normalizeH="0" baseline="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smtClean="0">
                          <a:ln>
                            <a:noFill/>
                          </a:ln>
                          <a:effectLst/>
                          <a:latin typeface="+mn-lt"/>
                        </a:rPr>
                        <a:t> </a:t>
                      </a:r>
                      <a:endParaRPr kumimoji="0" lang="en-US" sz="700" b="0" i="0" u="none" strike="noStrike" cap="none" normalizeH="0" baseline="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TDSPs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REP</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dk1"/>
                          </a:solidFill>
                          <a:effectLst/>
                          <a:latin typeface="+mn-lt"/>
                          <a:cs typeface="+mn-cs"/>
                        </a:rPr>
                        <a:t>NRC</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Regulatory</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Third Party</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Registered Entities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5</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96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3387</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48</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Registered Users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486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694</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90</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6</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3</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Registered Admins</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18</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151</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3397</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3</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45</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074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HAN Messages Sent By</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291</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latin typeface="+mn-lt"/>
                        </a:rPr>
                        <a:t>7383</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latin typeface="+mn-lt"/>
                        </a:rPr>
                        <a:t> </a:t>
                      </a:r>
                      <a:endParaRPr kumimoji="0" lang="en-US" sz="700" b="0" i="0" u="none" strike="noStrike" cap="none" normalizeH="0" baseline="0" dirty="0" smtClean="0">
                        <a:ln>
                          <a:noFill/>
                        </a:ln>
                        <a:solidFill>
                          <a:schemeClr val="tx1"/>
                        </a:solidFill>
                        <a:effectLst/>
                        <a:latin typeface="+mn-lt"/>
                        <a:cs typeface="Arial" charset="0"/>
                      </a:endParaRPr>
                    </a:p>
                  </a:txBody>
                  <a:tcPr marT="9144" marB="9144" anchor="b" horzOverflow="overflow"/>
                </a:tc>
              </a:tr>
            </a:tbl>
          </a:graphicData>
        </a:graphic>
      </p:graphicFrame>
      <p:cxnSp>
        <p:nvCxnSpPr>
          <p:cNvPr id="7" name="Straight Connector 6"/>
          <p:cNvCxnSpPr/>
          <p:nvPr/>
        </p:nvCxnSpPr>
        <p:spPr bwMode="auto">
          <a:xfrm>
            <a:off x="304800" y="684212"/>
            <a:ext cx="11506200" cy="1588"/>
          </a:xfrm>
          <a:prstGeom prst="line">
            <a:avLst/>
          </a:prstGeom>
          <a:noFill/>
          <a:ln w="63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S&amp;C-2010">
  <a:themeElements>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noFill/>
        <a:ln w="12700" cap="flat" cmpd="dbl"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a:lstStyle/>
    </a:lnDef>
  </a:objectDefaults>
  <a:extraClrSchemeLst>
    <a:extraClrScheme>
      <a:clrScheme name="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S&amp;C-2010">
  <a:themeElements>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7_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7_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7_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24139</TotalTime>
  <Words>555</Words>
  <Application>Microsoft Office PowerPoint</Application>
  <PresentationFormat>Custom</PresentationFormat>
  <Paragraphs>346</Paragraphs>
  <Slides>4</Slides>
  <Notes>1</Notes>
  <HiddenSlides>0</HiddenSlides>
  <MMClips>0</MMClips>
  <ScaleCrop>false</ScaleCrop>
  <HeadingPairs>
    <vt:vector size="4" baseType="variant">
      <vt:variant>
        <vt:lpstr>Theme</vt:lpstr>
      </vt:variant>
      <vt:variant>
        <vt:i4>3</vt:i4>
      </vt:variant>
      <vt:variant>
        <vt:lpstr>Slide Titles</vt:lpstr>
      </vt:variant>
      <vt:variant>
        <vt:i4>4</vt:i4>
      </vt:variant>
    </vt:vector>
  </HeadingPairs>
  <TitlesOfParts>
    <vt:vector size="7" baseType="lpstr">
      <vt:lpstr>S&amp;C-2010</vt:lpstr>
      <vt:lpstr>Custom Design</vt:lpstr>
      <vt:lpstr>7_S&amp;C-2010</vt:lpstr>
      <vt:lpstr>SMT Update To AMWG </vt:lpstr>
      <vt:lpstr>Monthly SMT Data Timeliness AMWG CR 2014 002 End to End File Processing Completeness – March 2015</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SMT Usability</dc:title>
  <dc:creator>akhandu</dc:creator>
  <cp:lastModifiedBy>00018207</cp:lastModifiedBy>
  <cp:revision>798</cp:revision>
  <cp:lastPrinted>2014-05-01T16:40:31Z</cp:lastPrinted>
  <dcterms:modified xsi:type="dcterms:W3CDTF">2015-04-20T18:47:38Z</dcterms:modified>
</cp:coreProperties>
</file>