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72" r:id="rId2"/>
    <p:sldId id="302" r:id="rId3"/>
    <p:sldId id="438" r:id="rId4"/>
    <p:sldId id="490" r:id="rId5"/>
    <p:sldId id="471" r:id="rId6"/>
    <p:sldId id="457" r:id="rId7"/>
    <p:sldId id="406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9068" autoAdjust="0"/>
  </p:normalViewPr>
  <p:slideViewPr>
    <p:cSldViewPr>
      <p:cViewPr varScale="1">
        <p:scale>
          <a:sx n="131" d="100"/>
          <a:sy n="131" d="100"/>
        </p:scale>
        <p:origin x="-660" y="-90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7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552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April 16,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3/31/2015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5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3/31/2015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1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3/31/2015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008"/>
            <a:ext cx="9067800" cy="552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9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3/31/2015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" y="685801"/>
            <a:ext cx="9065016" cy="557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3/31/2015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749"/>
            <a:ext cx="9067800" cy="557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3/31/2015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3-5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Revision to 2015 Market System Enhancements Scope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Potential Vote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Project Spending </a:t>
            </a:r>
            <a:r>
              <a:rPr lang="en-US" sz="1600" dirty="0" smtClean="0"/>
              <a:t>Update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7</a:t>
            </a:r>
            <a:r>
              <a:rPr lang="en-US" sz="1600" dirty="0" smtClean="0"/>
              <a:t>-14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914400"/>
            <a:ext cx="8991600" cy="536631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2015 March Release</a:t>
            </a:r>
            <a:r>
              <a:rPr lang="en-US" sz="2400" dirty="0"/>
              <a:t>		</a:t>
            </a:r>
            <a:r>
              <a:rPr lang="en-US" sz="2400" i="1" dirty="0"/>
              <a:t>	</a:t>
            </a:r>
            <a:r>
              <a:rPr lang="en-US" sz="2400" i="1" dirty="0">
                <a:solidFill>
                  <a:srgbClr val="00B050"/>
                </a:solidFill>
              </a:rPr>
              <a:t> 		</a:t>
            </a:r>
            <a:r>
              <a:rPr lang="en-US" sz="2400" i="1" dirty="0" smtClean="0">
                <a:solidFill>
                  <a:srgbClr val="00B050"/>
                </a:solidFill>
              </a:rPr>
              <a:t>Complete</a:t>
            </a:r>
            <a:endParaRPr lang="en-US" sz="2400" dirty="0"/>
          </a:p>
          <a:p>
            <a:pPr lvl="1" eaLnBrk="1" hangingPunct="1"/>
            <a:r>
              <a:rPr lang="en-US" sz="1800" dirty="0"/>
              <a:t>SCR778 – Credit Exposure Calculations for NOIE Options Linked to RTM PTP </a:t>
            </a:r>
            <a:r>
              <a:rPr lang="en-US" sz="1800" dirty="0" smtClean="0"/>
              <a:t>Obligations</a:t>
            </a:r>
          </a:p>
          <a:p>
            <a:pPr lvl="1" eaLnBrk="1" hangingPunct="1"/>
            <a:r>
              <a:rPr lang="en-US" sz="1800" dirty="0"/>
              <a:t>MMS/OS Tech Refresh</a:t>
            </a:r>
          </a:p>
          <a:p>
            <a:pPr lvl="2" eaLnBrk="1" hangingPunct="1"/>
            <a:r>
              <a:rPr lang="en-US" sz="1600" dirty="0"/>
              <a:t>Impacts to MMS, CDR, CMM, CRR, CSI, MIS and S&amp;B</a:t>
            </a:r>
          </a:p>
          <a:p>
            <a:pPr lvl="2" eaLnBrk="1" hangingPunct="1"/>
            <a:endParaRPr lang="en-US" sz="1600" dirty="0"/>
          </a:p>
          <a:p>
            <a:pPr eaLnBrk="1" hangingPunct="1">
              <a:tabLst>
                <a:tab pos="6862763" algn="l"/>
              </a:tabLst>
            </a:pPr>
            <a:r>
              <a:rPr lang="en-US" sz="2400" dirty="0"/>
              <a:t>2015 March </a:t>
            </a:r>
            <a:r>
              <a:rPr lang="en-US" sz="2400" dirty="0" smtClean="0"/>
              <a:t>Release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>
                <a:solidFill>
                  <a:srgbClr val="00B050"/>
                </a:solidFill>
              </a:rPr>
              <a:t>	</a:t>
            </a:r>
            <a:r>
              <a:rPr lang="en-US" sz="2400" i="1" dirty="0" smtClean="0">
                <a:solidFill>
                  <a:srgbClr val="00B050"/>
                </a:solidFill>
              </a:rPr>
              <a:t>Still In </a:t>
            </a:r>
            <a:r>
              <a:rPr lang="en-US" sz="2400" i="1" dirty="0">
                <a:solidFill>
                  <a:srgbClr val="00B050"/>
                </a:solidFill>
              </a:rPr>
              <a:t>Flight</a:t>
            </a:r>
            <a:endParaRPr lang="en-US" sz="2400" dirty="0"/>
          </a:p>
          <a:p>
            <a:pPr lvl="1" eaLnBrk="1" hangingPunct="1"/>
            <a:r>
              <a:rPr lang="en-US" sz="1800" dirty="0"/>
              <a:t>SCR779 – Increase to the CRR Auction Transaction Limit</a:t>
            </a:r>
          </a:p>
          <a:p>
            <a:pPr lvl="2" eaLnBrk="1" hangingPunct="1"/>
            <a:r>
              <a:rPr lang="en-US" sz="1600" dirty="0"/>
              <a:t>Deferred due to issues during testing</a:t>
            </a:r>
          </a:p>
          <a:p>
            <a:pPr lvl="2" eaLnBrk="1" hangingPunct="1"/>
            <a:r>
              <a:rPr lang="en-US" sz="1600" dirty="0"/>
              <a:t>It is likely that the release will not be in production in time for the sequence 1 auction at the end of April.  However, we are still hopeful to have it in place for the sequence 2 auction in mid-May.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573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marL="0" indent="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Scope Change to 2015 Market System Enhancements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21085"/>
              </p:ext>
            </p:extLst>
          </p:nvPr>
        </p:nvGraphicFramePr>
        <p:xfrm>
          <a:off x="304800" y="2506109"/>
          <a:ext cx="8610600" cy="321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/>
                <a:gridCol w="1219200"/>
              </a:tblGrid>
              <a:tr h="35726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2015 Market System Enhancements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Timing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025">
                <a:tc>
                  <a:txBody>
                    <a:bodyPr/>
                    <a:lstStyle/>
                    <a:p>
                      <a:pPr marL="342900" lvl="0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Phase 1</a:t>
                      </a:r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NPRR626</a:t>
                      </a:r>
                      <a:r>
                        <a:rPr lang="en-US" sz="1600" dirty="0" smtClean="0"/>
                        <a:t> – Reliability Deployment Price Adder</a:t>
                      </a:r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NPRR665</a:t>
                      </a:r>
                      <a:r>
                        <a:rPr lang="en-US" sz="1600" dirty="0" smtClean="0"/>
                        <a:t> – As-Built Clarification of Reliability Deployment Price Adder</a:t>
                      </a:r>
                      <a:endParaRPr lang="en-US" sz="1600" b="1" dirty="0" smtClean="0"/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NPRR645</a:t>
                      </a:r>
                      <a:r>
                        <a:rPr lang="en-US" sz="1600" dirty="0" smtClean="0"/>
                        <a:t> – Real-Time On-Line Capacity Revisions</a:t>
                      </a:r>
                      <a:endParaRPr lang="en-US" sz="1600" b="1" dirty="0" smtClean="0"/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NPRR598</a:t>
                      </a:r>
                      <a:r>
                        <a:rPr lang="en-US" sz="1600" dirty="0" smtClean="0"/>
                        <a:t> – Clarify Inputs to PRC and ORDC</a:t>
                      </a:r>
                    </a:p>
                    <a:p>
                      <a:pPr marL="80010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OBD</a:t>
                      </a:r>
                      <a:r>
                        <a:rPr lang="en-US" sz="1600" dirty="0" smtClean="0"/>
                        <a:t> – Methodology for Setting Max Shadow Prices</a:t>
                      </a:r>
                    </a:p>
                    <a:p>
                      <a:pPr marL="342900" lvl="0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Phase 2</a:t>
                      </a:r>
                    </a:p>
                    <a:p>
                      <a:pPr marL="8001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dirty="0" smtClean="0"/>
                        <a:t>NPRR595</a:t>
                      </a:r>
                      <a:r>
                        <a:rPr lang="en-US" sz="1600" dirty="0" smtClean="0"/>
                        <a:t> – RRS Load Resource Treatment In ORDC</a:t>
                      </a:r>
                    </a:p>
                    <a:p>
                      <a:pPr marL="8001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strike="sngStrike" dirty="0" smtClean="0">
                          <a:solidFill>
                            <a:srgbClr val="FF0000"/>
                          </a:solidFill>
                        </a:rPr>
                        <a:t>NPRR568 Phase 2 </a:t>
                      </a:r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– Real-Time Reserve Price Adder Based on ORDC</a:t>
                      </a:r>
                    </a:p>
                    <a:p>
                      <a:pPr marL="8001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143000" algn="l"/>
                          <a:tab pos="2514600" algn="l"/>
                          <a:tab pos="6864350" algn="l"/>
                        </a:tabLst>
                        <a:defRPr/>
                      </a:pPr>
                      <a:r>
                        <a:rPr lang="en-US" sz="1600" b="1" strike="sngStrike" dirty="0" smtClean="0">
                          <a:solidFill>
                            <a:srgbClr val="FF0000"/>
                          </a:solidFill>
                        </a:rPr>
                        <a:t>NPRR644</a:t>
                      </a:r>
                      <a:r>
                        <a:rPr lang="en-US" sz="1600" strike="sngStrike" dirty="0" smtClean="0">
                          <a:solidFill>
                            <a:srgbClr val="FF0000"/>
                          </a:solidFill>
                        </a:rPr>
                        <a:t> – Operating Reserve Demand Curve Phase 2 Revisions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Ph1 – </a:t>
                      </a:r>
                      <a:r>
                        <a:rPr lang="en-US" sz="1600" dirty="0" smtClean="0"/>
                        <a:t>6/27-6/28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600" dirty="0" smtClean="0"/>
                    </a:p>
                    <a:p>
                      <a:pPr algn="ctr"/>
                      <a:r>
                        <a:rPr lang="en-US" dirty="0" smtClean="0"/>
                        <a:t>Ph2 – </a:t>
                      </a:r>
                      <a:r>
                        <a:rPr lang="en-US" sz="1600" dirty="0" smtClean="0"/>
                        <a:t>9/21-9/25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16"/>
          <p:cNvSpPr>
            <a:spLocks noGrp="1"/>
          </p:cNvSpPr>
          <p:nvPr>
            <p:ph idx="1"/>
          </p:nvPr>
        </p:nvSpPr>
        <p:spPr>
          <a:xfrm>
            <a:off x="84664" y="838200"/>
            <a:ext cx="8991600" cy="1600200"/>
          </a:xfrm>
        </p:spPr>
        <p:txBody>
          <a:bodyPr/>
          <a:lstStyle/>
          <a:p>
            <a:pPr eaLnBrk="1" hangingPunct="1"/>
            <a:r>
              <a:rPr lang="en-US" sz="1800" b="0" dirty="0" smtClean="0"/>
              <a:t>On 4/6/2014, WMS voted to recommend the removal of </a:t>
            </a:r>
            <a:r>
              <a:rPr lang="en-US" sz="1800" b="0" dirty="0"/>
              <a:t>NPRR568 Phase 2 </a:t>
            </a:r>
            <a:r>
              <a:rPr lang="en-US" sz="1800" b="0" dirty="0" smtClean="0"/>
              <a:t>and NPRR644 from </a:t>
            </a:r>
            <a:r>
              <a:rPr lang="en-US" sz="1800" b="0" dirty="0"/>
              <a:t>the </a:t>
            </a:r>
            <a:r>
              <a:rPr lang="en-US" sz="1800" b="0" dirty="0" smtClean="0"/>
              <a:t>September delivery and placed in the “TBD” bucket until further notice</a:t>
            </a:r>
          </a:p>
          <a:p>
            <a:pPr eaLnBrk="1" hangingPunct="1"/>
            <a:r>
              <a:rPr lang="en-US" sz="1800" b="0" dirty="0" smtClean="0"/>
              <a:t>WMS referred to the Demand Side Working Group (DSWG) for feedback</a:t>
            </a:r>
            <a:endParaRPr lang="en-U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176075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40803032"/>
              </p:ext>
            </p:extLst>
          </p:nvPr>
        </p:nvGraphicFramePr>
        <p:xfrm>
          <a:off x="76200" y="762001"/>
          <a:ext cx="8979017" cy="3315317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6/13 – 6/28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8/10 – 8/14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9/21 – 9/25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07548" y="1320529"/>
            <a:ext cx="389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endParaRPr lang="en-US" sz="700" i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427157" y="1324235"/>
            <a:ext cx="3893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35557" y="1329154"/>
            <a:ext cx="389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0568" y="1329228"/>
            <a:ext cx="389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52320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7881"/>
                <a:gridCol w="1023142"/>
                <a:gridCol w="1619975"/>
                <a:gridCol w="1449452"/>
                <a:gridCol w="1007660"/>
                <a:gridCol w="1143000"/>
                <a:gridCol w="1530788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Mar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NPRR210, NPRR664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NPRR493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NPRR256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NPRR568-ph2, NPRR644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37718" y="1320915"/>
            <a:ext cx="38930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1000" i="1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0" y="1323507"/>
            <a:ext cx="0" cy="2411987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110654" y="1698671"/>
            <a:ext cx="1470746" cy="134932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629398" y="2087513"/>
            <a:ext cx="992411" cy="217968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6635806" y="1471771"/>
            <a:ext cx="60558" cy="60650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072495" y="2237169"/>
            <a:ext cx="699905" cy="203003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1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use those funds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7713"/>
            <a:ext cx="894573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Business Integration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3/31/2015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3/31/2015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1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3/31/2015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4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83279</TotalTime>
  <Words>550</Words>
  <Application>Microsoft Office PowerPoint</Application>
  <PresentationFormat>On-screen Show (4:3)</PresentationFormat>
  <Paragraphs>200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PowerPoint Presentation</vt:lpstr>
      <vt:lpstr>2015 Project Update – Agenda</vt:lpstr>
      <vt:lpstr>Recent / Upcoming Project Highlights</vt:lpstr>
      <vt:lpstr>Scope Change to 2015 Market System Enhancements</vt:lpstr>
      <vt:lpstr>2015 Release Targets – Board-Approved NPRRs / SCRs / xGRRs</vt:lpstr>
      <vt:lpstr>2015 Project Spending Update</vt:lpstr>
      <vt:lpstr>Business Integration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1861</cp:revision>
  <cp:lastPrinted>2015-03-10T14:20:44Z</cp:lastPrinted>
  <dcterms:created xsi:type="dcterms:W3CDTF">2005-04-21T14:28:35Z</dcterms:created>
  <dcterms:modified xsi:type="dcterms:W3CDTF">2015-04-15T18:31:24Z</dcterms:modified>
</cp:coreProperties>
</file>