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8" r:id="rId3"/>
  </p:sldMasterIdLst>
  <p:notesMasterIdLst>
    <p:notesMasterId r:id="rId11"/>
  </p:notesMasterIdLst>
  <p:sldIdLst>
    <p:sldId id="279" r:id="rId4"/>
    <p:sldId id="275" r:id="rId5"/>
    <p:sldId id="340" r:id="rId6"/>
    <p:sldId id="342" r:id="rId7"/>
    <p:sldId id="348" r:id="rId8"/>
    <p:sldId id="349" r:id="rId9"/>
    <p:sldId id="351" r:id="rId1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2007" autoAdjust="0"/>
  </p:normalViewPr>
  <p:slideViewPr>
    <p:cSldViewPr>
      <p:cViewPr varScale="1">
        <p:scale>
          <a:sx n="97" d="100"/>
          <a:sy n="97" d="100"/>
        </p:scale>
        <p:origin x="-11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7D4FCA-433C-4786-8881-47A788AD0B7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4C36FD-1927-4839-B95A-22F20148C605}">
      <dgm:prSet phldrT="[Text]"/>
      <dgm:spPr/>
      <dgm:t>
        <a:bodyPr/>
        <a:lstStyle/>
        <a:p>
          <a:r>
            <a:rPr lang="en-US" dirty="0" smtClean="0"/>
            <a:t>2014 LTSA Review</a:t>
          </a:r>
          <a:endParaRPr lang="en-US" dirty="0"/>
        </a:p>
      </dgm:t>
    </dgm:pt>
    <dgm:pt modelId="{F83E2E70-6A9D-418F-B5C5-18DDF20ACD31}" type="parTrans" cxnId="{E942981D-A639-4847-91BD-ED73973F2C99}">
      <dgm:prSet/>
      <dgm:spPr/>
      <dgm:t>
        <a:bodyPr/>
        <a:lstStyle/>
        <a:p>
          <a:endParaRPr lang="en-US"/>
        </a:p>
      </dgm:t>
    </dgm:pt>
    <dgm:pt modelId="{C2E732DD-32FD-45B8-A5D0-FE3D3D9CCA26}" type="sibTrans" cxnId="{E942981D-A639-4847-91BD-ED73973F2C99}">
      <dgm:prSet/>
      <dgm:spPr/>
      <dgm:t>
        <a:bodyPr/>
        <a:lstStyle/>
        <a:p>
          <a:endParaRPr lang="en-US"/>
        </a:p>
      </dgm:t>
    </dgm:pt>
    <dgm:pt modelId="{00B11D6A-8CE5-4EC4-8B9E-14AD0AEB955A}">
      <dgm:prSet phldrT="[Text]"/>
      <dgm:spPr/>
      <dgm:t>
        <a:bodyPr/>
        <a:lstStyle/>
        <a:p>
          <a:r>
            <a:rPr lang="en-US" dirty="0" smtClean="0"/>
            <a:t>Review drivers, scenarios  and results from 2014 LTSA</a:t>
          </a:r>
          <a:endParaRPr lang="en-US" dirty="0"/>
        </a:p>
      </dgm:t>
    </dgm:pt>
    <dgm:pt modelId="{F6FEF599-FE80-4388-B459-2A371E259988}" type="parTrans" cxnId="{61D7BA4C-43B1-45DF-BE4B-033A9C5A181E}">
      <dgm:prSet/>
      <dgm:spPr/>
      <dgm:t>
        <a:bodyPr/>
        <a:lstStyle/>
        <a:p>
          <a:endParaRPr lang="en-US"/>
        </a:p>
      </dgm:t>
    </dgm:pt>
    <dgm:pt modelId="{B9A05AC1-4CA6-4C01-9E0F-B52360A5B4E6}" type="sibTrans" cxnId="{61D7BA4C-43B1-45DF-BE4B-033A9C5A181E}">
      <dgm:prSet/>
      <dgm:spPr/>
      <dgm:t>
        <a:bodyPr/>
        <a:lstStyle/>
        <a:p>
          <a:endParaRPr lang="en-US"/>
        </a:p>
      </dgm:t>
    </dgm:pt>
    <dgm:pt modelId="{D7806120-0C43-4E24-AD46-25E3CD14B560}">
      <dgm:prSet phldrT="[Text]"/>
      <dgm:spPr/>
      <dgm:t>
        <a:bodyPr/>
        <a:lstStyle/>
        <a:p>
          <a:r>
            <a:rPr lang="en-US" dirty="0" smtClean="0"/>
            <a:t>Identify scenarios that can be developed further</a:t>
          </a:r>
          <a:endParaRPr lang="en-US" dirty="0"/>
        </a:p>
      </dgm:t>
    </dgm:pt>
    <dgm:pt modelId="{5FACF00E-A190-4F70-97AB-B7E0C60BD86C}" type="parTrans" cxnId="{FFF18F3C-EF39-4D85-8744-C62AFEC2324A}">
      <dgm:prSet/>
      <dgm:spPr/>
      <dgm:t>
        <a:bodyPr/>
        <a:lstStyle/>
        <a:p>
          <a:endParaRPr lang="en-US"/>
        </a:p>
      </dgm:t>
    </dgm:pt>
    <dgm:pt modelId="{20228616-B640-4050-B417-CC3F37514A10}" type="sibTrans" cxnId="{FFF18F3C-EF39-4D85-8744-C62AFEC2324A}">
      <dgm:prSet/>
      <dgm:spPr/>
      <dgm:t>
        <a:bodyPr/>
        <a:lstStyle/>
        <a:p>
          <a:endParaRPr lang="en-US"/>
        </a:p>
      </dgm:t>
    </dgm:pt>
    <dgm:pt modelId="{16DE0DDF-2413-4408-B497-700386D9B30E}">
      <dgm:prSet phldrT="[Text]"/>
      <dgm:spPr/>
      <dgm:t>
        <a:bodyPr/>
        <a:lstStyle/>
        <a:p>
          <a:r>
            <a:rPr lang="en-US" dirty="0" smtClean="0"/>
            <a:t>Review of trends and forecasts</a:t>
          </a:r>
          <a:endParaRPr lang="en-US" dirty="0"/>
        </a:p>
      </dgm:t>
    </dgm:pt>
    <dgm:pt modelId="{ACA5ABE1-91FB-4E43-8DFC-E1902EB4043B}" type="parTrans" cxnId="{A7356FA9-E15C-401F-8B6D-F431F67471E7}">
      <dgm:prSet/>
      <dgm:spPr/>
      <dgm:t>
        <a:bodyPr/>
        <a:lstStyle/>
        <a:p>
          <a:endParaRPr lang="en-US"/>
        </a:p>
      </dgm:t>
    </dgm:pt>
    <dgm:pt modelId="{68E3AD1A-710F-4163-BBEF-0C12136EB710}" type="sibTrans" cxnId="{A7356FA9-E15C-401F-8B6D-F431F67471E7}">
      <dgm:prSet/>
      <dgm:spPr/>
      <dgm:t>
        <a:bodyPr/>
        <a:lstStyle/>
        <a:p>
          <a:endParaRPr lang="en-US"/>
        </a:p>
      </dgm:t>
    </dgm:pt>
    <dgm:pt modelId="{3D77F875-159B-4379-A189-BC75AE1F309C}">
      <dgm:prSet phldrT="[Text]"/>
      <dgm:spPr/>
      <dgm:t>
        <a:bodyPr/>
        <a:lstStyle/>
        <a:p>
          <a:r>
            <a:rPr lang="en-US" dirty="0" smtClean="0"/>
            <a:t>Expert presentations</a:t>
          </a:r>
          <a:endParaRPr lang="en-US" dirty="0"/>
        </a:p>
      </dgm:t>
    </dgm:pt>
    <dgm:pt modelId="{394AC2D1-A686-490A-975C-9CAAF458139E}" type="parTrans" cxnId="{DD4E3F23-73BD-43C7-82AB-81BD73DC07E4}">
      <dgm:prSet/>
      <dgm:spPr/>
      <dgm:t>
        <a:bodyPr/>
        <a:lstStyle/>
        <a:p>
          <a:endParaRPr lang="en-US"/>
        </a:p>
      </dgm:t>
    </dgm:pt>
    <dgm:pt modelId="{70EAB150-8369-426A-B96B-D5186E702D55}" type="sibTrans" cxnId="{DD4E3F23-73BD-43C7-82AB-81BD73DC07E4}">
      <dgm:prSet/>
      <dgm:spPr/>
      <dgm:t>
        <a:bodyPr/>
        <a:lstStyle/>
        <a:p>
          <a:endParaRPr lang="en-US"/>
        </a:p>
      </dgm:t>
    </dgm:pt>
    <dgm:pt modelId="{6235492E-DABD-4AAA-BEF5-749A40D5BBDD}">
      <dgm:prSet phldrT="[Text]"/>
      <dgm:spPr/>
      <dgm:t>
        <a:bodyPr/>
        <a:lstStyle/>
        <a:p>
          <a:r>
            <a:rPr lang="en-US" dirty="0" smtClean="0"/>
            <a:t>Scenario development</a:t>
          </a:r>
          <a:endParaRPr lang="en-US" dirty="0"/>
        </a:p>
      </dgm:t>
    </dgm:pt>
    <dgm:pt modelId="{155BD0C0-35CB-4C9C-AE02-506B947EE941}" type="parTrans" cxnId="{0DABAD0F-16C6-4613-88B0-15B83920F749}">
      <dgm:prSet/>
      <dgm:spPr/>
      <dgm:t>
        <a:bodyPr/>
        <a:lstStyle/>
        <a:p>
          <a:endParaRPr lang="en-US"/>
        </a:p>
      </dgm:t>
    </dgm:pt>
    <dgm:pt modelId="{1E36E9FB-9A42-4120-82A1-B8CD3131E833}" type="sibTrans" cxnId="{0DABAD0F-16C6-4613-88B0-15B83920F749}">
      <dgm:prSet/>
      <dgm:spPr/>
      <dgm:t>
        <a:bodyPr/>
        <a:lstStyle/>
        <a:p>
          <a:endParaRPr lang="en-US"/>
        </a:p>
      </dgm:t>
    </dgm:pt>
    <dgm:pt modelId="{486E7441-C8BB-4415-90C8-0446E59E26CA}">
      <dgm:prSet phldrT="[Text]"/>
      <dgm:spPr/>
      <dgm:t>
        <a:bodyPr/>
        <a:lstStyle/>
        <a:p>
          <a:r>
            <a:rPr lang="en-US" dirty="0" smtClean="0"/>
            <a:t>Develop scenarios to be tested in the 2016 LTSA</a:t>
          </a:r>
          <a:endParaRPr lang="en-US" dirty="0"/>
        </a:p>
      </dgm:t>
    </dgm:pt>
    <dgm:pt modelId="{03C7BB28-934B-4FA8-A036-C3F9701AB8C7}" type="parTrans" cxnId="{53025531-5DD7-4D54-A15C-A63E22B3E0C0}">
      <dgm:prSet/>
      <dgm:spPr/>
      <dgm:t>
        <a:bodyPr/>
        <a:lstStyle/>
        <a:p>
          <a:endParaRPr lang="en-US"/>
        </a:p>
      </dgm:t>
    </dgm:pt>
    <dgm:pt modelId="{ABDF02E3-1726-4A98-A8AF-0BEFA1D59339}" type="sibTrans" cxnId="{53025531-5DD7-4D54-A15C-A63E22B3E0C0}">
      <dgm:prSet/>
      <dgm:spPr/>
      <dgm:t>
        <a:bodyPr/>
        <a:lstStyle/>
        <a:p>
          <a:endParaRPr lang="en-US"/>
        </a:p>
      </dgm:t>
    </dgm:pt>
    <dgm:pt modelId="{2B14C8F8-5831-42CA-9EB6-49F4C9811A20}">
      <dgm:prSet phldrT="[Text]"/>
      <dgm:spPr/>
      <dgm:t>
        <a:bodyPr/>
        <a:lstStyle/>
        <a:p>
          <a:r>
            <a:rPr lang="en-US" dirty="0" smtClean="0"/>
            <a:t>Identify drivers on which more information would be helpful</a:t>
          </a:r>
          <a:endParaRPr lang="en-US" dirty="0"/>
        </a:p>
      </dgm:t>
    </dgm:pt>
    <dgm:pt modelId="{598CF355-7CAA-4E1C-85CC-C9539E25E58E}" type="parTrans" cxnId="{B207B432-EB13-4178-8854-CE6C0972652F}">
      <dgm:prSet/>
      <dgm:spPr/>
      <dgm:t>
        <a:bodyPr/>
        <a:lstStyle/>
        <a:p>
          <a:endParaRPr lang="en-US"/>
        </a:p>
      </dgm:t>
    </dgm:pt>
    <dgm:pt modelId="{70280870-13AD-486E-B419-958349542689}" type="sibTrans" cxnId="{B207B432-EB13-4178-8854-CE6C0972652F}">
      <dgm:prSet/>
      <dgm:spPr/>
      <dgm:t>
        <a:bodyPr/>
        <a:lstStyle/>
        <a:p>
          <a:endParaRPr lang="en-US"/>
        </a:p>
      </dgm:t>
    </dgm:pt>
    <dgm:pt modelId="{BFD10335-6604-4872-8E95-C1B314667A20}">
      <dgm:prSet phldrT="[Text]"/>
      <dgm:spPr/>
      <dgm:t>
        <a:bodyPr/>
        <a:lstStyle/>
        <a:p>
          <a:r>
            <a:rPr lang="en-US" dirty="0" smtClean="0"/>
            <a:t>Review of updated information regarding trends and forecasts</a:t>
          </a:r>
          <a:endParaRPr lang="en-US" dirty="0"/>
        </a:p>
      </dgm:t>
    </dgm:pt>
    <dgm:pt modelId="{BBF20620-1EEA-45AA-AF3C-0290422DFD33}" type="parTrans" cxnId="{03AC3D6E-8D62-4CB9-9966-19EF55231E93}">
      <dgm:prSet/>
      <dgm:spPr/>
      <dgm:t>
        <a:bodyPr/>
        <a:lstStyle/>
        <a:p>
          <a:endParaRPr lang="en-US"/>
        </a:p>
      </dgm:t>
    </dgm:pt>
    <dgm:pt modelId="{525BCA5C-1454-4C3A-8BC8-702F6DD1BF6A}" type="sibTrans" cxnId="{03AC3D6E-8D62-4CB9-9966-19EF55231E93}">
      <dgm:prSet/>
      <dgm:spPr/>
      <dgm:t>
        <a:bodyPr/>
        <a:lstStyle/>
        <a:p>
          <a:endParaRPr lang="en-US"/>
        </a:p>
      </dgm:t>
    </dgm:pt>
    <dgm:pt modelId="{2987388D-3704-44A9-ADF2-3B0FDE621727}">
      <dgm:prSet phldrT="[Text]"/>
      <dgm:spPr/>
      <dgm:t>
        <a:bodyPr/>
        <a:lstStyle/>
        <a:p>
          <a:r>
            <a:rPr lang="en-US" dirty="0" smtClean="0"/>
            <a:t>Develop input assumptions that will be used to model each scenario</a:t>
          </a:r>
          <a:endParaRPr lang="en-US" dirty="0"/>
        </a:p>
      </dgm:t>
    </dgm:pt>
    <dgm:pt modelId="{A1BDC958-1ECC-4B8F-900E-B13B9599770F}" type="parTrans" cxnId="{C5CE3518-F781-490E-B0CA-69C73A2EC5BD}">
      <dgm:prSet/>
      <dgm:spPr/>
      <dgm:t>
        <a:bodyPr/>
        <a:lstStyle/>
        <a:p>
          <a:endParaRPr lang="en-US"/>
        </a:p>
      </dgm:t>
    </dgm:pt>
    <dgm:pt modelId="{4B6E543A-B3C2-4511-ADDC-FF55838848FF}" type="sibTrans" cxnId="{C5CE3518-F781-490E-B0CA-69C73A2EC5BD}">
      <dgm:prSet/>
      <dgm:spPr/>
      <dgm:t>
        <a:bodyPr/>
        <a:lstStyle/>
        <a:p>
          <a:endParaRPr lang="en-US"/>
        </a:p>
      </dgm:t>
    </dgm:pt>
    <dgm:pt modelId="{3021B7A7-374A-4AEE-8B72-FFBA2A911F33}" type="pres">
      <dgm:prSet presAssocID="{737D4FCA-433C-4786-8881-47A788AD0B7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58A73D-6753-4CE1-B337-700D4E949BC7}" type="pres">
      <dgm:prSet presAssocID="{7C4C36FD-1927-4839-B95A-22F20148C605}" presName="composite" presStyleCnt="0"/>
      <dgm:spPr/>
    </dgm:pt>
    <dgm:pt modelId="{16711453-C7F7-473C-87DB-48396816E4F3}" type="pres">
      <dgm:prSet presAssocID="{7C4C36FD-1927-4839-B95A-22F20148C60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8ABEE3-7836-4C35-9BDA-2DFA4C82C2F8}" type="pres">
      <dgm:prSet presAssocID="{7C4C36FD-1927-4839-B95A-22F20148C60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FB6D07-F393-41C0-A7AA-C4264A9BFA98}" type="pres">
      <dgm:prSet presAssocID="{C2E732DD-32FD-45B8-A5D0-FE3D3D9CCA26}" presName="space" presStyleCnt="0"/>
      <dgm:spPr/>
    </dgm:pt>
    <dgm:pt modelId="{1BF5A392-5C22-46F8-AE75-11E81105D454}" type="pres">
      <dgm:prSet presAssocID="{16DE0DDF-2413-4408-B497-700386D9B30E}" presName="composite" presStyleCnt="0"/>
      <dgm:spPr/>
    </dgm:pt>
    <dgm:pt modelId="{83895EBC-7107-4714-925E-7B490DAA0208}" type="pres">
      <dgm:prSet presAssocID="{16DE0DDF-2413-4408-B497-700386D9B30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7F4BAF-1D42-404A-8509-C42E1726FC07}" type="pres">
      <dgm:prSet presAssocID="{16DE0DDF-2413-4408-B497-700386D9B30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F4CD8-0665-479D-B380-58D0B6A14744}" type="pres">
      <dgm:prSet presAssocID="{68E3AD1A-710F-4163-BBEF-0C12136EB710}" presName="space" presStyleCnt="0"/>
      <dgm:spPr/>
    </dgm:pt>
    <dgm:pt modelId="{718885F1-EBB0-44C2-9D61-F68671BC865C}" type="pres">
      <dgm:prSet presAssocID="{6235492E-DABD-4AAA-BEF5-749A40D5BBDD}" presName="composite" presStyleCnt="0"/>
      <dgm:spPr/>
    </dgm:pt>
    <dgm:pt modelId="{B97AF9C2-6825-4265-863F-025CB908605B}" type="pres">
      <dgm:prSet presAssocID="{6235492E-DABD-4AAA-BEF5-749A40D5BBD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656BF4-7895-4CDA-A940-97325EE6907D}" type="pres">
      <dgm:prSet presAssocID="{6235492E-DABD-4AAA-BEF5-749A40D5BBD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4E3F23-73BD-43C7-82AB-81BD73DC07E4}" srcId="{16DE0DDF-2413-4408-B497-700386D9B30E}" destId="{3D77F875-159B-4379-A189-BC75AE1F309C}" srcOrd="0" destOrd="0" parTransId="{394AC2D1-A686-490A-975C-9CAAF458139E}" sibTransId="{70EAB150-8369-426A-B96B-D5186E702D55}"/>
    <dgm:cxn modelId="{61D7BA4C-43B1-45DF-BE4B-033A9C5A181E}" srcId="{7C4C36FD-1927-4839-B95A-22F20148C605}" destId="{00B11D6A-8CE5-4EC4-8B9E-14AD0AEB955A}" srcOrd="0" destOrd="0" parTransId="{F6FEF599-FE80-4388-B459-2A371E259988}" sibTransId="{B9A05AC1-4CA6-4C01-9E0F-B52360A5B4E6}"/>
    <dgm:cxn modelId="{D4BC2143-A782-4EBF-AECE-C12A163ED672}" type="presOf" srcId="{6235492E-DABD-4AAA-BEF5-749A40D5BBDD}" destId="{B97AF9C2-6825-4265-863F-025CB908605B}" srcOrd="0" destOrd="0" presId="urn:microsoft.com/office/officeart/2005/8/layout/hList1"/>
    <dgm:cxn modelId="{03AC3D6E-8D62-4CB9-9966-19EF55231E93}" srcId="{16DE0DDF-2413-4408-B497-700386D9B30E}" destId="{BFD10335-6604-4872-8E95-C1B314667A20}" srcOrd="1" destOrd="0" parTransId="{BBF20620-1EEA-45AA-AF3C-0290422DFD33}" sibTransId="{525BCA5C-1454-4C3A-8BC8-702F6DD1BF6A}"/>
    <dgm:cxn modelId="{B207B432-EB13-4178-8854-CE6C0972652F}" srcId="{7C4C36FD-1927-4839-B95A-22F20148C605}" destId="{2B14C8F8-5831-42CA-9EB6-49F4C9811A20}" srcOrd="2" destOrd="0" parTransId="{598CF355-7CAA-4E1C-85CC-C9539E25E58E}" sibTransId="{70280870-13AD-486E-B419-958349542689}"/>
    <dgm:cxn modelId="{7D5A351E-EDE8-4F7B-95A6-27EDFEE4D980}" type="presOf" srcId="{2987388D-3704-44A9-ADF2-3B0FDE621727}" destId="{19656BF4-7895-4CDA-A940-97325EE6907D}" srcOrd="0" destOrd="1" presId="urn:microsoft.com/office/officeart/2005/8/layout/hList1"/>
    <dgm:cxn modelId="{E942981D-A639-4847-91BD-ED73973F2C99}" srcId="{737D4FCA-433C-4786-8881-47A788AD0B70}" destId="{7C4C36FD-1927-4839-B95A-22F20148C605}" srcOrd="0" destOrd="0" parTransId="{F83E2E70-6A9D-418F-B5C5-18DDF20ACD31}" sibTransId="{C2E732DD-32FD-45B8-A5D0-FE3D3D9CCA26}"/>
    <dgm:cxn modelId="{24218407-E6CA-494D-B870-C3D2FB0C6A2D}" type="presOf" srcId="{D7806120-0C43-4E24-AD46-25E3CD14B560}" destId="{3A8ABEE3-7836-4C35-9BDA-2DFA4C82C2F8}" srcOrd="0" destOrd="1" presId="urn:microsoft.com/office/officeart/2005/8/layout/hList1"/>
    <dgm:cxn modelId="{203BE847-66C1-458A-9581-F807FC826070}" type="presOf" srcId="{3D77F875-159B-4379-A189-BC75AE1F309C}" destId="{6A7F4BAF-1D42-404A-8509-C42E1726FC07}" srcOrd="0" destOrd="0" presId="urn:microsoft.com/office/officeart/2005/8/layout/hList1"/>
    <dgm:cxn modelId="{8B4BFBAC-FACB-4C84-9A1D-45D29DF9CEF8}" type="presOf" srcId="{737D4FCA-433C-4786-8881-47A788AD0B70}" destId="{3021B7A7-374A-4AEE-8B72-FFBA2A911F33}" srcOrd="0" destOrd="0" presId="urn:microsoft.com/office/officeart/2005/8/layout/hList1"/>
    <dgm:cxn modelId="{947BEF72-3B3E-49C1-8658-E86961BBEA0C}" type="presOf" srcId="{00B11D6A-8CE5-4EC4-8B9E-14AD0AEB955A}" destId="{3A8ABEE3-7836-4C35-9BDA-2DFA4C82C2F8}" srcOrd="0" destOrd="0" presId="urn:microsoft.com/office/officeart/2005/8/layout/hList1"/>
    <dgm:cxn modelId="{C5CE3518-F781-490E-B0CA-69C73A2EC5BD}" srcId="{6235492E-DABD-4AAA-BEF5-749A40D5BBDD}" destId="{2987388D-3704-44A9-ADF2-3B0FDE621727}" srcOrd="1" destOrd="0" parTransId="{A1BDC958-1ECC-4B8F-900E-B13B9599770F}" sibTransId="{4B6E543A-B3C2-4511-ADDC-FF55838848FF}"/>
    <dgm:cxn modelId="{A7356FA9-E15C-401F-8B6D-F431F67471E7}" srcId="{737D4FCA-433C-4786-8881-47A788AD0B70}" destId="{16DE0DDF-2413-4408-B497-700386D9B30E}" srcOrd="1" destOrd="0" parTransId="{ACA5ABE1-91FB-4E43-8DFC-E1902EB4043B}" sibTransId="{68E3AD1A-710F-4163-BBEF-0C12136EB710}"/>
    <dgm:cxn modelId="{F0FC027F-3EFB-4D3A-B49C-D94121A8BE3E}" type="presOf" srcId="{486E7441-C8BB-4415-90C8-0446E59E26CA}" destId="{19656BF4-7895-4CDA-A940-97325EE6907D}" srcOrd="0" destOrd="0" presId="urn:microsoft.com/office/officeart/2005/8/layout/hList1"/>
    <dgm:cxn modelId="{FFF18F3C-EF39-4D85-8744-C62AFEC2324A}" srcId="{7C4C36FD-1927-4839-B95A-22F20148C605}" destId="{D7806120-0C43-4E24-AD46-25E3CD14B560}" srcOrd="1" destOrd="0" parTransId="{5FACF00E-A190-4F70-97AB-B7E0C60BD86C}" sibTransId="{20228616-B640-4050-B417-CC3F37514A10}"/>
    <dgm:cxn modelId="{0DABAD0F-16C6-4613-88B0-15B83920F749}" srcId="{737D4FCA-433C-4786-8881-47A788AD0B70}" destId="{6235492E-DABD-4AAA-BEF5-749A40D5BBDD}" srcOrd="2" destOrd="0" parTransId="{155BD0C0-35CB-4C9C-AE02-506B947EE941}" sibTransId="{1E36E9FB-9A42-4120-82A1-B8CD3131E833}"/>
    <dgm:cxn modelId="{9836A270-7800-4CD2-9968-F83F48031B09}" type="presOf" srcId="{2B14C8F8-5831-42CA-9EB6-49F4C9811A20}" destId="{3A8ABEE3-7836-4C35-9BDA-2DFA4C82C2F8}" srcOrd="0" destOrd="2" presId="urn:microsoft.com/office/officeart/2005/8/layout/hList1"/>
    <dgm:cxn modelId="{53025531-5DD7-4D54-A15C-A63E22B3E0C0}" srcId="{6235492E-DABD-4AAA-BEF5-749A40D5BBDD}" destId="{486E7441-C8BB-4415-90C8-0446E59E26CA}" srcOrd="0" destOrd="0" parTransId="{03C7BB28-934B-4FA8-A036-C3F9701AB8C7}" sibTransId="{ABDF02E3-1726-4A98-A8AF-0BEFA1D59339}"/>
    <dgm:cxn modelId="{E398CB14-C837-4CAC-9F33-389544A95D8F}" type="presOf" srcId="{7C4C36FD-1927-4839-B95A-22F20148C605}" destId="{16711453-C7F7-473C-87DB-48396816E4F3}" srcOrd="0" destOrd="0" presId="urn:microsoft.com/office/officeart/2005/8/layout/hList1"/>
    <dgm:cxn modelId="{A8C3D27A-8B97-4DEA-BEC4-EE411E555F48}" type="presOf" srcId="{16DE0DDF-2413-4408-B497-700386D9B30E}" destId="{83895EBC-7107-4714-925E-7B490DAA0208}" srcOrd="0" destOrd="0" presId="urn:microsoft.com/office/officeart/2005/8/layout/hList1"/>
    <dgm:cxn modelId="{B1630A88-EA19-420E-B539-9E88ADCB976A}" type="presOf" srcId="{BFD10335-6604-4872-8E95-C1B314667A20}" destId="{6A7F4BAF-1D42-404A-8509-C42E1726FC07}" srcOrd="0" destOrd="1" presId="urn:microsoft.com/office/officeart/2005/8/layout/hList1"/>
    <dgm:cxn modelId="{C39FE189-6164-4BA2-B53B-DF8751F970CA}" type="presParOf" srcId="{3021B7A7-374A-4AEE-8B72-FFBA2A911F33}" destId="{4C58A73D-6753-4CE1-B337-700D4E949BC7}" srcOrd="0" destOrd="0" presId="urn:microsoft.com/office/officeart/2005/8/layout/hList1"/>
    <dgm:cxn modelId="{4E5D9BAF-BB9D-4B72-A017-0E074E1A2C43}" type="presParOf" srcId="{4C58A73D-6753-4CE1-B337-700D4E949BC7}" destId="{16711453-C7F7-473C-87DB-48396816E4F3}" srcOrd="0" destOrd="0" presId="urn:microsoft.com/office/officeart/2005/8/layout/hList1"/>
    <dgm:cxn modelId="{9E1A532C-B7F4-4ED0-9943-988F5E11847D}" type="presParOf" srcId="{4C58A73D-6753-4CE1-B337-700D4E949BC7}" destId="{3A8ABEE3-7836-4C35-9BDA-2DFA4C82C2F8}" srcOrd="1" destOrd="0" presId="urn:microsoft.com/office/officeart/2005/8/layout/hList1"/>
    <dgm:cxn modelId="{CF876EFC-AFC4-421F-8AE9-21B96E5EFE64}" type="presParOf" srcId="{3021B7A7-374A-4AEE-8B72-FFBA2A911F33}" destId="{EFFB6D07-F393-41C0-A7AA-C4264A9BFA98}" srcOrd="1" destOrd="0" presId="urn:microsoft.com/office/officeart/2005/8/layout/hList1"/>
    <dgm:cxn modelId="{A2349D69-CC11-441F-B4C4-F04CF4EC437A}" type="presParOf" srcId="{3021B7A7-374A-4AEE-8B72-FFBA2A911F33}" destId="{1BF5A392-5C22-46F8-AE75-11E81105D454}" srcOrd="2" destOrd="0" presId="urn:microsoft.com/office/officeart/2005/8/layout/hList1"/>
    <dgm:cxn modelId="{2015C200-987A-4D54-ABDB-1B02388546F9}" type="presParOf" srcId="{1BF5A392-5C22-46F8-AE75-11E81105D454}" destId="{83895EBC-7107-4714-925E-7B490DAA0208}" srcOrd="0" destOrd="0" presId="urn:microsoft.com/office/officeart/2005/8/layout/hList1"/>
    <dgm:cxn modelId="{68BD76DD-5A6A-416A-8518-85D1048F746B}" type="presParOf" srcId="{1BF5A392-5C22-46F8-AE75-11E81105D454}" destId="{6A7F4BAF-1D42-404A-8509-C42E1726FC07}" srcOrd="1" destOrd="0" presId="urn:microsoft.com/office/officeart/2005/8/layout/hList1"/>
    <dgm:cxn modelId="{636BB8D5-98C4-40F1-93E3-3C46EF3BFB6F}" type="presParOf" srcId="{3021B7A7-374A-4AEE-8B72-FFBA2A911F33}" destId="{CF6F4CD8-0665-479D-B380-58D0B6A14744}" srcOrd="3" destOrd="0" presId="urn:microsoft.com/office/officeart/2005/8/layout/hList1"/>
    <dgm:cxn modelId="{CFC1B257-B683-47D2-BC64-7CBDC6D82EB0}" type="presParOf" srcId="{3021B7A7-374A-4AEE-8B72-FFBA2A911F33}" destId="{718885F1-EBB0-44C2-9D61-F68671BC865C}" srcOrd="4" destOrd="0" presId="urn:microsoft.com/office/officeart/2005/8/layout/hList1"/>
    <dgm:cxn modelId="{ED268BB8-4C93-4DAA-8FBD-7DF34F883A03}" type="presParOf" srcId="{718885F1-EBB0-44C2-9D61-F68671BC865C}" destId="{B97AF9C2-6825-4265-863F-025CB908605B}" srcOrd="0" destOrd="0" presId="urn:microsoft.com/office/officeart/2005/8/layout/hList1"/>
    <dgm:cxn modelId="{47882A88-9A8E-4464-9EBA-B945B000145D}" type="presParOf" srcId="{718885F1-EBB0-44C2-9D61-F68671BC865C}" destId="{19656BF4-7895-4CDA-A940-97325EE6907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711453-C7F7-473C-87DB-48396816E4F3}">
      <dsp:nvSpPr>
        <dsp:cNvPr id="0" name=""/>
        <dsp:cNvSpPr/>
      </dsp:nvSpPr>
      <dsp:spPr>
        <a:xfrm>
          <a:off x="2166" y="52207"/>
          <a:ext cx="2112764" cy="658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2014 LTSA Review</a:t>
          </a:r>
          <a:endParaRPr lang="en-US" sz="1900" kern="1200" dirty="0"/>
        </a:p>
      </dsp:txBody>
      <dsp:txXfrm>
        <a:off x="2166" y="52207"/>
        <a:ext cx="2112764" cy="658914"/>
      </dsp:txXfrm>
    </dsp:sp>
    <dsp:sp modelId="{3A8ABEE3-7836-4C35-9BDA-2DFA4C82C2F8}">
      <dsp:nvSpPr>
        <dsp:cNvPr id="0" name=""/>
        <dsp:cNvSpPr/>
      </dsp:nvSpPr>
      <dsp:spPr>
        <a:xfrm>
          <a:off x="2166" y="711122"/>
          <a:ext cx="2112764" cy="38594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Review drivers, scenarios  and results from 2014 LTSA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Identify scenarios that can be developed further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Identify drivers on which more information would be helpful</a:t>
          </a:r>
          <a:endParaRPr lang="en-US" sz="1900" kern="1200" dirty="0"/>
        </a:p>
      </dsp:txBody>
      <dsp:txXfrm>
        <a:off x="2166" y="711122"/>
        <a:ext cx="2112764" cy="3859469"/>
      </dsp:txXfrm>
    </dsp:sp>
    <dsp:sp modelId="{83895EBC-7107-4714-925E-7B490DAA0208}">
      <dsp:nvSpPr>
        <dsp:cNvPr id="0" name=""/>
        <dsp:cNvSpPr/>
      </dsp:nvSpPr>
      <dsp:spPr>
        <a:xfrm>
          <a:off x="2410717" y="52207"/>
          <a:ext cx="2112764" cy="658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Review of trends and forecasts</a:t>
          </a:r>
          <a:endParaRPr lang="en-US" sz="1900" kern="1200" dirty="0"/>
        </a:p>
      </dsp:txBody>
      <dsp:txXfrm>
        <a:off x="2410717" y="52207"/>
        <a:ext cx="2112764" cy="658914"/>
      </dsp:txXfrm>
    </dsp:sp>
    <dsp:sp modelId="{6A7F4BAF-1D42-404A-8509-C42E1726FC07}">
      <dsp:nvSpPr>
        <dsp:cNvPr id="0" name=""/>
        <dsp:cNvSpPr/>
      </dsp:nvSpPr>
      <dsp:spPr>
        <a:xfrm>
          <a:off x="2410717" y="711122"/>
          <a:ext cx="2112764" cy="38594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Expert presentations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Review of updated information regarding trends and forecasts</a:t>
          </a:r>
          <a:endParaRPr lang="en-US" sz="1900" kern="1200" dirty="0"/>
        </a:p>
      </dsp:txBody>
      <dsp:txXfrm>
        <a:off x="2410717" y="711122"/>
        <a:ext cx="2112764" cy="3859469"/>
      </dsp:txXfrm>
    </dsp:sp>
    <dsp:sp modelId="{B97AF9C2-6825-4265-863F-025CB908605B}">
      <dsp:nvSpPr>
        <dsp:cNvPr id="0" name=""/>
        <dsp:cNvSpPr/>
      </dsp:nvSpPr>
      <dsp:spPr>
        <a:xfrm>
          <a:off x="4819269" y="52207"/>
          <a:ext cx="2112764" cy="6589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Scenario development</a:t>
          </a:r>
          <a:endParaRPr lang="en-US" sz="1900" kern="1200" dirty="0"/>
        </a:p>
      </dsp:txBody>
      <dsp:txXfrm>
        <a:off x="4819269" y="52207"/>
        <a:ext cx="2112764" cy="658914"/>
      </dsp:txXfrm>
    </dsp:sp>
    <dsp:sp modelId="{19656BF4-7895-4CDA-A940-97325EE6907D}">
      <dsp:nvSpPr>
        <dsp:cNvPr id="0" name=""/>
        <dsp:cNvSpPr/>
      </dsp:nvSpPr>
      <dsp:spPr>
        <a:xfrm>
          <a:off x="4819269" y="711122"/>
          <a:ext cx="2112764" cy="38594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Develop scenarios to be tested in the 2016 LTSA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Develop input assumptions that will be used to model each scenario</a:t>
          </a:r>
          <a:endParaRPr lang="en-US" sz="1900" kern="1200" dirty="0"/>
        </a:p>
      </dsp:txBody>
      <dsp:txXfrm>
        <a:off x="4819269" y="711122"/>
        <a:ext cx="2112764" cy="38594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F9D27-F581-49A9-A79D-5894BB7F812B}" type="datetimeFigureOut">
              <a:rPr lang="en-US" smtClean="0"/>
              <a:t>4/14/2015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38D8D-9B73-4876-A391-6BBF6D18D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677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AC39A1-EE03-4A37-AF10-0F1C632BD2E8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38D8D-9B73-4876-A391-6BBF6D18D91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84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7188D2F-8C11-409B-811F-59D0F56519B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06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75CCA-0C9D-4254-AE8A-AA214D557F8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8A3A4-3A83-4CAB-B95C-3175A96F5BF1}" type="datetime1">
              <a:rPr lang="en-US" altLang="en-US" smtClean="0"/>
              <a:t>4/14/2015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554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D18D4-C796-4840-96AD-E7C8ED5FAA3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85C47-384B-4366-B103-A6DC8E0D3F45}" type="datetime1">
              <a:rPr lang="en-US" altLang="en-US" smtClean="0"/>
              <a:t>4/14/2015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5125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8B4F1-A058-4689-8CB9-A37FFA0B49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EA048-DD65-47F9-AB49-9C1759B9A856}" type="datetime1">
              <a:rPr lang="en-US" altLang="en-US" smtClean="0"/>
              <a:t>4/14/2015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0182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9FFFD-C5EC-4182-941D-E3F0D3E0DB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03A76-9047-4B29-9D70-45E675A93CA2}" type="datetime1">
              <a:rPr lang="en-US" altLang="en-US" smtClean="0"/>
              <a:t>4/14/2015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5504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B89DA-0916-4500-9D62-3039008C563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4C3A7-7469-4566-93D1-F1C9FE58D8FE}" type="datetime1">
              <a:rPr lang="en-US" altLang="en-US" smtClean="0"/>
              <a:t>4/14/2015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1935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2DCFD-0814-4C34-B65D-D8EC8187711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E1CD5-AC12-445E-9FDE-67D5A1389DBC}" type="datetime1">
              <a:rPr lang="en-US" altLang="en-US" smtClean="0"/>
              <a:t>4/14/2015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0710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C4844-987A-455B-9B96-7805ECAEF12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7C83C-8AFD-4196-8D8C-97EBF092CC01}" type="datetime1">
              <a:rPr lang="en-US" altLang="en-US" smtClean="0"/>
              <a:t>4/14/2015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0494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98E1071-3210-40BF-AFBB-2A98447EA483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14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109239C-9F3B-48C7-877D-C318F7C5EC29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729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C52B5E-2332-4C03-93AE-3296A93FA73F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77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5281ACF-C897-4F87-9A14-77D244CBAFC2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93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3F340E8-AF44-436F-B384-846FC94F1AD3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44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BD9002-389C-4704-A049-57185C790D58}" type="datetime1">
              <a:rPr lang="en-US" smtClean="0"/>
              <a:t>4/14/2015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AE6681-8A95-4CB1-9042-BF746E0CE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5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6" name="Picture 17" descr="logocolor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13906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097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8002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1800225" y="5467350"/>
            <a:ext cx="3076575" cy="476250"/>
          </a:xfrm>
        </p:spPr>
        <p:txBody>
          <a:bodyPr/>
          <a:lstStyle>
            <a:lvl1pPr>
              <a:defRPr sz="1800" b="1" smtClean="0">
                <a:solidFill>
                  <a:schemeClr val="bg1"/>
                </a:solidFill>
              </a:defRPr>
            </a:lvl1pPr>
          </a:lstStyle>
          <a:p>
            <a:fld id="{537055F9-FDBB-4F53-B9C3-D91253AA6A4D}" type="datetime1">
              <a:rPr lang="en-US" smtClean="0"/>
              <a:t>4/14/2015</a:t>
            </a:fld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800225" y="5067300"/>
            <a:ext cx="5286375" cy="419100"/>
          </a:xfrm>
        </p:spPr>
        <p:txBody>
          <a:bodyPr/>
          <a:lstStyle>
            <a:lvl1pPr algn="l">
              <a:defRPr sz="1800" b="1" smtClean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52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FCD7B-47F6-4879-954F-C237C9FF39D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5F20A-B696-4030-8305-BCE3D8B071A6}" type="datetime1">
              <a:rPr lang="en-US" altLang="en-US" smtClean="0"/>
              <a:t>4/14/2015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109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7EB0B-E280-49E1-ACBF-59DB40C324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F634F-AADE-40C0-8AB0-290AE31194F6}" type="datetime1">
              <a:rPr lang="en-US" altLang="en-US" smtClean="0"/>
              <a:t>4/14/2015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967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DB591-2ABF-47FC-9E31-F1A935EAFA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2A4EA-C8E5-4393-9652-58519CC55579}" type="datetime1">
              <a:rPr lang="en-US" altLang="en-US" smtClean="0"/>
              <a:t>4/14/2015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204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6C25-9AA3-4FAA-BA11-357255E9194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20383-3D59-4BF5-A576-CF47E1771958}" type="datetime1">
              <a:rPr lang="en-US" altLang="en-US" smtClean="0"/>
              <a:t>4/14/2015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074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ERCOT PUBLIC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  <a:cs typeface="+mn-cs"/>
              </a:rPr>
              <a:t>1/27/2014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647C358-6709-4E11-9644-4383B958DB0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AE0D5CD0-E209-437A-8D04-734D1E1C789C}" type="datetime1">
              <a:rPr lang="en-US" altLang="en-US" smtClean="0"/>
              <a:t>4/14/2015</a:t>
            </a:fld>
            <a:endParaRPr lang="en-US" alt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ERCOT PUBLIC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3"/>
          <p:cNvGrpSpPr>
            <a:grpSpLocks/>
          </p:cNvGrpSpPr>
          <p:nvPr/>
        </p:nvGrpSpPr>
        <p:grpSpPr bwMode="auto">
          <a:xfrm>
            <a:off x="603250" y="1498600"/>
            <a:ext cx="7727950" cy="3615722"/>
            <a:chOff x="603250" y="546100"/>
            <a:chExt cx="7727950" cy="3615558"/>
          </a:xfrm>
        </p:grpSpPr>
        <p:pic>
          <p:nvPicPr>
            <p:cNvPr id="5123" name="Picture 8" descr="ERCOT cmyk-01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031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4400" dirty="0" smtClean="0"/>
                <a:t>2014 LTSA Scenario Development Process</a:t>
              </a:r>
              <a:endParaRPr lang="en-US" altLang="en-US" sz="4400" b="1" dirty="0"/>
            </a:p>
            <a:p>
              <a:endParaRPr lang="en-US" altLang="en-US" b="1" dirty="0"/>
            </a:p>
            <a:p>
              <a:pPr algn="ctr"/>
              <a:endParaRPr lang="en-US" altLang="en-US" sz="2000" i="1" dirty="0" smtClean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553"/>
              <a:ext cx="6286500" cy="1269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258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143000"/>
            <a:ext cx="5867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Overview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Objectives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Process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Timeline</a:t>
            </a:r>
            <a:endParaRPr lang="en-US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3807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Scenario Review Workshop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89935" y="685800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LTSA uses a scenario-based analysis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Scenarios are developed based on stakeholder feedback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Scenario development involves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Review of trends and forecasts for a variety of drivers that influence future of ERCOT grid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Make fact based estimates on each driver based on the assumptions for the future state</a:t>
            </a:r>
          </a:p>
        </p:txBody>
      </p:sp>
    </p:spTree>
    <p:extLst>
      <p:ext uri="{BB962C8B-B14F-4D97-AF65-F5344CB8AC3E}">
        <p14:creationId xmlns:p14="http://schemas.microsoft.com/office/powerpoint/2010/main" val="124375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762000"/>
            <a:ext cx="7924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Identify at a minimum three, but no more than ten scenarios for which generation expansion plan and load forecasts will be developed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Each scenario description should be granular and detailed in order to facilitate </a:t>
            </a:r>
            <a:r>
              <a:rPr lang="en-US" sz="2000" dirty="0" smtClean="0"/>
              <a:t>generation </a:t>
            </a:r>
            <a:r>
              <a:rPr lang="en-US" sz="2000" dirty="0" smtClean="0"/>
              <a:t>expansion and load forecast development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7901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87090569"/>
              </p:ext>
            </p:extLst>
          </p:nvPr>
        </p:nvGraphicFramePr>
        <p:xfrm>
          <a:off x="1143000" y="990600"/>
          <a:ext cx="6934200" cy="462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54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Workshop</a:t>
            </a:r>
            <a:r>
              <a:rPr lang="en-US" dirty="0" smtClean="0"/>
              <a:t>: </a:t>
            </a:r>
            <a:r>
              <a:rPr lang="en-US" dirty="0"/>
              <a:t>2014 LTSA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575608"/>
            <a:ext cx="7924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ERCOT </a:t>
            </a:r>
            <a:r>
              <a:rPr lang="en-US" sz="2000" dirty="0" smtClean="0"/>
              <a:t>has compiled </a:t>
            </a:r>
            <a:r>
              <a:rPr lang="en-US" sz="2000" dirty="0" smtClean="0"/>
              <a:t>and </a:t>
            </a:r>
            <a:r>
              <a:rPr lang="en-US" sz="2000" dirty="0" smtClean="0"/>
              <a:t>shared </a:t>
            </a:r>
            <a:r>
              <a:rPr lang="en-US" sz="2000" dirty="0" smtClean="0"/>
              <a:t>information from the 2014 LTSA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ERCOT will facilitate the scenario development workshop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Workshop participants will be organized in </a:t>
            </a:r>
            <a:r>
              <a:rPr lang="en-US" sz="2000" dirty="0" smtClean="0"/>
              <a:t>small teams to focus on a group of scenarios</a:t>
            </a:r>
            <a:endParaRPr lang="en-US" sz="2000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Objectives</a:t>
            </a:r>
            <a:endParaRPr lang="en-US" sz="2000" dirty="0"/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/>
              <a:t>Identify drivers on which updated information is needed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/>
              <a:t>Identify potential topics for expert presentations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/>
              <a:t>Identify scenarios that need to be developed </a:t>
            </a:r>
            <a:r>
              <a:rPr lang="en-US" sz="2000" dirty="0" smtClean="0"/>
              <a:t>further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/>
              <a:t>Identify new drivers that were not considered in the 2014 LTSA</a:t>
            </a:r>
            <a:endParaRPr lang="en-US" sz="20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37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330570"/>
              </p:ext>
            </p:extLst>
          </p:nvPr>
        </p:nvGraphicFramePr>
        <p:xfrm>
          <a:off x="1066800" y="1447800"/>
          <a:ext cx="6553200" cy="3538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3276600"/>
              </a:tblGrid>
              <a:tr h="380396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</a:tr>
              <a:tr h="656574"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r>
                        <a:rPr lang="en-US" baseline="0" dirty="0" smtClean="0"/>
                        <a:t> LTSA Kick-off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Workshop</a:t>
                      </a:r>
                      <a:r>
                        <a:rPr lang="en-US" baseline="0" dirty="0" smtClean="0"/>
                        <a:t> 1: </a:t>
                      </a:r>
                      <a:r>
                        <a:rPr lang="en-US" dirty="0" smtClean="0"/>
                        <a:t>Review</a:t>
                      </a:r>
                      <a:r>
                        <a:rPr lang="en-US" baseline="0" dirty="0" smtClean="0"/>
                        <a:t> and update list of scenarios and drivers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 21,</a:t>
                      </a:r>
                      <a:r>
                        <a:rPr lang="en-US" baseline="0" dirty="0" smtClean="0"/>
                        <a:t> 2015 (RPG Meeting)</a:t>
                      </a:r>
                      <a:endParaRPr lang="en-US" dirty="0"/>
                    </a:p>
                  </a:txBody>
                  <a:tcPr/>
                </a:tc>
              </a:tr>
              <a:tr h="656574">
                <a:tc>
                  <a:txBody>
                    <a:bodyPr/>
                    <a:lstStyle/>
                    <a:p>
                      <a:r>
                        <a:rPr lang="en-US" dirty="0" smtClean="0"/>
                        <a:t>Conduct Workshop 2:</a:t>
                      </a:r>
                      <a:r>
                        <a:rPr lang="en-US" baseline="0" dirty="0" smtClean="0"/>
                        <a:t> Expert presentations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13, 2015</a:t>
                      </a:r>
                      <a:endParaRPr lang="en-US" dirty="0"/>
                    </a:p>
                  </a:txBody>
                  <a:tcPr/>
                </a:tc>
              </a:tr>
              <a:tr h="656574">
                <a:tc>
                  <a:txBody>
                    <a:bodyPr/>
                    <a:lstStyle/>
                    <a:p>
                      <a:r>
                        <a:rPr lang="en-US" dirty="0" smtClean="0"/>
                        <a:t>Conduct Workshop</a:t>
                      </a:r>
                      <a:r>
                        <a:rPr lang="en-US" baseline="0" dirty="0" smtClean="0"/>
                        <a:t> 3: Scenario development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14, 2015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</a:tr>
              <a:tr h="656574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 development summary – or overflow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21, 2015 (RPG meeting)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3442155"/>
      </p:ext>
    </p:extLst>
  </p:cSld>
  <p:clrMapOvr>
    <a:masterClrMapping/>
  </p:clrMapOvr>
</p:sld>
</file>

<file path=ppt/theme/theme1.xml><?xml version="1.0" encoding="utf-8"?>
<a:theme xmlns:a="http://schemas.openxmlformats.org/drawingml/2006/main" name="2013 ERCOT Preliminary Load Forecast MAPE Statistics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2013 ERCOT Preliminary Load Forecast MAPE Statistics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2013 ERCOT Preliminary Load Forecast MAPE Statistics</Template>
  <TotalTime>8584</TotalTime>
  <Words>303</Words>
  <Application>Microsoft Office PowerPoint</Application>
  <PresentationFormat>On-screen Show (4:3)</PresentationFormat>
  <Paragraphs>49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2013 ERCOT Preliminary Load Forecast MAPE Statistics</vt:lpstr>
      <vt:lpstr>Custom Design</vt:lpstr>
      <vt:lpstr>1_2013 ERCOT Preliminary Load Forecast MAPE Statistics</vt:lpstr>
      <vt:lpstr>PowerPoint Presentation</vt:lpstr>
      <vt:lpstr>Outline</vt:lpstr>
      <vt:lpstr>Overview of the Scenario Review Workshop</vt:lpstr>
      <vt:lpstr>Objectives</vt:lpstr>
      <vt:lpstr>Process</vt:lpstr>
      <vt:lpstr>First Workshop: 2014 LTSA Review</vt:lpstr>
      <vt:lpstr>Timeline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Emission Price Trajectories</dc:title>
  <dc:creator>Jin, Julie</dc:creator>
  <cp:lastModifiedBy>Borkar, Sandeep</cp:lastModifiedBy>
  <cp:revision>165</cp:revision>
  <cp:lastPrinted>2014-01-30T20:38:21Z</cp:lastPrinted>
  <dcterms:created xsi:type="dcterms:W3CDTF">2014-01-30T19:11:08Z</dcterms:created>
  <dcterms:modified xsi:type="dcterms:W3CDTF">2015-04-16T14:10:31Z</dcterms:modified>
</cp:coreProperties>
</file>