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8" r:id="rId3"/>
  </p:sldMasterIdLst>
  <p:notesMasterIdLst>
    <p:notesMasterId r:id="rId12"/>
  </p:notesMasterIdLst>
  <p:sldIdLst>
    <p:sldId id="279" r:id="rId4"/>
    <p:sldId id="275" r:id="rId5"/>
    <p:sldId id="303" r:id="rId6"/>
    <p:sldId id="304" r:id="rId7"/>
    <p:sldId id="305" r:id="rId8"/>
    <p:sldId id="292" r:id="rId9"/>
    <p:sldId id="301" r:id="rId10"/>
    <p:sldId id="308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594" y="-5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E90E2F-B648-4BC8-8A32-BEB026AE1BBE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EAFA32C-81FB-4EE2-931C-8E0FECDAE863}">
      <dgm:prSet phldrT="[Text]"/>
      <dgm:spPr/>
      <dgm:t>
        <a:bodyPr/>
        <a:lstStyle/>
        <a:p>
          <a:r>
            <a:rPr lang="en-US" dirty="0"/>
            <a:t>Scenario Development</a:t>
          </a:r>
        </a:p>
      </dgm:t>
    </dgm:pt>
    <dgm:pt modelId="{21C9D1F7-5BAA-4BA8-A074-33309CB1086E}" type="parTrans" cxnId="{9A16C18D-6DD8-424B-BC7A-869676D63E8E}">
      <dgm:prSet/>
      <dgm:spPr/>
      <dgm:t>
        <a:bodyPr/>
        <a:lstStyle/>
        <a:p>
          <a:endParaRPr lang="en-US"/>
        </a:p>
      </dgm:t>
    </dgm:pt>
    <dgm:pt modelId="{343AC52F-ADB6-4439-9896-CCA077F5F19C}" type="sibTrans" cxnId="{9A16C18D-6DD8-424B-BC7A-869676D63E8E}">
      <dgm:prSet/>
      <dgm:spPr/>
      <dgm:t>
        <a:bodyPr/>
        <a:lstStyle/>
        <a:p>
          <a:endParaRPr lang="en-US"/>
        </a:p>
      </dgm:t>
    </dgm:pt>
    <dgm:pt modelId="{E5DD6B57-05F7-4104-8BB4-77A480FA6888}">
      <dgm:prSet phldrT="[Text]"/>
      <dgm:spPr/>
      <dgm:t>
        <a:bodyPr/>
        <a:lstStyle/>
        <a:p>
          <a:r>
            <a:rPr lang="en-US" dirty="0"/>
            <a:t>Stakeholder driven review of previous LTSA</a:t>
          </a:r>
        </a:p>
      </dgm:t>
    </dgm:pt>
    <dgm:pt modelId="{F2FA63C2-F998-4129-B73F-5EC16F2CC932}" type="parTrans" cxnId="{CFC52D4B-3A32-4277-9FF6-DC3B94ED2B3C}">
      <dgm:prSet/>
      <dgm:spPr/>
      <dgm:t>
        <a:bodyPr/>
        <a:lstStyle/>
        <a:p>
          <a:endParaRPr lang="en-US"/>
        </a:p>
      </dgm:t>
    </dgm:pt>
    <dgm:pt modelId="{B1BDECFE-9298-44E8-886C-9D092D18DCCC}" type="sibTrans" cxnId="{CFC52D4B-3A32-4277-9FF6-DC3B94ED2B3C}">
      <dgm:prSet/>
      <dgm:spPr/>
      <dgm:t>
        <a:bodyPr/>
        <a:lstStyle/>
        <a:p>
          <a:endParaRPr lang="en-US"/>
        </a:p>
      </dgm:t>
    </dgm:pt>
    <dgm:pt modelId="{11A91971-CDCE-48DD-BC23-9F64747034A7}">
      <dgm:prSet phldrT="[Text]"/>
      <dgm:spPr/>
      <dgm:t>
        <a:bodyPr/>
        <a:lstStyle/>
        <a:p>
          <a:r>
            <a:rPr lang="en-US" dirty="0"/>
            <a:t>Load forecasting</a:t>
          </a:r>
        </a:p>
      </dgm:t>
    </dgm:pt>
    <dgm:pt modelId="{1606B154-1D99-4871-B51D-412D32442CCF}" type="parTrans" cxnId="{09CCC0E7-F801-4DA9-9CB9-44B200540446}">
      <dgm:prSet/>
      <dgm:spPr/>
      <dgm:t>
        <a:bodyPr/>
        <a:lstStyle/>
        <a:p>
          <a:endParaRPr lang="en-US"/>
        </a:p>
      </dgm:t>
    </dgm:pt>
    <dgm:pt modelId="{8D38C8BF-0002-4D5B-8D55-739C80A74DB7}" type="sibTrans" cxnId="{09CCC0E7-F801-4DA9-9CB9-44B200540446}">
      <dgm:prSet/>
      <dgm:spPr/>
      <dgm:t>
        <a:bodyPr/>
        <a:lstStyle/>
        <a:p>
          <a:endParaRPr lang="en-US"/>
        </a:p>
      </dgm:t>
    </dgm:pt>
    <dgm:pt modelId="{8DDBDB50-C63F-45C3-A2E8-6DB0F9B6140D}">
      <dgm:prSet phldrT="[Text]"/>
      <dgm:spPr/>
      <dgm:t>
        <a:bodyPr/>
        <a:lstStyle/>
        <a:p>
          <a:r>
            <a:rPr lang="en-US" dirty="0"/>
            <a:t>Develop 8760-hour load forecasts for each scenario with normal  weather </a:t>
          </a:r>
          <a:r>
            <a:rPr lang="en-US" dirty="0" smtClean="0"/>
            <a:t>assumptions</a:t>
          </a:r>
          <a:endParaRPr lang="en-US" dirty="0"/>
        </a:p>
      </dgm:t>
    </dgm:pt>
    <dgm:pt modelId="{5FB75601-ACD9-4BFC-9AE5-12A75826230E}" type="parTrans" cxnId="{6F537235-54AE-4A67-B715-83D103F0BB4D}">
      <dgm:prSet/>
      <dgm:spPr/>
      <dgm:t>
        <a:bodyPr/>
        <a:lstStyle/>
        <a:p>
          <a:endParaRPr lang="en-US"/>
        </a:p>
      </dgm:t>
    </dgm:pt>
    <dgm:pt modelId="{9B647068-F64E-4EF4-B909-1241895627E4}" type="sibTrans" cxnId="{6F537235-54AE-4A67-B715-83D103F0BB4D}">
      <dgm:prSet/>
      <dgm:spPr/>
      <dgm:t>
        <a:bodyPr/>
        <a:lstStyle/>
        <a:p>
          <a:endParaRPr lang="en-US"/>
        </a:p>
      </dgm:t>
    </dgm:pt>
    <dgm:pt modelId="{B44B6AF8-C620-42F8-95CD-480DC9DE6033}">
      <dgm:prSet phldrT="[Text]"/>
      <dgm:spPr/>
      <dgm:t>
        <a:bodyPr/>
        <a:lstStyle/>
        <a:p>
          <a:r>
            <a:rPr lang="en-US" dirty="0"/>
            <a:t>Generation Expansion</a:t>
          </a:r>
        </a:p>
      </dgm:t>
    </dgm:pt>
    <dgm:pt modelId="{A8C5F70E-6D2E-4E42-A003-CEFED07A794F}" type="parTrans" cxnId="{56615334-6B3A-4792-8650-C367C5C2D12E}">
      <dgm:prSet/>
      <dgm:spPr/>
      <dgm:t>
        <a:bodyPr/>
        <a:lstStyle/>
        <a:p>
          <a:endParaRPr lang="en-US"/>
        </a:p>
      </dgm:t>
    </dgm:pt>
    <dgm:pt modelId="{657B44E5-EA5C-4B59-82C3-585DEBAAB339}" type="sibTrans" cxnId="{56615334-6B3A-4792-8650-C367C5C2D12E}">
      <dgm:prSet/>
      <dgm:spPr/>
      <dgm:t>
        <a:bodyPr/>
        <a:lstStyle/>
        <a:p>
          <a:endParaRPr lang="en-US"/>
        </a:p>
      </dgm:t>
    </dgm:pt>
    <dgm:pt modelId="{58A1249D-A6AD-4FDD-B89D-56A032997F1C}">
      <dgm:prSet phldrT="[Text]"/>
      <dgm:spPr/>
      <dgm:t>
        <a:bodyPr/>
        <a:lstStyle/>
        <a:p>
          <a:r>
            <a:rPr lang="en-US" dirty="0"/>
            <a:t>Identify amount of generation added and retired by </a:t>
          </a:r>
          <a:r>
            <a:rPr lang="en-US" dirty="0" smtClean="0"/>
            <a:t>technology </a:t>
          </a:r>
          <a:r>
            <a:rPr lang="en-US" dirty="0"/>
            <a:t>based on scenario </a:t>
          </a:r>
          <a:r>
            <a:rPr lang="en-US" dirty="0" smtClean="0"/>
            <a:t>description</a:t>
          </a:r>
          <a:endParaRPr lang="en-US" dirty="0"/>
        </a:p>
      </dgm:t>
    </dgm:pt>
    <dgm:pt modelId="{5A06345F-394E-4CC5-AF3B-CFA484A9217C}" type="parTrans" cxnId="{B47DA0A0-D93A-4374-A898-03C19C9EFEF5}">
      <dgm:prSet/>
      <dgm:spPr/>
      <dgm:t>
        <a:bodyPr/>
        <a:lstStyle/>
        <a:p>
          <a:endParaRPr lang="en-US"/>
        </a:p>
      </dgm:t>
    </dgm:pt>
    <dgm:pt modelId="{62B735AC-6268-449E-A422-365241EC348A}" type="sibTrans" cxnId="{B47DA0A0-D93A-4374-A898-03C19C9EFEF5}">
      <dgm:prSet/>
      <dgm:spPr/>
      <dgm:t>
        <a:bodyPr/>
        <a:lstStyle/>
        <a:p>
          <a:endParaRPr lang="en-US"/>
        </a:p>
      </dgm:t>
    </dgm:pt>
    <dgm:pt modelId="{8C68D49C-CAB0-490D-888F-08B9E4CD12DC}">
      <dgm:prSet phldrT="[Text]"/>
      <dgm:spPr/>
      <dgm:t>
        <a:bodyPr/>
        <a:lstStyle/>
        <a:p>
          <a:r>
            <a:rPr lang="en-US" dirty="0"/>
            <a:t>Expert presentations with focus on key drivers for current </a:t>
          </a:r>
          <a:r>
            <a:rPr lang="en-US" dirty="0" smtClean="0"/>
            <a:t>LTSA</a:t>
          </a:r>
          <a:endParaRPr lang="en-US" dirty="0"/>
        </a:p>
      </dgm:t>
    </dgm:pt>
    <dgm:pt modelId="{0F22704B-91A8-4C25-ABD0-11B8F8AD8900}" type="parTrans" cxnId="{B89D3C22-2B0B-41F6-B3B4-42C0B4CD9EB6}">
      <dgm:prSet/>
      <dgm:spPr/>
      <dgm:t>
        <a:bodyPr/>
        <a:lstStyle/>
        <a:p>
          <a:endParaRPr lang="en-US"/>
        </a:p>
      </dgm:t>
    </dgm:pt>
    <dgm:pt modelId="{079680CC-78C2-495F-B3C0-7AA2BB80BEC9}" type="sibTrans" cxnId="{B89D3C22-2B0B-41F6-B3B4-42C0B4CD9EB6}">
      <dgm:prSet/>
      <dgm:spPr/>
      <dgm:t>
        <a:bodyPr/>
        <a:lstStyle/>
        <a:p>
          <a:endParaRPr lang="en-US"/>
        </a:p>
      </dgm:t>
    </dgm:pt>
    <dgm:pt modelId="{9D51B46F-860C-45C5-8416-0B535F048F6E}">
      <dgm:prSet phldrT="[Text]"/>
      <dgm:spPr/>
      <dgm:t>
        <a:bodyPr/>
        <a:lstStyle/>
        <a:p>
          <a:r>
            <a:rPr lang="en-US" dirty="0"/>
            <a:t>Finalize scenario descriptions and assumptions for current LTSA</a:t>
          </a:r>
        </a:p>
      </dgm:t>
    </dgm:pt>
    <dgm:pt modelId="{CCDC529B-8FE1-472E-B3D1-0518970F4FA6}" type="parTrans" cxnId="{71F2D4DA-1A92-4118-BA81-6FE0B23D2182}">
      <dgm:prSet/>
      <dgm:spPr/>
      <dgm:t>
        <a:bodyPr/>
        <a:lstStyle/>
        <a:p>
          <a:endParaRPr lang="en-US"/>
        </a:p>
      </dgm:t>
    </dgm:pt>
    <dgm:pt modelId="{E5E43034-8174-4215-B97C-AD580E510903}" type="sibTrans" cxnId="{71F2D4DA-1A92-4118-BA81-6FE0B23D2182}">
      <dgm:prSet/>
      <dgm:spPr/>
      <dgm:t>
        <a:bodyPr/>
        <a:lstStyle/>
        <a:p>
          <a:endParaRPr lang="en-US"/>
        </a:p>
      </dgm:t>
    </dgm:pt>
    <dgm:pt modelId="{7CB9A110-D761-45BE-BA78-B9F0AFB7A123}">
      <dgm:prSet phldrT="[Text]"/>
      <dgm:spPr/>
      <dgm:t>
        <a:bodyPr/>
        <a:lstStyle/>
        <a:p>
          <a:r>
            <a:rPr lang="en-US" dirty="0"/>
            <a:t>Develop 90</a:t>
          </a:r>
          <a:r>
            <a:rPr lang="en-US" baseline="30000" dirty="0"/>
            <a:t>th</a:t>
          </a:r>
          <a:r>
            <a:rPr lang="en-US" dirty="0"/>
            <a:t> percentile summer peak forecast for each scenario</a:t>
          </a:r>
        </a:p>
      </dgm:t>
    </dgm:pt>
    <dgm:pt modelId="{4FFE8F86-7C99-4A29-BB93-A889AC77BA00}" type="parTrans" cxnId="{E1F6FEB6-3459-429B-BAC1-242A048DC715}">
      <dgm:prSet/>
      <dgm:spPr/>
      <dgm:t>
        <a:bodyPr/>
        <a:lstStyle/>
        <a:p>
          <a:endParaRPr lang="en-US"/>
        </a:p>
      </dgm:t>
    </dgm:pt>
    <dgm:pt modelId="{B0CD8643-19E6-4F62-835A-C2F4FBADEE8B}" type="sibTrans" cxnId="{E1F6FEB6-3459-429B-BAC1-242A048DC715}">
      <dgm:prSet/>
      <dgm:spPr/>
      <dgm:t>
        <a:bodyPr/>
        <a:lstStyle/>
        <a:p>
          <a:endParaRPr lang="en-US"/>
        </a:p>
      </dgm:t>
    </dgm:pt>
    <dgm:pt modelId="{DE9E37EF-ABC6-4C03-AF65-5882D540CF11}">
      <dgm:prSet phldrT="[Text]"/>
      <dgm:spPr/>
      <dgm:t>
        <a:bodyPr/>
        <a:lstStyle/>
        <a:p>
          <a:r>
            <a:rPr lang="en-US" dirty="0"/>
            <a:t>Identify potential sites for new generation</a:t>
          </a:r>
        </a:p>
      </dgm:t>
    </dgm:pt>
    <dgm:pt modelId="{D2BDF971-CF75-4F8A-9D38-7610FF6F0C88}" type="parTrans" cxnId="{64410146-073B-4F2A-964D-937C45FA6390}">
      <dgm:prSet/>
      <dgm:spPr/>
      <dgm:t>
        <a:bodyPr/>
        <a:lstStyle/>
        <a:p>
          <a:endParaRPr lang="en-US"/>
        </a:p>
      </dgm:t>
    </dgm:pt>
    <dgm:pt modelId="{DC2D411F-35EF-45AA-8C02-6C9288E29073}" type="sibTrans" cxnId="{64410146-073B-4F2A-964D-937C45FA6390}">
      <dgm:prSet/>
      <dgm:spPr/>
      <dgm:t>
        <a:bodyPr/>
        <a:lstStyle/>
        <a:p>
          <a:endParaRPr lang="en-US"/>
        </a:p>
      </dgm:t>
    </dgm:pt>
    <dgm:pt modelId="{01AF4DA5-07F8-4D44-9429-3FF7A25DAC6F}">
      <dgm:prSet phldrT="[Text]"/>
      <dgm:spPr/>
      <dgm:t>
        <a:bodyPr/>
        <a:lstStyle/>
        <a:p>
          <a:r>
            <a:rPr lang="en-US" dirty="0"/>
            <a:t>Transmission Analysis</a:t>
          </a:r>
        </a:p>
      </dgm:t>
    </dgm:pt>
    <dgm:pt modelId="{57EE6457-8D5B-4F1C-8F68-B4FB8F81F38E}" type="parTrans" cxnId="{E1D1B3F9-3136-45C5-A507-3354D57C89D0}">
      <dgm:prSet/>
      <dgm:spPr/>
      <dgm:t>
        <a:bodyPr/>
        <a:lstStyle/>
        <a:p>
          <a:endParaRPr lang="en-US"/>
        </a:p>
      </dgm:t>
    </dgm:pt>
    <dgm:pt modelId="{BB106840-A141-4F19-BA40-E566257B4BC3}" type="sibTrans" cxnId="{E1D1B3F9-3136-45C5-A507-3354D57C89D0}">
      <dgm:prSet/>
      <dgm:spPr/>
      <dgm:t>
        <a:bodyPr/>
        <a:lstStyle/>
        <a:p>
          <a:endParaRPr lang="en-US"/>
        </a:p>
      </dgm:t>
    </dgm:pt>
    <dgm:pt modelId="{E1BF23E9-4CBA-4049-AB40-774174A5DB2C}">
      <dgm:prSet phldrT="[Text]"/>
      <dgm:spPr/>
      <dgm:t>
        <a:bodyPr/>
        <a:lstStyle/>
        <a:p>
          <a:r>
            <a:rPr lang="en-US" dirty="0"/>
            <a:t>Build start cases based on the LTSA Scope and scenario </a:t>
          </a:r>
          <a:r>
            <a:rPr lang="en-US" dirty="0" smtClean="0"/>
            <a:t>descriptions</a:t>
          </a:r>
          <a:endParaRPr lang="en-US" dirty="0"/>
        </a:p>
      </dgm:t>
    </dgm:pt>
    <dgm:pt modelId="{F53D21E3-A29F-4432-B1D4-E162E2E2E920}" type="parTrans" cxnId="{B82660EE-332A-4A6B-B684-6D39EE023769}">
      <dgm:prSet/>
      <dgm:spPr/>
      <dgm:t>
        <a:bodyPr/>
        <a:lstStyle/>
        <a:p>
          <a:endParaRPr lang="en-US"/>
        </a:p>
      </dgm:t>
    </dgm:pt>
    <dgm:pt modelId="{2E793DF5-4257-4FC5-82B3-FE8E769DFA2D}" type="sibTrans" cxnId="{B82660EE-332A-4A6B-B684-6D39EE023769}">
      <dgm:prSet/>
      <dgm:spPr/>
      <dgm:t>
        <a:bodyPr/>
        <a:lstStyle/>
        <a:p>
          <a:endParaRPr lang="en-US"/>
        </a:p>
      </dgm:t>
    </dgm:pt>
    <dgm:pt modelId="{C761FCBA-C18B-4A5C-994C-3A326A6F228B}">
      <dgm:prSet phldrT="[Text]"/>
      <dgm:spPr/>
      <dgm:t>
        <a:bodyPr/>
        <a:lstStyle/>
        <a:p>
          <a:r>
            <a:rPr lang="en-US" dirty="0"/>
            <a:t>Perform reliability analysis</a:t>
          </a:r>
        </a:p>
      </dgm:t>
    </dgm:pt>
    <dgm:pt modelId="{1322606E-1D42-4901-8723-62FB26B61CB9}" type="parTrans" cxnId="{B9FF71F3-F3B5-4178-BCC6-BE523B445E07}">
      <dgm:prSet/>
      <dgm:spPr/>
      <dgm:t>
        <a:bodyPr/>
        <a:lstStyle/>
        <a:p>
          <a:endParaRPr lang="en-US"/>
        </a:p>
      </dgm:t>
    </dgm:pt>
    <dgm:pt modelId="{259EF497-45C6-41E0-B597-D3A377EB7E09}" type="sibTrans" cxnId="{B9FF71F3-F3B5-4178-BCC6-BE523B445E07}">
      <dgm:prSet/>
      <dgm:spPr/>
      <dgm:t>
        <a:bodyPr/>
        <a:lstStyle/>
        <a:p>
          <a:endParaRPr lang="en-US"/>
        </a:p>
      </dgm:t>
    </dgm:pt>
    <dgm:pt modelId="{0C21D60C-7E99-44F2-A3E6-0ECD7AF4F7F2}">
      <dgm:prSet phldrT="[Text]"/>
      <dgm:spPr/>
      <dgm:t>
        <a:bodyPr/>
        <a:lstStyle/>
        <a:p>
          <a:r>
            <a:rPr lang="en-US" dirty="0"/>
            <a:t>Perform economic analysis</a:t>
          </a:r>
        </a:p>
      </dgm:t>
    </dgm:pt>
    <dgm:pt modelId="{0342601A-0B9B-4908-9BB2-541F47D0D234}" type="parTrans" cxnId="{A2EEA989-DE9F-4E09-979E-BB56D857B874}">
      <dgm:prSet/>
      <dgm:spPr/>
      <dgm:t>
        <a:bodyPr/>
        <a:lstStyle/>
        <a:p>
          <a:endParaRPr lang="en-US"/>
        </a:p>
      </dgm:t>
    </dgm:pt>
    <dgm:pt modelId="{CF08FEC4-CB4E-4A2E-B352-C5DF8825BD49}" type="sibTrans" cxnId="{A2EEA989-DE9F-4E09-979E-BB56D857B874}">
      <dgm:prSet/>
      <dgm:spPr/>
      <dgm:t>
        <a:bodyPr/>
        <a:lstStyle/>
        <a:p>
          <a:endParaRPr lang="en-US"/>
        </a:p>
      </dgm:t>
    </dgm:pt>
    <dgm:pt modelId="{57DF1B36-715D-4ED9-8E06-B6599A8DD6C5}">
      <dgm:prSet phldrT="[Text]"/>
      <dgm:spPr/>
      <dgm:t>
        <a:bodyPr/>
        <a:lstStyle/>
        <a:p>
          <a:r>
            <a:rPr lang="en-US" dirty="0"/>
            <a:t>Identify transmission projects to address economic and reliability needs</a:t>
          </a:r>
        </a:p>
      </dgm:t>
    </dgm:pt>
    <dgm:pt modelId="{F1AF9AD4-71ED-466E-B6A1-06C306AB1CED}" type="parTrans" cxnId="{8E55D33F-406E-40ED-A739-DF9D85C8A95D}">
      <dgm:prSet/>
      <dgm:spPr/>
      <dgm:t>
        <a:bodyPr/>
        <a:lstStyle/>
        <a:p>
          <a:endParaRPr lang="en-US"/>
        </a:p>
      </dgm:t>
    </dgm:pt>
    <dgm:pt modelId="{CC36FA5D-4922-41DA-88CF-3EE3BB430473}" type="sibTrans" cxnId="{8E55D33F-406E-40ED-A739-DF9D85C8A95D}">
      <dgm:prSet/>
      <dgm:spPr/>
      <dgm:t>
        <a:bodyPr/>
        <a:lstStyle/>
        <a:p>
          <a:endParaRPr lang="en-US"/>
        </a:p>
      </dgm:t>
    </dgm:pt>
    <dgm:pt modelId="{D415BB4A-2C90-4BF2-A612-A54762CCF335}" type="pres">
      <dgm:prSet presAssocID="{7BE90E2F-B648-4BC8-8A32-BEB026AE1BBE}" presName="Name0" presStyleCnt="0">
        <dgm:presLayoutVars>
          <dgm:chMax val="5"/>
          <dgm:chPref val="5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199DBC3-96FA-4C61-BA9D-4C83C8552E10}" type="pres">
      <dgm:prSet presAssocID="{2EAFA32C-81FB-4EE2-931C-8E0FECDAE863}" presName="parentText1" presStyleLbl="node1" presStyleIdx="0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68CF2-A2D6-4B74-B670-14A0BC53FAD1}" type="pres">
      <dgm:prSet presAssocID="{2EAFA32C-81FB-4EE2-931C-8E0FECDAE863}" presName="childText1" presStyleLbl="solidAlignAcc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1DBB43-2AA4-4465-A4B6-A3E91B0FD726}" type="pres">
      <dgm:prSet presAssocID="{11A91971-CDCE-48DD-BC23-9F64747034A7}" presName="parentText2" presStyleLbl="node1" presStyleIdx="1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ADEB77-E452-48E3-AFAB-8ADEBB4EA96B}" type="pres">
      <dgm:prSet presAssocID="{11A91971-CDCE-48DD-BC23-9F64747034A7}" presName="childText2" presStyleLbl="solidAlignAcc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C297A4-3B52-4B56-8448-8B303EDF81B0}" type="pres">
      <dgm:prSet presAssocID="{B44B6AF8-C620-42F8-95CD-480DC9DE6033}" presName="parentText3" presStyleLbl="node1" presStyleIdx="2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E7F8AC-F3DA-41F9-8463-53532C0F5E35}" type="pres">
      <dgm:prSet presAssocID="{B44B6AF8-C620-42F8-95CD-480DC9DE6033}" presName="childText3" presStyleLbl="solidAlignAcc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748FE6-711E-4306-83CD-331AAB68CA40}" type="pres">
      <dgm:prSet presAssocID="{01AF4DA5-07F8-4D44-9429-3FF7A25DAC6F}" presName="parentText4" presStyleLbl="node1" presStyleIdx="3" presStyleCnt="4">
        <dgm:presLayoutVars>
          <dgm:chMax/>
          <dgm:chPref val="3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4E918-264F-436D-8B38-1623CEE2E82E}" type="pres">
      <dgm:prSet presAssocID="{01AF4DA5-07F8-4D44-9429-3FF7A25DAC6F}" presName="childText4" presStyleLbl="solidAlignAcc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9E8977-CA25-4FF9-A3D7-E20A742906F2}" type="presOf" srcId="{E1BF23E9-4CBA-4049-AB40-774174A5DB2C}" destId="{3574E918-264F-436D-8B38-1623CEE2E82E}" srcOrd="0" destOrd="0" presId="urn:microsoft.com/office/officeart/2009/3/layout/IncreasingArrowsProcess"/>
    <dgm:cxn modelId="{71F2D4DA-1A92-4118-BA81-6FE0B23D2182}" srcId="{2EAFA32C-81FB-4EE2-931C-8E0FECDAE863}" destId="{9D51B46F-860C-45C5-8416-0B535F048F6E}" srcOrd="2" destOrd="0" parTransId="{CCDC529B-8FE1-472E-B3D1-0518970F4FA6}" sibTransId="{E5E43034-8174-4215-B97C-AD580E510903}"/>
    <dgm:cxn modelId="{0AEB9A2E-49E1-489F-96D5-0B40E55224F5}" type="presOf" srcId="{58A1249D-A6AD-4FDD-B89D-56A032997F1C}" destId="{B7E7F8AC-F3DA-41F9-8463-53532C0F5E35}" srcOrd="0" destOrd="0" presId="urn:microsoft.com/office/officeart/2009/3/layout/IncreasingArrowsProcess"/>
    <dgm:cxn modelId="{64410146-073B-4F2A-964D-937C45FA6390}" srcId="{B44B6AF8-C620-42F8-95CD-480DC9DE6033}" destId="{DE9E37EF-ABC6-4C03-AF65-5882D540CF11}" srcOrd="1" destOrd="0" parTransId="{D2BDF971-CF75-4F8A-9D38-7610FF6F0C88}" sibTransId="{DC2D411F-35EF-45AA-8C02-6C9288E29073}"/>
    <dgm:cxn modelId="{757E0E7F-BE1E-48A7-933B-FDC63D74DC7E}" type="presOf" srcId="{01AF4DA5-07F8-4D44-9429-3FF7A25DAC6F}" destId="{9B748FE6-711E-4306-83CD-331AAB68CA40}" srcOrd="0" destOrd="0" presId="urn:microsoft.com/office/officeart/2009/3/layout/IncreasingArrowsProcess"/>
    <dgm:cxn modelId="{603A1072-535F-44B0-9891-8CA2BF4C2FED}" type="presOf" srcId="{8DDBDB50-C63F-45C3-A2E8-6DB0F9B6140D}" destId="{DDADEB77-E452-48E3-AFAB-8ADEBB4EA96B}" srcOrd="0" destOrd="0" presId="urn:microsoft.com/office/officeart/2009/3/layout/IncreasingArrowsProcess"/>
    <dgm:cxn modelId="{E24A10C4-A55F-4F02-BCDF-88983AD0E5B6}" type="presOf" srcId="{C761FCBA-C18B-4A5C-994C-3A326A6F228B}" destId="{3574E918-264F-436D-8B38-1623CEE2E82E}" srcOrd="0" destOrd="1" presId="urn:microsoft.com/office/officeart/2009/3/layout/IncreasingArrowsProcess"/>
    <dgm:cxn modelId="{8E55D33F-406E-40ED-A739-DF9D85C8A95D}" srcId="{01AF4DA5-07F8-4D44-9429-3FF7A25DAC6F}" destId="{57DF1B36-715D-4ED9-8E06-B6599A8DD6C5}" srcOrd="3" destOrd="0" parTransId="{F1AF9AD4-71ED-466E-B6A1-06C306AB1CED}" sibTransId="{CC36FA5D-4922-41DA-88CF-3EE3BB430473}"/>
    <dgm:cxn modelId="{56615334-6B3A-4792-8650-C367C5C2D12E}" srcId="{7BE90E2F-B648-4BC8-8A32-BEB026AE1BBE}" destId="{B44B6AF8-C620-42F8-95CD-480DC9DE6033}" srcOrd="2" destOrd="0" parTransId="{A8C5F70E-6D2E-4E42-A003-CEFED07A794F}" sibTransId="{657B44E5-EA5C-4B59-82C3-585DEBAAB339}"/>
    <dgm:cxn modelId="{A3F46F77-77A7-4831-9B4D-5D0EF8852795}" type="presOf" srcId="{11A91971-CDCE-48DD-BC23-9F64747034A7}" destId="{031DBB43-2AA4-4465-A4B6-A3E91B0FD726}" srcOrd="0" destOrd="0" presId="urn:microsoft.com/office/officeart/2009/3/layout/IncreasingArrowsProcess"/>
    <dgm:cxn modelId="{B82660EE-332A-4A6B-B684-6D39EE023769}" srcId="{01AF4DA5-07F8-4D44-9429-3FF7A25DAC6F}" destId="{E1BF23E9-4CBA-4049-AB40-774174A5DB2C}" srcOrd="0" destOrd="0" parTransId="{F53D21E3-A29F-4432-B1D4-E162E2E2E920}" sibTransId="{2E793DF5-4257-4FC5-82B3-FE8E769DFA2D}"/>
    <dgm:cxn modelId="{C4746B73-41D2-4A5A-828C-6B1BCC02A21E}" type="presOf" srcId="{9D51B46F-860C-45C5-8416-0B535F048F6E}" destId="{30268CF2-A2D6-4B74-B670-14A0BC53FAD1}" srcOrd="0" destOrd="2" presId="urn:microsoft.com/office/officeart/2009/3/layout/IncreasingArrowsProcess"/>
    <dgm:cxn modelId="{B47DA0A0-D93A-4374-A898-03C19C9EFEF5}" srcId="{B44B6AF8-C620-42F8-95CD-480DC9DE6033}" destId="{58A1249D-A6AD-4FDD-B89D-56A032997F1C}" srcOrd="0" destOrd="0" parTransId="{5A06345F-394E-4CC5-AF3B-CFA484A9217C}" sibTransId="{62B735AC-6268-449E-A422-365241EC348A}"/>
    <dgm:cxn modelId="{EE4CB177-242C-42A6-AB81-39C2FAE0DC8B}" type="presOf" srcId="{0C21D60C-7E99-44F2-A3E6-0ECD7AF4F7F2}" destId="{3574E918-264F-436D-8B38-1623CEE2E82E}" srcOrd="0" destOrd="2" presId="urn:microsoft.com/office/officeart/2009/3/layout/IncreasingArrowsProcess"/>
    <dgm:cxn modelId="{09CCC0E7-F801-4DA9-9CB9-44B200540446}" srcId="{7BE90E2F-B648-4BC8-8A32-BEB026AE1BBE}" destId="{11A91971-CDCE-48DD-BC23-9F64747034A7}" srcOrd="1" destOrd="0" parTransId="{1606B154-1D99-4871-B51D-412D32442CCF}" sibTransId="{8D38C8BF-0002-4D5B-8D55-739C80A74DB7}"/>
    <dgm:cxn modelId="{E1D1B3F9-3136-45C5-A507-3354D57C89D0}" srcId="{7BE90E2F-B648-4BC8-8A32-BEB026AE1BBE}" destId="{01AF4DA5-07F8-4D44-9429-3FF7A25DAC6F}" srcOrd="3" destOrd="0" parTransId="{57EE6457-8D5B-4F1C-8F68-B4FB8F81F38E}" sibTransId="{BB106840-A141-4F19-BA40-E566257B4BC3}"/>
    <dgm:cxn modelId="{9D3224AB-E62C-4528-9005-1F90682D2FF4}" type="presOf" srcId="{7CB9A110-D761-45BE-BA78-B9F0AFB7A123}" destId="{DDADEB77-E452-48E3-AFAB-8ADEBB4EA96B}" srcOrd="0" destOrd="1" presId="urn:microsoft.com/office/officeart/2009/3/layout/IncreasingArrowsProcess"/>
    <dgm:cxn modelId="{E1F6FEB6-3459-429B-BAC1-242A048DC715}" srcId="{11A91971-CDCE-48DD-BC23-9F64747034A7}" destId="{7CB9A110-D761-45BE-BA78-B9F0AFB7A123}" srcOrd="1" destOrd="0" parTransId="{4FFE8F86-7C99-4A29-BB93-A889AC77BA00}" sibTransId="{B0CD8643-19E6-4F62-835A-C2F4FBADEE8B}"/>
    <dgm:cxn modelId="{9A16C18D-6DD8-424B-BC7A-869676D63E8E}" srcId="{7BE90E2F-B648-4BC8-8A32-BEB026AE1BBE}" destId="{2EAFA32C-81FB-4EE2-931C-8E0FECDAE863}" srcOrd="0" destOrd="0" parTransId="{21C9D1F7-5BAA-4BA8-A074-33309CB1086E}" sibTransId="{343AC52F-ADB6-4439-9896-CCA077F5F19C}"/>
    <dgm:cxn modelId="{5F141759-E109-4825-AC0A-98D7C6A98280}" type="presOf" srcId="{8C68D49C-CAB0-490D-888F-08B9E4CD12DC}" destId="{30268CF2-A2D6-4B74-B670-14A0BC53FAD1}" srcOrd="0" destOrd="1" presId="urn:microsoft.com/office/officeart/2009/3/layout/IncreasingArrowsProcess"/>
    <dgm:cxn modelId="{033D18DB-AFAB-4284-B973-F10DC6E83A74}" type="presOf" srcId="{2EAFA32C-81FB-4EE2-931C-8E0FECDAE863}" destId="{4199DBC3-96FA-4C61-BA9D-4C83C8552E10}" srcOrd="0" destOrd="0" presId="urn:microsoft.com/office/officeart/2009/3/layout/IncreasingArrowsProcess"/>
    <dgm:cxn modelId="{A2EEA989-DE9F-4E09-979E-BB56D857B874}" srcId="{01AF4DA5-07F8-4D44-9429-3FF7A25DAC6F}" destId="{0C21D60C-7E99-44F2-A3E6-0ECD7AF4F7F2}" srcOrd="2" destOrd="0" parTransId="{0342601A-0B9B-4908-9BB2-541F47D0D234}" sibTransId="{CF08FEC4-CB4E-4A2E-B352-C5DF8825BD49}"/>
    <dgm:cxn modelId="{CFC52D4B-3A32-4277-9FF6-DC3B94ED2B3C}" srcId="{2EAFA32C-81FB-4EE2-931C-8E0FECDAE863}" destId="{E5DD6B57-05F7-4104-8BB4-77A480FA6888}" srcOrd="0" destOrd="0" parTransId="{F2FA63C2-F998-4129-B73F-5EC16F2CC932}" sibTransId="{B1BDECFE-9298-44E8-886C-9D092D18DCCC}"/>
    <dgm:cxn modelId="{E881B09B-4883-4C18-AB06-4C2397E64AE8}" type="presOf" srcId="{DE9E37EF-ABC6-4C03-AF65-5882D540CF11}" destId="{B7E7F8AC-F3DA-41F9-8463-53532C0F5E35}" srcOrd="0" destOrd="1" presId="urn:microsoft.com/office/officeart/2009/3/layout/IncreasingArrowsProcess"/>
    <dgm:cxn modelId="{B89D3C22-2B0B-41F6-B3B4-42C0B4CD9EB6}" srcId="{2EAFA32C-81FB-4EE2-931C-8E0FECDAE863}" destId="{8C68D49C-CAB0-490D-888F-08B9E4CD12DC}" srcOrd="1" destOrd="0" parTransId="{0F22704B-91A8-4C25-ABD0-11B8F8AD8900}" sibTransId="{079680CC-78C2-495F-B3C0-7AA2BB80BEC9}"/>
    <dgm:cxn modelId="{B9FF71F3-F3B5-4178-BCC6-BE523B445E07}" srcId="{01AF4DA5-07F8-4D44-9429-3FF7A25DAC6F}" destId="{C761FCBA-C18B-4A5C-994C-3A326A6F228B}" srcOrd="1" destOrd="0" parTransId="{1322606E-1D42-4901-8723-62FB26B61CB9}" sibTransId="{259EF497-45C6-41E0-B597-D3A377EB7E09}"/>
    <dgm:cxn modelId="{3A6DBB74-4E5E-4445-A0CA-D2889A677BE7}" type="presOf" srcId="{7BE90E2F-B648-4BC8-8A32-BEB026AE1BBE}" destId="{D415BB4A-2C90-4BF2-A612-A54762CCF335}" srcOrd="0" destOrd="0" presId="urn:microsoft.com/office/officeart/2009/3/layout/IncreasingArrowsProcess"/>
    <dgm:cxn modelId="{E8CC8CD2-87D6-40BB-B0B9-DD7FF0928921}" type="presOf" srcId="{B44B6AF8-C620-42F8-95CD-480DC9DE6033}" destId="{CAC297A4-3B52-4B56-8448-8B303EDF81B0}" srcOrd="0" destOrd="0" presId="urn:microsoft.com/office/officeart/2009/3/layout/IncreasingArrowsProcess"/>
    <dgm:cxn modelId="{C0951284-616C-42D9-8F4D-611EF7B269DB}" type="presOf" srcId="{57DF1B36-715D-4ED9-8E06-B6599A8DD6C5}" destId="{3574E918-264F-436D-8B38-1623CEE2E82E}" srcOrd="0" destOrd="3" presId="urn:microsoft.com/office/officeart/2009/3/layout/IncreasingArrowsProcess"/>
    <dgm:cxn modelId="{831FD21E-5AB5-42F7-97EF-B8700676A8AF}" type="presOf" srcId="{E5DD6B57-05F7-4104-8BB4-77A480FA6888}" destId="{30268CF2-A2D6-4B74-B670-14A0BC53FAD1}" srcOrd="0" destOrd="0" presId="urn:microsoft.com/office/officeart/2009/3/layout/IncreasingArrowsProcess"/>
    <dgm:cxn modelId="{6F537235-54AE-4A67-B715-83D103F0BB4D}" srcId="{11A91971-CDCE-48DD-BC23-9F64747034A7}" destId="{8DDBDB50-C63F-45C3-A2E8-6DB0F9B6140D}" srcOrd="0" destOrd="0" parTransId="{5FB75601-ACD9-4BFC-9AE5-12A75826230E}" sibTransId="{9B647068-F64E-4EF4-B909-1241895627E4}"/>
    <dgm:cxn modelId="{65308CAA-5D0D-4EDE-81B8-59B6691FDEB0}" type="presParOf" srcId="{D415BB4A-2C90-4BF2-A612-A54762CCF335}" destId="{4199DBC3-96FA-4C61-BA9D-4C83C8552E10}" srcOrd="0" destOrd="0" presId="urn:microsoft.com/office/officeart/2009/3/layout/IncreasingArrowsProcess"/>
    <dgm:cxn modelId="{A4D3C3B7-89BC-498B-B113-68EF35222EEC}" type="presParOf" srcId="{D415BB4A-2C90-4BF2-A612-A54762CCF335}" destId="{30268CF2-A2D6-4B74-B670-14A0BC53FAD1}" srcOrd="1" destOrd="0" presId="urn:microsoft.com/office/officeart/2009/3/layout/IncreasingArrowsProcess"/>
    <dgm:cxn modelId="{D3AD9A3B-6BBE-4448-8C6F-72979148FBCD}" type="presParOf" srcId="{D415BB4A-2C90-4BF2-A612-A54762CCF335}" destId="{031DBB43-2AA4-4465-A4B6-A3E91B0FD726}" srcOrd="2" destOrd="0" presId="urn:microsoft.com/office/officeart/2009/3/layout/IncreasingArrowsProcess"/>
    <dgm:cxn modelId="{82F5C1F8-E5AC-4125-BE7B-F9B2F7FCE236}" type="presParOf" srcId="{D415BB4A-2C90-4BF2-A612-A54762CCF335}" destId="{DDADEB77-E452-48E3-AFAB-8ADEBB4EA96B}" srcOrd="3" destOrd="0" presId="urn:microsoft.com/office/officeart/2009/3/layout/IncreasingArrowsProcess"/>
    <dgm:cxn modelId="{1600727E-CD0B-4236-A335-7B9561BF9D6A}" type="presParOf" srcId="{D415BB4A-2C90-4BF2-A612-A54762CCF335}" destId="{CAC297A4-3B52-4B56-8448-8B303EDF81B0}" srcOrd="4" destOrd="0" presId="urn:microsoft.com/office/officeart/2009/3/layout/IncreasingArrowsProcess"/>
    <dgm:cxn modelId="{CAF8308D-D63D-4CAC-87D1-8221CD6BBFEC}" type="presParOf" srcId="{D415BB4A-2C90-4BF2-A612-A54762CCF335}" destId="{B7E7F8AC-F3DA-41F9-8463-53532C0F5E35}" srcOrd="5" destOrd="0" presId="urn:microsoft.com/office/officeart/2009/3/layout/IncreasingArrowsProcess"/>
    <dgm:cxn modelId="{8AF042F0-DB49-47F7-BD82-14AA5F24BAF7}" type="presParOf" srcId="{D415BB4A-2C90-4BF2-A612-A54762CCF335}" destId="{9B748FE6-711E-4306-83CD-331AAB68CA40}" srcOrd="6" destOrd="0" presId="urn:microsoft.com/office/officeart/2009/3/layout/IncreasingArrowsProcess"/>
    <dgm:cxn modelId="{FBD207A9-7C9A-410B-8801-75D37BA31C3D}" type="presParOf" srcId="{D415BB4A-2C90-4BF2-A612-A54762CCF335}" destId="{3574E918-264F-436D-8B38-1623CEE2E82E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99DBC3-96FA-4C61-BA9D-4C83C8552E10}">
      <dsp:nvSpPr>
        <dsp:cNvPr id="0" name=""/>
        <dsp:cNvSpPr/>
      </dsp:nvSpPr>
      <dsp:spPr>
        <a:xfrm>
          <a:off x="0" y="770211"/>
          <a:ext cx="8382000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Scenario Development</a:t>
          </a:r>
        </a:p>
      </dsp:txBody>
      <dsp:txXfrm>
        <a:off x="0" y="1075284"/>
        <a:ext cx="8076927" cy="610147"/>
      </dsp:txXfrm>
    </dsp:sp>
    <dsp:sp modelId="{30268CF2-A2D6-4B74-B670-14A0BC53FAD1}">
      <dsp:nvSpPr>
        <dsp:cNvPr id="0" name=""/>
        <dsp:cNvSpPr/>
      </dsp:nvSpPr>
      <dsp:spPr>
        <a:xfrm>
          <a:off x="0" y="1713223"/>
          <a:ext cx="1932051" cy="22571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Stakeholder driven review of previous LTSA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Expert presentations with focus on key drivers for current </a:t>
          </a:r>
          <a:r>
            <a:rPr lang="en-US" sz="1300" kern="1200" dirty="0" smtClean="0"/>
            <a:t>LTSA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Finalize scenario descriptions and assumptions for current LTSA</a:t>
          </a:r>
        </a:p>
      </dsp:txBody>
      <dsp:txXfrm>
        <a:off x="0" y="1713223"/>
        <a:ext cx="1932051" cy="2257174"/>
      </dsp:txXfrm>
    </dsp:sp>
    <dsp:sp modelId="{031DBB43-2AA4-4465-A4B6-A3E91B0FD726}">
      <dsp:nvSpPr>
        <dsp:cNvPr id="0" name=""/>
        <dsp:cNvSpPr/>
      </dsp:nvSpPr>
      <dsp:spPr>
        <a:xfrm>
          <a:off x="1932050" y="1176831"/>
          <a:ext cx="6449949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Load forecasting</a:t>
          </a:r>
        </a:p>
      </dsp:txBody>
      <dsp:txXfrm>
        <a:off x="1932050" y="1481904"/>
        <a:ext cx="6144876" cy="610147"/>
      </dsp:txXfrm>
    </dsp:sp>
    <dsp:sp modelId="{DDADEB77-E452-48E3-AFAB-8ADEBB4EA96B}">
      <dsp:nvSpPr>
        <dsp:cNvPr id="0" name=""/>
        <dsp:cNvSpPr/>
      </dsp:nvSpPr>
      <dsp:spPr>
        <a:xfrm>
          <a:off x="1932050" y="2119844"/>
          <a:ext cx="1932051" cy="21996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Develop 8760-hour load forecasts for each scenario with normal  weather </a:t>
          </a:r>
          <a:r>
            <a:rPr lang="en-US" sz="1300" kern="1200" dirty="0" smtClean="0"/>
            <a:t>assumptions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Develop 90</a:t>
          </a:r>
          <a:r>
            <a:rPr lang="en-US" sz="1300" kern="1200" baseline="30000" dirty="0"/>
            <a:t>th</a:t>
          </a:r>
          <a:r>
            <a:rPr lang="en-US" sz="1300" kern="1200" dirty="0"/>
            <a:t> percentile summer peak forecast for each scenario</a:t>
          </a:r>
        </a:p>
      </dsp:txBody>
      <dsp:txXfrm>
        <a:off x="1932050" y="2119844"/>
        <a:ext cx="1932051" cy="2199642"/>
      </dsp:txXfrm>
    </dsp:sp>
    <dsp:sp modelId="{CAC297A4-3B52-4B56-8448-8B303EDF81B0}">
      <dsp:nvSpPr>
        <dsp:cNvPr id="0" name=""/>
        <dsp:cNvSpPr/>
      </dsp:nvSpPr>
      <dsp:spPr>
        <a:xfrm>
          <a:off x="3864102" y="1583451"/>
          <a:ext cx="4517898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Generation Expansion</a:t>
          </a:r>
        </a:p>
      </dsp:txBody>
      <dsp:txXfrm>
        <a:off x="3864102" y="1888524"/>
        <a:ext cx="4212825" cy="610147"/>
      </dsp:txXfrm>
    </dsp:sp>
    <dsp:sp modelId="{B7E7F8AC-F3DA-41F9-8463-53532C0F5E35}">
      <dsp:nvSpPr>
        <dsp:cNvPr id="0" name=""/>
        <dsp:cNvSpPr/>
      </dsp:nvSpPr>
      <dsp:spPr>
        <a:xfrm>
          <a:off x="3864102" y="2526464"/>
          <a:ext cx="1932051" cy="22143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Identify amount of generation added and retired by </a:t>
          </a:r>
          <a:r>
            <a:rPr lang="en-US" sz="1300" kern="1200" dirty="0" smtClean="0"/>
            <a:t>technology </a:t>
          </a:r>
          <a:r>
            <a:rPr lang="en-US" sz="1300" kern="1200" dirty="0"/>
            <a:t>based on scenario </a:t>
          </a:r>
          <a:r>
            <a:rPr lang="en-US" sz="1300" kern="1200" dirty="0" smtClean="0"/>
            <a:t>description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Identify potential sites for new generation</a:t>
          </a:r>
        </a:p>
      </dsp:txBody>
      <dsp:txXfrm>
        <a:off x="3864102" y="2526464"/>
        <a:ext cx="1932051" cy="2214349"/>
      </dsp:txXfrm>
    </dsp:sp>
    <dsp:sp modelId="{9B748FE6-711E-4306-83CD-331AAB68CA40}">
      <dsp:nvSpPr>
        <dsp:cNvPr id="0" name=""/>
        <dsp:cNvSpPr/>
      </dsp:nvSpPr>
      <dsp:spPr>
        <a:xfrm>
          <a:off x="5796153" y="1990071"/>
          <a:ext cx="2585847" cy="1220293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254000" bIns="193722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Transmission Analysis</a:t>
          </a:r>
        </a:p>
      </dsp:txBody>
      <dsp:txXfrm>
        <a:off x="5796153" y="2295144"/>
        <a:ext cx="2280774" cy="610147"/>
      </dsp:txXfrm>
    </dsp:sp>
    <dsp:sp modelId="{3574E918-264F-436D-8B38-1623CEE2E82E}">
      <dsp:nvSpPr>
        <dsp:cNvPr id="0" name=""/>
        <dsp:cNvSpPr/>
      </dsp:nvSpPr>
      <dsp:spPr>
        <a:xfrm>
          <a:off x="5796153" y="2933084"/>
          <a:ext cx="1949653" cy="22403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Build start cases based on the LTSA Scope and scenario </a:t>
          </a:r>
          <a:r>
            <a:rPr lang="en-US" sz="1300" kern="1200" dirty="0" smtClean="0"/>
            <a:t>descriptions</a:t>
          </a:r>
          <a:endParaRPr lang="en-US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Perform reliability analysis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Perform economic analysis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Identify transmission projects to address economic and reliability needs</a:t>
          </a:r>
        </a:p>
      </dsp:txBody>
      <dsp:txXfrm>
        <a:off x="5796153" y="2933084"/>
        <a:ext cx="1949653" cy="22403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F9D27-F581-49A9-A79D-5894BB7F812B}" type="datetimeFigureOut">
              <a:rPr lang="en-US" smtClean="0"/>
              <a:t>4/16/2015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387850"/>
            <a:ext cx="5607050" cy="4156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538D8D-9B73-4876-A391-6BBF6D18D9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67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AC39A1-EE03-4A37-AF10-0F1C632BD2E8}" type="slidenum">
              <a:rPr lang="en-US" alt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7188D2F-8C11-409B-811F-59D0F56519BC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90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75CCA-0C9D-4254-AE8A-AA214D557F8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8A3A4-3A83-4CAB-B95C-3175A96F5BF1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8554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D18D4-C796-4840-96AD-E7C8ED5FAA3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85C47-384B-4366-B103-A6DC8E0D3F45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85125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A8B4F1-A058-4689-8CB9-A37FFA0B493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EA048-DD65-47F9-AB49-9C1759B9A856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801822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9FFFD-C5EC-4182-941D-E3F0D3E0DB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03A76-9047-4B29-9D70-45E675A93CA2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5504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FB89DA-0916-4500-9D62-3039008C563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4C3A7-7469-4566-93D1-F1C9FE58D8FE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11935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DCFD-0814-4C34-B65D-D8EC8187711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5E1CD5-AC12-445E-9FDE-67D5A1389DBC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710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C4844-987A-455B-9B96-7805ECAEF12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7C83C-8AFD-4196-8D8C-97EBF092CC01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04944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98E1071-3210-40BF-AFBB-2A98447EA48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140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C109239C-9F3B-48C7-877D-C318F7C5EC29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729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C52B5E-2332-4C03-93AE-3296A93FA73F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77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5281ACF-C897-4F87-9A14-77D244CBAFC2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2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93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43F340E8-AF44-436F-B384-846FC94F1AD3}" type="slidenum">
              <a:rPr lang="en-US" smtClean="0">
                <a:solidFill>
                  <a:schemeClr val="tx1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4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BD9002-389C-4704-A049-57185C790D58}" type="datetime1">
              <a:rPr lang="en-US" smtClean="0"/>
              <a:t>4/16/2015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E6681-8A95-4CB1-9042-BF746E0CE50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859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6" name="Picture 17" descr="logocolors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04800"/>
            <a:ext cx="139065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09750" y="3581400"/>
            <a:ext cx="533400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8002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1800225" y="5467350"/>
            <a:ext cx="3076575" cy="476250"/>
          </a:xfrm>
        </p:spPr>
        <p:txBody>
          <a:bodyPr/>
          <a:lstStyle>
            <a:lvl1pPr>
              <a:defRPr sz="1800" b="1" smtClean="0">
                <a:solidFill>
                  <a:schemeClr val="bg1"/>
                </a:solidFill>
              </a:defRPr>
            </a:lvl1pPr>
          </a:lstStyle>
          <a:p>
            <a:fld id="{537055F9-FDBB-4F53-B9C3-D91253AA6A4D}" type="datetime1">
              <a:rPr lang="en-US" smtClean="0"/>
              <a:t>4/16/2015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1800225" y="5067300"/>
            <a:ext cx="5286375" cy="419100"/>
          </a:xfrm>
        </p:spPr>
        <p:txBody>
          <a:bodyPr/>
          <a:lstStyle>
            <a:lvl1pPr algn="l">
              <a:defRPr sz="1800" b="1" smtClean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523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FCD7B-47F6-4879-954F-C237C9FF39D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5F20A-B696-4030-8305-BCE3D8B071A6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1109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7EB0B-E280-49E1-ACBF-59DB40C324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634F-AADE-40C0-8AB0-290AE31194F6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3967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DB591-2ABF-47FC-9E31-F1A935EAFA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2A4EA-C8E5-4393-9652-58519CC55579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32044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06C25-9AA3-4FAA-BA11-357255E9194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320383-3D59-4BF5-A576-CF47E1771958}" type="datetime1">
              <a:rPr lang="en-US" altLang="en-US" smtClean="0"/>
              <a:t>4/16/2015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6074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6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415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PUBLIC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latin typeface="+mn-lt"/>
                <a:cs typeface="+mn-cs"/>
              </a:rPr>
              <a:t>1/27/2014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647C358-6709-4E11-9644-4383B958DB0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AE0D5CD0-E209-437A-8D04-734D1E1C789C}" type="datetime1">
              <a:rPr lang="en-US" altLang="en-US" smtClean="0"/>
              <a:t>4/16/2015</a:t>
            </a:fld>
            <a:endParaRPr lang="en-US" alt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7625" y="0"/>
            <a:ext cx="92392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3" name="Picture 12"/>
          <p:cNvPicPr>
            <a:picLocks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pic>
        <p:nvPicPr>
          <p:cNvPr id="1030" name="Picture 8" descr="ERCOT cmyk-01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6024563"/>
            <a:ext cx="8175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85850" y="6010275"/>
            <a:ext cx="6867525" cy="25391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latin typeface="+mn-lt"/>
                <a:cs typeface="+mn-cs"/>
              </a:rPr>
              <a:t>ERCOT </a:t>
            </a:r>
            <a:r>
              <a:rPr lang="en-US" sz="1050" b="1" dirty="0" smtClean="0">
                <a:latin typeface="+mn-lt"/>
                <a:cs typeface="+mn-cs"/>
              </a:rPr>
              <a:t>PUBLIC</a:t>
            </a:r>
            <a:endParaRPr lang="en-US" sz="1050" b="1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3"/>
          <p:cNvGrpSpPr>
            <a:grpSpLocks/>
          </p:cNvGrpSpPr>
          <p:nvPr/>
        </p:nvGrpSpPr>
        <p:grpSpPr bwMode="auto">
          <a:xfrm>
            <a:off x="603250" y="1498600"/>
            <a:ext cx="7727950" cy="2938614"/>
            <a:chOff x="603250" y="546100"/>
            <a:chExt cx="7727950" cy="2938481"/>
          </a:xfrm>
        </p:grpSpPr>
        <p:pic>
          <p:nvPicPr>
            <p:cNvPr id="5123" name="Picture 8" descr="ERCOT cmyk-01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3250" y="546100"/>
              <a:ext cx="2457704" cy="1041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124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354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4400" dirty="0" smtClean="0"/>
                <a:t>2016 </a:t>
              </a:r>
              <a:r>
                <a:rPr lang="en-US" sz="4400" dirty="0"/>
                <a:t>LTSA </a:t>
              </a:r>
              <a:r>
                <a:rPr lang="en-US" sz="4400" dirty="0" smtClean="0"/>
                <a:t>Introduction</a:t>
              </a:r>
              <a:endParaRPr lang="en-US" altLang="en-US" sz="4400" b="1" dirty="0"/>
            </a:p>
            <a:p>
              <a:endParaRPr lang="en-US" altLang="en-US" b="1" dirty="0"/>
            </a:p>
            <a:p>
              <a:pPr algn="ctr"/>
              <a:endParaRPr lang="en-US" altLang="en-US" sz="2000" i="1" dirty="0" smtClean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553"/>
              <a:ext cx="6286500" cy="12699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25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143000"/>
            <a:ext cx="5867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Background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2016 LTSA Process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2016 Scenario Development Process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2016 LTSA Schedule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Topics for Expert Presentations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400" dirty="0" smtClean="0"/>
              <a:t>Next Steps</a:t>
            </a:r>
            <a:endParaRPr lang="en-US" sz="2400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3807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457200" y="838200"/>
            <a:ext cx="7543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v"/>
              <a:defRPr sz="2400"/>
            </a:lvl1pPr>
          </a:lstStyle>
          <a:p>
            <a:r>
              <a:rPr lang="en-US" sz="2000" dirty="0"/>
              <a:t>Senate Bill 20 (79th Legislature, 1st Called Session [2005]) requires that the PUCT and ERCOT study long-term system needs and report to the Legislature each even numbered year</a:t>
            </a:r>
          </a:p>
          <a:p>
            <a:r>
              <a:rPr lang="en-US" sz="2000" dirty="0"/>
              <a:t>ERCOT has been conducting a Long-Term System Assessment (LTSA) on a biennial basis since 2006</a:t>
            </a:r>
          </a:p>
          <a:p>
            <a:r>
              <a:rPr lang="en-US" sz="2000" dirty="0" smtClean="0"/>
              <a:t>ERCOT </a:t>
            </a:r>
            <a:r>
              <a:rPr lang="en-US" sz="2000" dirty="0"/>
              <a:t>recently completed its 2014 LTSA in which reliability and efficiency of ERCOT System was assessed for the years 2024 and </a:t>
            </a:r>
            <a:r>
              <a:rPr lang="en-US" sz="2000" dirty="0" smtClean="0"/>
              <a:t>2029</a:t>
            </a:r>
          </a:p>
          <a:p>
            <a:r>
              <a:rPr lang="en-US" sz="2000" dirty="0" smtClean="0"/>
              <a:t>Future load and generation build was developed across ten scenarios four of which were studied for Transmission Expansion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0254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2014 LTSA</a:t>
            </a:r>
            <a:endParaRPr lang="en-US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457200" y="838200"/>
            <a:ext cx="73929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v"/>
              <a:defRPr sz="2000"/>
            </a:lvl1pPr>
          </a:lstStyle>
          <a:p>
            <a:r>
              <a:rPr lang="en-US" dirty="0"/>
              <a:t>Work on LTSA was bolstered by grant from the Department of Energy</a:t>
            </a:r>
          </a:p>
          <a:p>
            <a:r>
              <a:rPr lang="en-US" dirty="0"/>
              <a:t>Brattle facilitated a stakeholder-driven scenario development process</a:t>
            </a:r>
          </a:p>
          <a:p>
            <a:r>
              <a:rPr lang="en-US" dirty="0"/>
              <a:t>Scenario development workshops were successful in designing diverse futures while considering a large array of drivers and trends</a:t>
            </a:r>
          </a:p>
          <a:p>
            <a:r>
              <a:rPr lang="en-US" dirty="0"/>
              <a:t>Load forecasting and generation expansion methodologies were improved based on lessons learnt in the DOE study</a:t>
            </a:r>
          </a:p>
          <a:p>
            <a:r>
              <a:rPr lang="en-US" dirty="0"/>
              <a:t>Transmission analysis process was updated further to be more consistent with the near term </a:t>
            </a:r>
            <a:r>
              <a:rPr lang="en-US" dirty="0" smtClean="0"/>
              <a:t>analysis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17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lessons learned from the 2014 LTSA</a:t>
            </a:r>
            <a:endParaRPr lang="en-US" dirty="0"/>
          </a:p>
        </p:txBody>
      </p:sp>
      <p:sp>
        <p:nvSpPr>
          <p:cNvPr id="3" name="Content Placeholder 7"/>
          <p:cNvSpPr txBox="1">
            <a:spLocks/>
          </p:cNvSpPr>
          <p:nvPr/>
        </p:nvSpPr>
        <p:spPr>
          <a:xfrm>
            <a:off x="457200" y="838200"/>
            <a:ext cx="739298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Font typeface="Wingdings" panose="05000000000000000000" pitchFamily="2" charset="2"/>
              <a:buChar char="v"/>
              <a:defRPr sz="2000"/>
            </a:lvl1pPr>
          </a:lstStyle>
          <a:p>
            <a:r>
              <a:rPr lang="en-US" dirty="0" smtClean="0"/>
              <a:t>Stakeholder-driven scenario development was very beneficial in seeking out different perspectives about ERCOT Grid’s future </a:t>
            </a:r>
          </a:p>
          <a:p>
            <a:r>
              <a:rPr lang="en-US" dirty="0"/>
              <a:t>Scenario based approach works - and the LTSA should strive harder to consider diverse scenarios “think low global oil prices”</a:t>
            </a:r>
          </a:p>
          <a:p>
            <a:r>
              <a:rPr lang="en-US" dirty="0" smtClean="0"/>
              <a:t>Most scenario’s studied showed a high penetration of Solar generation – and the LTSA needs to work harder to incorporate Solar PV on both sides of the meter</a:t>
            </a:r>
          </a:p>
          <a:p>
            <a:r>
              <a:rPr lang="en-US" dirty="0" smtClean="0"/>
              <a:t>LTSA is a very resource intensive analysis – and it deserves more time for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8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 LTSA Scope and Process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658124"/>
              </p:ext>
            </p:extLst>
          </p:nvPr>
        </p:nvGraphicFramePr>
        <p:xfrm>
          <a:off x="457200" y="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2729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LTSA Schedule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872639"/>
              </p:ext>
            </p:extLst>
          </p:nvPr>
        </p:nvGraphicFramePr>
        <p:xfrm>
          <a:off x="1524000" y="1397000"/>
          <a:ext cx="6096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Scenario Development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July, 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Load Forecasting and Generation</a:t>
                      </a:r>
                      <a:r>
                        <a:rPr lang="en-US" baseline="0" dirty="0" smtClean="0"/>
                        <a:t> Expansion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December,</a:t>
                      </a:r>
                      <a:r>
                        <a:rPr lang="en-US" baseline="0" dirty="0" smtClean="0"/>
                        <a:t> 2015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Transmission Analysis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LTSA Report Published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November, 2016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93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1026" name="Picture 2" descr="C:\Users\sborkar\AppData\Local\Microsoft\Windows\Temporary Internet Files\Content.IE5\ETS80F68\Questionmark[1]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914399"/>
            <a:ext cx="3752850" cy="4691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10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2013 ERCOT Preliminary Load Forecast MAPE Statistics">
  <a:themeElements>
    <a:clrScheme name="ERCOT Colors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056BB8"/>
      </a:accent2>
      <a:accent3>
        <a:srgbClr val="680546"/>
      </a:accent3>
      <a:accent4>
        <a:srgbClr val="FDC709"/>
      </a:accent4>
      <a:accent5>
        <a:srgbClr val="E5E5E2"/>
      </a:accent5>
      <a:accent6>
        <a:srgbClr val="1F8A45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2013 ERCOT Preliminary Load Forecast MAPE Statistics</Template>
  <TotalTime>2401</TotalTime>
  <Words>402</Words>
  <Application>Microsoft Office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2013 ERCOT Preliminary Load Forecast MAPE Statistics</vt:lpstr>
      <vt:lpstr>Custom Design</vt:lpstr>
      <vt:lpstr>1_2013 ERCOT Preliminary Load Forecast MAPE Statistics</vt:lpstr>
      <vt:lpstr>PowerPoint Presentation</vt:lpstr>
      <vt:lpstr>Outline</vt:lpstr>
      <vt:lpstr>Background</vt:lpstr>
      <vt:lpstr>The 2014 LTSA</vt:lpstr>
      <vt:lpstr>Key lessons learned from the 2014 LTSA</vt:lpstr>
      <vt:lpstr>2016 LTSA Scope and Process</vt:lpstr>
      <vt:lpstr>LTSA Schedule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Emission Price Trajectories</dc:title>
  <dc:creator>Jin, Julie</dc:creator>
  <cp:lastModifiedBy>Borkar, Sandeep</cp:lastModifiedBy>
  <cp:revision>125</cp:revision>
  <cp:lastPrinted>2014-01-30T20:38:21Z</cp:lastPrinted>
  <dcterms:created xsi:type="dcterms:W3CDTF">2014-01-30T19:11:08Z</dcterms:created>
  <dcterms:modified xsi:type="dcterms:W3CDTF">2015-04-16T14:11:40Z</dcterms:modified>
</cp:coreProperties>
</file>