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38"/>
  </p:notesMasterIdLst>
  <p:sldIdLst>
    <p:sldId id="642" r:id="rId4"/>
    <p:sldId id="703" r:id="rId5"/>
    <p:sldId id="727" r:id="rId6"/>
    <p:sldId id="732" r:id="rId7"/>
    <p:sldId id="728" r:id="rId8"/>
    <p:sldId id="729" r:id="rId9"/>
    <p:sldId id="730" r:id="rId10"/>
    <p:sldId id="731" r:id="rId11"/>
    <p:sldId id="733" r:id="rId12"/>
    <p:sldId id="734" r:id="rId13"/>
    <p:sldId id="736" r:id="rId14"/>
    <p:sldId id="737" r:id="rId15"/>
    <p:sldId id="738" r:id="rId16"/>
    <p:sldId id="739" r:id="rId17"/>
    <p:sldId id="740" r:id="rId18"/>
    <p:sldId id="741" r:id="rId19"/>
    <p:sldId id="742" r:id="rId20"/>
    <p:sldId id="743" r:id="rId21"/>
    <p:sldId id="735" r:id="rId22"/>
    <p:sldId id="725" r:id="rId23"/>
    <p:sldId id="726" r:id="rId24"/>
    <p:sldId id="707" r:id="rId25"/>
    <p:sldId id="744" r:id="rId26"/>
    <p:sldId id="745" r:id="rId27"/>
    <p:sldId id="746" r:id="rId28"/>
    <p:sldId id="698" r:id="rId29"/>
    <p:sldId id="699" r:id="rId30"/>
    <p:sldId id="700" r:id="rId31"/>
    <p:sldId id="719" r:id="rId32"/>
    <p:sldId id="720" r:id="rId33"/>
    <p:sldId id="721" r:id="rId34"/>
    <p:sldId id="722" r:id="rId35"/>
    <p:sldId id="723" r:id="rId36"/>
    <p:sldId id="713" r:id="rId37"/>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1668" y="-666"/>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30</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4/14/2015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4/14/2015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4/14/2015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4/14/2015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4/14/2015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4/14/2015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4/14/2015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4/14/2015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4/14/2015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4/14/2015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4/14/2015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4/14/2015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slide" Target="slide11.xml"/><Relationship Id="rId12" Type="http://schemas.openxmlformats.org/officeDocument/2006/relationships/image" Target="../media/image15.png"/><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slide" Target="slide13.xml"/><Relationship Id="rId10" Type="http://schemas.openxmlformats.org/officeDocument/2006/relationships/image" Target="../media/image13.png"/><Relationship Id="rId4" Type="http://schemas.openxmlformats.org/officeDocument/2006/relationships/slide" Target="slide12.xml"/><Relationship Id="rId9" Type="http://schemas.openxmlformats.org/officeDocument/2006/relationships/slide" Target="slide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slide" Target="slide11.xml"/><Relationship Id="rId12" Type="http://schemas.openxmlformats.org/officeDocument/2006/relationships/image" Target="../media/image22.png"/><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slide" Target="slide13.xml"/><Relationship Id="rId10" Type="http://schemas.openxmlformats.org/officeDocument/2006/relationships/image" Target="../media/image13.png"/><Relationship Id="rId4" Type="http://schemas.openxmlformats.org/officeDocument/2006/relationships/slide" Target="slide12.xml"/><Relationship Id="rId9" Type="http://schemas.openxmlformats.org/officeDocument/2006/relationships/slide" Target="slide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13" Type="http://schemas.openxmlformats.org/officeDocument/2006/relationships/image" Target="../media/image31.wmf"/><Relationship Id="rId18"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Microsoft_Word_97_-_2003_Document5.doc"/><Relationship Id="rId17" Type="http://schemas.openxmlformats.org/officeDocument/2006/relationships/image" Target="../media/image33.wmf"/><Relationship Id="rId2" Type="http://schemas.openxmlformats.org/officeDocument/2006/relationships/slideLayout" Target="../slideLayouts/slideLayout7.xml"/><Relationship Id="rId16" Type="http://schemas.openxmlformats.org/officeDocument/2006/relationships/oleObject" Target="../embeddings/Microsoft_Word_97_-_2003_Document7.doc"/><Relationship Id="rId20"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oleObject" Target="../embeddings/Microsoft_Word_97_-_2003_Document2.doc"/><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23" Type="http://schemas.openxmlformats.org/officeDocument/2006/relationships/image" Target="../media/image36.wmf"/><Relationship Id="rId10" Type="http://schemas.openxmlformats.org/officeDocument/2006/relationships/oleObject" Target="../embeddings/Microsoft_Word_97_-_2003_Document4.doc"/><Relationship Id="rId19" Type="http://schemas.openxmlformats.org/officeDocument/2006/relationships/image" Target="../media/image34.wmf"/><Relationship Id="rId4" Type="http://schemas.openxmlformats.org/officeDocument/2006/relationships/oleObject" Target="../embeddings/Microsoft_Word_97_-_2003_Document1.doc"/><Relationship Id="rId9" Type="http://schemas.openxmlformats.org/officeDocument/2006/relationships/image" Target="../media/image29.wmf"/><Relationship Id="rId14" Type="http://schemas.openxmlformats.org/officeDocument/2006/relationships/oleObject" Target="../embeddings/Microsoft_Word_97_-_2003_Document6.doc"/><Relationship Id="rId22" Type="http://schemas.openxmlformats.org/officeDocument/2006/relationships/oleObject" Target="../embeddings/Microsoft_Word_97_-_2003_Document10.doc"/></Relationships>
</file>

<file path=ppt/slides/_rels/slide3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Microsoft_Word_97_-_2003_Document16.doc"/><Relationship Id="rId18" Type="http://schemas.openxmlformats.org/officeDocument/2006/relationships/image" Target="../media/image44.wmf"/><Relationship Id="rId3" Type="http://schemas.openxmlformats.org/officeDocument/2006/relationships/oleObject" Target="../embeddings/Microsoft_Word_97_-_2003_Document11.doc"/><Relationship Id="rId7" Type="http://schemas.openxmlformats.org/officeDocument/2006/relationships/oleObject" Target="../embeddings/Microsoft_Word_97_-_2003_Document13.doc"/><Relationship Id="rId12" Type="http://schemas.openxmlformats.org/officeDocument/2006/relationships/image" Target="../media/image41.wmf"/><Relationship Id="rId17"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image" Target="../media/image43.wmf"/><Relationship Id="rId1" Type="http://schemas.openxmlformats.org/officeDocument/2006/relationships/vmlDrawing" Target="../drawings/vmlDrawing2.vml"/><Relationship Id="rId6" Type="http://schemas.openxmlformats.org/officeDocument/2006/relationships/image" Target="../media/image38.wmf"/><Relationship Id="rId11" Type="http://schemas.openxmlformats.org/officeDocument/2006/relationships/oleObject" Target="../embeddings/Microsoft_Word_97_-_2003_Document15.doc"/><Relationship Id="rId5" Type="http://schemas.openxmlformats.org/officeDocument/2006/relationships/oleObject" Target="../embeddings/Microsoft_Word_97_-_2003_Document12.doc"/><Relationship Id="rId15" Type="http://schemas.openxmlformats.org/officeDocument/2006/relationships/oleObject" Target="../embeddings/Microsoft_Word_97_-_2003_Document17.doc"/><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Microsoft_Word_97_-_2003_Document14.doc"/><Relationship Id="rId14" Type="http://schemas.openxmlformats.org/officeDocument/2006/relationships/image" Target="../media/image42.wmf"/></Relationships>
</file>

<file path=ppt/slides/_rels/slide32.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Microsoft_Word_97_-_2003_Document24.doc"/><Relationship Id="rId18" Type="http://schemas.openxmlformats.org/officeDocument/2006/relationships/image" Target="../media/image52.wmf"/><Relationship Id="rId3" Type="http://schemas.openxmlformats.org/officeDocument/2006/relationships/oleObject" Target="../embeddings/Microsoft_Word_97_-_2003_Document19.doc"/><Relationship Id="rId21" Type="http://schemas.openxmlformats.org/officeDocument/2006/relationships/oleObject" Target="../embeddings/Microsoft_Word_97_-_2003_Document28.doc"/><Relationship Id="rId7" Type="http://schemas.openxmlformats.org/officeDocument/2006/relationships/oleObject" Target="../embeddings/Microsoft_Word_97_-_2003_Document21.doc"/><Relationship Id="rId12" Type="http://schemas.openxmlformats.org/officeDocument/2006/relationships/image" Target="../media/image49.wmf"/><Relationship Id="rId17" Type="http://schemas.openxmlformats.org/officeDocument/2006/relationships/oleObject" Target="../embeddings/Microsoft_Word_97_-_2003_Document26.doc"/><Relationship Id="rId2" Type="http://schemas.openxmlformats.org/officeDocument/2006/relationships/slideLayout" Target="../slideLayouts/slideLayout7.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vmlDrawing" Target="../drawings/vmlDrawing3.vml"/><Relationship Id="rId6" Type="http://schemas.openxmlformats.org/officeDocument/2006/relationships/image" Target="../media/image46.wmf"/><Relationship Id="rId11" Type="http://schemas.openxmlformats.org/officeDocument/2006/relationships/oleObject" Target="../embeddings/Microsoft_Word_97_-_2003_Document23.doc"/><Relationship Id="rId24" Type="http://schemas.openxmlformats.org/officeDocument/2006/relationships/image" Target="../media/image55.wmf"/><Relationship Id="rId5" Type="http://schemas.openxmlformats.org/officeDocument/2006/relationships/oleObject" Target="../embeddings/Microsoft_Word_97_-_2003_Document20.doc"/><Relationship Id="rId15" Type="http://schemas.openxmlformats.org/officeDocument/2006/relationships/oleObject" Target="../embeddings/Microsoft_Word_97_-_2003_Document25.doc"/><Relationship Id="rId23" Type="http://schemas.openxmlformats.org/officeDocument/2006/relationships/oleObject" Target="../embeddings/Microsoft_Word_97_-_2003_Document29.doc"/><Relationship Id="rId10" Type="http://schemas.openxmlformats.org/officeDocument/2006/relationships/image" Target="../media/image48.wmf"/><Relationship Id="rId19" Type="http://schemas.openxmlformats.org/officeDocument/2006/relationships/oleObject" Target="../embeddings/Microsoft_Word_97_-_2003_Document27.doc"/><Relationship Id="rId4" Type="http://schemas.openxmlformats.org/officeDocument/2006/relationships/image" Target="../media/image45.wmf"/><Relationship Id="rId9" Type="http://schemas.openxmlformats.org/officeDocument/2006/relationships/oleObject" Target="../embeddings/Microsoft_Word_97_-_2003_Document22.doc"/><Relationship Id="rId14" Type="http://schemas.openxmlformats.org/officeDocument/2006/relationships/image" Target="../media/image50.wmf"/><Relationship Id="rId22" Type="http://schemas.openxmlformats.org/officeDocument/2006/relationships/image" Target="../media/image54.wmf"/></Relationships>
</file>

<file path=ppt/slides/_rels/slide33.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Microsoft_Word_97_-_2003_Document35.doc"/><Relationship Id="rId18" Type="http://schemas.openxmlformats.org/officeDocument/2006/relationships/image" Target="../media/image63.wmf"/><Relationship Id="rId3" Type="http://schemas.openxmlformats.org/officeDocument/2006/relationships/oleObject" Target="../embeddings/Microsoft_Word_97_-_2003_Document30.doc"/><Relationship Id="rId21" Type="http://schemas.openxmlformats.org/officeDocument/2006/relationships/oleObject" Target="../embeddings/Microsoft_Word_97_-_2003_Document39.doc"/><Relationship Id="rId7" Type="http://schemas.openxmlformats.org/officeDocument/2006/relationships/oleObject" Target="../embeddings/Microsoft_Word_97_-_2003_Document32.doc"/><Relationship Id="rId12" Type="http://schemas.openxmlformats.org/officeDocument/2006/relationships/image" Target="../media/image60.wmf"/><Relationship Id="rId17"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vmlDrawing" Target="../drawings/vmlDrawing4.vml"/><Relationship Id="rId6" Type="http://schemas.openxmlformats.org/officeDocument/2006/relationships/image" Target="../media/image57.wmf"/><Relationship Id="rId11" Type="http://schemas.openxmlformats.org/officeDocument/2006/relationships/oleObject" Target="../embeddings/Microsoft_Word_97_-_2003_Document34.doc"/><Relationship Id="rId5" Type="http://schemas.openxmlformats.org/officeDocument/2006/relationships/oleObject" Target="../embeddings/Microsoft_Word_97_-_2003_Document31.doc"/><Relationship Id="rId15" Type="http://schemas.openxmlformats.org/officeDocument/2006/relationships/oleObject" Target="../embeddings/Microsoft_Word_97_-_2003_Document36.doc"/><Relationship Id="rId10" Type="http://schemas.openxmlformats.org/officeDocument/2006/relationships/image" Target="../media/image59.wmf"/><Relationship Id="rId19" Type="http://schemas.openxmlformats.org/officeDocument/2006/relationships/oleObject" Target="../embeddings/Microsoft_Word_97_-_2003_Document38.doc"/><Relationship Id="rId4" Type="http://schemas.openxmlformats.org/officeDocument/2006/relationships/image" Target="../media/image56.wmf"/><Relationship Id="rId9" Type="http://schemas.openxmlformats.org/officeDocument/2006/relationships/oleObject" Target="../embeddings/Microsoft_Word_97_-_2003_Document33.doc"/><Relationship Id="rId14" Type="http://schemas.openxmlformats.org/officeDocument/2006/relationships/image" Target="../media/image61.wmf"/><Relationship Id="rId22" Type="http://schemas.openxmlformats.org/officeDocument/2006/relationships/image" Target="../media/image6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April 21</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US" altLang="en-US" smtClean="0">
                <a:solidFill>
                  <a:schemeClr val="accent1"/>
                </a:solidFill>
              </a:rPr>
              <a:t>AMWG CR 2015-29</a:t>
            </a:r>
            <a:br>
              <a:rPr lang="en-US" altLang="en-US" smtClean="0">
                <a:solidFill>
                  <a:schemeClr val="accent1"/>
                </a:solidFill>
              </a:rPr>
            </a:br>
            <a:r>
              <a:rPr lang="en-US" altLang="en-US" smtClean="0"/>
              <a:t> </a:t>
            </a:r>
            <a:r>
              <a:rPr lang="en-US" altLang="en-US" smtClean="0">
                <a:solidFill>
                  <a:schemeClr val="accent1"/>
                </a:solidFill>
              </a:rPr>
              <a:t>3rd Party Access functionality. Allow 3rd parties the ability to utilize an API for on-demand data requests/extracts.</a:t>
            </a:r>
            <a:r>
              <a:rPr lang="en-US" altLang="en-US" smtClean="0"/>
              <a:t> </a:t>
            </a:r>
            <a:br>
              <a:rPr lang="en-US" altLang="en-US" smtClean="0"/>
            </a:br>
            <a:endParaRPr lang="en-US" altLang="en-US" smtClean="0"/>
          </a:p>
        </p:txBody>
      </p:sp>
      <p:sp>
        <p:nvSpPr>
          <p:cNvPr id="532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7BCAB27E-A9FD-423E-8670-3ADF0E5DA7B3}" type="slidenum">
              <a:rPr lang="en-US" altLang="en-US" i="0" smtClean="0"/>
              <a:pPr/>
              <a:t>10</a:t>
            </a:fld>
            <a:endParaRPr lang="en-US" altLang="en-US" i="0" smtClean="0"/>
          </a:p>
        </p:txBody>
      </p:sp>
      <p:sp>
        <p:nvSpPr>
          <p:cNvPr id="53252" name="Text Box 14"/>
          <p:cNvSpPr txBox="1">
            <a:spLocks noChangeArrowheads="1"/>
          </p:cNvSpPr>
          <p:nvPr/>
        </p:nvSpPr>
        <p:spPr bwMode="auto">
          <a:xfrm>
            <a:off x="207963" y="1309688"/>
            <a:ext cx="2527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Business Requirement</a:t>
            </a:r>
          </a:p>
          <a:p>
            <a:endParaRPr lang="en-US" altLang="en-US" sz="1200"/>
          </a:p>
          <a:p>
            <a:r>
              <a:rPr lang="en-US" altLang="en-US" sz="1200" i="0"/>
              <a:t> Allow 3rd parties the ability to utilize an API for on-demand data requests/extracts. </a:t>
            </a:r>
            <a:r>
              <a:rPr lang="en-US" altLang="en-US" sz="1200"/>
              <a:t>	</a:t>
            </a:r>
          </a:p>
          <a:p>
            <a:pPr eaLnBrk="1" hangingPunct="1"/>
            <a:endParaRPr lang="en-US" altLang="en-US" sz="1200" i="0"/>
          </a:p>
          <a:p>
            <a:pPr eaLnBrk="1" hangingPunct="1"/>
            <a:endParaRPr lang="en-US" altLang="en-US" sz="1200" i="0">
              <a:solidFill>
                <a:srgbClr val="004080"/>
              </a:solidFill>
              <a:ea typeface="MS Mincho" pitchFamily="49" charset="-128"/>
            </a:endParaRPr>
          </a:p>
        </p:txBody>
      </p:sp>
      <p:pic>
        <p:nvPicPr>
          <p:cNvPr id="5325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54" name="Picture 2" descr="C:\IBM - Work\SametimeTranscripts\eswararao.ch@in.ibm.com\20150306\IMAGE$628081CC5C1AEF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498600"/>
            <a:ext cx="8866188"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AutoShape 25"/>
          <p:cNvSpPr>
            <a:spLocks/>
          </p:cNvSpPr>
          <p:nvPr/>
        </p:nvSpPr>
        <p:spPr bwMode="auto">
          <a:xfrm>
            <a:off x="44450" y="4500563"/>
            <a:ext cx="2482850" cy="1304925"/>
          </a:xfrm>
          <a:prstGeom prst="borderCallout2">
            <a:avLst>
              <a:gd name="adj1" fmla="val 46861"/>
              <a:gd name="adj2" fmla="val 101315"/>
              <a:gd name="adj3" fmla="val 47718"/>
              <a:gd name="adj4" fmla="val 110884"/>
              <a:gd name="adj5" fmla="val 42847"/>
              <a:gd name="adj6" fmla="val 133185"/>
            </a:avLst>
          </a:prstGeom>
          <a:solidFill>
            <a:schemeClr val="bg1"/>
          </a:solidFill>
          <a:ln w="12700">
            <a:solidFill>
              <a:srgbClr val="002060"/>
            </a:solidFill>
            <a:miter lim="800000"/>
            <a:headEnd/>
            <a:tailEnd/>
          </a:ln>
        </p:spPr>
        <p:txBody>
          <a:bodyPr lIns="45717" tIns="45717" rIns="45717" bIns="45717"/>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t>3</a:t>
            </a:r>
            <a:r>
              <a:rPr lang="en-US" altLang="en-US" sz="1200" i="0" baseline="30000"/>
              <a:t>rd</a:t>
            </a:r>
            <a:r>
              <a:rPr lang="en-US" altLang="en-US" sz="1200" i="0"/>
              <a:t> Party ODR request will work like HAN provision and de-provision. </a:t>
            </a:r>
          </a:p>
          <a:p>
            <a:pPr algn="ctr"/>
            <a:r>
              <a:rPr lang="en-US" altLang="en-US" sz="1200" i="0"/>
              <a:t>Flow of the Request will be </a:t>
            </a:r>
          </a:p>
          <a:p>
            <a:pPr algn="ctr"/>
            <a:endParaRPr lang="en-US" altLang="en-US" sz="1200" i="0"/>
          </a:p>
          <a:p>
            <a:pPr algn="ctr"/>
            <a:r>
              <a:rPr lang="en-US" altLang="en-US" sz="1200" i="0"/>
              <a:t>3</a:t>
            </a:r>
            <a:r>
              <a:rPr lang="en-US" altLang="en-US" sz="1200" i="0" baseline="30000"/>
              <a:t>rd</a:t>
            </a:r>
            <a:r>
              <a:rPr lang="en-US" altLang="en-US" sz="1200" i="0"/>
              <a:t> Party        SMT        TDSP </a:t>
            </a:r>
          </a:p>
          <a:p>
            <a:pPr algn="ctr"/>
            <a:r>
              <a:rPr lang="en-US" altLang="en-US" sz="1200" i="0"/>
              <a:t>SMT           3</a:t>
            </a:r>
            <a:r>
              <a:rPr lang="en-US" altLang="en-US" sz="1200" i="0" baseline="30000"/>
              <a:t>rd</a:t>
            </a:r>
            <a:r>
              <a:rPr lang="en-US" altLang="en-US" sz="1200" i="0"/>
              <a:t> Party</a:t>
            </a:r>
            <a:br>
              <a:rPr lang="en-US" altLang="en-US" sz="1200" i="0"/>
            </a:br>
            <a:endParaRPr lang="en-US" altLang="en-US" sz="1200" i="0"/>
          </a:p>
        </p:txBody>
      </p:sp>
      <p:cxnSp>
        <p:nvCxnSpPr>
          <p:cNvPr id="53256" name="Straight Arrow Connector 9"/>
          <p:cNvCxnSpPr>
            <a:cxnSpLocks noChangeShapeType="1"/>
          </p:cNvCxnSpPr>
          <p:nvPr/>
        </p:nvCxnSpPr>
        <p:spPr bwMode="auto">
          <a:xfrm>
            <a:off x="996950" y="5373688"/>
            <a:ext cx="1746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7" name="Straight Arrow Connector 10"/>
          <p:cNvCxnSpPr>
            <a:cxnSpLocks noChangeShapeType="1"/>
          </p:cNvCxnSpPr>
          <p:nvPr/>
        </p:nvCxnSpPr>
        <p:spPr bwMode="auto">
          <a:xfrm>
            <a:off x="1601788" y="5360988"/>
            <a:ext cx="1746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8" name="Straight Arrow Connector 11"/>
          <p:cNvCxnSpPr>
            <a:cxnSpLocks noChangeShapeType="1"/>
          </p:cNvCxnSpPr>
          <p:nvPr/>
        </p:nvCxnSpPr>
        <p:spPr bwMode="auto">
          <a:xfrm>
            <a:off x="334963" y="5545138"/>
            <a:ext cx="1746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9" name="Straight Arrow Connector 12"/>
          <p:cNvCxnSpPr>
            <a:cxnSpLocks noChangeShapeType="1"/>
          </p:cNvCxnSpPr>
          <p:nvPr/>
        </p:nvCxnSpPr>
        <p:spPr bwMode="auto">
          <a:xfrm>
            <a:off x="1011238" y="5543550"/>
            <a:ext cx="176212"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07171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fld id="{31DE121E-F10F-49E6-BD8B-B1265A09EC71}" type="slidenum">
              <a:rPr lang="en-US" altLang="en-US" sz="800" i="0"/>
              <a:pPr eaLnBrk="1" hangingPunct="1">
                <a:spcBef>
                  <a:spcPct val="0"/>
                </a:spcBef>
                <a:buClrTx/>
                <a:buFontTx/>
                <a:buNone/>
              </a:pPr>
              <a:t>11</a:t>
            </a:fld>
            <a:endParaRPr lang="en-US" altLang="en-US" sz="800" i="0"/>
          </a:p>
        </p:txBody>
      </p:sp>
      <p:sp>
        <p:nvSpPr>
          <p:cNvPr id="24579"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fld id="{F74C3E97-6AFF-4F71-928C-2300FF12A808}" type="slidenum">
              <a:rPr lang="en-US" altLang="en-US" sz="1000" i="0">
                <a:solidFill>
                  <a:schemeClr val="bg1"/>
                </a:solidFill>
              </a:rPr>
              <a:pPr eaLnBrk="1" hangingPunct="1">
                <a:spcBef>
                  <a:spcPct val="0"/>
                </a:spcBef>
                <a:buClrTx/>
                <a:buFontTx/>
                <a:buNone/>
              </a:pPr>
              <a:t>11</a:t>
            </a:fld>
            <a:endParaRPr lang="en-US" altLang="en-US" sz="1000" i="0">
              <a:solidFill>
                <a:schemeClr val="bg1"/>
              </a:solidFill>
            </a:endParaRPr>
          </a:p>
        </p:txBody>
      </p:sp>
      <p:sp>
        <p:nvSpPr>
          <p:cNvPr id="24580" name="Rectangle 5"/>
          <p:cNvSpPr>
            <a:spLocks noGrp="1" noChangeArrowheads="1"/>
          </p:cNvSpPr>
          <p:nvPr>
            <p:ph type="ctrTitle" idx="4294967295"/>
          </p:nvPr>
        </p:nvSpPr>
        <p:spPr>
          <a:xfrm>
            <a:off x="1011238" y="2894013"/>
            <a:ext cx="10102850" cy="1470025"/>
          </a:xfrm>
          <a:noFill/>
        </p:spPr>
        <p:txBody>
          <a:bodyPr anchor="t"/>
          <a:lstStyle/>
          <a:p>
            <a:pPr algn="ctr"/>
            <a:r>
              <a:rPr lang="en-US" altLang="en-US" sz="3700" smtClean="0">
                <a:solidFill>
                  <a:schemeClr val="accent1"/>
                </a:solidFill>
              </a:rPr>
              <a:t>AMWG CR 2014-018</a:t>
            </a:r>
            <a:br>
              <a:rPr lang="en-US" altLang="en-US" sz="3700" smtClean="0">
                <a:solidFill>
                  <a:schemeClr val="accent1"/>
                </a:solidFill>
              </a:rPr>
            </a:br>
            <a:r>
              <a:rPr lang="en-US" altLang="en-US" sz="3700" smtClean="0">
                <a:solidFill>
                  <a:schemeClr val="accent1"/>
                </a:solidFill>
              </a:rPr>
              <a:t>Add Generation Data to SMT Portal View</a:t>
            </a:r>
            <a:endParaRPr lang="en-US" altLang="en-US" sz="3700" b="1" smtClean="0">
              <a:solidFill>
                <a:schemeClr val="tx1"/>
              </a:solidFill>
            </a:endParaRPr>
          </a:p>
        </p:txBody>
      </p:sp>
    </p:spTree>
    <p:extLst>
      <p:ext uri="{BB962C8B-B14F-4D97-AF65-F5344CB8AC3E}">
        <p14:creationId xmlns:p14="http://schemas.microsoft.com/office/powerpoint/2010/main" val="1601301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a:spcBef>
                <a:spcPct val="0"/>
              </a:spcBef>
              <a:buClrTx/>
              <a:buFontTx/>
              <a:buNone/>
            </a:pPr>
            <a:fld id="{4C9E36C2-8EC9-4361-AD4D-F7F59EBDFF6B}" type="slidenum">
              <a:rPr lang="en-US" altLang="en-US" sz="800" smtClean="0"/>
              <a:pPr>
                <a:spcBef>
                  <a:spcPct val="0"/>
                </a:spcBef>
                <a:buClrTx/>
                <a:buFontTx/>
                <a:buNone/>
              </a:pPr>
              <a:t>12</a:t>
            </a:fld>
            <a:endParaRPr lang="en-US" altLang="en-US" sz="800" smtClean="0"/>
          </a:p>
        </p:txBody>
      </p:sp>
      <p:sp>
        <p:nvSpPr>
          <p:cNvPr id="25603" name="Rectangle 2"/>
          <p:cNvSpPr>
            <a:spLocks noGrp="1" noChangeArrowheads="1"/>
          </p:cNvSpPr>
          <p:nvPr>
            <p:ph type="title"/>
          </p:nvPr>
        </p:nvSpPr>
        <p:spPr>
          <a:xfrm>
            <a:off x="238125" y="684213"/>
            <a:ext cx="11291888" cy="611187"/>
          </a:xfrm>
        </p:spPr>
        <p:txBody>
          <a:bodyPr/>
          <a:lstStyle/>
          <a:p>
            <a:r>
              <a:rPr lang="en-US" altLang="en-US" sz="1800" smtClean="0"/>
              <a:t/>
            </a:r>
            <a:br>
              <a:rPr lang="en-US" altLang="en-US" sz="1800" smtClean="0"/>
            </a:br>
            <a:r>
              <a:rPr lang="en-US" altLang="en-US" sz="2400" b="1" smtClean="0">
                <a:solidFill>
                  <a:srgbClr val="7889FB"/>
                </a:solidFill>
              </a:rPr>
              <a:t>AMWG CR 2014-018 – Add Generation Data to the SMT Portal View</a:t>
            </a:r>
            <a:r>
              <a:rPr lang="en-US" altLang="en-US" sz="1800" b="1" smtClean="0"/>
              <a:t/>
            </a:r>
            <a:br>
              <a:rPr lang="en-US" altLang="en-US" sz="1800" b="1" smtClean="0"/>
            </a:br>
            <a:endParaRPr lang="en-US" altLang="en-US" sz="1800" smtClean="0">
              <a:solidFill>
                <a:schemeClr val="tx1"/>
              </a:solidFill>
            </a:endParaRPr>
          </a:p>
        </p:txBody>
      </p:sp>
      <p:sp>
        <p:nvSpPr>
          <p:cNvPr id="25604" name="Text Box 50"/>
          <p:cNvSpPr txBox="1">
            <a:spLocks noChangeArrowheads="1"/>
          </p:cNvSpPr>
          <p:nvPr/>
        </p:nvSpPr>
        <p:spPr bwMode="auto">
          <a:xfrm>
            <a:off x="201613" y="1639888"/>
            <a:ext cx="11090275" cy="1724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a:spcBef>
                <a:spcPct val="20000"/>
              </a:spcBef>
              <a:buClr>
                <a:schemeClr val="tx1"/>
              </a:buClr>
              <a:buFont typeface="Arial" charset="0"/>
              <a:buChar char="–"/>
              <a:defRPr sz="1600">
                <a:solidFill>
                  <a:schemeClr val="tx1"/>
                </a:solidFill>
                <a:latin typeface="Arial" charset="0"/>
                <a:cs typeface="Arial" charset="0"/>
              </a:defRPr>
            </a:lvl2pPr>
            <a:lvl3pPr marL="855663" indent="-173038">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a:solidFill>
                  <a:srgbClr val="000000"/>
                </a:solidFill>
              </a:rPr>
              <a:t>Option 1</a:t>
            </a:r>
          </a:p>
          <a:p>
            <a:pPr eaLnBrk="1" hangingPunct="1">
              <a:spcBef>
                <a:spcPct val="0"/>
              </a:spcBef>
              <a:buClrTx/>
              <a:buFontTx/>
              <a:buNone/>
            </a:pPr>
            <a:endParaRPr lang="en-US" altLang="en-US" sz="1400">
              <a:solidFill>
                <a:srgbClr val="000000"/>
              </a:solidFill>
            </a:endParaRPr>
          </a:p>
          <a:p>
            <a:pPr lvl="1" eaLnBrk="1" hangingPunct="1">
              <a:spcBef>
                <a:spcPct val="0"/>
              </a:spcBef>
              <a:buClrTx/>
              <a:buFont typeface="Arial" charset="0"/>
              <a:buChar char="•"/>
            </a:pPr>
            <a:r>
              <a:rPr lang="en-US" altLang="en-US" sz="1300" i="0"/>
              <a:t>Toggle between Consumption and Generation Usage Data</a:t>
            </a:r>
          </a:p>
          <a:p>
            <a:pPr lvl="1" eaLnBrk="1" hangingPunct="1">
              <a:spcBef>
                <a:spcPct val="0"/>
              </a:spcBef>
              <a:buClrTx/>
              <a:buFont typeface="Arial" charset="0"/>
              <a:buChar char="•"/>
            </a:pPr>
            <a:endParaRPr lang="en-US" altLang="en-US" sz="1300" i="0"/>
          </a:p>
          <a:p>
            <a:pPr lvl="2" eaLnBrk="1" hangingPunct="1">
              <a:spcBef>
                <a:spcPct val="0"/>
              </a:spcBef>
              <a:buClrTx/>
            </a:pPr>
            <a:r>
              <a:rPr lang="en-US" altLang="en-US" sz="1300" i="0"/>
              <a:t>If Consumption Usage Data is selected, the Usage Graph and Usage Table will display Consumption usage data</a:t>
            </a:r>
          </a:p>
          <a:p>
            <a:pPr lvl="2" eaLnBrk="1" hangingPunct="1">
              <a:spcBef>
                <a:spcPct val="0"/>
              </a:spcBef>
              <a:buClrTx/>
            </a:pPr>
            <a:endParaRPr lang="en-US" altLang="en-US" sz="1300" i="0"/>
          </a:p>
          <a:p>
            <a:pPr lvl="2" eaLnBrk="1" hangingPunct="1">
              <a:spcBef>
                <a:spcPct val="0"/>
              </a:spcBef>
              <a:buClrTx/>
            </a:pPr>
            <a:r>
              <a:rPr lang="en-US" altLang="en-US" sz="1300" i="0"/>
              <a:t>If Generation Usage Data is selected, the Usage Graph and Usage Table will display Generation usage data</a:t>
            </a:r>
          </a:p>
          <a:p>
            <a:pPr lvl="1" eaLnBrk="1" hangingPunct="1">
              <a:spcBef>
                <a:spcPct val="0"/>
              </a:spcBef>
              <a:buClrTx/>
              <a:buFont typeface="Arial" charset="0"/>
              <a:buChar char="•"/>
            </a:pPr>
            <a:endParaRPr lang="en-US" altLang="en-US" sz="1300" i="0"/>
          </a:p>
        </p:txBody>
      </p:sp>
      <p:sp>
        <p:nvSpPr>
          <p:cNvPr id="25605" name="Text Box 50"/>
          <p:cNvSpPr txBox="1">
            <a:spLocks noChangeArrowheads="1"/>
          </p:cNvSpPr>
          <p:nvPr/>
        </p:nvSpPr>
        <p:spPr bwMode="auto">
          <a:xfrm>
            <a:off x="201613" y="3708400"/>
            <a:ext cx="11090275" cy="1922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a:spcBef>
                <a:spcPct val="20000"/>
              </a:spcBef>
              <a:buClr>
                <a:schemeClr val="tx1"/>
              </a:buClr>
              <a:buFont typeface="Arial" charset="0"/>
              <a:buChar char="–"/>
              <a:defRPr sz="1600">
                <a:solidFill>
                  <a:schemeClr val="tx1"/>
                </a:solidFill>
                <a:latin typeface="Arial" charset="0"/>
                <a:cs typeface="Arial" charset="0"/>
              </a:defRPr>
            </a:lvl2pPr>
            <a:lvl3pPr marL="855663" indent="-173038">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a:solidFill>
                  <a:srgbClr val="000000"/>
                </a:solidFill>
              </a:rPr>
              <a:t>Option 2</a:t>
            </a:r>
          </a:p>
          <a:p>
            <a:pPr eaLnBrk="1" hangingPunct="1">
              <a:spcBef>
                <a:spcPct val="0"/>
              </a:spcBef>
              <a:buClrTx/>
              <a:buFontTx/>
              <a:buNone/>
            </a:pPr>
            <a:endParaRPr lang="en-US" altLang="en-US" sz="1400">
              <a:solidFill>
                <a:srgbClr val="000000"/>
              </a:solidFill>
            </a:endParaRPr>
          </a:p>
          <a:p>
            <a:pPr lvl="1" eaLnBrk="1" hangingPunct="1">
              <a:spcBef>
                <a:spcPct val="0"/>
              </a:spcBef>
              <a:buClrTx/>
              <a:buFont typeface="Arial" charset="0"/>
              <a:buChar char="•"/>
            </a:pPr>
            <a:r>
              <a:rPr lang="en-US" altLang="en-US" sz="1300" i="0"/>
              <a:t>Add Generation Data to Usage Graph and Usage Table</a:t>
            </a:r>
          </a:p>
          <a:p>
            <a:pPr lvl="1" eaLnBrk="1" hangingPunct="1">
              <a:spcBef>
                <a:spcPct val="0"/>
              </a:spcBef>
              <a:buClrTx/>
              <a:buFont typeface="Arial" charset="0"/>
              <a:buChar char="•"/>
            </a:pPr>
            <a:endParaRPr lang="en-US" altLang="en-US" sz="1300" i="0"/>
          </a:p>
          <a:p>
            <a:pPr lvl="2" eaLnBrk="1" hangingPunct="1">
              <a:spcBef>
                <a:spcPct val="0"/>
              </a:spcBef>
              <a:buClrTx/>
            </a:pPr>
            <a:r>
              <a:rPr lang="en-US" altLang="en-US" sz="1300" i="0"/>
              <a:t>Usage Graph will display both Consumption and Generation usage data at the same time. Different colors will be used to differentiate between the two usage data types</a:t>
            </a:r>
          </a:p>
          <a:p>
            <a:pPr lvl="2" eaLnBrk="1" hangingPunct="1">
              <a:spcBef>
                <a:spcPct val="0"/>
              </a:spcBef>
              <a:buClrTx/>
            </a:pPr>
            <a:endParaRPr lang="en-US" altLang="en-US" sz="1300" i="0"/>
          </a:p>
          <a:p>
            <a:pPr lvl="2" eaLnBrk="1" hangingPunct="1">
              <a:spcBef>
                <a:spcPct val="0"/>
              </a:spcBef>
              <a:buClrTx/>
            </a:pPr>
            <a:r>
              <a:rPr lang="en-US" altLang="en-US" sz="1300" i="0"/>
              <a:t>Usage Table will have two additional columns – Usage (kWh) for Generation and Actual / Estimate for Generation</a:t>
            </a:r>
          </a:p>
          <a:p>
            <a:pPr lvl="1" eaLnBrk="1" hangingPunct="1">
              <a:spcBef>
                <a:spcPct val="0"/>
              </a:spcBef>
              <a:buClrTx/>
              <a:buFont typeface="Arial" charset="0"/>
              <a:buChar char="•"/>
            </a:pPr>
            <a:endParaRPr lang="en-US" altLang="en-US" sz="1300" i="0"/>
          </a:p>
        </p:txBody>
      </p:sp>
    </p:spTree>
    <p:extLst>
      <p:ext uri="{BB962C8B-B14F-4D97-AF65-F5344CB8AC3E}">
        <p14:creationId xmlns:p14="http://schemas.microsoft.com/office/powerpoint/2010/main" val="333832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8125" y="433388"/>
            <a:ext cx="11291888" cy="815975"/>
          </a:xfrm>
        </p:spPr>
        <p:txBody>
          <a:bodyPr/>
          <a:lstStyle/>
          <a:p>
            <a:r>
              <a:rPr lang="en-US" altLang="en-US" sz="2400" b="1" smtClean="0"/>
              <a:t>AMWG CR 2014-018 – Add Generation Data to the SMT Portal View</a:t>
            </a:r>
            <a:br>
              <a:rPr lang="en-US" altLang="en-US" sz="2400" b="1" smtClean="0"/>
            </a:br>
            <a:endParaRPr lang="en-US" altLang="en-US" sz="2400" b="1" smtClean="0"/>
          </a:p>
        </p:txBody>
      </p:sp>
      <p:sp>
        <p:nvSpPr>
          <p:cNvPr id="266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FF280144-7772-495D-BD68-A6A42978932E}" type="slidenum">
              <a:rPr lang="en-US" altLang="en-US" i="0" smtClean="0"/>
              <a:pPr/>
              <a:t>13</a:t>
            </a:fld>
            <a:endParaRPr lang="en-US" altLang="en-US" i="0" smtClean="0"/>
          </a:p>
        </p:txBody>
      </p:sp>
      <p:sp>
        <p:nvSpPr>
          <p:cNvPr id="26628" name="Rectangle 10"/>
          <p:cNvSpPr>
            <a:spLocks noChangeArrowheads="1"/>
          </p:cNvSpPr>
          <p:nvPr/>
        </p:nvSpPr>
        <p:spPr bwMode="auto">
          <a:xfrm>
            <a:off x="5021263" y="2382838"/>
            <a:ext cx="5002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altLang="en-US" sz="1000" i="0">
                <a:latin typeface="Segoe UI" pitchFamily="34" charset="0"/>
              </a:rPr>
              <a:t>Address: 	123 Demo Drive, 	ESI ID: 	88888880000000001</a:t>
            </a:r>
          </a:p>
          <a:p>
            <a:r>
              <a:rPr lang="en-US" altLang="en-US" sz="1000" i="0">
                <a:latin typeface="Segoe UI" pitchFamily="34" charset="0"/>
              </a:rPr>
              <a:t>    	Anytown, TX. 		Meter Multiplier: 	     1</a:t>
            </a:r>
          </a:p>
        </p:txBody>
      </p:sp>
      <p:sp>
        <p:nvSpPr>
          <p:cNvPr id="26629" name="Line 252"/>
          <p:cNvSpPr>
            <a:spLocks noChangeShapeType="1"/>
          </p:cNvSpPr>
          <p:nvPr/>
        </p:nvSpPr>
        <p:spPr bwMode="auto">
          <a:xfrm>
            <a:off x="5097463" y="2322513"/>
            <a:ext cx="647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Text Box 9"/>
          <p:cNvSpPr txBox="1">
            <a:spLocks noChangeArrowheads="1"/>
          </p:cNvSpPr>
          <p:nvPr/>
        </p:nvSpPr>
        <p:spPr bwMode="auto">
          <a:xfrm>
            <a:off x="5021263" y="1712913"/>
            <a:ext cx="4724400"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marL="3175" indent="-3175">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altLang="en-US" sz="1000" i="0">
                <a:latin typeface="Segoe UI" pitchFamily="34" charset="0"/>
              </a:rPr>
              <a:t>Usage / </a:t>
            </a:r>
            <a:r>
              <a:rPr lang="en-US" altLang="en-US" sz="1000" i="0">
                <a:latin typeface="Segoe UI" pitchFamily="34" charset="0"/>
                <a:hlinkClick r:id="rId2" action="ppaction://hlinksldjump"/>
              </a:rPr>
              <a:t>Customer Meters Search (3</a:t>
            </a:r>
            <a:r>
              <a:rPr lang="en-US" altLang="en-US" sz="1000" i="0" baseline="30000">
                <a:latin typeface="Segoe UI" pitchFamily="34" charset="0"/>
                <a:hlinkClick r:id="rId2" action="ppaction://hlinksldjump"/>
              </a:rPr>
              <a:t>rd</a:t>
            </a:r>
            <a:r>
              <a:rPr lang="en-US" altLang="en-US" sz="1000" i="0">
                <a:latin typeface="Segoe UI" pitchFamily="34" charset="0"/>
                <a:hlinkClick r:id="rId2" action="ppaction://hlinksldjump"/>
              </a:rPr>
              <a:t> Party) </a:t>
            </a:r>
            <a:r>
              <a:rPr lang="en-US" altLang="en-US" sz="1000" i="0">
                <a:latin typeface="Segoe UI" pitchFamily="34" charset="0"/>
              </a:rPr>
              <a:t>/ Customer Meters – Usage Report</a:t>
            </a:r>
          </a:p>
          <a:p>
            <a:endParaRPr lang="en-US" altLang="en-US" sz="1000" i="0">
              <a:latin typeface="Segoe UI" pitchFamily="34" charset="0"/>
            </a:endParaRPr>
          </a:p>
          <a:p>
            <a:r>
              <a:rPr lang="en-US" altLang="en-US" sz="1000" b="1" i="0">
                <a:latin typeface="Segoe UI" pitchFamily="34" charset="0"/>
              </a:rPr>
              <a:t>Customer Meters – Usage Report</a:t>
            </a:r>
          </a:p>
        </p:txBody>
      </p:sp>
      <p:pic>
        <p:nvPicPr>
          <p:cNvPr id="266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513" y="2017713"/>
            <a:ext cx="361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2" name="Line 252"/>
          <p:cNvSpPr>
            <a:spLocks noChangeShapeType="1"/>
          </p:cNvSpPr>
          <p:nvPr/>
        </p:nvSpPr>
        <p:spPr bwMode="auto">
          <a:xfrm>
            <a:off x="5097463" y="2855913"/>
            <a:ext cx="647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633" name="Group 73"/>
          <p:cNvGrpSpPr>
            <a:grpSpLocks/>
          </p:cNvGrpSpPr>
          <p:nvPr/>
        </p:nvGrpSpPr>
        <p:grpSpPr bwMode="auto">
          <a:xfrm>
            <a:off x="2811463" y="887413"/>
            <a:ext cx="8915400" cy="5970587"/>
            <a:chOff x="960" y="668"/>
            <a:chExt cx="5616" cy="3761"/>
          </a:xfrm>
        </p:grpSpPr>
        <p:grpSp>
          <p:nvGrpSpPr>
            <p:cNvPr id="26648" name="Group 239"/>
            <p:cNvGrpSpPr>
              <a:grpSpLocks/>
            </p:cNvGrpSpPr>
            <p:nvPr/>
          </p:nvGrpSpPr>
          <p:grpSpPr bwMode="auto">
            <a:xfrm>
              <a:off x="960" y="960"/>
              <a:ext cx="5616" cy="192"/>
              <a:chOff x="960" y="960"/>
              <a:chExt cx="5616" cy="192"/>
            </a:xfrm>
          </p:grpSpPr>
          <p:sp>
            <p:nvSpPr>
              <p:cNvPr id="26678" name="Rectangle 240">
                <a:hlinkClick r:id="" action="ppaction://noaction"/>
              </p:cNvPr>
              <p:cNvSpPr>
                <a:spLocks noChangeArrowheads="1"/>
              </p:cNvSpPr>
              <p:nvPr/>
            </p:nvSpPr>
            <p:spPr bwMode="auto">
              <a:xfrm>
                <a:off x="2256" y="960"/>
                <a:ext cx="528" cy="192"/>
              </a:xfrm>
              <a:prstGeom prst="rect">
                <a:avLst/>
              </a:prstGeom>
              <a:solidFill>
                <a:srgbClr val="008000">
                  <a:alpha val="2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b="1" i="0">
                    <a:solidFill>
                      <a:schemeClr val="bg1"/>
                    </a:solidFill>
                  </a:rPr>
                  <a:t>Usage</a:t>
                </a:r>
              </a:p>
            </p:txBody>
          </p:sp>
          <p:sp>
            <p:nvSpPr>
              <p:cNvPr id="26679" name="Rectangle 241">
                <a:hlinkClick r:id="" action="ppaction://noaction"/>
              </p:cNvPr>
              <p:cNvSpPr>
                <a:spLocks noChangeArrowheads="1"/>
              </p:cNvSpPr>
              <p:nvPr/>
            </p:nvSpPr>
            <p:spPr bwMode="auto">
              <a:xfrm>
                <a:off x="2784" y="960"/>
                <a:ext cx="576"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Notices</a:t>
                </a:r>
              </a:p>
            </p:txBody>
          </p:sp>
          <p:sp>
            <p:nvSpPr>
              <p:cNvPr id="26680" name="Rectangle 242">
                <a:hlinkClick r:id="" action="ppaction://noaction"/>
              </p:cNvPr>
              <p:cNvSpPr>
                <a:spLocks noChangeArrowheads="1"/>
              </p:cNvSpPr>
              <p:nvPr/>
            </p:nvSpPr>
            <p:spPr bwMode="auto">
              <a:xfrm>
                <a:off x="3360" y="960"/>
                <a:ext cx="480"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Help</a:t>
                </a:r>
              </a:p>
            </p:txBody>
          </p:sp>
          <p:sp>
            <p:nvSpPr>
              <p:cNvPr id="26681" name="Rectangle 243"/>
              <p:cNvSpPr>
                <a:spLocks noChangeArrowheads="1"/>
              </p:cNvSpPr>
              <p:nvPr/>
            </p:nvSpPr>
            <p:spPr bwMode="auto">
              <a:xfrm>
                <a:off x="3840" y="960"/>
                <a:ext cx="2736"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82" name="Text Box 244"/>
              <p:cNvSpPr txBox="1">
                <a:spLocks noChangeArrowheads="1"/>
              </p:cNvSpPr>
              <p:nvPr/>
            </p:nvSpPr>
            <p:spPr bwMode="auto">
              <a:xfrm>
                <a:off x="3840" y="969"/>
                <a:ext cx="2736" cy="173"/>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spcBef>
                    <a:spcPct val="50000"/>
                  </a:spcBef>
                </a:pPr>
                <a:endParaRPr lang="en-US" altLang="en-US" sz="1200" i="0">
                  <a:solidFill>
                    <a:schemeClr val="bg1"/>
                  </a:solidFill>
                </a:endParaRPr>
              </a:p>
            </p:txBody>
          </p:sp>
          <p:sp>
            <p:nvSpPr>
              <p:cNvPr id="26683" name="Rectangle 245">
                <a:hlinkClick r:id="rId4" action="ppaction://hlinksldjump"/>
              </p:cNvPr>
              <p:cNvSpPr>
                <a:spLocks noChangeArrowheads="1"/>
              </p:cNvSpPr>
              <p:nvPr/>
            </p:nvSpPr>
            <p:spPr bwMode="auto">
              <a:xfrm>
                <a:off x="960" y="960"/>
                <a:ext cx="528"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Home</a:t>
                </a:r>
              </a:p>
            </p:txBody>
          </p:sp>
          <p:sp>
            <p:nvSpPr>
              <p:cNvPr id="26684" name="Rectangle 246">
                <a:hlinkClick r:id="rId5" action="ppaction://hlinksldjump"/>
              </p:cNvPr>
              <p:cNvSpPr>
                <a:spLocks noChangeArrowheads="1"/>
              </p:cNvSpPr>
              <p:nvPr/>
            </p:nvSpPr>
            <p:spPr bwMode="auto">
              <a:xfrm>
                <a:off x="1488" y="960"/>
                <a:ext cx="768"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My Account</a:t>
                </a:r>
              </a:p>
            </p:txBody>
          </p:sp>
        </p:grpSp>
        <p:grpSp>
          <p:nvGrpSpPr>
            <p:cNvPr id="26649" name="Group 248"/>
            <p:cNvGrpSpPr>
              <a:grpSpLocks/>
            </p:cNvGrpSpPr>
            <p:nvPr/>
          </p:nvGrpSpPr>
          <p:grpSpPr bwMode="auto">
            <a:xfrm>
              <a:off x="960" y="668"/>
              <a:ext cx="5616" cy="292"/>
              <a:chOff x="960" y="672"/>
              <a:chExt cx="5616" cy="292"/>
            </a:xfrm>
          </p:grpSpPr>
          <p:pic>
            <p:nvPicPr>
              <p:cNvPr id="26674" name="Picture 2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672"/>
                <a:ext cx="561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75" name="Group 250"/>
              <p:cNvGrpSpPr>
                <a:grpSpLocks/>
              </p:cNvGrpSpPr>
              <p:nvPr/>
            </p:nvGrpSpPr>
            <p:grpSpPr bwMode="auto">
              <a:xfrm>
                <a:off x="4634" y="720"/>
                <a:ext cx="598" cy="192"/>
                <a:chOff x="4608" y="144"/>
                <a:chExt cx="598" cy="192"/>
              </a:xfrm>
            </p:grpSpPr>
            <p:sp>
              <p:nvSpPr>
                <p:cNvPr id="26676" name="Text Box 8"/>
                <p:cNvSpPr txBox="1">
                  <a:spLocks noChangeArrowheads="1"/>
                </p:cNvSpPr>
                <p:nvPr/>
              </p:nvSpPr>
              <p:spPr bwMode="auto">
                <a:xfrm>
                  <a:off x="4608" y="144"/>
                  <a:ext cx="598" cy="96"/>
                </a:xfrm>
                <a:prstGeom prst="rect">
                  <a:avLst/>
                </a:prstGeom>
                <a:solidFill>
                  <a:srgbClr val="13548F"/>
                </a:solidFill>
                <a:ln>
                  <a:noFill/>
                </a:ln>
                <a:effectLst/>
                <a:extLst>
                  <a:ext uri="{91240B29-F687-4F45-9708-019B960494DF}">
                    <a14:hiddenLine xmlns:a14="http://schemas.microsoft.com/office/drawing/2010/main" w="222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a:r>
                    <a:rPr lang="en-US" altLang="en-US" sz="1000" b="1" i="0">
                      <a:solidFill>
                        <a:schemeClr val="bg1"/>
                      </a:solidFill>
                    </a:rPr>
                    <a:t>Welcome, Chris</a:t>
                  </a:r>
                </a:p>
              </p:txBody>
            </p:sp>
            <p:sp>
              <p:nvSpPr>
                <p:cNvPr id="26677" name="Text Box 8">
                  <a:hlinkClick r:id="rId7" action="ppaction://hlinksldjump"/>
                </p:cNvPr>
                <p:cNvSpPr txBox="1">
                  <a:spLocks noChangeArrowheads="1"/>
                </p:cNvSpPr>
                <p:nvPr/>
              </p:nvSpPr>
              <p:spPr bwMode="auto">
                <a:xfrm>
                  <a:off x="4896" y="240"/>
                  <a:ext cx="307" cy="96"/>
                </a:xfrm>
                <a:prstGeom prst="rect">
                  <a:avLst/>
                </a:prstGeom>
                <a:solidFill>
                  <a:srgbClr val="13548F"/>
                </a:solidFill>
                <a:ln>
                  <a:noFill/>
                </a:ln>
                <a:effectLst/>
                <a:extLst>
                  <a:ext uri="{91240B29-F687-4F45-9708-019B960494DF}">
                    <a14:hiddenLine xmlns:a14="http://schemas.microsoft.com/office/drawing/2010/main" w="222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a:r>
                    <a:rPr lang="en-US" altLang="en-US" sz="1000" b="1" i="0">
                      <a:solidFill>
                        <a:schemeClr val="bg1"/>
                      </a:solidFill>
                    </a:rPr>
                    <a:t>Log Out</a:t>
                  </a:r>
                </a:p>
              </p:txBody>
            </p:sp>
          </p:grpSp>
        </p:grpSp>
        <p:grpSp>
          <p:nvGrpSpPr>
            <p:cNvPr id="26650" name="Group 87"/>
            <p:cNvGrpSpPr>
              <a:grpSpLocks/>
            </p:cNvGrpSpPr>
            <p:nvPr/>
          </p:nvGrpSpPr>
          <p:grpSpPr bwMode="auto">
            <a:xfrm>
              <a:off x="960" y="1155"/>
              <a:ext cx="1392" cy="1176"/>
              <a:chOff x="960" y="1152"/>
              <a:chExt cx="1392" cy="1176"/>
            </a:xfrm>
          </p:grpSpPr>
          <p:pic>
            <p:nvPicPr>
              <p:cNvPr id="26652" name="Picture 2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1152"/>
                <a:ext cx="1344"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53" name="Group 109"/>
              <p:cNvGrpSpPr>
                <a:grpSpLocks/>
              </p:cNvGrpSpPr>
              <p:nvPr/>
            </p:nvGrpSpPr>
            <p:grpSpPr bwMode="auto">
              <a:xfrm>
                <a:off x="960" y="1584"/>
                <a:ext cx="1392" cy="192"/>
                <a:chOff x="-528" y="2880"/>
                <a:chExt cx="528" cy="192"/>
              </a:xfrm>
            </p:grpSpPr>
            <p:sp>
              <p:nvSpPr>
                <p:cNvPr id="26672" name="Rectangle 110"/>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73" name="Text Box 111">
                  <a:hlinkClick r:id="" action="ppaction://noaction"/>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i="0"/>
                    <a:t>Report Request Status (3</a:t>
                  </a:r>
                  <a:r>
                    <a:rPr lang="en-US" altLang="en-US" sz="1000" i="0" baseline="30000"/>
                    <a:t>rd</a:t>
                  </a:r>
                  <a:r>
                    <a:rPr lang="en-US" altLang="en-US" sz="1000" i="0"/>
                    <a:t> Party)</a:t>
                  </a:r>
                </a:p>
              </p:txBody>
            </p:sp>
          </p:grpSp>
          <p:grpSp>
            <p:nvGrpSpPr>
              <p:cNvPr id="26654" name="Group 112"/>
              <p:cNvGrpSpPr>
                <a:grpSpLocks/>
              </p:cNvGrpSpPr>
              <p:nvPr/>
            </p:nvGrpSpPr>
            <p:grpSpPr bwMode="auto">
              <a:xfrm>
                <a:off x="960" y="1728"/>
                <a:ext cx="1392" cy="192"/>
                <a:chOff x="-528" y="2880"/>
                <a:chExt cx="528" cy="192"/>
              </a:xfrm>
            </p:grpSpPr>
            <p:sp>
              <p:nvSpPr>
                <p:cNvPr id="26670" name="Rectangle 113"/>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71" name="Text Box 114"/>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endParaRPr lang="en-US" altLang="en-US" sz="1000" i="0"/>
                </a:p>
              </p:txBody>
            </p:sp>
          </p:grpSp>
          <p:grpSp>
            <p:nvGrpSpPr>
              <p:cNvPr id="26655" name="Group 115"/>
              <p:cNvGrpSpPr>
                <a:grpSpLocks/>
              </p:cNvGrpSpPr>
              <p:nvPr/>
            </p:nvGrpSpPr>
            <p:grpSpPr bwMode="auto">
              <a:xfrm>
                <a:off x="960" y="1872"/>
                <a:ext cx="1392" cy="192"/>
                <a:chOff x="-528" y="2880"/>
                <a:chExt cx="528" cy="192"/>
              </a:xfrm>
            </p:grpSpPr>
            <p:sp>
              <p:nvSpPr>
                <p:cNvPr id="26668" name="Rectangle 116"/>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69" name="Text Box 117"/>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endParaRPr lang="en-US" altLang="en-US" sz="1000" i="0"/>
                </a:p>
              </p:txBody>
            </p:sp>
          </p:grpSp>
          <p:grpSp>
            <p:nvGrpSpPr>
              <p:cNvPr id="26656" name="Group 118"/>
              <p:cNvGrpSpPr>
                <a:grpSpLocks/>
              </p:cNvGrpSpPr>
              <p:nvPr/>
            </p:nvGrpSpPr>
            <p:grpSpPr bwMode="auto">
              <a:xfrm>
                <a:off x="960" y="2016"/>
                <a:ext cx="1392" cy="192"/>
                <a:chOff x="-528" y="2880"/>
                <a:chExt cx="528" cy="192"/>
              </a:xfrm>
            </p:grpSpPr>
            <p:sp>
              <p:nvSpPr>
                <p:cNvPr id="26666" name="Rectangle 119"/>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67" name="Text Box 120"/>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endParaRPr lang="en-US" altLang="en-US" sz="1000" i="0"/>
                </a:p>
              </p:txBody>
            </p:sp>
          </p:grpSp>
          <p:grpSp>
            <p:nvGrpSpPr>
              <p:cNvPr id="26657" name="Group 121"/>
              <p:cNvGrpSpPr>
                <a:grpSpLocks/>
              </p:cNvGrpSpPr>
              <p:nvPr/>
            </p:nvGrpSpPr>
            <p:grpSpPr bwMode="auto">
              <a:xfrm>
                <a:off x="960" y="1152"/>
                <a:ext cx="1392" cy="192"/>
                <a:chOff x="-528" y="2880"/>
                <a:chExt cx="528" cy="192"/>
              </a:xfrm>
            </p:grpSpPr>
            <p:sp>
              <p:nvSpPr>
                <p:cNvPr id="26664" name="Rectangle 122"/>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65" name="Text Box 123">
                  <a:hlinkClick r:id="rId9" action="ppaction://hlinksldjump"/>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i="0"/>
                    <a:t>Customer Meters (ROR)</a:t>
                  </a:r>
                </a:p>
              </p:txBody>
            </p:sp>
          </p:grpSp>
          <p:grpSp>
            <p:nvGrpSpPr>
              <p:cNvPr id="26658" name="Group 109"/>
              <p:cNvGrpSpPr>
                <a:grpSpLocks/>
              </p:cNvGrpSpPr>
              <p:nvPr/>
            </p:nvGrpSpPr>
            <p:grpSpPr bwMode="auto">
              <a:xfrm>
                <a:off x="960" y="1296"/>
                <a:ext cx="1392" cy="192"/>
                <a:chOff x="-528" y="2880"/>
                <a:chExt cx="528" cy="192"/>
              </a:xfrm>
            </p:grpSpPr>
            <p:sp>
              <p:nvSpPr>
                <p:cNvPr id="26662" name="Rectangle 110"/>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63" name="Text Box 111">
                  <a:hlinkClick r:id="" action="ppaction://noaction"/>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b="1" i="0"/>
                    <a:t>Customer Meters (3</a:t>
                  </a:r>
                  <a:r>
                    <a:rPr lang="en-US" altLang="en-US" sz="1000" b="1" i="0" baseline="30000"/>
                    <a:t>rd</a:t>
                  </a:r>
                  <a:r>
                    <a:rPr lang="en-US" altLang="en-US" sz="1000" b="1" i="0"/>
                    <a:t> Party)</a:t>
                  </a:r>
                </a:p>
              </p:txBody>
            </p:sp>
          </p:grpSp>
          <p:grpSp>
            <p:nvGrpSpPr>
              <p:cNvPr id="26659" name="Group 109"/>
              <p:cNvGrpSpPr>
                <a:grpSpLocks/>
              </p:cNvGrpSpPr>
              <p:nvPr/>
            </p:nvGrpSpPr>
            <p:grpSpPr bwMode="auto">
              <a:xfrm>
                <a:off x="960" y="1440"/>
                <a:ext cx="1392" cy="192"/>
                <a:chOff x="-528" y="2880"/>
                <a:chExt cx="528" cy="192"/>
              </a:xfrm>
            </p:grpSpPr>
            <p:sp>
              <p:nvSpPr>
                <p:cNvPr id="26660" name="Rectangle 110"/>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6661" name="Text Box 111">
                  <a:hlinkClick r:id="" action="ppaction://noaction"/>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i="0"/>
                    <a:t>Report Request Status (ROR)</a:t>
                  </a:r>
                </a:p>
              </p:txBody>
            </p:sp>
          </p:grpSp>
        </p:grpSp>
        <p:sp>
          <p:nvSpPr>
            <p:cNvPr id="26651" name="Rectangle 23"/>
            <p:cNvSpPr>
              <a:spLocks noChangeArrowheads="1"/>
            </p:cNvSpPr>
            <p:nvPr/>
          </p:nvSpPr>
          <p:spPr bwMode="auto">
            <a:xfrm>
              <a:off x="960" y="671"/>
              <a:ext cx="5616" cy="37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grpSp>
      <p:pic>
        <p:nvPicPr>
          <p:cNvPr id="26634" name="Picture 46">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61763" y="874713"/>
            <a:ext cx="192087" cy="598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4"/>
          <p:cNvSpPr txBox="1">
            <a:spLocks noChangeArrowheads="1"/>
          </p:cNvSpPr>
          <p:nvPr/>
        </p:nvSpPr>
        <p:spPr bwMode="auto">
          <a:xfrm>
            <a:off x="207963" y="1447800"/>
            <a:ext cx="25273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a:solidFill>
                  <a:srgbClr val="000000"/>
                </a:solidFill>
              </a:rPr>
              <a:t>Business Requirement</a:t>
            </a:r>
          </a:p>
          <a:p>
            <a:pPr eaLnBrk="1" hangingPunct="1">
              <a:spcBef>
                <a:spcPct val="0"/>
              </a:spcBef>
              <a:buClrTx/>
              <a:buFontTx/>
              <a:buNone/>
            </a:pPr>
            <a:endParaRPr lang="en-US" altLang="en-US" sz="1200" i="0">
              <a:solidFill>
                <a:srgbClr val="004080"/>
              </a:solidFill>
              <a:ea typeface="MS Mincho" pitchFamily="49" charset="-128"/>
              <a:cs typeface="Calibri" pitchFamily="34" charset="0"/>
            </a:endParaRPr>
          </a:p>
          <a:p>
            <a:pPr eaLnBrk="1" hangingPunct="1">
              <a:spcBef>
                <a:spcPct val="0"/>
              </a:spcBef>
              <a:buClrTx/>
              <a:buFont typeface="Wingdings" pitchFamily="2" charset="2"/>
              <a:buNone/>
            </a:pPr>
            <a:r>
              <a:rPr lang="en-US" altLang="en-US" sz="1200" i="0"/>
              <a:t>Add Generation Data to the SMT Portal View</a:t>
            </a:r>
          </a:p>
          <a:p>
            <a:pPr eaLnBrk="1" hangingPunct="1">
              <a:spcBef>
                <a:spcPct val="0"/>
              </a:spcBef>
              <a:buClrTx/>
              <a:buFont typeface="Wingdings" pitchFamily="2" charset="2"/>
              <a:buNone/>
            </a:pPr>
            <a:endParaRPr lang="en-US" altLang="en-US" sz="1200" i="0"/>
          </a:p>
          <a:p>
            <a:pPr eaLnBrk="1" hangingPunct="1">
              <a:spcBef>
                <a:spcPct val="0"/>
              </a:spcBef>
              <a:buClrTx/>
              <a:buFontTx/>
              <a:buNone/>
            </a:pPr>
            <a:endParaRPr lang="en-US" altLang="en-US" sz="1200" i="0">
              <a:solidFill>
                <a:srgbClr val="004080"/>
              </a:solidFill>
              <a:ea typeface="MS Mincho" pitchFamily="49" charset="-128"/>
            </a:endParaRPr>
          </a:p>
        </p:txBody>
      </p:sp>
      <p:pic>
        <p:nvPicPr>
          <p:cNvPr id="26636"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11750" y="3019425"/>
            <a:ext cx="62674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ext Box 19"/>
          <p:cNvSpPr txBox="1">
            <a:spLocks noChangeArrowheads="1"/>
          </p:cNvSpPr>
          <p:nvPr/>
        </p:nvSpPr>
        <p:spPr bwMode="auto">
          <a:xfrm>
            <a:off x="7637463" y="3457575"/>
            <a:ext cx="1841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25000"/>
              </a:spcBef>
            </a:pPr>
            <a:r>
              <a:rPr lang="en-US" altLang="en-US" sz="900" b="1" i="0">
                <a:latin typeface="Segoe UI" pitchFamily="34" charset="0"/>
              </a:rPr>
              <a:t>Consumption</a:t>
            </a:r>
            <a:r>
              <a:rPr lang="en-US" altLang="en-US" sz="1000">
                <a:latin typeface="Segoe UI" pitchFamily="34" charset="0"/>
              </a:rPr>
              <a:t> </a:t>
            </a:r>
          </a:p>
          <a:p>
            <a:pPr>
              <a:spcBef>
                <a:spcPct val="25000"/>
              </a:spcBef>
            </a:pPr>
            <a:r>
              <a:rPr lang="en-US" altLang="en-US" sz="900" b="1" i="0">
                <a:latin typeface="Segoe UI" pitchFamily="34" charset="0"/>
              </a:rPr>
              <a:t>Generation</a:t>
            </a:r>
          </a:p>
        </p:txBody>
      </p:sp>
      <p:pic>
        <p:nvPicPr>
          <p:cNvPr id="26638"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7613" y="3724275"/>
            <a:ext cx="109537" cy="109538"/>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639" name="Group 65"/>
          <p:cNvGrpSpPr>
            <a:grpSpLocks/>
          </p:cNvGrpSpPr>
          <p:nvPr/>
        </p:nvGrpSpPr>
        <p:grpSpPr bwMode="auto">
          <a:xfrm flipH="1">
            <a:off x="7577138" y="3560763"/>
            <a:ext cx="77787" cy="74612"/>
            <a:chOff x="3868" y="1798"/>
            <a:chExt cx="49" cy="41"/>
          </a:xfrm>
        </p:grpSpPr>
        <p:sp>
          <p:nvSpPr>
            <p:cNvPr id="26646" name="Oval 38"/>
            <p:cNvSpPr>
              <a:spLocks noChangeAspect="1" noChangeArrowheads="1"/>
            </p:cNvSpPr>
            <p:nvPr/>
          </p:nvSpPr>
          <p:spPr bwMode="auto">
            <a:xfrm>
              <a:off x="3868" y="1798"/>
              <a:ext cx="49" cy="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sz="900"/>
            </a:p>
          </p:txBody>
        </p:sp>
        <p:sp>
          <p:nvSpPr>
            <p:cNvPr id="26647" name="Oval 39"/>
            <p:cNvSpPr>
              <a:spLocks noChangeAspect="1" noChangeArrowheads="1"/>
            </p:cNvSpPr>
            <p:nvPr/>
          </p:nvSpPr>
          <p:spPr bwMode="auto">
            <a:xfrm>
              <a:off x="3884" y="1812"/>
              <a:ext cx="18" cy="15"/>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sz="900"/>
            </a:p>
          </p:txBody>
        </p:sp>
      </p:grpSp>
      <p:sp>
        <p:nvSpPr>
          <p:cNvPr id="26640" name="Rectangle 22"/>
          <p:cNvSpPr>
            <a:spLocks noChangeArrowheads="1"/>
          </p:cNvSpPr>
          <p:nvPr/>
        </p:nvSpPr>
        <p:spPr bwMode="auto">
          <a:xfrm>
            <a:off x="5040313" y="3487738"/>
            <a:ext cx="25542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altLang="en-US" sz="1000" b="1" i="0">
                <a:latin typeface="Segoe UI" pitchFamily="34" charset="0"/>
              </a:rPr>
              <a:t>View Consumption / Generation Usage:</a:t>
            </a:r>
          </a:p>
        </p:txBody>
      </p:sp>
      <p:sp>
        <p:nvSpPr>
          <p:cNvPr id="26641" name="Rectangle 22"/>
          <p:cNvSpPr>
            <a:spLocks noChangeArrowheads="1"/>
          </p:cNvSpPr>
          <p:nvPr/>
        </p:nvSpPr>
        <p:spPr bwMode="auto">
          <a:xfrm>
            <a:off x="5040313" y="3457575"/>
            <a:ext cx="3575050" cy="43497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endParaRPr lang="en-US" altLang="en-US" sz="1800" b="1"/>
          </a:p>
        </p:txBody>
      </p:sp>
      <p:pic>
        <p:nvPicPr>
          <p:cNvPr id="26642"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21263" y="3951288"/>
            <a:ext cx="635317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AutoShape 17"/>
          <p:cNvSpPr>
            <a:spLocks noChangeArrowheads="1"/>
          </p:cNvSpPr>
          <p:nvPr/>
        </p:nvSpPr>
        <p:spPr bwMode="auto">
          <a:xfrm>
            <a:off x="9410700" y="2882900"/>
            <a:ext cx="2085975" cy="950913"/>
          </a:xfrm>
          <a:prstGeom prst="wedgeRoundRectCallout">
            <a:avLst>
              <a:gd name="adj1" fmla="val -85605"/>
              <a:gd name="adj2" fmla="val 34457"/>
              <a:gd name="adj3" fmla="val 16667"/>
            </a:avLst>
          </a:prstGeom>
          <a:noFill/>
          <a:ln w="12700">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91421" tIns="45711" rIns="91421" bIns="45711"/>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US" dirty="0" smtClean="0"/>
              <a:t>NEW radio button selection to toggle between Consumption and Generation Usage data</a:t>
            </a:r>
          </a:p>
        </p:txBody>
      </p:sp>
      <p:sp>
        <p:nvSpPr>
          <p:cNvPr id="26644" name="Rectangle 65"/>
          <p:cNvSpPr>
            <a:spLocks noChangeArrowheads="1"/>
          </p:cNvSpPr>
          <p:nvPr/>
        </p:nvSpPr>
        <p:spPr bwMode="auto">
          <a:xfrm>
            <a:off x="207963" y="2636838"/>
            <a:ext cx="239553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FF0000"/>
                </a:solidFill>
                <a:ea typeface="MS Mincho" pitchFamily="49" charset="-128"/>
              </a:rPr>
              <a:t>Option 1:</a:t>
            </a:r>
          </a:p>
          <a:p>
            <a:pPr eaLnBrk="1" hangingPunct="1"/>
            <a:endParaRPr lang="en-US" altLang="en-US" sz="1200" b="1" i="0">
              <a:solidFill>
                <a:srgbClr val="FF0000"/>
              </a:solidFill>
              <a:ea typeface="MS Mincho" pitchFamily="49" charset="-128"/>
            </a:endParaRPr>
          </a:p>
          <a:p>
            <a:pPr eaLnBrk="1" hangingPunct="1"/>
            <a:r>
              <a:rPr lang="en-US" altLang="en-US" sz="1200" b="1" i="0">
                <a:solidFill>
                  <a:srgbClr val="FF0000"/>
                </a:solidFill>
                <a:ea typeface="MS Mincho" pitchFamily="49" charset="-128"/>
              </a:rPr>
              <a:t>Toggle between </a:t>
            </a:r>
          </a:p>
          <a:p>
            <a:pPr eaLnBrk="1" hangingPunct="1"/>
            <a:r>
              <a:rPr lang="en-US" altLang="en-US" sz="1200" b="1" i="0">
                <a:solidFill>
                  <a:srgbClr val="FF0000"/>
                </a:solidFill>
                <a:ea typeface="MS Mincho" pitchFamily="49" charset="-128"/>
              </a:rPr>
              <a:t>Consumption and Generation </a:t>
            </a:r>
          </a:p>
          <a:p>
            <a:pPr eaLnBrk="1" hangingPunct="1"/>
            <a:r>
              <a:rPr lang="en-US" altLang="en-US" sz="1200" b="1" i="0">
                <a:solidFill>
                  <a:srgbClr val="FF0000"/>
                </a:solidFill>
                <a:ea typeface="MS Mincho" pitchFamily="49" charset="-128"/>
              </a:rPr>
              <a:t>Usage Data</a:t>
            </a:r>
          </a:p>
        </p:txBody>
      </p:sp>
      <p:sp>
        <p:nvSpPr>
          <p:cNvPr id="26645" name="AutoShape 25"/>
          <p:cNvSpPr>
            <a:spLocks/>
          </p:cNvSpPr>
          <p:nvPr/>
        </p:nvSpPr>
        <p:spPr bwMode="auto">
          <a:xfrm>
            <a:off x="238125" y="4029075"/>
            <a:ext cx="4179888" cy="989013"/>
          </a:xfrm>
          <a:prstGeom prst="borderCallout2">
            <a:avLst>
              <a:gd name="adj1" fmla="val 12949"/>
              <a:gd name="adj2" fmla="val 101824"/>
              <a:gd name="adj3" fmla="val 12949"/>
              <a:gd name="adj4" fmla="val 112569"/>
              <a:gd name="adj5" fmla="val 193130"/>
              <a:gd name="adj6" fmla="val 149264"/>
            </a:avLst>
          </a:prstGeom>
          <a:solidFill>
            <a:schemeClr val="bg1"/>
          </a:solidFill>
          <a:ln w="127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7" tIns="45717" rIns="45717" bIns="45717"/>
          <a:lstStyle>
            <a:lvl1pPr marL="12700" indent="-12700">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 typeface="Wingdings" pitchFamily="2" charset="2"/>
              <a:buNone/>
            </a:pPr>
            <a:r>
              <a:rPr lang="en-US" altLang="en-US" sz="1200" i="0"/>
              <a:t>By default, the 15-Minute Daily Usage graph will display the Consumption data. </a:t>
            </a:r>
          </a:p>
          <a:p>
            <a:pPr eaLnBrk="1" hangingPunct="1">
              <a:spcBef>
                <a:spcPct val="0"/>
              </a:spcBef>
              <a:buClrTx/>
              <a:buFont typeface="Wingdings" pitchFamily="2" charset="2"/>
              <a:buNone/>
            </a:pPr>
            <a:endParaRPr lang="en-US" altLang="en-US" sz="1200" i="0"/>
          </a:p>
          <a:p>
            <a:pPr eaLnBrk="1" hangingPunct="1">
              <a:spcBef>
                <a:spcPct val="0"/>
              </a:spcBef>
              <a:buClrTx/>
              <a:buFont typeface="Wingdings" pitchFamily="2" charset="2"/>
              <a:buNone/>
            </a:pPr>
            <a:r>
              <a:rPr lang="en-US" altLang="en-US" sz="1200" i="0"/>
              <a:t>Users will be provided an option to toggle between  Consumption and Generation Usage data</a:t>
            </a:r>
          </a:p>
          <a:p>
            <a:pPr eaLnBrk="1" hangingPunct="1">
              <a:spcBef>
                <a:spcPct val="0"/>
              </a:spcBef>
              <a:buClrTx/>
              <a:buFont typeface="Wingdings" pitchFamily="2" charset="2"/>
              <a:buNone/>
            </a:pPr>
            <a:endParaRPr lang="en-US" altLang="en-US" sz="1200" i="0"/>
          </a:p>
        </p:txBody>
      </p:sp>
    </p:spTree>
    <p:extLst>
      <p:ext uri="{BB962C8B-B14F-4D97-AF65-F5344CB8AC3E}">
        <p14:creationId xmlns:p14="http://schemas.microsoft.com/office/powerpoint/2010/main" val="387449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E08B9CE0-A4A4-4C1F-B955-75404348A496}" type="slidenum">
              <a:rPr lang="en-US" altLang="en-US" i="0" smtClean="0"/>
              <a:pPr/>
              <a:t>14</a:t>
            </a:fld>
            <a:endParaRPr lang="en-US" altLang="en-US" i="0" smtClean="0"/>
          </a:p>
        </p:txBody>
      </p:sp>
      <p:sp>
        <p:nvSpPr>
          <p:cNvPr id="27651" name="Rectangle 2"/>
          <p:cNvSpPr>
            <a:spLocks noGrp="1" noChangeArrowheads="1"/>
          </p:cNvSpPr>
          <p:nvPr>
            <p:ph type="title"/>
          </p:nvPr>
        </p:nvSpPr>
        <p:spPr/>
        <p:txBody>
          <a:bodyPr/>
          <a:lstStyle/>
          <a:p>
            <a:r>
              <a:rPr lang="en-US" altLang="en-US" sz="2400" b="1" smtClean="0"/>
              <a:t>AMWG CR 2014-018 – Add Generation Data to the SMT Portal View</a:t>
            </a:r>
            <a:r>
              <a:rPr lang="en-US" altLang="en-US" smtClean="0"/>
              <a:t/>
            </a:r>
            <a:br>
              <a:rPr lang="en-US" altLang="en-US" smtClean="0"/>
            </a:br>
            <a:endParaRPr lang="en-US" altLang="en-US" smtClean="0"/>
          </a:p>
        </p:txBody>
      </p:sp>
      <p:sp>
        <p:nvSpPr>
          <p:cNvPr id="27652" name="Rectangle 23"/>
          <p:cNvSpPr>
            <a:spLocks noChangeArrowheads="1"/>
          </p:cNvSpPr>
          <p:nvPr/>
        </p:nvSpPr>
        <p:spPr bwMode="auto">
          <a:xfrm>
            <a:off x="2881313" y="1066800"/>
            <a:ext cx="8915400" cy="5486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a:p>
        </p:txBody>
      </p:sp>
      <p:pic>
        <p:nvPicPr>
          <p:cNvPr id="27653" name="Picture 1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4313" y="1066800"/>
            <a:ext cx="15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253"/>
          <p:cNvSpPr>
            <a:spLocks noChangeArrowheads="1"/>
          </p:cNvSpPr>
          <p:nvPr/>
        </p:nvSpPr>
        <p:spPr bwMode="auto">
          <a:xfrm>
            <a:off x="4957763" y="5449888"/>
            <a:ext cx="6096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Print</a:t>
            </a:r>
          </a:p>
        </p:txBody>
      </p:sp>
      <p:sp>
        <p:nvSpPr>
          <p:cNvPr id="27655" name="AutoShape 253"/>
          <p:cNvSpPr>
            <a:spLocks noChangeArrowheads="1"/>
          </p:cNvSpPr>
          <p:nvPr/>
        </p:nvSpPr>
        <p:spPr bwMode="auto">
          <a:xfrm>
            <a:off x="5643563" y="5449888"/>
            <a:ext cx="135255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Export Report in CSV</a:t>
            </a:r>
          </a:p>
        </p:txBody>
      </p:sp>
      <p:sp>
        <p:nvSpPr>
          <p:cNvPr id="27656" name="AutoShape 253"/>
          <p:cNvSpPr>
            <a:spLocks noChangeArrowheads="1"/>
          </p:cNvSpPr>
          <p:nvPr/>
        </p:nvSpPr>
        <p:spPr bwMode="auto">
          <a:xfrm>
            <a:off x="7910513" y="5449888"/>
            <a:ext cx="9144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&lt; Previous Day</a:t>
            </a:r>
          </a:p>
        </p:txBody>
      </p:sp>
      <p:sp>
        <p:nvSpPr>
          <p:cNvPr id="27657" name="AutoShape 253"/>
          <p:cNvSpPr>
            <a:spLocks noChangeArrowheads="1"/>
          </p:cNvSpPr>
          <p:nvPr/>
        </p:nvSpPr>
        <p:spPr bwMode="auto">
          <a:xfrm>
            <a:off x="8901113" y="5449888"/>
            <a:ext cx="7620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Next Day &gt;</a:t>
            </a:r>
          </a:p>
        </p:txBody>
      </p:sp>
      <p:pic>
        <p:nvPicPr>
          <p:cNvPr id="27658" name="Picture 79"/>
          <p:cNvPicPr>
            <a:picLocks noChangeAspect="1" noChangeArrowheads="1"/>
          </p:cNvPicPr>
          <p:nvPr/>
        </p:nvPicPr>
        <p:blipFill>
          <a:blip r:embed="rId4">
            <a:extLst>
              <a:ext uri="{28A0092B-C50C-407E-A947-70E740481C1C}">
                <a14:useLocalDpi xmlns:a14="http://schemas.microsoft.com/office/drawing/2010/main" val="0"/>
              </a:ext>
            </a:extLst>
          </a:blip>
          <a:srcRect t="-5229" r="-7883" b="-23700"/>
          <a:stretch>
            <a:fillRect/>
          </a:stretch>
        </p:blipFill>
        <p:spPr bwMode="auto">
          <a:xfrm>
            <a:off x="7167563" y="5364163"/>
            <a:ext cx="668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788" y="1766888"/>
            <a:ext cx="62833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0138" y="1766888"/>
            <a:ext cx="62769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 Box 14"/>
          <p:cNvSpPr txBox="1">
            <a:spLocks noChangeArrowheads="1"/>
          </p:cNvSpPr>
          <p:nvPr/>
        </p:nvSpPr>
        <p:spPr bwMode="auto">
          <a:xfrm>
            <a:off x="252413" y="1527175"/>
            <a:ext cx="25273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a:solidFill>
                  <a:srgbClr val="FF0000"/>
                </a:solidFill>
              </a:rPr>
              <a:t>Option 1</a:t>
            </a:r>
          </a:p>
          <a:p>
            <a:pPr eaLnBrk="1" hangingPunct="1">
              <a:spcBef>
                <a:spcPct val="0"/>
              </a:spcBef>
              <a:buClrTx/>
              <a:buFontTx/>
              <a:buNone/>
            </a:pPr>
            <a:endParaRPr lang="en-US" altLang="en-US" sz="1200" b="1" i="0"/>
          </a:p>
          <a:p>
            <a:pPr eaLnBrk="1" hangingPunct="1">
              <a:spcBef>
                <a:spcPct val="0"/>
              </a:spcBef>
              <a:buClrTx/>
              <a:buFontTx/>
              <a:buNone/>
            </a:pPr>
            <a:r>
              <a:rPr lang="en-US" altLang="en-US" sz="1200" b="1" i="0">
                <a:solidFill>
                  <a:srgbClr val="FF0000"/>
                </a:solidFill>
              </a:rPr>
              <a:t>Radio Button logic</a:t>
            </a:r>
          </a:p>
          <a:p>
            <a:pPr eaLnBrk="1" hangingPunct="1">
              <a:spcBef>
                <a:spcPct val="0"/>
              </a:spcBef>
              <a:buClrTx/>
              <a:buFontTx/>
              <a:buNone/>
            </a:pPr>
            <a:endParaRPr lang="en-US" altLang="en-US" sz="1200" i="0"/>
          </a:p>
          <a:p>
            <a:pPr eaLnBrk="1" hangingPunct="1">
              <a:spcBef>
                <a:spcPct val="0"/>
              </a:spcBef>
              <a:buClrTx/>
              <a:buFont typeface="Wingdings" pitchFamily="2" charset="2"/>
              <a:buNone/>
            </a:pPr>
            <a:r>
              <a:rPr lang="en-US" altLang="en-US" sz="1200" i="0"/>
              <a:t>The radio button allows users to toggle between Consumption and Generation Usage Data.</a:t>
            </a:r>
          </a:p>
          <a:p>
            <a:pPr eaLnBrk="1" hangingPunct="1">
              <a:spcBef>
                <a:spcPct val="0"/>
              </a:spcBef>
              <a:buClrTx/>
              <a:buFontTx/>
              <a:buNone/>
            </a:pPr>
            <a:endParaRPr lang="en-US" altLang="en-US" sz="1200" i="0"/>
          </a:p>
          <a:p>
            <a:pPr eaLnBrk="1" hangingPunct="1">
              <a:spcBef>
                <a:spcPct val="0"/>
              </a:spcBef>
              <a:buClrTx/>
              <a:buFontTx/>
              <a:buNone/>
            </a:pPr>
            <a:endParaRPr lang="en-US" altLang="en-US" sz="1200" i="0"/>
          </a:p>
          <a:p>
            <a:pPr eaLnBrk="1" hangingPunct="1">
              <a:spcBef>
                <a:spcPct val="0"/>
              </a:spcBef>
              <a:buClrTx/>
              <a:buFontTx/>
              <a:buNone/>
            </a:pPr>
            <a:r>
              <a:rPr lang="en-US" altLang="en-US" sz="1200" i="0"/>
              <a:t>If “Consumption” is selected in the radio button, the Usage Graph and the Usable Table will display the Consumption Usage Data. </a:t>
            </a:r>
          </a:p>
          <a:p>
            <a:pPr eaLnBrk="1" hangingPunct="1">
              <a:spcBef>
                <a:spcPct val="0"/>
              </a:spcBef>
              <a:buClrTx/>
              <a:buFontTx/>
              <a:buNone/>
            </a:pPr>
            <a:endParaRPr lang="en-US" altLang="en-US" sz="1200" i="0"/>
          </a:p>
          <a:p>
            <a:pPr eaLnBrk="1" hangingPunct="1">
              <a:spcBef>
                <a:spcPct val="0"/>
              </a:spcBef>
              <a:buClrTx/>
              <a:buFontTx/>
              <a:buNone/>
            </a:pPr>
            <a:endParaRPr lang="en-US" altLang="en-US" sz="1200" i="0"/>
          </a:p>
          <a:p>
            <a:pPr eaLnBrk="1" hangingPunct="1">
              <a:spcBef>
                <a:spcPct val="0"/>
              </a:spcBef>
              <a:buClrTx/>
              <a:buFontTx/>
              <a:buNone/>
            </a:pPr>
            <a:r>
              <a:rPr lang="en-US" altLang="en-US" sz="1200" i="0"/>
              <a:t>If “Generation” is selected in the radio button, the Usage Graph and the Usabe Table will display the Generation Usage Data.</a:t>
            </a:r>
          </a:p>
          <a:p>
            <a:pPr eaLnBrk="1" hangingPunct="1">
              <a:spcBef>
                <a:spcPct val="0"/>
              </a:spcBef>
              <a:buClrTx/>
              <a:buFontTx/>
              <a:buNone/>
            </a:pPr>
            <a:endParaRPr lang="en-US" altLang="en-US" sz="1200" i="0"/>
          </a:p>
        </p:txBody>
      </p:sp>
    </p:spTree>
    <p:extLst>
      <p:ext uri="{BB962C8B-B14F-4D97-AF65-F5344CB8AC3E}">
        <p14:creationId xmlns:p14="http://schemas.microsoft.com/office/powerpoint/2010/main" val="130816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400" b="1" smtClean="0"/>
              <a:t>AMWG CR 2014-018 – Add Generation Data to the SMT Portal View</a:t>
            </a:r>
            <a:br>
              <a:rPr lang="en-US" altLang="en-US" sz="2400" b="1" smtClean="0"/>
            </a:br>
            <a:endParaRPr lang="en-US" altLang="en-US" sz="2400" b="1" smtClean="0"/>
          </a:p>
        </p:txBody>
      </p:sp>
      <p:sp>
        <p:nvSpPr>
          <p:cNvPr id="2867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87679378-7CF9-406F-8353-99E1ADFC7685}" type="slidenum">
              <a:rPr lang="en-US" altLang="en-US" i="0" smtClean="0"/>
              <a:pPr/>
              <a:t>15</a:t>
            </a:fld>
            <a:endParaRPr lang="en-US" altLang="en-US" i="0" smtClean="0"/>
          </a:p>
        </p:txBody>
      </p:sp>
      <p:sp>
        <p:nvSpPr>
          <p:cNvPr id="28676" name="Rectangle 10"/>
          <p:cNvSpPr>
            <a:spLocks noChangeArrowheads="1"/>
          </p:cNvSpPr>
          <p:nvPr/>
        </p:nvSpPr>
        <p:spPr bwMode="auto">
          <a:xfrm>
            <a:off x="5021263" y="2562225"/>
            <a:ext cx="5002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altLang="en-US" sz="1000" i="0">
                <a:latin typeface="Segoe UI" pitchFamily="34" charset="0"/>
              </a:rPr>
              <a:t>Address: 	123 Demo Drive, 	ESI ID: 	88888880000000001</a:t>
            </a:r>
          </a:p>
          <a:p>
            <a:r>
              <a:rPr lang="en-US" altLang="en-US" sz="1000" i="0">
                <a:latin typeface="Segoe UI" pitchFamily="34" charset="0"/>
              </a:rPr>
              <a:t>    	Anytown, TX. 		Meter Multiplier: 	     1</a:t>
            </a:r>
          </a:p>
        </p:txBody>
      </p:sp>
      <p:sp>
        <p:nvSpPr>
          <p:cNvPr id="28677" name="Line 252"/>
          <p:cNvSpPr>
            <a:spLocks noChangeShapeType="1"/>
          </p:cNvSpPr>
          <p:nvPr/>
        </p:nvSpPr>
        <p:spPr bwMode="auto">
          <a:xfrm>
            <a:off x="5097463" y="2501900"/>
            <a:ext cx="647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Text Box 9"/>
          <p:cNvSpPr txBox="1">
            <a:spLocks noChangeArrowheads="1"/>
          </p:cNvSpPr>
          <p:nvPr/>
        </p:nvSpPr>
        <p:spPr bwMode="auto">
          <a:xfrm>
            <a:off x="5021263" y="1892300"/>
            <a:ext cx="4724400"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marL="3175" indent="-3175">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altLang="en-US" sz="1000" i="0">
                <a:latin typeface="Segoe UI" pitchFamily="34" charset="0"/>
              </a:rPr>
              <a:t>Usage / </a:t>
            </a:r>
            <a:r>
              <a:rPr lang="en-US" altLang="en-US" sz="1000" i="0">
                <a:latin typeface="Segoe UI" pitchFamily="34" charset="0"/>
                <a:hlinkClick r:id="rId2" action="ppaction://hlinksldjump"/>
              </a:rPr>
              <a:t>Customer Meters Search (3</a:t>
            </a:r>
            <a:r>
              <a:rPr lang="en-US" altLang="en-US" sz="1000" i="0" baseline="30000">
                <a:latin typeface="Segoe UI" pitchFamily="34" charset="0"/>
                <a:hlinkClick r:id="rId2" action="ppaction://hlinksldjump"/>
              </a:rPr>
              <a:t>rd</a:t>
            </a:r>
            <a:r>
              <a:rPr lang="en-US" altLang="en-US" sz="1000" i="0">
                <a:latin typeface="Segoe UI" pitchFamily="34" charset="0"/>
                <a:hlinkClick r:id="rId2" action="ppaction://hlinksldjump"/>
              </a:rPr>
              <a:t> Party) </a:t>
            </a:r>
            <a:r>
              <a:rPr lang="en-US" altLang="en-US" sz="1000" i="0">
                <a:latin typeface="Segoe UI" pitchFamily="34" charset="0"/>
              </a:rPr>
              <a:t>/ Customer Meters – Usage Report</a:t>
            </a:r>
          </a:p>
          <a:p>
            <a:endParaRPr lang="en-US" altLang="en-US" sz="1000" i="0">
              <a:latin typeface="Segoe UI" pitchFamily="34" charset="0"/>
            </a:endParaRPr>
          </a:p>
          <a:p>
            <a:r>
              <a:rPr lang="en-US" altLang="en-US" sz="1000" b="1" i="0">
                <a:latin typeface="Segoe UI" pitchFamily="34" charset="0"/>
              </a:rPr>
              <a:t>Customer Meters – Usage Report</a:t>
            </a:r>
          </a:p>
        </p:txBody>
      </p:sp>
      <p:pic>
        <p:nvPicPr>
          <p:cNvPr id="286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513" y="2197100"/>
            <a:ext cx="36195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Line 252"/>
          <p:cNvSpPr>
            <a:spLocks noChangeShapeType="1"/>
          </p:cNvSpPr>
          <p:nvPr/>
        </p:nvSpPr>
        <p:spPr bwMode="auto">
          <a:xfrm>
            <a:off x="5097463" y="3035300"/>
            <a:ext cx="647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681" name="Group 73"/>
          <p:cNvGrpSpPr>
            <a:grpSpLocks/>
          </p:cNvGrpSpPr>
          <p:nvPr/>
        </p:nvGrpSpPr>
        <p:grpSpPr bwMode="auto">
          <a:xfrm>
            <a:off x="2811463" y="1066800"/>
            <a:ext cx="8915400" cy="5589588"/>
            <a:chOff x="960" y="668"/>
            <a:chExt cx="5616" cy="3521"/>
          </a:xfrm>
        </p:grpSpPr>
        <p:grpSp>
          <p:nvGrpSpPr>
            <p:cNvPr id="28688" name="Group 239"/>
            <p:cNvGrpSpPr>
              <a:grpSpLocks/>
            </p:cNvGrpSpPr>
            <p:nvPr/>
          </p:nvGrpSpPr>
          <p:grpSpPr bwMode="auto">
            <a:xfrm>
              <a:off x="960" y="960"/>
              <a:ext cx="5616" cy="192"/>
              <a:chOff x="960" y="960"/>
              <a:chExt cx="5616" cy="192"/>
            </a:xfrm>
          </p:grpSpPr>
          <p:sp>
            <p:nvSpPr>
              <p:cNvPr id="28718" name="Rectangle 240">
                <a:hlinkClick r:id="" action="ppaction://noaction"/>
              </p:cNvPr>
              <p:cNvSpPr>
                <a:spLocks noChangeArrowheads="1"/>
              </p:cNvSpPr>
              <p:nvPr/>
            </p:nvSpPr>
            <p:spPr bwMode="auto">
              <a:xfrm>
                <a:off x="2256" y="960"/>
                <a:ext cx="528" cy="192"/>
              </a:xfrm>
              <a:prstGeom prst="rect">
                <a:avLst/>
              </a:prstGeom>
              <a:solidFill>
                <a:srgbClr val="008000">
                  <a:alpha val="2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b="1" i="0">
                    <a:solidFill>
                      <a:schemeClr val="bg1"/>
                    </a:solidFill>
                  </a:rPr>
                  <a:t>Usage</a:t>
                </a:r>
              </a:p>
            </p:txBody>
          </p:sp>
          <p:sp>
            <p:nvSpPr>
              <p:cNvPr id="28719" name="Rectangle 241">
                <a:hlinkClick r:id="" action="ppaction://noaction"/>
              </p:cNvPr>
              <p:cNvSpPr>
                <a:spLocks noChangeArrowheads="1"/>
              </p:cNvSpPr>
              <p:nvPr/>
            </p:nvSpPr>
            <p:spPr bwMode="auto">
              <a:xfrm>
                <a:off x="2784" y="960"/>
                <a:ext cx="576"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Notices</a:t>
                </a:r>
              </a:p>
            </p:txBody>
          </p:sp>
          <p:sp>
            <p:nvSpPr>
              <p:cNvPr id="28720" name="Rectangle 242">
                <a:hlinkClick r:id="" action="ppaction://noaction"/>
              </p:cNvPr>
              <p:cNvSpPr>
                <a:spLocks noChangeArrowheads="1"/>
              </p:cNvSpPr>
              <p:nvPr/>
            </p:nvSpPr>
            <p:spPr bwMode="auto">
              <a:xfrm>
                <a:off x="3360" y="960"/>
                <a:ext cx="480"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Help</a:t>
                </a:r>
              </a:p>
            </p:txBody>
          </p:sp>
          <p:sp>
            <p:nvSpPr>
              <p:cNvPr id="28721" name="Rectangle 243"/>
              <p:cNvSpPr>
                <a:spLocks noChangeArrowheads="1"/>
              </p:cNvSpPr>
              <p:nvPr/>
            </p:nvSpPr>
            <p:spPr bwMode="auto">
              <a:xfrm>
                <a:off x="3840" y="960"/>
                <a:ext cx="2736"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22" name="Text Box 244"/>
              <p:cNvSpPr txBox="1">
                <a:spLocks noChangeArrowheads="1"/>
              </p:cNvSpPr>
              <p:nvPr/>
            </p:nvSpPr>
            <p:spPr bwMode="auto">
              <a:xfrm>
                <a:off x="3840" y="969"/>
                <a:ext cx="2736" cy="173"/>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spcBef>
                    <a:spcPct val="50000"/>
                  </a:spcBef>
                </a:pPr>
                <a:endParaRPr lang="en-US" altLang="en-US" sz="1200" i="0">
                  <a:solidFill>
                    <a:schemeClr val="bg1"/>
                  </a:solidFill>
                </a:endParaRPr>
              </a:p>
            </p:txBody>
          </p:sp>
          <p:sp>
            <p:nvSpPr>
              <p:cNvPr id="28723" name="Rectangle 245">
                <a:hlinkClick r:id="rId4" action="ppaction://hlinksldjump"/>
              </p:cNvPr>
              <p:cNvSpPr>
                <a:spLocks noChangeArrowheads="1"/>
              </p:cNvSpPr>
              <p:nvPr/>
            </p:nvSpPr>
            <p:spPr bwMode="auto">
              <a:xfrm>
                <a:off x="960" y="960"/>
                <a:ext cx="528"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Home</a:t>
                </a:r>
              </a:p>
            </p:txBody>
          </p:sp>
          <p:sp>
            <p:nvSpPr>
              <p:cNvPr id="28724" name="Rectangle 246">
                <a:hlinkClick r:id="rId5" action="ppaction://hlinksldjump"/>
              </p:cNvPr>
              <p:cNvSpPr>
                <a:spLocks noChangeArrowheads="1"/>
              </p:cNvSpPr>
              <p:nvPr/>
            </p:nvSpPr>
            <p:spPr bwMode="auto">
              <a:xfrm>
                <a:off x="1488" y="960"/>
                <a:ext cx="768" cy="192"/>
              </a:xfrm>
              <a:prstGeom prst="rect">
                <a:avLst/>
              </a:prstGeom>
              <a:solidFill>
                <a:srgbClr val="008000">
                  <a:alpha val="45882"/>
                </a:srgb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solidFill>
                      <a:schemeClr val="bg1"/>
                    </a:solidFill>
                  </a:rPr>
                  <a:t>My Account</a:t>
                </a:r>
              </a:p>
            </p:txBody>
          </p:sp>
        </p:grpSp>
        <p:grpSp>
          <p:nvGrpSpPr>
            <p:cNvPr id="28689" name="Group 248"/>
            <p:cNvGrpSpPr>
              <a:grpSpLocks/>
            </p:cNvGrpSpPr>
            <p:nvPr/>
          </p:nvGrpSpPr>
          <p:grpSpPr bwMode="auto">
            <a:xfrm>
              <a:off x="960" y="668"/>
              <a:ext cx="5616" cy="292"/>
              <a:chOff x="960" y="672"/>
              <a:chExt cx="5616" cy="292"/>
            </a:xfrm>
          </p:grpSpPr>
          <p:pic>
            <p:nvPicPr>
              <p:cNvPr id="28714" name="Picture 2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672"/>
                <a:ext cx="561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15" name="Group 250"/>
              <p:cNvGrpSpPr>
                <a:grpSpLocks/>
              </p:cNvGrpSpPr>
              <p:nvPr/>
            </p:nvGrpSpPr>
            <p:grpSpPr bwMode="auto">
              <a:xfrm>
                <a:off x="4634" y="720"/>
                <a:ext cx="598" cy="192"/>
                <a:chOff x="4608" y="144"/>
                <a:chExt cx="598" cy="192"/>
              </a:xfrm>
            </p:grpSpPr>
            <p:sp>
              <p:nvSpPr>
                <p:cNvPr id="28716" name="Text Box 8"/>
                <p:cNvSpPr txBox="1">
                  <a:spLocks noChangeArrowheads="1"/>
                </p:cNvSpPr>
                <p:nvPr/>
              </p:nvSpPr>
              <p:spPr bwMode="auto">
                <a:xfrm>
                  <a:off x="4608" y="144"/>
                  <a:ext cx="598" cy="96"/>
                </a:xfrm>
                <a:prstGeom prst="rect">
                  <a:avLst/>
                </a:prstGeom>
                <a:solidFill>
                  <a:srgbClr val="13548F"/>
                </a:solidFill>
                <a:ln>
                  <a:noFill/>
                </a:ln>
                <a:effectLst/>
                <a:extLst>
                  <a:ext uri="{91240B29-F687-4F45-9708-019B960494DF}">
                    <a14:hiddenLine xmlns:a14="http://schemas.microsoft.com/office/drawing/2010/main" w="222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a:r>
                    <a:rPr lang="en-US" altLang="en-US" sz="1000" b="1" i="0">
                      <a:solidFill>
                        <a:schemeClr val="bg1"/>
                      </a:solidFill>
                    </a:rPr>
                    <a:t>Welcome, Chris</a:t>
                  </a:r>
                </a:p>
              </p:txBody>
            </p:sp>
            <p:sp>
              <p:nvSpPr>
                <p:cNvPr id="28717" name="Text Box 8">
                  <a:hlinkClick r:id="rId7" action="ppaction://hlinksldjump"/>
                </p:cNvPr>
                <p:cNvSpPr txBox="1">
                  <a:spLocks noChangeArrowheads="1"/>
                </p:cNvSpPr>
                <p:nvPr/>
              </p:nvSpPr>
              <p:spPr bwMode="auto">
                <a:xfrm>
                  <a:off x="4896" y="240"/>
                  <a:ext cx="307" cy="96"/>
                </a:xfrm>
                <a:prstGeom prst="rect">
                  <a:avLst/>
                </a:prstGeom>
                <a:solidFill>
                  <a:srgbClr val="13548F"/>
                </a:solidFill>
                <a:ln>
                  <a:noFill/>
                </a:ln>
                <a:effectLst/>
                <a:extLst>
                  <a:ext uri="{91240B29-F687-4F45-9708-019B960494DF}">
                    <a14:hiddenLine xmlns:a14="http://schemas.microsoft.com/office/drawing/2010/main" w="222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a:r>
                    <a:rPr lang="en-US" altLang="en-US" sz="1000" b="1" i="0">
                      <a:solidFill>
                        <a:schemeClr val="bg1"/>
                      </a:solidFill>
                    </a:rPr>
                    <a:t>Log Out</a:t>
                  </a:r>
                </a:p>
              </p:txBody>
            </p:sp>
          </p:grpSp>
        </p:grpSp>
        <p:grpSp>
          <p:nvGrpSpPr>
            <p:cNvPr id="28690" name="Group 87"/>
            <p:cNvGrpSpPr>
              <a:grpSpLocks/>
            </p:cNvGrpSpPr>
            <p:nvPr/>
          </p:nvGrpSpPr>
          <p:grpSpPr bwMode="auto">
            <a:xfrm>
              <a:off x="960" y="1155"/>
              <a:ext cx="1392" cy="1176"/>
              <a:chOff x="960" y="1152"/>
              <a:chExt cx="1392" cy="1176"/>
            </a:xfrm>
          </p:grpSpPr>
          <p:pic>
            <p:nvPicPr>
              <p:cNvPr id="28692" name="Picture 2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1152"/>
                <a:ext cx="1344"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109"/>
              <p:cNvGrpSpPr>
                <a:grpSpLocks/>
              </p:cNvGrpSpPr>
              <p:nvPr/>
            </p:nvGrpSpPr>
            <p:grpSpPr bwMode="auto">
              <a:xfrm>
                <a:off x="960" y="1584"/>
                <a:ext cx="1392" cy="192"/>
                <a:chOff x="-528" y="2880"/>
                <a:chExt cx="528" cy="192"/>
              </a:xfrm>
            </p:grpSpPr>
            <p:sp>
              <p:nvSpPr>
                <p:cNvPr id="28712" name="Rectangle 110"/>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13" name="Text Box 111">
                  <a:hlinkClick r:id="" action="ppaction://noaction"/>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i="0"/>
                    <a:t>Report Request Status (3</a:t>
                  </a:r>
                  <a:r>
                    <a:rPr lang="en-US" altLang="en-US" sz="1000" i="0" baseline="30000"/>
                    <a:t>rd</a:t>
                  </a:r>
                  <a:r>
                    <a:rPr lang="en-US" altLang="en-US" sz="1000" i="0"/>
                    <a:t> Party)</a:t>
                  </a:r>
                </a:p>
              </p:txBody>
            </p:sp>
          </p:grpSp>
          <p:grpSp>
            <p:nvGrpSpPr>
              <p:cNvPr id="28694" name="Group 112"/>
              <p:cNvGrpSpPr>
                <a:grpSpLocks/>
              </p:cNvGrpSpPr>
              <p:nvPr/>
            </p:nvGrpSpPr>
            <p:grpSpPr bwMode="auto">
              <a:xfrm>
                <a:off x="960" y="1728"/>
                <a:ext cx="1392" cy="192"/>
                <a:chOff x="-528" y="2880"/>
                <a:chExt cx="528" cy="192"/>
              </a:xfrm>
            </p:grpSpPr>
            <p:sp>
              <p:nvSpPr>
                <p:cNvPr id="28710" name="Rectangle 113"/>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11" name="Text Box 114"/>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endParaRPr lang="en-US" altLang="en-US" sz="1000" i="0"/>
                </a:p>
              </p:txBody>
            </p:sp>
          </p:grpSp>
          <p:grpSp>
            <p:nvGrpSpPr>
              <p:cNvPr id="28695" name="Group 115"/>
              <p:cNvGrpSpPr>
                <a:grpSpLocks/>
              </p:cNvGrpSpPr>
              <p:nvPr/>
            </p:nvGrpSpPr>
            <p:grpSpPr bwMode="auto">
              <a:xfrm>
                <a:off x="960" y="1872"/>
                <a:ext cx="1392" cy="192"/>
                <a:chOff x="-528" y="2880"/>
                <a:chExt cx="528" cy="192"/>
              </a:xfrm>
            </p:grpSpPr>
            <p:sp>
              <p:nvSpPr>
                <p:cNvPr id="28708" name="Rectangle 116"/>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09" name="Text Box 117"/>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endParaRPr lang="en-US" altLang="en-US" sz="1000" i="0"/>
                </a:p>
              </p:txBody>
            </p:sp>
          </p:grpSp>
          <p:grpSp>
            <p:nvGrpSpPr>
              <p:cNvPr id="28696" name="Group 118"/>
              <p:cNvGrpSpPr>
                <a:grpSpLocks/>
              </p:cNvGrpSpPr>
              <p:nvPr/>
            </p:nvGrpSpPr>
            <p:grpSpPr bwMode="auto">
              <a:xfrm>
                <a:off x="960" y="2016"/>
                <a:ext cx="1392" cy="192"/>
                <a:chOff x="-528" y="2880"/>
                <a:chExt cx="528" cy="192"/>
              </a:xfrm>
            </p:grpSpPr>
            <p:sp>
              <p:nvSpPr>
                <p:cNvPr id="28706" name="Rectangle 119"/>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07" name="Text Box 120"/>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endParaRPr lang="en-US" altLang="en-US" sz="1000" i="0"/>
                </a:p>
              </p:txBody>
            </p:sp>
          </p:grpSp>
          <p:grpSp>
            <p:nvGrpSpPr>
              <p:cNvPr id="28697" name="Group 121"/>
              <p:cNvGrpSpPr>
                <a:grpSpLocks/>
              </p:cNvGrpSpPr>
              <p:nvPr/>
            </p:nvGrpSpPr>
            <p:grpSpPr bwMode="auto">
              <a:xfrm>
                <a:off x="960" y="1152"/>
                <a:ext cx="1392" cy="192"/>
                <a:chOff x="-528" y="2880"/>
                <a:chExt cx="528" cy="192"/>
              </a:xfrm>
            </p:grpSpPr>
            <p:sp>
              <p:nvSpPr>
                <p:cNvPr id="28704" name="Rectangle 122"/>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05" name="Text Box 123">
                  <a:hlinkClick r:id="rId9" action="ppaction://hlinksldjump"/>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i="0"/>
                    <a:t>Customer Meters (ROR)</a:t>
                  </a:r>
                </a:p>
              </p:txBody>
            </p:sp>
          </p:grpSp>
          <p:grpSp>
            <p:nvGrpSpPr>
              <p:cNvPr id="28698" name="Group 109"/>
              <p:cNvGrpSpPr>
                <a:grpSpLocks/>
              </p:cNvGrpSpPr>
              <p:nvPr/>
            </p:nvGrpSpPr>
            <p:grpSpPr bwMode="auto">
              <a:xfrm>
                <a:off x="960" y="1296"/>
                <a:ext cx="1392" cy="192"/>
                <a:chOff x="-528" y="2880"/>
                <a:chExt cx="528" cy="192"/>
              </a:xfrm>
            </p:grpSpPr>
            <p:sp>
              <p:nvSpPr>
                <p:cNvPr id="28702" name="Rectangle 110"/>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03" name="Text Box 111">
                  <a:hlinkClick r:id="" action="ppaction://noaction"/>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b="1" i="0"/>
                    <a:t>Customer Meters (3</a:t>
                  </a:r>
                  <a:r>
                    <a:rPr lang="en-US" altLang="en-US" sz="1000" b="1" i="0" baseline="30000"/>
                    <a:t>rd</a:t>
                  </a:r>
                  <a:r>
                    <a:rPr lang="en-US" altLang="en-US" sz="1000" b="1" i="0"/>
                    <a:t> Party)</a:t>
                  </a:r>
                </a:p>
              </p:txBody>
            </p:sp>
          </p:grpSp>
          <p:grpSp>
            <p:nvGrpSpPr>
              <p:cNvPr id="28699" name="Group 109"/>
              <p:cNvGrpSpPr>
                <a:grpSpLocks/>
              </p:cNvGrpSpPr>
              <p:nvPr/>
            </p:nvGrpSpPr>
            <p:grpSpPr bwMode="auto">
              <a:xfrm>
                <a:off x="960" y="1440"/>
                <a:ext cx="1392" cy="192"/>
                <a:chOff x="-528" y="2880"/>
                <a:chExt cx="528" cy="192"/>
              </a:xfrm>
            </p:grpSpPr>
            <p:sp>
              <p:nvSpPr>
                <p:cNvPr id="28700" name="Rectangle 110"/>
                <p:cNvSpPr>
                  <a:spLocks noChangeArrowheads="1"/>
                </p:cNvSpPr>
                <p:nvPr/>
              </p:nvSpPr>
              <p:spPr bwMode="auto">
                <a:xfrm>
                  <a:off x="-528" y="2880"/>
                  <a:ext cx="528" cy="192"/>
                </a:xfrm>
                <a:prstGeom prst="rect">
                  <a:avLst/>
                </a:prstGeom>
                <a:solidFill>
                  <a:schemeClr val="bg1">
                    <a:alpha val="0"/>
                  </a:schemeClr>
                </a:solidFill>
                <a:ln>
                  <a:noFill/>
                </a:ln>
                <a:effectLst/>
                <a:extLs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sp>
              <p:nvSpPr>
                <p:cNvPr id="28701" name="Text Box 111">
                  <a:hlinkClick r:id="" action="ppaction://noaction"/>
                </p:cNvPr>
                <p:cNvSpPr txBox="1">
                  <a:spLocks noChangeArrowheads="1"/>
                </p:cNvSpPr>
                <p:nvPr/>
              </p:nvSpPr>
              <p:spPr bwMode="auto">
                <a:xfrm>
                  <a:off x="-528" y="2880"/>
                  <a:ext cx="528" cy="154"/>
                </a:xfrm>
                <a:prstGeom prst="rect">
                  <a:avLst/>
                </a:prstGeom>
                <a:noFill/>
                <a:ln>
                  <a:noFill/>
                </a:ln>
                <a:effectLst/>
                <a:extLst>
                  <a:ext uri="{909E8E84-426E-40DD-AFC4-6F175D3DCCD1}">
                    <a14:hiddenFill xmlns:a14="http://schemas.microsoft.com/office/drawing/2010/main">
                      <a:solidFill>
                        <a:srgbClr val="008000">
                          <a:alpha val="45882"/>
                        </a:srgbClr>
                      </a:solidFill>
                    </a14:hiddenFill>
                  </a:ext>
                  <a:ext uri="{91240B29-F687-4F45-9708-019B960494DF}">
                    <a14:hiddenLine xmlns:a14="http://schemas.microsoft.com/office/drawing/2010/main" w="127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spcBef>
                      <a:spcPct val="50000"/>
                    </a:spcBef>
                  </a:pPr>
                  <a:r>
                    <a:rPr lang="en-US" altLang="en-US" sz="1000" i="0"/>
                    <a:t>Report Request Status (ROR)</a:t>
                  </a:r>
                </a:p>
              </p:txBody>
            </p:sp>
          </p:grpSp>
        </p:grpSp>
        <p:sp>
          <p:nvSpPr>
            <p:cNvPr id="28691" name="Rectangle 23"/>
            <p:cNvSpPr>
              <a:spLocks noChangeArrowheads="1"/>
            </p:cNvSpPr>
            <p:nvPr/>
          </p:nvSpPr>
          <p:spPr bwMode="auto">
            <a:xfrm>
              <a:off x="960" y="671"/>
              <a:ext cx="5616" cy="35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i="0"/>
            </a:p>
          </p:txBody>
        </p:sp>
      </p:grpSp>
      <p:pic>
        <p:nvPicPr>
          <p:cNvPr id="28682" name="Picture 46">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61763" y="1054100"/>
            <a:ext cx="1762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4"/>
          <p:cNvSpPr txBox="1">
            <a:spLocks noChangeArrowheads="1"/>
          </p:cNvSpPr>
          <p:nvPr/>
        </p:nvSpPr>
        <p:spPr bwMode="auto">
          <a:xfrm>
            <a:off x="207963" y="1447800"/>
            <a:ext cx="2527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200" b="1" i="0">
                <a:solidFill>
                  <a:srgbClr val="000000"/>
                </a:solidFill>
              </a:rPr>
              <a:t>Business Requirement</a:t>
            </a:r>
          </a:p>
          <a:p>
            <a:pPr eaLnBrk="1" hangingPunct="1">
              <a:spcBef>
                <a:spcPct val="0"/>
              </a:spcBef>
              <a:buClrTx/>
              <a:buFontTx/>
              <a:buNone/>
            </a:pPr>
            <a:endParaRPr lang="en-US" altLang="en-US" sz="1200" i="0">
              <a:solidFill>
                <a:srgbClr val="004080"/>
              </a:solidFill>
              <a:ea typeface="MS Mincho" pitchFamily="49" charset="-128"/>
              <a:cs typeface="Calibri" pitchFamily="34" charset="0"/>
            </a:endParaRPr>
          </a:p>
          <a:p>
            <a:pPr eaLnBrk="1" hangingPunct="1">
              <a:spcBef>
                <a:spcPct val="0"/>
              </a:spcBef>
              <a:buClrTx/>
              <a:buFont typeface="Wingdings" pitchFamily="2" charset="2"/>
              <a:buNone/>
            </a:pPr>
            <a:r>
              <a:rPr lang="en-US" altLang="en-US" sz="1200" i="0"/>
              <a:t>Add Generation Data to the SMT Portal View</a:t>
            </a:r>
          </a:p>
          <a:p>
            <a:pPr eaLnBrk="1" hangingPunct="1">
              <a:spcBef>
                <a:spcPct val="0"/>
              </a:spcBef>
              <a:buClrTx/>
              <a:buFont typeface="Wingdings" pitchFamily="2" charset="2"/>
              <a:buNone/>
            </a:pPr>
            <a:endParaRPr lang="en-US" altLang="en-US" sz="1200" i="0"/>
          </a:p>
          <a:p>
            <a:pPr eaLnBrk="1" hangingPunct="1">
              <a:spcBef>
                <a:spcPct val="0"/>
              </a:spcBef>
              <a:buClrTx/>
              <a:buFontTx/>
              <a:buNone/>
            </a:pPr>
            <a:endParaRPr lang="en-US" altLang="en-US" sz="1200" i="0">
              <a:solidFill>
                <a:srgbClr val="004080"/>
              </a:solidFill>
              <a:ea typeface="MS Mincho" pitchFamily="49" charset="-128"/>
            </a:endParaRPr>
          </a:p>
        </p:txBody>
      </p:sp>
      <p:pic>
        <p:nvPicPr>
          <p:cNvPr id="28684"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50088" y="5708650"/>
            <a:ext cx="365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51"/>
          <p:cNvSpPr>
            <a:spLocks noChangeArrowheads="1"/>
          </p:cNvSpPr>
          <p:nvPr/>
        </p:nvSpPr>
        <p:spPr bwMode="auto">
          <a:xfrm>
            <a:off x="207963" y="2636838"/>
            <a:ext cx="25431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FF0000"/>
                </a:solidFill>
                <a:ea typeface="MS Mincho" pitchFamily="49" charset="-128"/>
              </a:rPr>
              <a:t>Option 2:</a:t>
            </a:r>
          </a:p>
          <a:p>
            <a:pPr eaLnBrk="1" hangingPunct="1"/>
            <a:endParaRPr lang="en-US" altLang="en-US" sz="1200" b="1" i="0">
              <a:ea typeface="MS Mincho" pitchFamily="49" charset="-128"/>
            </a:endParaRPr>
          </a:p>
          <a:p>
            <a:pPr eaLnBrk="1" hangingPunct="1"/>
            <a:r>
              <a:rPr lang="en-US" altLang="en-US" sz="1200" b="1" i="0">
                <a:solidFill>
                  <a:srgbClr val="FF0000"/>
                </a:solidFill>
                <a:ea typeface="MS Mincho" pitchFamily="49" charset="-128"/>
              </a:rPr>
              <a:t>Usage Graph and Usage Table</a:t>
            </a:r>
          </a:p>
          <a:p>
            <a:pPr eaLnBrk="1" hangingPunct="1"/>
            <a:r>
              <a:rPr lang="en-US" altLang="en-US" sz="1200" b="1" i="0">
                <a:solidFill>
                  <a:srgbClr val="FF0000"/>
                </a:solidFill>
                <a:ea typeface="MS Mincho" pitchFamily="49" charset="-128"/>
              </a:rPr>
              <a:t>Includes both Consumption and</a:t>
            </a:r>
          </a:p>
          <a:p>
            <a:pPr eaLnBrk="1" hangingPunct="1"/>
            <a:r>
              <a:rPr lang="en-US" altLang="en-US" sz="1200" b="1" i="0">
                <a:solidFill>
                  <a:srgbClr val="FF0000"/>
                </a:solidFill>
                <a:ea typeface="MS Mincho" pitchFamily="49" charset="-128"/>
              </a:rPr>
              <a:t>Generation usage data</a:t>
            </a:r>
          </a:p>
        </p:txBody>
      </p:sp>
      <p:pic>
        <p:nvPicPr>
          <p:cNvPr id="2868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59363" y="3074988"/>
            <a:ext cx="64198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AutoShape 25"/>
          <p:cNvSpPr>
            <a:spLocks/>
          </p:cNvSpPr>
          <p:nvPr/>
        </p:nvSpPr>
        <p:spPr bwMode="auto">
          <a:xfrm>
            <a:off x="207963" y="4016375"/>
            <a:ext cx="4605337" cy="1225550"/>
          </a:xfrm>
          <a:prstGeom prst="borderCallout2">
            <a:avLst>
              <a:gd name="adj1" fmla="val 24241"/>
              <a:gd name="adj2" fmla="val 100921"/>
              <a:gd name="adj3" fmla="val 24241"/>
              <a:gd name="adj4" fmla="val 117685"/>
              <a:gd name="adj5" fmla="val 119824"/>
              <a:gd name="adj6" fmla="val 146245"/>
            </a:avLst>
          </a:prstGeom>
          <a:solidFill>
            <a:schemeClr val="bg1"/>
          </a:solidFill>
          <a:ln w="127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17" tIns="45717" rIns="45717" bIns="45717"/>
          <a:lstStyle>
            <a:lvl1pPr marL="12700" indent="-12700">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 typeface="Wingdings" pitchFamily="2" charset="2"/>
              <a:buNone/>
            </a:pPr>
            <a:r>
              <a:rPr lang="en-US" altLang="en-US" sz="1200" i="0"/>
              <a:t>By default, the 15-Minute Daily Usage graph will display both Consumption and Generation Usage data.</a:t>
            </a:r>
          </a:p>
          <a:p>
            <a:pPr eaLnBrk="1" hangingPunct="1">
              <a:spcBef>
                <a:spcPct val="0"/>
              </a:spcBef>
              <a:buClrTx/>
              <a:buFont typeface="Wingdings" pitchFamily="2" charset="2"/>
              <a:buNone/>
            </a:pPr>
            <a:endParaRPr lang="en-US" altLang="en-US" sz="1200" i="0"/>
          </a:p>
          <a:p>
            <a:pPr lvl="1" eaLnBrk="1" hangingPunct="1">
              <a:spcBef>
                <a:spcPct val="0"/>
              </a:spcBef>
              <a:buClrTx/>
            </a:pPr>
            <a:r>
              <a:rPr lang="en-US" altLang="en-US" sz="1200" i="0"/>
              <a:t>Consumption Usage Data is represented by blue graph</a:t>
            </a:r>
          </a:p>
          <a:p>
            <a:pPr eaLnBrk="1" hangingPunct="1">
              <a:spcBef>
                <a:spcPct val="0"/>
              </a:spcBef>
              <a:buClrTx/>
              <a:buFont typeface="Wingdings" pitchFamily="2" charset="2"/>
              <a:buNone/>
            </a:pPr>
            <a:endParaRPr lang="en-US" altLang="en-US" sz="1200" i="0"/>
          </a:p>
          <a:p>
            <a:pPr lvl="1" eaLnBrk="1" hangingPunct="1">
              <a:spcBef>
                <a:spcPct val="0"/>
              </a:spcBef>
              <a:buClrTx/>
            </a:pPr>
            <a:r>
              <a:rPr lang="en-US" altLang="en-US" sz="1200" i="0"/>
              <a:t>Generation Usage Data is represented by orange graph </a:t>
            </a:r>
          </a:p>
        </p:txBody>
      </p:sp>
    </p:spTree>
    <p:extLst>
      <p:ext uri="{BB962C8B-B14F-4D97-AF65-F5344CB8AC3E}">
        <p14:creationId xmlns:p14="http://schemas.microsoft.com/office/powerpoint/2010/main" val="1970256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9F74E08C-D9C4-4D3F-A1A1-8ADDF848BD2D}" type="slidenum">
              <a:rPr lang="en-US" altLang="en-US" i="0" smtClean="0"/>
              <a:pPr/>
              <a:t>16</a:t>
            </a:fld>
            <a:endParaRPr lang="en-US" altLang="en-US" i="0" smtClean="0"/>
          </a:p>
        </p:txBody>
      </p:sp>
      <p:sp>
        <p:nvSpPr>
          <p:cNvPr id="29699" name="Rectangle 2"/>
          <p:cNvSpPr>
            <a:spLocks noGrp="1" noChangeArrowheads="1"/>
          </p:cNvSpPr>
          <p:nvPr>
            <p:ph type="title"/>
          </p:nvPr>
        </p:nvSpPr>
        <p:spPr/>
        <p:txBody>
          <a:bodyPr/>
          <a:lstStyle/>
          <a:p>
            <a:r>
              <a:rPr lang="en-US" altLang="en-US" sz="2400" b="1" smtClean="0"/>
              <a:t>AMWG CR 2014-018 – Add Generation Data to the SMT Portal View</a:t>
            </a:r>
            <a:r>
              <a:rPr lang="en-US" altLang="en-US" smtClean="0"/>
              <a:t/>
            </a:r>
            <a:br>
              <a:rPr lang="en-US" altLang="en-US" smtClean="0"/>
            </a:br>
            <a:endParaRPr lang="en-US" altLang="en-US" smtClean="0"/>
          </a:p>
        </p:txBody>
      </p:sp>
      <p:sp>
        <p:nvSpPr>
          <p:cNvPr id="29700" name="Rectangle 23"/>
          <p:cNvSpPr>
            <a:spLocks noChangeArrowheads="1"/>
          </p:cNvSpPr>
          <p:nvPr/>
        </p:nvSpPr>
        <p:spPr bwMode="auto">
          <a:xfrm>
            <a:off x="2881313" y="1066800"/>
            <a:ext cx="8915400" cy="5486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a:p>
        </p:txBody>
      </p:sp>
      <p:pic>
        <p:nvPicPr>
          <p:cNvPr id="29701" name="Picture 1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4313" y="1066800"/>
            <a:ext cx="15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253"/>
          <p:cNvSpPr>
            <a:spLocks noChangeArrowheads="1"/>
          </p:cNvSpPr>
          <p:nvPr/>
        </p:nvSpPr>
        <p:spPr bwMode="auto">
          <a:xfrm>
            <a:off x="5013325" y="5311775"/>
            <a:ext cx="6096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Print</a:t>
            </a:r>
          </a:p>
        </p:txBody>
      </p:sp>
      <p:sp>
        <p:nvSpPr>
          <p:cNvPr id="29703" name="AutoShape 253"/>
          <p:cNvSpPr>
            <a:spLocks noChangeArrowheads="1"/>
          </p:cNvSpPr>
          <p:nvPr/>
        </p:nvSpPr>
        <p:spPr bwMode="auto">
          <a:xfrm>
            <a:off x="5699125" y="5311775"/>
            <a:ext cx="135255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Export Report in CSV</a:t>
            </a:r>
          </a:p>
        </p:txBody>
      </p:sp>
      <p:sp>
        <p:nvSpPr>
          <p:cNvPr id="29704" name="AutoShape 253"/>
          <p:cNvSpPr>
            <a:spLocks noChangeArrowheads="1"/>
          </p:cNvSpPr>
          <p:nvPr/>
        </p:nvSpPr>
        <p:spPr bwMode="auto">
          <a:xfrm>
            <a:off x="7966075" y="5311775"/>
            <a:ext cx="9144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&lt; Previous Day</a:t>
            </a:r>
          </a:p>
        </p:txBody>
      </p:sp>
      <p:sp>
        <p:nvSpPr>
          <p:cNvPr id="29705" name="AutoShape 253"/>
          <p:cNvSpPr>
            <a:spLocks noChangeArrowheads="1"/>
          </p:cNvSpPr>
          <p:nvPr/>
        </p:nvSpPr>
        <p:spPr bwMode="auto">
          <a:xfrm>
            <a:off x="8956675" y="5311775"/>
            <a:ext cx="7620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Next Day &gt;</a:t>
            </a:r>
          </a:p>
        </p:txBody>
      </p:sp>
      <p:pic>
        <p:nvPicPr>
          <p:cNvPr id="29706" name="Picture 79"/>
          <p:cNvPicPr>
            <a:picLocks noChangeAspect="1" noChangeArrowheads="1"/>
          </p:cNvPicPr>
          <p:nvPr/>
        </p:nvPicPr>
        <p:blipFill>
          <a:blip r:embed="rId4">
            <a:extLst>
              <a:ext uri="{28A0092B-C50C-407E-A947-70E740481C1C}">
                <a14:useLocalDpi xmlns:a14="http://schemas.microsoft.com/office/drawing/2010/main" val="0"/>
              </a:ext>
            </a:extLst>
          </a:blip>
          <a:srcRect t="-5229" r="-7883" b="-23700"/>
          <a:stretch>
            <a:fillRect/>
          </a:stretch>
        </p:blipFill>
        <p:spPr bwMode="auto">
          <a:xfrm>
            <a:off x="7223125" y="5226050"/>
            <a:ext cx="668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7" name="Text Box 14"/>
          <p:cNvSpPr txBox="1">
            <a:spLocks noChangeArrowheads="1"/>
          </p:cNvSpPr>
          <p:nvPr/>
        </p:nvSpPr>
        <p:spPr bwMode="auto">
          <a:xfrm>
            <a:off x="207963" y="2095500"/>
            <a:ext cx="236855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a:solidFill>
                  <a:srgbClr val="FF0000"/>
                </a:solidFill>
              </a:rPr>
              <a:t>Option 2</a:t>
            </a:r>
          </a:p>
          <a:p>
            <a:pPr eaLnBrk="1" hangingPunct="1">
              <a:spcBef>
                <a:spcPct val="0"/>
              </a:spcBef>
              <a:buClrTx/>
              <a:buFontTx/>
              <a:buNone/>
            </a:pPr>
            <a:endParaRPr lang="en-US" altLang="en-US" sz="1200" i="0">
              <a:solidFill>
                <a:srgbClr val="004080"/>
              </a:solidFill>
              <a:ea typeface="MS Mincho" pitchFamily="49" charset="-128"/>
              <a:cs typeface="Calibri" pitchFamily="34" charset="0"/>
            </a:endParaRPr>
          </a:p>
          <a:p>
            <a:pPr eaLnBrk="1" hangingPunct="1">
              <a:spcBef>
                <a:spcPct val="0"/>
              </a:spcBef>
              <a:buClrTx/>
              <a:buFont typeface="Wingdings" pitchFamily="2" charset="2"/>
              <a:buNone/>
            </a:pPr>
            <a:r>
              <a:rPr lang="en-US" altLang="en-US" sz="1200" i="0"/>
              <a:t>Two additional columns – Usage (kWh) for Generation and Act / Est for Generation will be added in the Usage Table</a:t>
            </a:r>
          </a:p>
          <a:p>
            <a:pPr eaLnBrk="1" hangingPunct="1">
              <a:spcBef>
                <a:spcPct val="0"/>
              </a:spcBef>
              <a:buClrTx/>
              <a:buFont typeface="Wingdings" pitchFamily="2" charset="2"/>
              <a:buNone/>
            </a:pPr>
            <a:endParaRPr lang="en-US" altLang="en-US" sz="1200" i="0"/>
          </a:p>
        </p:txBody>
      </p:sp>
      <p:pic>
        <p:nvPicPr>
          <p:cNvPr id="2970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4063" y="1711325"/>
            <a:ext cx="833596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22"/>
          <p:cNvSpPr>
            <a:spLocks noChangeArrowheads="1"/>
          </p:cNvSpPr>
          <p:nvPr/>
        </p:nvSpPr>
        <p:spPr bwMode="auto">
          <a:xfrm>
            <a:off x="8423275" y="1527175"/>
            <a:ext cx="3106738" cy="369887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endParaRPr lang="en-US" altLang="en-US" sz="1800" b="1"/>
          </a:p>
        </p:txBody>
      </p:sp>
      <p:sp>
        <p:nvSpPr>
          <p:cNvPr id="15" name="AutoShape 17"/>
          <p:cNvSpPr>
            <a:spLocks noChangeArrowheads="1"/>
          </p:cNvSpPr>
          <p:nvPr/>
        </p:nvSpPr>
        <p:spPr bwMode="auto">
          <a:xfrm>
            <a:off x="8956675" y="5688013"/>
            <a:ext cx="2085975" cy="579437"/>
          </a:xfrm>
          <a:prstGeom prst="wedgeRoundRectCallout">
            <a:avLst>
              <a:gd name="adj1" fmla="val 37267"/>
              <a:gd name="adj2" fmla="val -126431"/>
              <a:gd name="adj3" fmla="val 16667"/>
            </a:avLst>
          </a:prstGeom>
          <a:noFill/>
          <a:ln w="12700">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91421" tIns="45711" rIns="91421" bIns="45711"/>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US" dirty="0" smtClean="0"/>
              <a:t>Two new columns for Generation Usage Data</a:t>
            </a:r>
          </a:p>
        </p:txBody>
      </p:sp>
    </p:spTree>
    <p:extLst>
      <p:ext uri="{BB962C8B-B14F-4D97-AF65-F5344CB8AC3E}">
        <p14:creationId xmlns:p14="http://schemas.microsoft.com/office/powerpoint/2010/main" val="287175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a:spcBef>
                <a:spcPct val="0"/>
              </a:spcBef>
              <a:buClrTx/>
              <a:buFontTx/>
              <a:buNone/>
            </a:pPr>
            <a:fld id="{A59A0606-853F-46A7-918D-6EDA85D09472}" type="slidenum">
              <a:rPr lang="en-US" altLang="en-US" sz="800" smtClean="0"/>
              <a:pPr>
                <a:spcBef>
                  <a:spcPct val="0"/>
                </a:spcBef>
                <a:buClrTx/>
                <a:buFontTx/>
                <a:buNone/>
              </a:pPr>
              <a:t>17</a:t>
            </a:fld>
            <a:endParaRPr lang="en-US" altLang="en-US" sz="800" smtClean="0"/>
          </a:p>
        </p:txBody>
      </p:sp>
      <p:sp>
        <p:nvSpPr>
          <p:cNvPr id="30723" name="Rectangle 2"/>
          <p:cNvSpPr>
            <a:spLocks noGrp="1" noChangeArrowheads="1"/>
          </p:cNvSpPr>
          <p:nvPr>
            <p:ph type="title"/>
          </p:nvPr>
        </p:nvSpPr>
        <p:spPr>
          <a:xfrm>
            <a:off x="238125" y="684213"/>
            <a:ext cx="11291888" cy="611187"/>
          </a:xfrm>
        </p:spPr>
        <p:txBody>
          <a:bodyPr/>
          <a:lstStyle/>
          <a:p>
            <a:r>
              <a:rPr lang="en-US" altLang="en-US" sz="1800" smtClean="0"/>
              <a:t/>
            </a:r>
            <a:br>
              <a:rPr lang="en-US" altLang="en-US" sz="1800" smtClean="0"/>
            </a:br>
            <a:r>
              <a:rPr lang="en-US" altLang="en-US" sz="2400" b="1" smtClean="0">
                <a:solidFill>
                  <a:srgbClr val="7889FB"/>
                </a:solidFill>
              </a:rPr>
              <a:t>AMWG CR 2014-018 – Add Generation Data to the SMT Portal View</a:t>
            </a:r>
            <a:r>
              <a:rPr lang="en-US" altLang="en-US" sz="1800" b="1" smtClean="0"/>
              <a:t/>
            </a:r>
            <a:br>
              <a:rPr lang="en-US" altLang="en-US" sz="1800" b="1" smtClean="0"/>
            </a:br>
            <a:endParaRPr lang="en-US" altLang="en-US" sz="1800" smtClean="0">
              <a:solidFill>
                <a:schemeClr val="tx1"/>
              </a:solidFill>
            </a:endParaRPr>
          </a:p>
        </p:txBody>
      </p:sp>
      <p:sp>
        <p:nvSpPr>
          <p:cNvPr id="30724" name="Text Box 50"/>
          <p:cNvSpPr txBox="1">
            <a:spLocks noChangeArrowheads="1"/>
          </p:cNvSpPr>
          <p:nvPr/>
        </p:nvSpPr>
        <p:spPr bwMode="auto">
          <a:xfrm>
            <a:off x="201613" y="1528763"/>
            <a:ext cx="11090275" cy="33226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a:spcBef>
                <a:spcPct val="20000"/>
              </a:spcBef>
              <a:buClr>
                <a:schemeClr val="tx1"/>
              </a:buClr>
              <a:buFont typeface="Arial" charset="0"/>
              <a:buChar char="–"/>
              <a:defRPr sz="1600">
                <a:solidFill>
                  <a:schemeClr val="tx1"/>
                </a:solidFill>
                <a:latin typeface="Arial" charset="0"/>
                <a:cs typeface="Arial" charset="0"/>
              </a:defRPr>
            </a:lvl2pPr>
            <a:lvl3pPr marL="855663" indent="-173038">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a:solidFill>
                  <a:srgbClr val="000000"/>
                </a:solidFill>
              </a:rPr>
              <a:t>Functional Rules – Ad hoc Usage Report</a:t>
            </a:r>
          </a:p>
          <a:p>
            <a:pPr eaLnBrk="1" hangingPunct="1">
              <a:spcBef>
                <a:spcPct val="0"/>
              </a:spcBef>
              <a:buClrTx/>
              <a:buFontTx/>
              <a:buNone/>
            </a:pPr>
            <a:endParaRPr lang="en-US" altLang="en-US" sz="1400">
              <a:solidFill>
                <a:srgbClr val="000000"/>
              </a:solidFill>
            </a:endParaRPr>
          </a:p>
          <a:p>
            <a:pPr lvl="1" eaLnBrk="1" hangingPunct="1">
              <a:spcBef>
                <a:spcPct val="0"/>
              </a:spcBef>
              <a:buClrTx/>
              <a:buFont typeface="Arial" charset="0"/>
              <a:buChar char="•"/>
            </a:pPr>
            <a:r>
              <a:rPr lang="en-US" altLang="en-US" sz="1300" i="0"/>
              <a:t>The addition of Generation usage data is applicable to ALL entity types – TDSP, REP, Third Party, Business and Residential Customers.</a:t>
            </a:r>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r>
              <a:rPr lang="en-US" altLang="en-US" sz="1300" i="0"/>
              <a:t>The changes impact UI only</a:t>
            </a:r>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r>
              <a:rPr lang="en-US" altLang="en-US" sz="1300" i="0"/>
              <a:t>Option 1 - The default Usage Data display is Consumption for the Usage Graph and the Usage Table (Usage kWh and Actual / Estimated columns)</a:t>
            </a:r>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r>
              <a:rPr lang="en-US" altLang="en-US" sz="1300" i="0"/>
              <a:t>Option 1 - If Generation Usage radio button is selected, the Usage Graph and the Usage Table (Usage kWh and Actual/Estimated columns) will be displayed for Generation usage data.</a:t>
            </a:r>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endParaRPr lang="en-US" altLang="en-US" sz="1300" i="0"/>
          </a:p>
          <a:p>
            <a:pPr eaLnBrk="1" hangingPunct="1">
              <a:spcBef>
                <a:spcPct val="0"/>
              </a:spcBef>
              <a:buClrTx/>
              <a:buFontTx/>
              <a:buNone/>
            </a:pPr>
            <a:endParaRPr lang="en-US" altLang="en-US" sz="1400" b="1" i="0">
              <a:solidFill>
                <a:srgbClr val="000000"/>
              </a:solidFill>
            </a:endParaRPr>
          </a:p>
          <a:p>
            <a:pPr lvl="1" eaLnBrk="1" hangingPunct="1">
              <a:spcBef>
                <a:spcPct val="0"/>
              </a:spcBef>
              <a:buClrTx/>
              <a:buFont typeface="Arial" charset="0"/>
              <a:buChar char="•"/>
            </a:pPr>
            <a:endParaRPr lang="en-US" altLang="en-US" sz="1300" i="0"/>
          </a:p>
        </p:txBody>
      </p:sp>
    </p:spTree>
    <p:extLst>
      <p:ext uri="{BB962C8B-B14F-4D97-AF65-F5344CB8AC3E}">
        <p14:creationId xmlns:p14="http://schemas.microsoft.com/office/powerpoint/2010/main" val="2615010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a:spcBef>
                <a:spcPct val="0"/>
              </a:spcBef>
              <a:buClrTx/>
              <a:buFontTx/>
              <a:buNone/>
            </a:pPr>
            <a:fld id="{A2CD576E-7B3D-47DA-BDB1-1E59C741160D}" type="slidenum">
              <a:rPr lang="en-US" altLang="en-US" sz="800" smtClean="0"/>
              <a:pPr>
                <a:spcBef>
                  <a:spcPct val="0"/>
                </a:spcBef>
                <a:buClrTx/>
                <a:buFontTx/>
                <a:buNone/>
              </a:pPr>
              <a:t>18</a:t>
            </a:fld>
            <a:endParaRPr lang="en-US" altLang="en-US" sz="800" smtClean="0"/>
          </a:p>
        </p:txBody>
      </p:sp>
      <p:sp>
        <p:nvSpPr>
          <p:cNvPr id="31747" name="Rectangle 2"/>
          <p:cNvSpPr>
            <a:spLocks noGrp="1" noChangeArrowheads="1"/>
          </p:cNvSpPr>
          <p:nvPr>
            <p:ph type="title"/>
          </p:nvPr>
        </p:nvSpPr>
        <p:spPr>
          <a:xfrm>
            <a:off x="238125" y="684213"/>
            <a:ext cx="11291888" cy="611187"/>
          </a:xfrm>
        </p:spPr>
        <p:txBody>
          <a:bodyPr/>
          <a:lstStyle/>
          <a:p>
            <a:r>
              <a:rPr lang="en-US" altLang="en-US" sz="2400" b="1" smtClean="0">
                <a:solidFill>
                  <a:srgbClr val="7889FB"/>
                </a:solidFill>
              </a:rPr>
              <a:t>AMWG CR 2014-018 – Add Generation Data to the SMT Portal View</a:t>
            </a:r>
            <a:r>
              <a:rPr lang="en-US" altLang="en-US" sz="1800" b="1" smtClean="0"/>
              <a:t/>
            </a:r>
            <a:br>
              <a:rPr lang="en-US" altLang="en-US" sz="1800" b="1" smtClean="0"/>
            </a:br>
            <a:endParaRPr lang="en-US" altLang="en-US" sz="1800" smtClean="0">
              <a:solidFill>
                <a:schemeClr val="tx1"/>
              </a:solidFill>
            </a:endParaRPr>
          </a:p>
        </p:txBody>
      </p:sp>
      <p:sp>
        <p:nvSpPr>
          <p:cNvPr id="31748" name="Text Box 50"/>
          <p:cNvSpPr txBox="1">
            <a:spLocks noChangeArrowheads="1"/>
          </p:cNvSpPr>
          <p:nvPr/>
        </p:nvSpPr>
        <p:spPr bwMode="auto">
          <a:xfrm>
            <a:off x="315913" y="2295525"/>
            <a:ext cx="11090275" cy="231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a:spcBef>
                <a:spcPct val="20000"/>
              </a:spcBef>
              <a:buClr>
                <a:schemeClr val="tx1"/>
              </a:buClr>
              <a:buFont typeface="Arial" charset="0"/>
              <a:buChar char="–"/>
              <a:defRPr sz="1600">
                <a:solidFill>
                  <a:schemeClr val="tx1"/>
                </a:solidFill>
                <a:latin typeface="Arial" charset="0"/>
                <a:cs typeface="Arial" charset="0"/>
              </a:defRPr>
            </a:lvl2pPr>
            <a:lvl3pPr marL="855663" indent="-173038">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a:solidFill>
                  <a:srgbClr val="000000"/>
                </a:solidFill>
              </a:rPr>
              <a:t>Business Scenarios / Issues</a:t>
            </a:r>
          </a:p>
          <a:p>
            <a:pPr eaLnBrk="1" hangingPunct="1">
              <a:spcBef>
                <a:spcPct val="0"/>
              </a:spcBef>
              <a:buClrTx/>
              <a:buFontTx/>
              <a:buNone/>
            </a:pPr>
            <a:endParaRPr lang="en-US" altLang="en-US" sz="1400">
              <a:solidFill>
                <a:srgbClr val="000000"/>
              </a:solidFill>
            </a:endParaRPr>
          </a:p>
          <a:p>
            <a:pPr lvl="1" eaLnBrk="1" hangingPunct="1">
              <a:spcBef>
                <a:spcPct val="0"/>
              </a:spcBef>
              <a:buClrTx/>
              <a:buFont typeface="Arial" charset="0"/>
              <a:buChar char="•"/>
            </a:pPr>
            <a:r>
              <a:rPr lang="en-US" altLang="en-US" sz="1300" i="0"/>
              <a:t>If ESIID does not have generation data, how should it be displayed in the Usage Graph? </a:t>
            </a:r>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r>
              <a:rPr lang="en-US" altLang="en-US" sz="1300" i="0"/>
              <a:t>If ESIID does not have generation data, how should it be displayed in the Usage Table?  </a:t>
            </a:r>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r>
              <a:rPr lang="en-US" altLang="en-US" sz="1300" i="0"/>
              <a:t>Analyze whether Zero or N/A should be used to display no generation data. </a:t>
            </a:r>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Char char="•"/>
            </a:pPr>
            <a:endParaRPr lang="en-US" altLang="en-US" sz="1300" i="0"/>
          </a:p>
          <a:p>
            <a:pPr lvl="1" eaLnBrk="1" hangingPunct="1">
              <a:spcBef>
                <a:spcPct val="0"/>
              </a:spcBef>
              <a:buClrTx/>
              <a:buFont typeface="Arial" charset="0"/>
              <a:buNone/>
            </a:pPr>
            <a:endParaRPr lang="en-US" altLang="en-US" sz="1300" i="0">
              <a:solidFill>
                <a:srgbClr val="FF0000"/>
              </a:solidFill>
            </a:endParaRPr>
          </a:p>
        </p:txBody>
      </p:sp>
    </p:spTree>
    <p:extLst>
      <p:ext uri="{BB962C8B-B14F-4D97-AF65-F5344CB8AC3E}">
        <p14:creationId xmlns:p14="http://schemas.microsoft.com/office/powerpoint/2010/main" val="2846816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A9448A6D-7DFD-41B4-809B-16FC4CDF7179}" type="slidenum">
              <a:rPr lang="en-US" altLang="en-US" sz="800" i="0"/>
              <a:pPr eaLnBrk="1" hangingPunct="1"/>
              <a:t>19</a:t>
            </a:fld>
            <a:endParaRPr lang="en-US" altLang="en-US" sz="800" i="0"/>
          </a:p>
        </p:txBody>
      </p:sp>
      <p:sp>
        <p:nvSpPr>
          <p:cNvPr id="35843"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40162AED-2D07-40A8-986E-EC43DB71DC2B}" type="slidenum">
              <a:rPr lang="en-US" altLang="en-US" sz="1000" i="0">
                <a:solidFill>
                  <a:schemeClr val="bg1"/>
                </a:solidFill>
              </a:rPr>
              <a:pPr eaLnBrk="1" hangingPunct="1"/>
              <a:t>19</a:t>
            </a:fld>
            <a:endParaRPr lang="en-US" altLang="en-US" sz="1000" i="0">
              <a:solidFill>
                <a:schemeClr val="bg1"/>
              </a:solidFill>
            </a:endParaRPr>
          </a:p>
        </p:txBody>
      </p:sp>
      <p:sp>
        <p:nvSpPr>
          <p:cNvPr id="16388" name="Rectangle 5"/>
          <p:cNvSpPr>
            <a:spLocks noGrp="1" noChangeArrowheads="1"/>
          </p:cNvSpPr>
          <p:nvPr>
            <p:ph type="ctrTitle" idx="4294967295"/>
          </p:nvPr>
        </p:nvSpPr>
        <p:spPr>
          <a:xfrm>
            <a:off x="1011238" y="2894013"/>
            <a:ext cx="10102850" cy="1585912"/>
          </a:xfrm>
        </p:spPr>
        <p:txBody>
          <a:bodyPr anchor="t"/>
          <a:lstStyle/>
          <a:p>
            <a:pPr algn="ctr">
              <a:defRPr/>
            </a:pPr>
            <a:r>
              <a:rPr lang="en-US" altLang="en-US" sz="3700" dirty="0" smtClean="0">
                <a:solidFill>
                  <a:schemeClr val="accent1"/>
                </a:solidFill>
              </a:rPr>
              <a:t>AMWG CR 2015-24</a:t>
            </a:r>
            <a:br>
              <a:rPr lang="en-US" altLang="en-US" sz="3700" dirty="0" smtClean="0">
                <a:solidFill>
                  <a:schemeClr val="accent1"/>
                </a:solidFill>
              </a:rPr>
            </a:br>
            <a:r>
              <a:rPr lang="en-US" sz="4000" kern="1200" dirty="0" smtClean="0">
                <a:solidFill>
                  <a:schemeClr val="tx1"/>
                </a:solidFill>
              </a:rPr>
              <a:t> </a:t>
            </a:r>
            <a:r>
              <a:rPr lang="en-US" sz="4000" dirty="0" smtClean="0"/>
              <a:t> </a:t>
            </a:r>
            <a:r>
              <a:rPr lang="en-US" altLang="en-US" sz="3700" dirty="0" smtClean="0">
                <a:solidFill>
                  <a:schemeClr val="accent1"/>
                </a:solidFill>
              </a:rPr>
              <a:t>3rd Party Access – Renew Energy Data Agreement after one year. </a:t>
            </a:r>
            <a:r>
              <a:rPr lang="en-US" sz="4000" dirty="0" smtClean="0"/>
              <a:t>	</a:t>
            </a:r>
            <a:br>
              <a:rPr lang="en-US" sz="4000" dirty="0" smtClean="0"/>
            </a:br>
            <a:endParaRPr lang="en-US" altLang="en-US" sz="3700" dirty="0" smtClean="0">
              <a:solidFill>
                <a:schemeClr val="accent1"/>
              </a:solidFill>
            </a:endParaRPr>
          </a:p>
        </p:txBody>
      </p:sp>
    </p:spTree>
    <p:extLst>
      <p:ext uri="{BB962C8B-B14F-4D97-AF65-F5344CB8AC3E}">
        <p14:creationId xmlns:p14="http://schemas.microsoft.com/office/powerpoint/2010/main" val="112685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March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Outage and Infrastructure Refresh Status</a:t>
            </a:r>
            <a:endParaRPr lang="en-US" sz="3200" dirty="0"/>
          </a:p>
        </p:txBody>
      </p:sp>
    </p:spTree>
    <p:extLst>
      <p:ext uri="{BB962C8B-B14F-4D97-AF65-F5344CB8AC3E}">
        <p14:creationId xmlns:p14="http://schemas.microsoft.com/office/powerpoint/2010/main" val="3414582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Outage and Infrastructure Refresh Status</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21</a:t>
            </a:fld>
            <a:endParaRPr lang="en-US"/>
          </a:p>
        </p:txBody>
      </p:sp>
      <p:sp>
        <p:nvSpPr>
          <p:cNvPr id="6" name="Content Placeholder 12"/>
          <p:cNvSpPr>
            <a:spLocks noGrp="1"/>
          </p:cNvSpPr>
          <p:nvPr>
            <p:ph idx="1"/>
          </p:nvPr>
        </p:nvSpPr>
        <p:spPr>
          <a:xfrm>
            <a:off x="594360" y="1600200"/>
            <a:ext cx="10698480" cy="4876800"/>
          </a:xfrm>
        </p:spPr>
        <p:txBody>
          <a:bodyPr>
            <a:normAutofit fontScale="92500" lnSpcReduction="20000"/>
          </a:bodyPr>
          <a:lstStyle/>
          <a:p>
            <a:pPr marL="520700" indent="-457200"/>
            <a:r>
              <a:rPr lang="en-US" sz="2400" dirty="0" smtClean="0">
                <a:cs typeface="Aharoni" pitchFamily="2" charset="-79"/>
              </a:rPr>
              <a:t>SMT has been restored utilizing the new infrastructure pointing to the legacy database</a:t>
            </a:r>
          </a:p>
          <a:p>
            <a:pPr marL="520700" indent="-457200"/>
            <a:r>
              <a:rPr lang="en-US" sz="2400" dirty="0" smtClean="0">
                <a:cs typeface="Aharoni" pitchFamily="2" charset="-79"/>
              </a:rPr>
              <a:t>All functions are operational including ROR FTPS 15 minute interval data loads, Website, ODR, HAN, Ad Hoc Reporting, Enrollments, and role based features for Third Party / Customer / REP/TDSP</a:t>
            </a:r>
          </a:p>
          <a:p>
            <a:pPr marL="520700" indent="-457200"/>
            <a:r>
              <a:rPr lang="en-US" sz="2400" dirty="0" smtClean="0">
                <a:cs typeface="Aharoni" pitchFamily="2" charset="-79"/>
              </a:rPr>
              <a:t>The data catch up from the outage is in process and close to completion</a:t>
            </a:r>
            <a:endParaRPr lang="en-US" sz="2200" dirty="0" smtClean="0">
              <a:cs typeface="Aharoni" pitchFamily="2" charset="-79"/>
            </a:endParaRPr>
          </a:p>
          <a:p>
            <a:pPr marL="520700" indent="-457200"/>
            <a:r>
              <a:rPr lang="en-US" sz="2400" dirty="0" smtClean="0">
                <a:cs typeface="Aharoni" pitchFamily="2" charset="-79"/>
              </a:rPr>
              <a:t>Detailed planning is in process to complete the move of the SMT solution onto the new database</a:t>
            </a:r>
          </a:p>
          <a:p>
            <a:pPr marL="520700" indent="-457200"/>
            <a:r>
              <a:rPr lang="en-US" sz="2400" dirty="0" smtClean="0">
                <a:cs typeface="Aharoni" pitchFamily="2" charset="-79"/>
              </a:rPr>
              <a:t>It is estimated that the outage for the move to the new infrastructure database can be completed in less than 24 hours</a:t>
            </a:r>
          </a:p>
          <a:p>
            <a:pPr marL="520700" indent="-457200"/>
            <a:r>
              <a:rPr lang="en-US" sz="2400" dirty="0" smtClean="0">
                <a:cs typeface="Aharoni" pitchFamily="2" charset="-79"/>
              </a:rPr>
              <a:t>A report will be developed to provide an analysis of metrics for affects of the outage on the Market</a:t>
            </a:r>
          </a:p>
          <a:p>
            <a:pPr marL="520700" indent="-457200"/>
            <a:r>
              <a:rPr lang="en-US" sz="2400" dirty="0">
                <a:cs typeface="Aharoni" pitchFamily="2" charset="-79"/>
              </a:rPr>
              <a:t>A thorough investigation and review of the outage is being conducted</a:t>
            </a:r>
          </a:p>
          <a:p>
            <a:pPr marL="520700" indent="-457200"/>
            <a:r>
              <a:rPr lang="en-US" sz="2400" dirty="0" smtClean="0">
                <a:cs typeface="Aharoni" pitchFamily="2" charset="-79"/>
              </a:rPr>
              <a:t>A post mortem report will be developed for presentation to RMS in either May or June</a:t>
            </a:r>
          </a:p>
        </p:txBody>
      </p:sp>
    </p:spTree>
    <p:extLst>
      <p:ext uri="{BB962C8B-B14F-4D97-AF65-F5344CB8AC3E}">
        <p14:creationId xmlns:p14="http://schemas.microsoft.com/office/powerpoint/2010/main" val="2853575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Review Enhancement Requests</a:t>
            </a:r>
            <a:br>
              <a:rPr lang="en-US" sz="3200" b="1" dirty="0" smtClean="0"/>
            </a:br>
            <a:endParaRPr lang="en-US" sz="3200" dirty="0"/>
          </a:p>
        </p:txBody>
      </p:sp>
      <p:sp>
        <p:nvSpPr>
          <p:cNvPr id="4" name="Title 2"/>
          <p:cNvSpPr txBox="1">
            <a:spLocks/>
          </p:cNvSpPr>
          <p:nvPr/>
        </p:nvSpPr>
        <p:spPr bwMode="auto">
          <a:xfrm>
            <a:off x="2895600" y="3105150"/>
            <a:ext cx="8686800" cy="1470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a:lstStyle>
          <a:p>
            <a:pPr marL="457200" indent="-457200">
              <a:buFont typeface="Arial" panose="020B0604020202020204" pitchFamily="34" charset="0"/>
              <a:buChar char="•"/>
            </a:pPr>
            <a:r>
              <a:rPr lang="en-US" sz="2400" kern="0" dirty="0" smtClean="0"/>
              <a:t>SMT Registration – Federation</a:t>
            </a:r>
          </a:p>
          <a:p>
            <a:pPr marL="457200" indent="-457200">
              <a:buFont typeface="Arial" panose="020B0604020202020204" pitchFamily="34" charset="0"/>
              <a:buChar char="•"/>
            </a:pPr>
            <a:r>
              <a:rPr lang="en-US" sz="2400" kern="0" dirty="0" smtClean="0"/>
              <a:t>3</a:t>
            </a:r>
            <a:r>
              <a:rPr lang="en-US" sz="2400" kern="0" baseline="30000" dirty="0" smtClean="0"/>
              <a:t>rd</a:t>
            </a:r>
            <a:r>
              <a:rPr lang="en-US" sz="2400" kern="0" dirty="0" smtClean="0"/>
              <a:t> Party Agreement Details to FTPS (machine to machine)</a:t>
            </a:r>
          </a:p>
          <a:p>
            <a:pPr marL="457200" indent="-457200">
              <a:buFont typeface="Arial" panose="020B0604020202020204" pitchFamily="34" charset="0"/>
              <a:buChar char="•"/>
            </a:pPr>
            <a:r>
              <a:rPr lang="en-US" sz="2400" kern="0" dirty="0" smtClean="0"/>
              <a:t>Improved SMT Admin Functionality</a:t>
            </a:r>
            <a:endParaRPr lang="en-US" sz="2400" kern="0" dirty="0"/>
          </a:p>
        </p:txBody>
      </p:sp>
    </p:spTree>
    <p:extLst>
      <p:ext uri="{BB962C8B-B14F-4D97-AF65-F5344CB8AC3E}">
        <p14:creationId xmlns:p14="http://schemas.microsoft.com/office/powerpoint/2010/main" val="614152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1E7E575E-43B5-41F8-AC41-DD1EDB5EC46C}" type="slidenum">
              <a:rPr lang="en-US" altLang="en-US" sz="800" i="0"/>
              <a:pPr eaLnBrk="1" hangingPunct="1"/>
              <a:t>23</a:t>
            </a:fld>
            <a:endParaRPr lang="en-US" altLang="en-US" sz="800" i="0"/>
          </a:p>
        </p:txBody>
      </p:sp>
      <p:sp>
        <p:nvSpPr>
          <p:cNvPr id="14339"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F8767A8F-0FFC-4479-9AA3-E75F04AB3B6D}" type="slidenum">
              <a:rPr lang="en-US" altLang="en-US" sz="1000" i="0">
                <a:solidFill>
                  <a:schemeClr val="bg1"/>
                </a:solidFill>
              </a:rPr>
              <a:pPr eaLnBrk="1" hangingPunct="1"/>
              <a:t>23</a:t>
            </a:fld>
            <a:endParaRPr lang="en-US" altLang="en-US" sz="1000" i="0">
              <a:solidFill>
                <a:schemeClr val="bg1"/>
              </a:solidFill>
            </a:endParaRPr>
          </a:p>
        </p:txBody>
      </p:sp>
      <p:sp>
        <p:nvSpPr>
          <p:cNvPr id="16388" name="Rectangle 5"/>
          <p:cNvSpPr>
            <a:spLocks noGrp="1" noChangeArrowheads="1"/>
          </p:cNvSpPr>
          <p:nvPr>
            <p:ph type="ctrTitle" idx="4294967295"/>
          </p:nvPr>
        </p:nvSpPr>
        <p:spPr>
          <a:xfrm>
            <a:off x="1011238" y="2894013"/>
            <a:ext cx="10102850" cy="1470025"/>
          </a:xfrm>
        </p:spPr>
        <p:txBody>
          <a:bodyPr anchor="t"/>
          <a:lstStyle/>
          <a:p>
            <a:pPr algn="ctr">
              <a:defRPr/>
            </a:pPr>
            <a:r>
              <a:rPr lang="en-US" altLang="en-US" sz="3700" dirty="0" smtClean="0">
                <a:solidFill>
                  <a:schemeClr val="accent1"/>
                </a:solidFill>
              </a:rPr>
              <a:t>Market Suggested </a:t>
            </a:r>
            <a:r>
              <a:rPr lang="en-US" altLang="en-US" sz="3700" smtClean="0">
                <a:solidFill>
                  <a:schemeClr val="accent1"/>
                </a:solidFill>
              </a:rPr>
              <a:t>SMT Enhancement</a:t>
            </a:r>
            <a:r>
              <a:rPr lang="en-US" altLang="en-US" sz="3700" dirty="0" smtClean="0">
                <a:solidFill>
                  <a:schemeClr val="accent1"/>
                </a:solidFill>
              </a:rPr>
              <a:t/>
            </a:r>
            <a:br>
              <a:rPr lang="en-US" altLang="en-US" sz="3700" dirty="0" smtClean="0">
                <a:solidFill>
                  <a:schemeClr val="accent1"/>
                </a:solidFill>
              </a:rPr>
            </a:br>
            <a:r>
              <a:rPr lang="en-US" altLang="en-US" sz="3700" dirty="0" smtClean="0">
                <a:solidFill>
                  <a:schemeClr val="accent1"/>
                </a:solidFill>
              </a:rPr>
              <a:t> 3rd Party Agreement Details </a:t>
            </a:r>
            <a:r>
              <a:rPr lang="en-US" altLang="en-US" sz="3700" smtClean="0">
                <a:solidFill>
                  <a:schemeClr val="accent1"/>
                </a:solidFill>
              </a:rPr>
              <a:t>FTP </a:t>
            </a:r>
            <a:br>
              <a:rPr lang="en-US" altLang="en-US" sz="3700" smtClean="0">
                <a:solidFill>
                  <a:schemeClr val="accent1"/>
                </a:solidFill>
              </a:rPr>
            </a:br>
            <a:r>
              <a:rPr lang="en-US" altLang="en-US" sz="3700" smtClean="0">
                <a:solidFill>
                  <a:schemeClr val="accent1"/>
                </a:solidFill>
              </a:rPr>
              <a:t>(Machine to Machine </a:t>
            </a:r>
            <a:r>
              <a:rPr lang="en-US" altLang="en-US" sz="3700" dirty="0" smtClean="0">
                <a:solidFill>
                  <a:schemeClr val="accent1"/>
                </a:solidFill>
              </a:rPr>
              <a:t>Consumption)</a:t>
            </a:r>
            <a:r>
              <a:rPr lang="en-US" sz="4000" kern="1200" dirty="0" smtClean="0">
                <a:solidFill>
                  <a:schemeClr val="tx1"/>
                </a:solidFill>
              </a:rPr>
              <a:t/>
            </a:r>
            <a:br>
              <a:rPr lang="en-US" sz="4000" kern="1200" dirty="0" smtClean="0">
                <a:solidFill>
                  <a:schemeClr val="tx1"/>
                </a:solidFill>
              </a:rPr>
            </a:br>
            <a:endParaRPr lang="en-US" altLang="en-US" sz="3700" dirty="0" smtClean="0">
              <a:solidFill>
                <a:schemeClr val="accent1"/>
              </a:solidFill>
            </a:endParaRPr>
          </a:p>
        </p:txBody>
      </p:sp>
    </p:spTree>
    <p:extLst>
      <p:ext uri="{BB962C8B-B14F-4D97-AF65-F5344CB8AC3E}">
        <p14:creationId xmlns:p14="http://schemas.microsoft.com/office/powerpoint/2010/main" val="2277439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altLang="en-US" smtClean="0">
                <a:solidFill>
                  <a:schemeClr val="accent1"/>
                </a:solidFill>
              </a:rPr>
              <a:t/>
            </a:r>
            <a:br>
              <a:rPr lang="en-US" altLang="en-US" smtClean="0">
                <a:solidFill>
                  <a:schemeClr val="accent1"/>
                </a:solidFill>
              </a:rPr>
            </a:br>
            <a:r>
              <a:rPr lang="en-US" altLang="en-US" smtClean="0">
                <a:solidFill>
                  <a:schemeClr val="accent1"/>
                </a:solidFill>
              </a:rPr>
              <a:t> </a:t>
            </a:r>
            <a:r>
              <a:rPr lang="en-US" altLang="en-US" sz="2400" smtClean="0">
                <a:solidFill>
                  <a:schemeClr val="accent1"/>
                </a:solidFill>
              </a:rPr>
              <a:t>3rd Party Agreement Details FTP (Machine Consumption) </a:t>
            </a:r>
            <a:r>
              <a:rPr lang="en-US" altLang="en-US" smtClean="0"/>
              <a:t/>
            </a:r>
            <a:br>
              <a:rPr lang="en-US" altLang="en-US" smtClean="0"/>
            </a:br>
            <a:endParaRPr lang="en-US" altLang="en-US" smtClean="0"/>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2819D16F-8C44-4DAB-82FA-1E75421DF753}" type="slidenum">
              <a:rPr lang="en-US" altLang="en-US" i="0" smtClean="0"/>
              <a:pPr/>
              <a:t>24</a:t>
            </a:fld>
            <a:endParaRPr lang="en-US" altLang="en-US" i="0" smtClean="0"/>
          </a:p>
        </p:txBody>
      </p:sp>
      <p:sp>
        <p:nvSpPr>
          <p:cNvPr id="15364" name="Text Box 14"/>
          <p:cNvSpPr txBox="1">
            <a:spLocks noChangeArrowheads="1"/>
          </p:cNvSpPr>
          <p:nvPr/>
        </p:nvSpPr>
        <p:spPr bwMode="auto">
          <a:xfrm>
            <a:off x="207963" y="1309688"/>
            <a:ext cx="25273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Business Requirement</a:t>
            </a:r>
          </a:p>
          <a:p>
            <a:pPr eaLnBrk="1" hangingPunct="1"/>
            <a:r>
              <a:rPr lang="en-US" altLang="en-US" sz="1400" i="0"/>
              <a:t>3</a:t>
            </a:r>
            <a:r>
              <a:rPr lang="en-US" altLang="en-US" sz="1400" i="0" baseline="30000"/>
              <a:t>rd</a:t>
            </a:r>
            <a:r>
              <a:rPr lang="en-US" altLang="en-US" sz="1400" i="0"/>
              <a:t> Party each Agreement action should be maintained in FTP location.</a:t>
            </a:r>
            <a:endParaRPr lang="en-US" altLang="en-US" sz="1400" b="1" i="0">
              <a:solidFill>
                <a:srgbClr val="000000"/>
              </a:solidFill>
            </a:endParaRPr>
          </a:p>
          <a:p>
            <a:pPr eaLnBrk="1" hangingPunct="1"/>
            <a:endParaRPr lang="en-US" altLang="en-US" sz="1400" b="1" i="0">
              <a:solidFill>
                <a:srgbClr val="000000"/>
              </a:solidFill>
            </a:endParaRPr>
          </a:p>
        </p:txBody>
      </p:sp>
      <p:pic>
        <p:nvPicPr>
          <p:cNvPr id="1536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1458913"/>
            <a:ext cx="8640762"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25"/>
          <p:cNvSpPr>
            <a:spLocks/>
          </p:cNvSpPr>
          <p:nvPr/>
        </p:nvSpPr>
        <p:spPr bwMode="auto">
          <a:xfrm>
            <a:off x="20638" y="5522913"/>
            <a:ext cx="3216275" cy="712787"/>
          </a:xfrm>
          <a:prstGeom prst="borderCallout2">
            <a:avLst>
              <a:gd name="adj1" fmla="val 73009"/>
              <a:gd name="adj2" fmla="val 101014"/>
              <a:gd name="adj3" fmla="val 74259"/>
              <a:gd name="adj4" fmla="val 112602"/>
              <a:gd name="adj5" fmla="val -263500"/>
              <a:gd name="adj6" fmla="val 220412"/>
            </a:avLst>
          </a:prstGeom>
          <a:solidFill>
            <a:schemeClr val="bg1"/>
          </a:solidFill>
          <a:ln w="12700">
            <a:solidFill>
              <a:srgbClr val="002060"/>
            </a:solidFill>
            <a:miter lim="800000"/>
            <a:headEnd/>
            <a:tailEnd/>
          </a:ln>
        </p:spPr>
        <p:txBody>
          <a:bodyPr lIns="45717" tIns="45717" rIns="45717" bIns="45717"/>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t>Proposed Solution: Separate folder/dir will be created for Agreement details purpose</a:t>
            </a:r>
            <a:endParaRPr lang="en-US" altLang="en-US" sz="1200" b="1" i="0"/>
          </a:p>
        </p:txBody>
      </p:sp>
      <p:sp>
        <p:nvSpPr>
          <p:cNvPr id="15368" name="Rectangle 12"/>
          <p:cNvSpPr>
            <a:spLocks noChangeArrowheads="1"/>
          </p:cNvSpPr>
          <p:nvPr/>
        </p:nvSpPr>
        <p:spPr bwMode="auto">
          <a:xfrm>
            <a:off x="7150100" y="3492500"/>
            <a:ext cx="658813" cy="144463"/>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1969977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altLang="en-US" smtClean="0">
                <a:solidFill>
                  <a:schemeClr val="accent1"/>
                </a:solidFill>
              </a:rPr>
              <a:t/>
            </a:r>
            <a:br>
              <a:rPr lang="en-US" altLang="en-US" smtClean="0">
                <a:solidFill>
                  <a:schemeClr val="accent1"/>
                </a:solidFill>
              </a:rPr>
            </a:br>
            <a:r>
              <a:rPr lang="en-US" altLang="en-US" smtClean="0">
                <a:solidFill>
                  <a:schemeClr val="accent1"/>
                </a:solidFill>
              </a:rPr>
              <a:t> </a:t>
            </a:r>
            <a:r>
              <a:rPr lang="en-US" altLang="en-US" sz="2400" smtClean="0">
                <a:solidFill>
                  <a:schemeClr val="accent1"/>
                </a:solidFill>
              </a:rPr>
              <a:t>3rd Party Agreement Details FTP (Machine Consumption) </a:t>
            </a:r>
            <a:r>
              <a:rPr lang="en-US" altLang="en-US" smtClean="0"/>
              <a:t/>
            </a:r>
            <a:br>
              <a:rPr lang="en-US" altLang="en-US" smtClean="0"/>
            </a:br>
            <a:endParaRPr lang="en-US" altLang="en-US" smtClean="0"/>
          </a:p>
        </p:txBody>
      </p:sp>
      <p:sp>
        <p:nvSpPr>
          <p:cNvPr id="16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3F62532E-7C93-46D5-97EE-A0E498B24EEC}" type="slidenum">
              <a:rPr lang="en-US" altLang="en-US" i="0" smtClean="0"/>
              <a:pPr/>
              <a:t>25</a:t>
            </a:fld>
            <a:endParaRPr lang="en-US" altLang="en-US" i="0" smtClean="0"/>
          </a:p>
        </p:txBody>
      </p:sp>
      <p:sp>
        <p:nvSpPr>
          <p:cNvPr id="16388" name="Text Box 14"/>
          <p:cNvSpPr txBox="1">
            <a:spLocks noChangeArrowheads="1"/>
          </p:cNvSpPr>
          <p:nvPr/>
        </p:nvSpPr>
        <p:spPr bwMode="auto">
          <a:xfrm>
            <a:off x="207963" y="1309688"/>
            <a:ext cx="2527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Business Requirement</a:t>
            </a:r>
          </a:p>
          <a:p>
            <a:pPr eaLnBrk="1" hangingPunct="1"/>
            <a:r>
              <a:rPr lang="en-US" altLang="en-US" sz="1400" b="1" i="0">
                <a:solidFill>
                  <a:srgbClr val="000000"/>
                </a:solidFill>
              </a:rPr>
              <a:t>(cont)</a:t>
            </a:r>
          </a:p>
          <a:p>
            <a:pPr eaLnBrk="1" hangingPunct="1"/>
            <a:endParaRPr lang="en-US" altLang="en-US" sz="1400" b="1" i="0">
              <a:solidFill>
                <a:srgbClr val="000000"/>
              </a:solidFill>
            </a:endParaRPr>
          </a:p>
          <a:p>
            <a:pPr eaLnBrk="1" hangingPunct="1"/>
            <a:endParaRPr lang="en-US" altLang="en-US" sz="1400" b="1" i="0">
              <a:solidFill>
                <a:srgbClr val="000000"/>
              </a:solidFill>
            </a:endParaRPr>
          </a:p>
        </p:txBody>
      </p:sp>
      <p:pic>
        <p:nvPicPr>
          <p:cNvPr id="1638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90" name="Rectangle 12"/>
          <p:cNvSpPr>
            <a:spLocks noChangeArrowheads="1"/>
          </p:cNvSpPr>
          <p:nvPr/>
        </p:nvSpPr>
        <p:spPr bwMode="auto">
          <a:xfrm>
            <a:off x="7150100" y="3492500"/>
            <a:ext cx="658813" cy="144463"/>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468438"/>
            <a:ext cx="8937625"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11"/>
          <p:cNvSpPr>
            <a:spLocks noChangeArrowheads="1"/>
          </p:cNvSpPr>
          <p:nvPr/>
        </p:nvSpPr>
        <p:spPr bwMode="auto">
          <a:xfrm>
            <a:off x="7324725" y="3432175"/>
            <a:ext cx="1439863" cy="471488"/>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pic>
        <p:nvPicPr>
          <p:cNvPr id="163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4386263"/>
            <a:ext cx="60483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6394" name="Straight Arrow Connector 14"/>
          <p:cNvCxnSpPr>
            <a:cxnSpLocks noChangeShapeType="1"/>
          </p:cNvCxnSpPr>
          <p:nvPr/>
        </p:nvCxnSpPr>
        <p:spPr bwMode="auto">
          <a:xfrm>
            <a:off x="8332788" y="3914775"/>
            <a:ext cx="236537" cy="400050"/>
          </a:xfrm>
          <a:prstGeom prst="straightConnector1">
            <a:avLst/>
          </a:prstGeom>
          <a:noFill/>
          <a:ln w="254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16395" name="Rectangle 15"/>
          <p:cNvSpPr>
            <a:spLocks noChangeArrowheads="1"/>
          </p:cNvSpPr>
          <p:nvPr/>
        </p:nvSpPr>
        <p:spPr bwMode="auto">
          <a:xfrm>
            <a:off x="5681663" y="4684713"/>
            <a:ext cx="5927725" cy="236537"/>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
        <p:nvSpPr>
          <p:cNvPr id="35849" name="AutoShape 25"/>
          <p:cNvSpPr>
            <a:spLocks/>
          </p:cNvSpPr>
          <p:nvPr/>
        </p:nvSpPr>
        <p:spPr bwMode="auto">
          <a:xfrm>
            <a:off x="82550" y="3092450"/>
            <a:ext cx="2763838" cy="3257550"/>
          </a:xfrm>
          <a:prstGeom prst="borderCallout2">
            <a:avLst>
              <a:gd name="adj1" fmla="val 73009"/>
              <a:gd name="adj2" fmla="val 101014"/>
              <a:gd name="adj3" fmla="val 74259"/>
              <a:gd name="adj4" fmla="val 112602"/>
              <a:gd name="adj5" fmla="val 22670"/>
              <a:gd name="adj6" fmla="val 260256"/>
            </a:avLst>
          </a:prstGeom>
          <a:solidFill>
            <a:schemeClr val="bg1"/>
          </a:solidFill>
          <a:ln w="12700">
            <a:solidFill>
              <a:srgbClr val="002060"/>
            </a:solidFill>
            <a:miter lim="800000"/>
            <a:headEnd/>
            <a:tailEnd/>
          </a:ln>
        </p:spPr>
        <p:txBody>
          <a:bodyPr lIns="45717" tIns="45717" rIns="45717" bIns="45717"/>
          <a:lstStyle/>
          <a:p>
            <a:pPr algn="ctr">
              <a:defRPr/>
            </a:pPr>
            <a:r>
              <a:rPr lang="en-US" altLang="en-US" sz="1200" i="0" dirty="0">
                <a:latin typeface="Arial" pitchFamily="34" charset="0"/>
                <a:cs typeface="Arial" pitchFamily="34" charset="0"/>
              </a:rPr>
              <a:t>Proposed Solution: Fill will be created for each action of the 3</a:t>
            </a:r>
            <a:r>
              <a:rPr lang="en-US" altLang="en-US" sz="1200" i="0" baseline="30000" dirty="0">
                <a:latin typeface="Arial" pitchFamily="34" charset="0"/>
                <a:cs typeface="Arial" pitchFamily="34" charset="0"/>
              </a:rPr>
              <a:t>rd</a:t>
            </a:r>
            <a:r>
              <a:rPr lang="en-US" altLang="en-US" sz="1200" i="0" dirty="0">
                <a:latin typeface="Arial" pitchFamily="34" charset="0"/>
                <a:cs typeface="Arial" pitchFamily="34" charset="0"/>
              </a:rPr>
              <a:t> party user.</a:t>
            </a:r>
          </a:p>
          <a:p>
            <a:pPr algn="ctr">
              <a:defRPr/>
            </a:pPr>
            <a:r>
              <a:rPr lang="en-US" altLang="en-US" sz="1200" i="0" dirty="0">
                <a:latin typeface="Arial" pitchFamily="34" charset="0"/>
                <a:cs typeface="Arial" pitchFamily="34" charset="0"/>
              </a:rPr>
              <a:t>File will contain – </a:t>
            </a:r>
          </a:p>
          <a:p>
            <a:pPr marL="228600" indent="-228600" algn="just">
              <a:buFontTx/>
              <a:buAutoNum type="arabicPeriod"/>
              <a:defRPr/>
            </a:pPr>
            <a:r>
              <a:rPr lang="en-US" altLang="en-US" sz="1200" i="0" dirty="0">
                <a:latin typeface="Arial" pitchFamily="34" charset="0"/>
                <a:cs typeface="Arial" pitchFamily="34" charset="0"/>
              </a:rPr>
              <a:t>User-ID</a:t>
            </a:r>
          </a:p>
          <a:p>
            <a:pPr marL="228600" indent="-228600" algn="just">
              <a:buFontTx/>
              <a:buAutoNum type="arabicPeriod"/>
              <a:defRPr/>
            </a:pPr>
            <a:r>
              <a:rPr lang="en-US" altLang="en-US" sz="1200" i="0" dirty="0">
                <a:latin typeface="Arial" pitchFamily="34" charset="0"/>
                <a:cs typeface="Arial" pitchFamily="34" charset="0"/>
              </a:rPr>
              <a:t>Email-ID </a:t>
            </a:r>
          </a:p>
          <a:p>
            <a:pPr marL="228600" indent="-228600" algn="just">
              <a:buFontTx/>
              <a:buAutoNum type="arabicPeriod"/>
              <a:defRPr/>
            </a:pPr>
            <a:r>
              <a:rPr lang="en-US" altLang="en-US" sz="1200" i="0" dirty="0">
                <a:latin typeface="Arial" pitchFamily="34" charset="0"/>
                <a:cs typeface="Arial" pitchFamily="34" charset="0"/>
              </a:rPr>
              <a:t>ESIID</a:t>
            </a:r>
          </a:p>
          <a:p>
            <a:pPr marL="228600" indent="-228600" algn="just">
              <a:buFontTx/>
              <a:buAutoNum type="arabicPeriod"/>
              <a:defRPr/>
            </a:pPr>
            <a:r>
              <a:rPr lang="en-US" altLang="en-US" sz="1200" i="0" dirty="0">
                <a:latin typeface="Arial" pitchFamily="34" charset="0"/>
                <a:cs typeface="Arial" pitchFamily="34" charset="0"/>
              </a:rPr>
              <a:t>Agreement Start-Date</a:t>
            </a:r>
          </a:p>
          <a:p>
            <a:pPr marL="228600" indent="-228600" algn="just">
              <a:buFontTx/>
              <a:buAutoNum type="arabicPeriod"/>
              <a:defRPr/>
            </a:pPr>
            <a:r>
              <a:rPr lang="en-US" altLang="en-US" sz="1200" i="0" dirty="0">
                <a:latin typeface="Arial" pitchFamily="34" charset="0"/>
                <a:cs typeface="Arial" pitchFamily="34" charset="0"/>
              </a:rPr>
              <a:t>Agreement End-Date</a:t>
            </a:r>
          </a:p>
          <a:p>
            <a:pPr marL="228600" indent="-228600" algn="just">
              <a:buFontTx/>
              <a:buAutoNum type="arabicPeriod"/>
              <a:defRPr/>
            </a:pPr>
            <a:r>
              <a:rPr lang="en-US" altLang="en-US" sz="1200" i="0" dirty="0">
                <a:latin typeface="Arial" pitchFamily="34" charset="0"/>
                <a:cs typeface="Arial" pitchFamily="34" charset="0"/>
              </a:rPr>
              <a:t>Usage Flag</a:t>
            </a:r>
          </a:p>
          <a:p>
            <a:pPr marL="228600" indent="-228600" algn="just">
              <a:buFontTx/>
              <a:buAutoNum type="arabicPeriod"/>
              <a:defRPr/>
            </a:pPr>
            <a:r>
              <a:rPr lang="en-US" altLang="en-US" sz="1200" i="0" dirty="0">
                <a:latin typeface="Arial" pitchFamily="34" charset="0"/>
                <a:cs typeface="Arial" pitchFamily="34" charset="0"/>
              </a:rPr>
              <a:t>HAN Flag</a:t>
            </a:r>
          </a:p>
          <a:p>
            <a:pPr marL="228600" indent="-228600" algn="just">
              <a:buFontTx/>
              <a:buAutoNum type="arabicPeriod"/>
              <a:defRPr/>
            </a:pPr>
            <a:r>
              <a:rPr lang="en-US" altLang="en-US" sz="1200" i="0" dirty="0">
                <a:latin typeface="Arial" pitchFamily="34" charset="0"/>
                <a:cs typeface="Arial" pitchFamily="34" charset="0"/>
              </a:rPr>
              <a:t>Agreement Status </a:t>
            </a:r>
          </a:p>
        </p:txBody>
      </p:sp>
    </p:spTree>
    <p:extLst>
      <p:ext uri="{BB962C8B-B14F-4D97-AF65-F5344CB8AC3E}">
        <p14:creationId xmlns:p14="http://schemas.microsoft.com/office/powerpoint/2010/main" val="3498277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27</a:t>
            </a:fld>
            <a:endParaRPr lang="en-US"/>
          </a:p>
        </p:txBody>
      </p:sp>
      <p:sp>
        <p:nvSpPr>
          <p:cNvPr id="6" name="Content Placeholder 12"/>
          <p:cNvSpPr>
            <a:spLocks noGrp="1"/>
          </p:cNvSpPr>
          <p:nvPr>
            <p:ph idx="1"/>
          </p:nvPr>
        </p:nvSpPr>
        <p:spPr>
          <a:xfrm>
            <a:off x="594360" y="1600200"/>
            <a:ext cx="10698480" cy="4876800"/>
          </a:xfrm>
        </p:spPr>
        <p:txBody>
          <a:bodyPr>
            <a:normAutofit fontScale="92500" lnSpcReduction="20000"/>
          </a:bodyPr>
          <a:lstStyle/>
          <a:p>
            <a:pPr marL="0" indent="0">
              <a:buNone/>
            </a:pPr>
            <a:r>
              <a:rPr lang="en-US" sz="2400" dirty="0" smtClean="0">
                <a:cs typeface="Aharoni" pitchFamily="2" charset="-79"/>
              </a:rPr>
              <a:t>Summary: 39 Total AMWG Change Requests Including 9 Delivered, 1 Ready for Delivery in the Next Release, 19 RMS Approved and 10 AMWG Drafts in Review 2/20/15</a:t>
            </a:r>
          </a:p>
          <a:p>
            <a:pPr marL="0" indent="0">
              <a:buNone/>
            </a:pPr>
            <a:endParaRPr lang="en-US" sz="2400" dirty="0" smtClean="0">
              <a:cs typeface="Aharoni" pitchFamily="2" charset="-79"/>
            </a:endParaRPr>
          </a:p>
          <a:p>
            <a:pPr marL="457200" indent="-457200"/>
            <a:r>
              <a:rPr lang="en-US" sz="2400" dirty="0">
                <a:cs typeface="Aharoni" pitchFamily="2" charset="-79"/>
              </a:rPr>
              <a:t>9</a:t>
            </a:r>
            <a:r>
              <a:rPr lang="en-US" sz="2400" dirty="0" smtClean="0">
                <a:cs typeface="Aharoni" pitchFamily="2" charset="-79"/>
              </a:rPr>
              <a:t> </a:t>
            </a:r>
            <a:r>
              <a:rPr lang="en-US" sz="2400" dirty="0">
                <a:cs typeface="Aharoni" pitchFamily="2" charset="-79"/>
              </a:rPr>
              <a:t>AMWG Change Requests </a:t>
            </a:r>
            <a:r>
              <a:rPr lang="en-US" sz="2400" dirty="0" smtClean="0">
                <a:cs typeface="Aharoni" pitchFamily="2" charset="-79"/>
              </a:rPr>
              <a:t>Delivered </a:t>
            </a:r>
            <a:r>
              <a:rPr lang="en-US" sz="2400" dirty="0">
                <a:cs typeface="Aharoni" pitchFamily="2" charset="-79"/>
              </a:rPr>
              <a:t>2014</a:t>
            </a:r>
          </a:p>
          <a:p>
            <a:pPr marL="857250" lvl="1" indent="-457200"/>
            <a:r>
              <a:rPr lang="en-US" sz="2000" dirty="0" smtClean="0">
                <a:cs typeface="Aharoni" pitchFamily="2" charset="-79"/>
              </a:rPr>
              <a:t>SMT Reporting  AMWG </a:t>
            </a:r>
            <a:r>
              <a:rPr lang="en-US" sz="2000" dirty="0">
                <a:cs typeface="Aharoni" pitchFamily="2" charset="-79"/>
              </a:rPr>
              <a:t>CR 2013 002, AMWG CR 2013 005, AMWG CR 2013 006, AMWG CR 2013 007, and AMWG CR 2013 </a:t>
            </a:r>
            <a:r>
              <a:rPr lang="en-US" sz="2000" dirty="0" smtClean="0">
                <a:cs typeface="Aharoni" pitchFamily="2" charset="-79"/>
              </a:rPr>
              <a:t>009 – Delivered Q2 2014</a:t>
            </a:r>
            <a:endParaRPr lang="en-US" sz="2000" dirty="0">
              <a:cs typeface="Aharoni" pitchFamily="2" charset="-79"/>
            </a:endParaRPr>
          </a:p>
          <a:p>
            <a:pPr marL="857250" lvl="1" indent="-457200"/>
            <a:r>
              <a:rPr lang="en-US" sz="2000" dirty="0" smtClean="0">
                <a:cs typeface="Aharoni" pitchFamily="2" charset="-79"/>
              </a:rPr>
              <a:t>ROR Historical Backfill and ROR New Customer Enrollment  (Interim Solution) AMWG </a:t>
            </a:r>
            <a:r>
              <a:rPr lang="en-US" sz="2000" dirty="0">
                <a:cs typeface="Aharoni" pitchFamily="2" charset="-79"/>
              </a:rPr>
              <a:t>CR 2013 </a:t>
            </a:r>
            <a:r>
              <a:rPr lang="en-US" sz="2000" dirty="0" smtClean="0">
                <a:cs typeface="Aharoni" pitchFamily="2" charset="-79"/>
              </a:rPr>
              <a:t>017 </a:t>
            </a:r>
            <a:r>
              <a:rPr lang="en-US" sz="2000" dirty="0">
                <a:cs typeface="Aharoni" pitchFamily="2" charset="-79"/>
              </a:rPr>
              <a:t>– Delivered Q2 </a:t>
            </a:r>
            <a:r>
              <a:rPr lang="en-US" sz="2000" dirty="0" smtClean="0">
                <a:cs typeface="Aharoni" pitchFamily="2" charset="-79"/>
              </a:rPr>
              <a:t>2014</a:t>
            </a:r>
          </a:p>
          <a:p>
            <a:pPr marL="857250" lvl="1" indent="-457200"/>
            <a:r>
              <a:rPr lang="en-US" sz="2000" dirty="0" smtClean="0">
                <a:cs typeface="Aharoni" pitchFamily="2" charset="-79"/>
              </a:rPr>
              <a:t>ROR </a:t>
            </a:r>
            <a:r>
              <a:rPr lang="en-US" sz="2000" dirty="0">
                <a:cs typeface="Aharoni" pitchFamily="2" charset="-79"/>
              </a:rPr>
              <a:t>Vendor on Behalf AMWG CR 2013 016 – Delivered Q3 2014 </a:t>
            </a:r>
            <a:endParaRPr lang="en-US" sz="2000" dirty="0" smtClean="0">
              <a:cs typeface="Aharoni" pitchFamily="2" charset="-79"/>
            </a:endParaRPr>
          </a:p>
          <a:p>
            <a:pPr marL="857250" lvl="1" indent="-457200"/>
            <a:r>
              <a:rPr lang="en-US" sz="2000" dirty="0" smtClean="0">
                <a:cs typeface="Aharoni" pitchFamily="2" charset="-79"/>
              </a:rPr>
              <a:t>Usability </a:t>
            </a:r>
            <a:r>
              <a:rPr lang="en-US" sz="2000" kern="1200" dirty="0"/>
              <a:t>Bypass redundant screen for Users with only one meter when accessing HAN device </a:t>
            </a:r>
            <a:r>
              <a:rPr lang="en-US" sz="2000" kern="1200" dirty="0" smtClean="0"/>
              <a:t>information </a:t>
            </a:r>
            <a:r>
              <a:rPr lang="en-US" sz="2000" dirty="0" smtClean="0">
                <a:cs typeface="Aharoni" pitchFamily="2" charset="-79"/>
              </a:rPr>
              <a:t>AMWG </a:t>
            </a:r>
            <a:r>
              <a:rPr lang="en-US" sz="2000" dirty="0">
                <a:cs typeface="Aharoni" pitchFamily="2" charset="-79"/>
              </a:rPr>
              <a:t>CR 2013 </a:t>
            </a:r>
            <a:r>
              <a:rPr lang="en-US" sz="2000" dirty="0" smtClean="0">
                <a:cs typeface="Aharoni" pitchFamily="2" charset="-79"/>
              </a:rPr>
              <a:t>012 – Delivered Q4 2014</a:t>
            </a:r>
          </a:p>
          <a:p>
            <a:pPr marL="857250" lvl="1" indent="-457200"/>
            <a:r>
              <a:rPr lang="en-US" sz="2000" dirty="0" smtClean="0">
                <a:cs typeface="Aharoni" pitchFamily="2" charset="-79"/>
              </a:rPr>
              <a:t>Usability </a:t>
            </a:r>
            <a:r>
              <a:rPr lang="en-US" sz="2000" kern="1200" dirty="0"/>
              <a:t>Timeout on SMT takes user to “incorrect login” </a:t>
            </a:r>
            <a:r>
              <a:rPr lang="en-US" sz="2000" kern="1200" dirty="0" smtClean="0"/>
              <a:t>screen </a:t>
            </a:r>
            <a:r>
              <a:rPr lang="en-US" sz="2000" dirty="0" smtClean="0">
                <a:cs typeface="Aharoni" pitchFamily="2" charset="-79"/>
              </a:rPr>
              <a:t>AMWG </a:t>
            </a:r>
            <a:r>
              <a:rPr lang="en-US" sz="2000" dirty="0">
                <a:cs typeface="Aharoni" pitchFamily="2" charset="-79"/>
              </a:rPr>
              <a:t>CR 2013 </a:t>
            </a:r>
            <a:r>
              <a:rPr lang="en-US" sz="2000" dirty="0" smtClean="0">
                <a:cs typeface="Aharoni" pitchFamily="2" charset="-79"/>
              </a:rPr>
              <a:t>013 – Delivered Q4 2014</a:t>
            </a:r>
            <a:endParaRPr lang="en-US" sz="2000" dirty="0">
              <a:cs typeface="Aharoni" pitchFamily="2" charset="-79"/>
            </a:endParaRPr>
          </a:p>
          <a:p>
            <a:pPr marL="457200" indent="-457200"/>
            <a:r>
              <a:rPr lang="en-US" sz="2400" dirty="0">
                <a:cs typeface="Aharoni" pitchFamily="2" charset="-79"/>
              </a:rPr>
              <a:t>1 AMWG Change Request Awaiting Next Release to Implement in 2015</a:t>
            </a:r>
          </a:p>
          <a:p>
            <a:pPr marL="793750" lvl="1" indent="-457200"/>
            <a:r>
              <a:rPr lang="en-US" sz="2100" dirty="0">
                <a:cs typeface="Aharoni" pitchFamily="2" charset="-79"/>
              </a:rPr>
              <a:t>AMWG CR 2013 014 </a:t>
            </a:r>
            <a:r>
              <a:rPr lang="en-US" sz="2100" kern="1200" dirty="0"/>
              <a:t>Allow SMT user to toggle between 15-Minute Reads and Daily Reads without having to reset the date range</a:t>
            </a:r>
            <a:endParaRPr lang="en-US" sz="2100" dirty="0">
              <a:cs typeface="Aharoni" pitchFamily="2" charset="-79"/>
            </a:endParaRPr>
          </a:p>
          <a:p>
            <a:pPr marL="857250" lvl="1" indent="-457200"/>
            <a:endParaRPr lang="en-US" sz="2000" dirty="0">
              <a:cs typeface="Aharoni" pitchFamily="2" charset="-79"/>
            </a:endParaRPr>
          </a:p>
          <a:p>
            <a:pPr marL="857250" lvl="1" indent="-457200"/>
            <a:endParaRPr lang="en-US" sz="2000" dirty="0">
              <a:cs typeface="Aharoni" pitchFamily="2" charset="-79"/>
            </a:endParaRPr>
          </a:p>
          <a:p>
            <a:pPr marL="0" indent="0">
              <a:buNone/>
            </a:pPr>
            <a:endParaRPr lang="en-US" sz="24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2134480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28</a:t>
            </a:fld>
            <a:endParaRPr lang="en-US"/>
          </a:p>
        </p:txBody>
      </p:sp>
      <p:sp>
        <p:nvSpPr>
          <p:cNvPr id="6" name="Content Placeholder 12"/>
          <p:cNvSpPr>
            <a:spLocks noGrp="1"/>
          </p:cNvSpPr>
          <p:nvPr>
            <p:ph idx="1"/>
          </p:nvPr>
        </p:nvSpPr>
        <p:spPr>
          <a:xfrm>
            <a:off x="594360" y="1600200"/>
            <a:ext cx="10698480" cy="4876800"/>
          </a:xfrm>
        </p:spPr>
        <p:txBody>
          <a:bodyPr>
            <a:normAutofit fontScale="92500" lnSpcReduction="20000"/>
          </a:bodyPr>
          <a:lstStyle/>
          <a:p>
            <a:pPr marL="457200" indent="-457200"/>
            <a:r>
              <a:rPr lang="en-US" sz="2400" dirty="0" smtClean="0">
                <a:cs typeface="Aharoni" pitchFamily="2" charset="-79"/>
              </a:rPr>
              <a:t>6 AMWG Change Requests Completed JDOA Estimation, Approved by RMS and Awaiting Prioritization </a:t>
            </a:r>
          </a:p>
          <a:p>
            <a:pPr marL="793750" lvl="1" indent="-457200"/>
            <a:r>
              <a:rPr lang="en-US" sz="2000" dirty="0" smtClean="0">
                <a:cs typeface="Aharoni" pitchFamily="2" charset="-79"/>
              </a:rPr>
              <a:t>AMWG CR 2013 001, AMWG CR 2013 003, AMWG CR 2013 004, AMWG CR 2013 008,  AMWG CR 2013 011, and AMWG CR 2013 015</a:t>
            </a:r>
          </a:p>
          <a:p>
            <a:pPr marL="520700" indent="-457200"/>
            <a:r>
              <a:rPr lang="en-US" sz="2400" dirty="0" smtClean="0">
                <a:cs typeface="Aharoni" pitchFamily="2" charset="-79"/>
              </a:rPr>
              <a:t>1 AMWG Change Request Completed JDOA Estimation Awaiting RMS Review in April</a:t>
            </a:r>
            <a:endParaRPr lang="en-US" sz="2200" dirty="0" smtClean="0">
              <a:cs typeface="Aharoni" pitchFamily="2" charset="-79"/>
            </a:endParaRPr>
          </a:p>
          <a:p>
            <a:pPr marL="857250" lvl="1" indent="-457200"/>
            <a:r>
              <a:rPr lang="en-US" sz="2200" dirty="0" smtClean="0">
                <a:cs typeface="Aharoni" pitchFamily="2" charset="-79"/>
              </a:rPr>
              <a:t>AMWG CR 2013 010</a:t>
            </a:r>
          </a:p>
          <a:p>
            <a:pPr marL="520700" indent="-457200"/>
            <a:r>
              <a:rPr lang="en-US" sz="2400" dirty="0" smtClean="0">
                <a:cs typeface="Aharoni" pitchFamily="2" charset="-79"/>
              </a:rPr>
              <a:t>2 AMWG Change Request Disapproved by RMS</a:t>
            </a:r>
            <a:endParaRPr lang="en-US" sz="2000" dirty="0" smtClean="0">
              <a:cs typeface="Aharoni" pitchFamily="2" charset="-79"/>
            </a:endParaRPr>
          </a:p>
          <a:p>
            <a:pPr marL="857250" lvl="1" indent="-457200"/>
            <a:r>
              <a:rPr lang="en-US" sz="2000" dirty="0" smtClean="0">
                <a:cs typeface="Aharoni" pitchFamily="2" charset="-79"/>
              </a:rPr>
              <a:t>AMWG CR 2014 018 and AMWG CR 2015 035</a:t>
            </a:r>
          </a:p>
          <a:p>
            <a:pPr marL="520700" indent="-457200"/>
            <a:r>
              <a:rPr lang="en-US" sz="2400" dirty="0" smtClean="0">
                <a:cs typeface="Aharoni" pitchFamily="2" charset="-79"/>
              </a:rPr>
              <a:t>11 AMWG Change Requests Completed JDOA Estimation Review by AMWG 3/25/15</a:t>
            </a:r>
          </a:p>
          <a:p>
            <a:pPr marL="857250" lvl="1" indent="-457200"/>
            <a:r>
              <a:rPr lang="en-US" sz="2000" dirty="0">
                <a:cs typeface="Aharoni" pitchFamily="2" charset="-79"/>
              </a:rPr>
              <a:t>AMWG CR 2015 019 through AMWG CR 2015 029</a:t>
            </a:r>
          </a:p>
          <a:p>
            <a:pPr marL="520700" indent="-457200"/>
            <a:r>
              <a:rPr lang="en-US" sz="2400" dirty="0" smtClean="0">
                <a:cs typeface="Aharoni" pitchFamily="2" charset="-79"/>
              </a:rPr>
              <a:t>9 AMWG Change Requests Approved by AMWG 2/20/15 in Process of JDOA Estimation</a:t>
            </a:r>
          </a:p>
          <a:p>
            <a:pPr marL="857250" lvl="1" indent="-457200"/>
            <a:r>
              <a:rPr lang="en-US" sz="2000" dirty="0" smtClean="0">
                <a:cs typeface="Aharoni" pitchFamily="2" charset="-79"/>
              </a:rPr>
              <a:t>AMWG CR 2015 030 through AMWG CR 2015 039 (Except 2015 035 Disapproved by RMS listed above)</a:t>
            </a:r>
            <a:endParaRPr lang="en-US" sz="20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1114790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8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Review CRs Needing Further Discussion, Clarification or Re-Estimation</a:t>
            </a:r>
            <a:endParaRPr lang="en-US" sz="3200" dirty="0"/>
          </a:p>
        </p:txBody>
      </p:sp>
    </p:spTree>
    <p:extLst>
      <p:ext uri="{BB962C8B-B14F-4D97-AF65-F5344CB8AC3E}">
        <p14:creationId xmlns:p14="http://schemas.microsoft.com/office/powerpoint/2010/main" val="2258502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97482023"/>
              </p:ext>
            </p:extLst>
          </p:nvPr>
        </p:nvGraphicFramePr>
        <p:xfrm>
          <a:off x="297180" y="914400"/>
          <a:ext cx="11318267" cy="594360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20 – 40K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 </a:t>
                      </a:r>
                      <a:endParaRPr lang="en-US" sz="1200" dirty="0"/>
                    </a:p>
                  </a:txBody>
                  <a:tcPr marL="118872" marR="118872" anchor="ctr"/>
                </a:tc>
                <a:tc>
                  <a:txBody>
                    <a:bodyPr/>
                    <a:lstStyle/>
                    <a:p>
                      <a:r>
                        <a:rPr lang="en-US" sz="1200" dirty="0" smtClean="0">
                          <a:latin typeface="Arial" pitchFamily="34" charset="0"/>
                          <a:cs typeface="Arial" pitchFamily="34" charset="0"/>
                        </a:rPr>
                        <a:t>20 – 40K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 </a:t>
                      </a:r>
                      <a:endParaRPr lang="en-US" sz="1200" dirty="0"/>
                    </a:p>
                  </a:txBody>
                  <a:tcPr marL="118872" marR="118872" anchor="ctr"/>
                </a:tc>
                <a:tc>
                  <a:txBody>
                    <a:bodyPr/>
                    <a:lstStyle/>
                    <a:p>
                      <a:r>
                        <a:rPr lang="en-US" sz="1200" dirty="0" smtClean="0">
                          <a:latin typeface="Arial" pitchFamily="34" charset="0"/>
                          <a:cs typeface="Arial" pitchFamily="34" charset="0"/>
                        </a:rPr>
                        <a:t>40 – 60K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20 – 40K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t>Awaiting RMS Approval in April</a:t>
                      </a:r>
                      <a:endParaRPr lang="en-US" sz="1200" dirty="0"/>
                    </a:p>
                  </a:txBody>
                  <a:tcPr marL="118872" marR="118872" anchor="ctr"/>
                </a:tc>
                <a:tc>
                  <a:txBody>
                    <a:bodyPr/>
                    <a:lstStyle/>
                    <a:p>
                      <a:r>
                        <a:rPr lang="en-US" sz="1200" dirty="0" smtClean="0">
                          <a:latin typeface="Arial" pitchFamily="34" charset="0"/>
                          <a:cs typeface="Arial" pitchFamily="34" charset="0"/>
                        </a:rPr>
                        <a:t>40 – 60K</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658744521"/>
              </p:ext>
            </p:extLst>
          </p:nvPr>
        </p:nvGraphicFramePr>
        <p:xfrm>
          <a:off x="5943600" y="1447800"/>
          <a:ext cx="914400" cy="304800"/>
        </p:xfrm>
        <a:graphic>
          <a:graphicData uri="http://schemas.openxmlformats.org/presentationml/2006/ole">
            <mc:AlternateContent xmlns:mc="http://schemas.openxmlformats.org/markup-compatibility/2006">
              <mc:Choice xmlns:v="urn:schemas-microsoft-com:vml" Requires="v">
                <p:oleObj spid="_x0000_s746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943600" y="14478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19075336"/>
              </p:ext>
            </p:extLst>
          </p:nvPr>
        </p:nvGraphicFramePr>
        <p:xfrm>
          <a:off x="5943600" y="2057401"/>
          <a:ext cx="914400" cy="304799"/>
        </p:xfrm>
        <a:graphic>
          <a:graphicData uri="http://schemas.openxmlformats.org/presentationml/2006/ole">
            <mc:AlternateContent xmlns:mc="http://schemas.openxmlformats.org/markup-compatibility/2006">
              <mc:Choice xmlns:v="urn:schemas-microsoft-com:vml" Requires="v">
                <p:oleObj spid="_x0000_s7461" name="Document" showAsIcon="1" r:id="rId6" imgW="914400" imgH="792360" progId="Word.Document.8">
                  <p:embed/>
                </p:oleObj>
              </mc:Choice>
              <mc:Fallback>
                <p:oleObj name="Document" showAsIcon="1" r:id="rId6" imgW="914400" imgH="792360" progId="Word.Document.8">
                  <p:embed/>
                  <p:pic>
                    <p:nvPicPr>
                      <p:cNvPr id="0" name=""/>
                      <p:cNvPicPr/>
                      <p:nvPr/>
                    </p:nvPicPr>
                    <p:blipFill>
                      <a:blip r:embed="rId7"/>
                      <a:stretch>
                        <a:fillRect/>
                      </a:stretch>
                    </p:blipFill>
                    <p:spPr>
                      <a:xfrm>
                        <a:off x="5943600" y="2057401"/>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76481456"/>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7462"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75915735"/>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7463"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64614170"/>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7464" name="Document" showAsIcon="1" r:id="rId12" imgW="914400" imgH="792360" progId="Word.Document.8">
                  <p:embed/>
                </p:oleObj>
              </mc:Choice>
              <mc:Fallback>
                <p:oleObj name="Document" showAsIcon="1" r:id="rId12" imgW="914400" imgH="792360" progId="Word.Document.8">
                  <p:embed/>
                  <p:pic>
                    <p:nvPicPr>
                      <p:cNvPr id="0" name=""/>
                      <p:cNvPicPr/>
                      <p:nvPr/>
                    </p:nvPicPr>
                    <p:blipFill>
                      <a:blip r:embed="rId13"/>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15634531"/>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7465"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87628879"/>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7466"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98973259"/>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7467" name="Document" showAsIcon="1" r:id="rId18" imgW="914400" imgH="792360" progId="Word.Document.8">
                  <p:embed/>
                </p:oleObj>
              </mc:Choice>
              <mc:Fallback>
                <p:oleObj name="Document" showAsIcon="1" r:id="rId18" imgW="914400" imgH="792360" progId="Word.Document.8">
                  <p:embed/>
                  <p:pic>
                    <p:nvPicPr>
                      <p:cNvPr id="0" name=""/>
                      <p:cNvPicPr/>
                      <p:nvPr/>
                    </p:nvPicPr>
                    <p:blipFill>
                      <a:blip r:embed="rId19"/>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82693621"/>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7468"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7609899"/>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7469"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568606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45677731"/>
              </p:ext>
            </p:extLst>
          </p:nvPr>
        </p:nvGraphicFramePr>
        <p:xfrm>
          <a:off x="297180" y="472440"/>
          <a:ext cx="11318266" cy="6156960"/>
        </p:xfrm>
        <a:graphic>
          <a:graphicData uri="http://schemas.openxmlformats.org/drawingml/2006/table">
            <a:tbl>
              <a:tblPr firstRow="1" bandRow="1">
                <a:tableStyleId>{5940675A-B579-460E-94D1-54222C63F5DA}</a:tableStyleId>
              </a:tblPr>
              <a:tblGrid>
                <a:gridCol w="5253856"/>
                <a:gridCol w="1313464"/>
                <a:gridCol w="1746100"/>
                <a:gridCol w="16689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20 – 40K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Q4 2014 Delivered</a:t>
                      </a:r>
                      <a:endParaRPr lang="en-US" sz="1200" dirty="0"/>
                    </a:p>
                  </a:txBody>
                  <a:tcPr marL="118872" marR="118872" anchor="ctr"/>
                </a:tc>
                <a:tc>
                  <a:txBody>
                    <a:bodyPr/>
                    <a:lstStyle/>
                    <a:p>
                      <a:r>
                        <a:rPr lang="en-US" sz="1200" dirty="0" smtClean="0"/>
                        <a:t>Included in Third-Party</a:t>
                      </a:r>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tc>
                <a:tc>
                  <a:txBody>
                    <a:bodyPr/>
                    <a:lstStyle/>
                    <a:p>
                      <a:r>
                        <a:rPr lang="en-US" sz="1200" dirty="0" smtClean="0"/>
                        <a:t>Q4 2014 Delivered</a:t>
                      </a:r>
                      <a:endParaRPr lang="en-US" sz="1200" dirty="0"/>
                    </a:p>
                  </a:txBody>
                  <a:tcPr marL="118872" marR="118872" anchor="ctr"/>
                </a:tc>
                <a:tc>
                  <a:txBody>
                    <a:bodyPr/>
                    <a:lstStyle/>
                    <a:p>
                      <a:r>
                        <a:rPr lang="en-US" sz="1200" dirty="0" smtClean="0"/>
                        <a:t>Included in Third-Party</a:t>
                      </a:r>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tc>
                <a:tc>
                  <a:txBody>
                    <a:bodyPr/>
                    <a:lstStyle/>
                    <a:p>
                      <a:r>
                        <a:rPr lang="en-US" sz="1200" dirty="0" smtClean="0"/>
                        <a:t>2015 Next Release</a:t>
                      </a:r>
                      <a:endParaRPr lang="en-US" sz="1200" dirty="0"/>
                    </a:p>
                  </a:txBody>
                  <a:tcPr marL="118872" marR="118872" anchor="ctr"/>
                </a:tc>
                <a:tc>
                  <a:txBody>
                    <a:bodyPr/>
                    <a:lstStyle/>
                    <a:p>
                      <a:r>
                        <a:rPr lang="en-US" sz="1200" dirty="0" smtClean="0"/>
                        <a:t>Included in Usability</a:t>
                      </a:r>
                      <a:endParaRPr lang="en-US" sz="1200" dirty="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40 – 60K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Q3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tc>
                <a:tc>
                  <a:txBody>
                    <a:bodyPr/>
                    <a:lstStyle/>
                    <a:p>
                      <a:r>
                        <a:rPr lang="en-US" sz="1200" dirty="0" smtClean="0"/>
                        <a:t>Q4 2013 Delivered</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To</a:t>
                      </a:r>
                      <a:r>
                        <a:rPr lang="en-US" sz="1100" b="0" baseline="0" dirty="0" smtClean="0">
                          <a:solidFill>
                            <a:schemeClr val="accent1"/>
                          </a:solidFill>
                        </a:rPr>
                        <a:t> Begin After Q1 2015</a:t>
                      </a:r>
                      <a:endParaRPr lang="en-US" sz="1100" b="0" dirty="0" smtClean="0">
                        <a:solidFill>
                          <a:schemeClr val="accent1"/>
                        </a:solidFill>
                      </a:endParaRPr>
                    </a:p>
                  </a:txBody>
                  <a:tcPr marL="118872" marR="118872" anchor="ctr"/>
                </a:tc>
                <a:tc>
                  <a:txBody>
                    <a:bodyPr/>
                    <a:lstStyle/>
                    <a:p>
                      <a:r>
                        <a:rPr lang="en-US" sz="1200" baseline="0" dirty="0" smtClean="0"/>
                        <a:t>Awaiting JDOA Estimate</a:t>
                      </a:r>
                      <a:endParaRPr lang="en-US" sz="1200" dirty="0"/>
                    </a:p>
                  </a:txBody>
                  <a:tcPr marL="118872" marR="118872" anchor="ctr"/>
                </a:tc>
                <a:tc>
                  <a:txBody>
                    <a:bodyPr/>
                    <a:lstStyle/>
                    <a:p>
                      <a:r>
                        <a:rPr lang="en-US" sz="1000" dirty="0" smtClean="0">
                          <a:latin typeface="Arial" pitchFamily="34" charset="0"/>
                          <a:cs typeface="Arial" pitchFamily="34" charset="0"/>
                        </a:rPr>
                        <a:t>Will Be Estimated After New Infrastructure</a:t>
                      </a:r>
                      <a:r>
                        <a:rPr lang="en-US" sz="1000" baseline="0" dirty="0" smtClean="0">
                          <a:latin typeface="Arial" pitchFamily="34" charset="0"/>
                          <a:cs typeface="Arial" pitchFamily="34" charset="0"/>
                        </a:rPr>
                        <a:t> Implemented in Q1 2015</a:t>
                      </a:r>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Disapproved 3/3/15</a:t>
                      </a:r>
                      <a:endParaRPr lang="en-US" sz="1200" dirty="0"/>
                    </a:p>
                  </a:txBody>
                  <a:tcPr marL="118872" marR="118872" anchor="ctr"/>
                </a:tc>
                <a:tc>
                  <a:txBody>
                    <a:bodyPr/>
                    <a:lstStyle/>
                    <a:p>
                      <a:r>
                        <a:rPr lang="en-US" sz="1200" dirty="0" smtClean="0">
                          <a:latin typeface="Arial" pitchFamily="34" charset="0"/>
                          <a:cs typeface="Arial" pitchFamily="34" charset="0"/>
                        </a:rPr>
                        <a:t>40 – 60K</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12607952"/>
              </p:ext>
            </p:extLst>
          </p:nvPr>
        </p:nvGraphicFramePr>
        <p:xfrm>
          <a:off x="5715000" y="1113536"/>
          <a:ext cx="914400" cy="320675"/>
        </p:xfrm>
        <a:graphic>
          <a:graphicData uri="http://schemas.openxmlformats.org/presentationml/2006/ole">
            <mc:AlternateContent xmlns:mc="http://schemas.openxmlformats.org/markup-compatibility/2006">
              <mc:Choice xmlns:v="urn:schemas-microsoft-com:vml" Requires="v">
                <p:oleObj spid="_x0000_s8426"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15000" y="1113536"/>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6819287"/>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8427"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6464481"/>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8428"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55405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8429"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1948792"/>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8430"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17215212"/>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8431"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85546911"/>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8432" name="Document" showAsIcon="1" r:id="rId15" imgW="914400" imgH="771480" progId="Word.Document.8">
                  <p:embed/>
                </p:oleObj>
              </mc:Choice>
              <mc:Fallback>
                <p:oleObj name="Document" showAsIcon="1" r:id="rId15" imgW="914400" imgH="771480" progId="Word.Document.8">
                  <p:embed/>
                  <p:pic>
                    <p:nvPicPr>
                      <p:cNvPr id="0" name=""/>
                      <p:cNvPicPr/>
                      <p:nvPr/>
                    </p:nvPicPr>
                    <p:blipFill>
                      <a:blip r:embed="rId16"/>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44851983"/>
              </p:ext>
            </p:extLst>
          </p:nvPr>
        </p:nvGraphicFramePr>
        <p:xfrm>
          <a:off x="5715000" y="6274064"/>
          <a:ext cx="838200" cy="507736"/>
        </p:xfrm>
        <a:graphic>
          <a:graphicData uri="http://schemas.openxmlformats.org/presentationml/2006/ole">
            <mc:AlternateContent xmlns:mc="http://schemas.openxmlformats.org/markup-compatibility/2006">
              <mc:Choice xmlns:v="urn:schemas-microsoft-com:vml" Requires="v">
                <p:oleObj spid="_x0000_s8433"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15000" y="6274064"/>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2428407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35379173"/>
              </p:ext>
            </p:extLst>
          </p:nvPr>
        </p:nvGraphicFramePr>
        <p:xfrm>
          <a:off x="297180" y="350520"/>
          <a:ext cx="11318266" cy="5669280"/>
        </p:xfrm>
        <a:graphic>
          <a:graphicData uri="http://schemas.openxmlformats.org/drawingml/2006/table">
            <a:tbl>
              <a:tblPr firstRow="1" bandRow="1">
                <a:tableStyleId>{5940675A-B579-460E-94D1-54222C63F5DA}</a:tableStyleId>
              </a:tblPr>
              <a:tblGrid>
                <a:gridCol w="5253856"/>
                <a:gridCol w="1611764"/>
                <a:gridCol w="14478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a:t>
                      </a:r>
                      <a:r>
                        <a:rPr lang="en-US" sz="1200" baseline="0" dirty="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20 – 40K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40 - 60K </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40 - 60K </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20 – 40K</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60 – 120K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40 - 60K </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60 – 120K</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0 – 20K</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20 – 40K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Awaiting  AMWG</a:t>
                      </a:r>
                      <a:r>
                        <a:rPr lang="en-US" sz="1200" baseline="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0 – 20K</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a:t>
                      </a:r>
                      <a:r>
                        <a:rPr lang="en-US" sz="1200" baseline="0" dirty="0" smtClean="0"/>
                        <a:t> Review 3/25/15</a:t>
                      </a:r>
                      <a:endParaRPr lang="en-US" sz="1200" dirty="0" smtClean="0"/>
                    </a:p>
                  </a:txBody>
                  <a:tcPr marL="118872" marR="118872" anchor="ctr"/>
                </a:tc>
                <a:tc>
                  <a:txBody>
                    <a:bodyPr/>
                    <a:lstStyle/>
                    <a:p>
                      <a:r>
                        <a:rPr lang="en-US" sz="1200" dirty="0" smtClean="0">
                          <a:latin typeface="Arial" pitchFamily="34" charset="0"/>
                          <a:cs typeface="Arial" pitchFamily="34" charset="0"/>
                        </a:rPr>
                        <a:t>60 – 120K</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76783697"/>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9537"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6807045"/>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9538"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6922826"/>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9539"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80491848"/>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9540"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5389619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9541"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2162283"/>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9542"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49730330"/>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9543"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45340689"/>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9544"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04810944"/>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9545"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26231638"/>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9546"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7497045"/>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9547"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3387862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093236"/>
              </p:ext>
            </p:extLst>
          </p:nvPr>
        </p:nvGraphicFramePr>
        <p:xfrm>
          <a:off x="297180" y="350520"/>
          <a:ext cx="11318266" cy="5512816"/>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SFTPS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JDOA Estimate on Hold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accent3">
                              <a:lumMod val="50000"/>
                            </a:schemeClr>
                          </a:solidFill>
                        </a:rPr>
                        <a:t>Disapproved by RMS 3/3/15</a:t>
                      </a: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09170876"/>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0448"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4022588"/>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0449"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1679344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045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06641771"/>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0451"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4448756"/>
              </p:ext>
            </p:extLst>
          </p:nvPr>
        </p:nvGraphicFramePr>
        <p:xfrm>
          <a:off x="5741670" y="2819400"/>
          <a:ext cx="963930" cy="380999"/>
        </p:xfrm>
        <a:graphic>
          <a:graphicData uri="http://schemas.openxmlformats.org/presentationml/2006/ole">
            <mc:AlternateContent xmlns:mc="http://schemas.openxmlformats.org/markup-compatibility/2006">
              <mc:Choice xmlns:v="urn:schemas-microsoft-com:vml" Requires="v">
                <p:oleObj spid="_x0000_s10452"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41670" y="28194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59645499"/>
              </p:ext>
            </p:extLst>
          </p:nvPr>
        </p:nvGraphicFramePr>
        <p:xfrm>
          <a:off x="5791200" y="3336925"/>
          <a:ext cx="914400" cy="320675"/>
        </p:xfrm>
        <a:graphic>
          <a:graphicData uri="http://schemas.openxmlformats.org/presentationml/2006/ole">
            <mc:AlternateContent xmlns:mc="http://schemas.openxmlformats.org/markup-compatibility/2006">
              <mc:Choice xmlns:v="urn:schemas-microsoft-com:vml" Requires="v">
                <p:oleObj spid="_x0000_s1045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3336925"/>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58305129"/>
              </p:ext>
            </p:extLst>
          </p:nvPr>
        </p:nvGraphicFramePr>
        <p:xfrm>
          <a:off x="5791200" y="3886200"/>
          <a:ext cx="914400" cy="320675"/>
        </p:xfrm>
        <a:graphic>
          <a:graphicData uri="http://schemas.openxmlformats.org/presentationml/2006/ole">
            <mc:AlternateContent xmlns:mc="http://schemas.openxmlformats.org/markup-compatibility/2006">
              <mc:Choice xmlns:v="urn:schemas-microsoft-com:vml" Requires="v">
                <p:oleObj spid="_x0000_s10454"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1200" y="3886200"/>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81828769"/>
              </p:ext>
            </p:extLst>
          </p:nvPr>
        </p:nvGraphicFramePr>
        <p:xfrm>
          <a:off x="5791200" y="4343400"/>
          <a:ext cx="914400" cy="244475"/>
        </p:xfrm>
        <a:graphic>
          <a:graphicData uri="http://schemas.openxmlformats.org/presentationml/2006/ole">
            <mc:AlternateContent xmlns:mc="http://schemas.openxmlformats.org/markup-compatibility/2006">
              <mc:Choice xmlns:v="urn:schemas-microsoft-com:vml" Requires="v">
                <p:oleObj spid="_x0000_s10455"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1200" y="4343400"/>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37159166"/>
              </p:ext>
            </p:extLst>
          </p:nvPr>
        </p:nvGraphicFramePr>
        <p:xfrm>
          <a:off x="5791200" y="4708525"/>
          <a:ext cx="914400" cy="320675"/>
        </p:xfrm>
        <a:graphic>
          <a:graphicData uri="http://schemas.openxmlformats.org/presentationml/2006/ole">
            <mc:AlternateContent xmlns:mc="http://schemas.openxmlformats.org/markup-compatibility/2006">
              <mc:Choice xmlns:v="urn:schemas-microsoft-com:vml" Requires="v">
                <p:oleObj spid="_x0000_s10456"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47085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94906385"/>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0457"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1200" y="5165725"/>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3493366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Categorization of SMT RMS Approved </a:t>
            </a:r>
            <a:br>
              <a:rPr lang="en-US" sz="3600" b="1" dirty="0" smtClean="0"/>
            </a:br>
            <a:r>
              <a:rPr lang="en-US" sz="3600" b="1" dirty="0" smtClean="0"/>
              <a:t>AMWG CRs</a:t>
            </a:r>
            <a:endParaRPr lang="en-US" sz="3600" dirty="0"/>
          </a:p>
        </p:txBody>
      </p:sp>
    </p:spTree>
    <p:extLst>
      <p:ext uri="{BB962C8B-B14F-4D97-AF65-F5344CB8AC3E}">
        <p14:creationId xmlns:p14="http://schemas.microsoft.com/office/powerpoint/2010/main" val="3739467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2800" smtClean="0"/>
              <a:t>Rough Order Of Magnitude (ROM) Effort Classification</a:t>
            </a:r>
          </a:p>
        </p:txBody>
      </p:sp>
      <p:sp>
        <p:nvSpPr>
          <p:cNvPr id="54275" name="TextBox 1"/>
          <p:cNvSpPr txBox="1">
            <a:spLocks noChangeArrowheads="1"/>
          </p:cNvSpPr>
          <p:nvPr/>
        </p:nvSpPr>
        <p:spPr bwMode="auto">
          <a:xfrm>
            <a:off x="1235075" y="5172075"/>
            <a:ext cx="93710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i="0">
                <a:solidFill>
                  <a:schemeClr val="accent1"/>
                </a:solidFill>
                <a:ea typeface="ＭＳ Ｐゴシック" pitchFamily="34" charset="-128"/>
              </a:rPr>
              <a:t>These are rough order of magnitudes and do not include project ramp-up and testing effort (SIT &amp; UAT) and only assumes unit testing. Actual estimates could vary significantly depending on requirements.</a:t>
            </a:r>
          </a:p>
          <a:p>
            <a:pPr eaLnBrk="1" hangingPunct="1"/>
            <a:r>
              <a:rPr lang="en-US" altLang="en-US" i="0">
                <a:solidFill>
                  <a:schemeClr val="accent1"/>
                </a:solidFill>
                <a:ea typeface="ＭＳ Ｐゴシック" pitchFamily="34" charset="-128"/>
              </a:rPr>
              <a:t>Ramp-up and testing would be 20 to 40% of the overall effort (needs minimum by in)</a:t>
            </a: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dirty="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dirty="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79490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6FC2482E-E57B-4150-A532-D42D90F15197}" type="slidenum">
              <a:rPr lang="en-US" altLang="en-US" sz="800" i="0"/>
              <a:pPr eaLnBrk="1" hangingPunct="1"/>
              <a:t>5</a:t>
            </a:fld>
            <a:endParaRPr lang="en-US" altLang="en-US" sz="800" i="0"/>
          </a:p>
        </p:txBody>
      </p:sp>
      <p:sp>
        <p:nvSpPr>
          <p:cNvPr id="22531"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BB2B58F5-E94F-473B-B295-B1160CD048DE}" type="slidenum">
              <a:rPr lang="en-US" altLang="en-US" sz="1000" i="0">
                <a:solidFill>
                  <a:schemeClr val="bg1"/>
                </a:solidFill>
              </a:rPr>
              <a:pPr eaLnBrk="1" hangingPunct="1"/>
              <a:t>5</a:t>
            </a:fld>
            <a:endParaRPr lang="en-US" altLang="en-US" sz="1000" i="0">
              <a:solidFill>
                <a:schemeClr val="bg1"/>
              </a:solidFill>
            </a:endParaRPr>
          </a:p>
        </p:txBody>
      </p:sp>
      <p:sp>
        <p:nvSpPr>
          <p:cNvPr id="16388" name="Rectangle 5"/>
          <p:cNvSpPr>
            <a:spLocks noGrp="1" noChangeArrowheads="1"/>
          </p:cNvSpPr>
          <p:nvPr>
            <p:ph type="ctrTitle" idx="4294967295"/>
          </p:nvPr>
        </p:nvSpPr>
        <p:spPr>
          <a:xfrm>
            <a:off x="1011238" y="2894013"/>
            <a:ext cx="10102850" cy="1585912"/>
          </a:xfrm>
        </p:spPr>
        <p:txBody>
          <a:bodyPr anchor="t"/>
          <a:lstStyle/>
          <a:p>
            <a:pPr algn="ctr">
              <a:defRPr/>
            </a:pPr>
            <a:r>
              <a:rPr lang="en-US" altLang="en-US" sz="3700" dirty="0" smtClean="0">
                <a:solidFill>
                  <a:schemeClr val="accent1"/>
                </a:solidFill>
              </a:rPr>
              <a:t>AMWG CR 2015-21</a:t>
            </a:r>
            <a:br>
              <a:rPr lang="en-US" altLang="en-US" sz="3700" dirty="0" smtClean="0">
                <a:solidFill>
                  <a:schemeClr val="accent1"/>
                </a:solidFill>
              </a:rPr>
            </a:br>
            <a:r>
              <a:rPr lang="en-US" sz="4000" kern="1200" dirty="0" smtClean="0">
                <a:solidFill>
                  <a:schemeClr val="tx1"/>
                </a:solidFill>
              </a:rPr>
              <a:t> </a:t>
            </a:r>
            <a:r>
              <a:rPr lang="en-US" altLang="en-US" sz="3700" dirty="0" smtClean="0">
                <a:solidFill>
                  <a:schemeClr val="accent1"/>
                </a:solidFill>
              </a:rPr>
              <a:t>Improve REP of Record (ROR) search criteria, used during the customer registration process</a:t>
            </a:r>
          </a:p>
        </p:txBody>
      </p:sp>
    </p:spTree>
    <p:extLst>
      <p:ext uri="{BB962C8B-B14F-4D97-AF65-F5344CB8AC3E}">
        <p14:creationId xmlns:p14="http://schemas.microsoft.com/office/powerpoint/2010/main" val="2899420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altLang="en-US" b="1" smtClean="0"/>
              <a:t>AMWG CR 2015-21</a:t>
            </a:r>
            <a:br>
              <a:rPr lang="en-US" altLang="en-US" b="1" smtClean="0"/>
            </a:br>
            <a:r>
              <a:rPr lang="en-US" altLang="en-US" b="1" smtClean="0"/>
              <a:t> Improve REP of Record (ROR) search criteria, used during the customer registration process</a:t>
            </a:r>
            <a:r>
              <a:rPr lang="en-US" altLang="en-US" smtClean="0"/>
              <a:t/>
            </a:r>
            <a:br>
              <a:rPr lang="en-US" altLang="en-US" smtClean="0"/>
            </a:br>
            <a:endParaRPr lang="en-US" altLang="en-US" smtClean="0"/>
          </a:p>
        </p:txBody>
      </p:sp>
      <p:sp>
        <p:nvSpPr>
          <p:cNvPr id="235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DE943F23-9336-4279-8DC2-EE20CCB54810}" type="slidenum">
              <a:rPr lang="en-US" altLang="en-US" i="0" smtClean="0"/>
              <a:pPr/>
              <a:t>6</a:t>
            </a:fld>
            <a:endParaRPr lang="en-US" altLang="en-US" i="0" smtClean="0"/>
          </a:p>
        </p:txBody>
      </p:sp>
      <p:sp>
        <p:nvSpPr>
          <p:cNvPr id="23556" name="Text Box 14"/>
          <p:cNvSpPr txBox="1">
            <a:spLocks noChangeArrowheads="1"/>
          </p:cNvSpPr>
          <p:nvPr/>
        </p:nvSpPr>
        <p:spPr bwMode="auto">
          <a:xfrm>
            <a:off x="207963" y="1309688"/>
            <a:ext cx="25273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Existing Production Behavior </a:t>
            </a:r>
          </a:p>
          <a:p>
            <a:pPr eaLnBrk="1" hangingPunct="1"/>
            <a:endParaRPr lang="en-US" altLang="en-US" sz="1200" i="0">
              <a:solidFill>
                <a:srgbClr val="004080"/>
              </a:solidFill>
              <a:ea typeface="MS Mincho" pitchFamily="49" charset="-128"/>
            </a:endParaRPr>
          </a:p>
          <a:p>
            <a:pPr eaLnBrk="1" hangingPunct="1"/>
            <a:r>
              <a:rPr lang="en-US" altLang="en-US" sz="1200" i="0"/>
              <a:t>REP of Record (ROR) search criteria, used during the customer registration process requires * (asterisk) for a wild character search.</a:t>
            </a:r>
          </a:p>
          <a:p>
            <a:pPr eaLnBrk="1" hangingPunct="1">
              <a:buFont typeface="Wingdings" pitchFamily="2" charset="2"/>
              <a:buNone/>
            </a:pPr>
            <a:endParaRPr lang="en-US" altLang="en-US" sz="1200" i="0"/>
          </a:p>
          <a:p>
            <a:pPr eaLnBrk="1" hangingPunct="1"/>
            <a:endParaRPr lang="en-US" altLang="en-US" sz="1200" i="0">
              <a:solidFill>
                <a:srgbClr val="004080"/>
              </a:solidFill>
              <a:ea typeface="MS Mincho" pitchFamily="49" charset="-128"/>
            </a:endParaRPr>
          </a:p>
        </p:txBody>
      </p:sp>
      <p:sp>
        <p:nvSpPr>
          <p:cNvPr id="23557" name="Rectangle 19"/>
          <p:cNvSpPr>
            <a:spLocks noChangeArrowheads="1"/>
          </p:cNvSpPr>
          <p:nvPr/>
        </p:nvSpPr>
        <p:spPr bwMode="auto">
          <a:xfrm>
            <a:off x="10494963" y="1365250"/>
            <a:ext cx="1154112" cy="46355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909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pic>
      <p:sp>
        <p:nvSpPr>
          <p:cNvPr id="23559" name="AutoShape 25"/>
          <p:cNvSpPr>
            <a:spLocks/>
          </p:cNvSpPr>
          <p:nvPr/>
        </p:nvSpPr>
        <p:spPr bwMode="auto">
          <a:xfrm>
            <a:off x="26988" y="3246438"/>
            <a:ext cx="2609850" cy="968375"/>
          </a:xfrm>
          <a:prstGeom prst="borderCallout2">
            <a:avLst>
              <a:gd name="adj1" fmla="val 12949"/>
              <a:gd name="adj2" fmla="val 101824"/>
              <a:gd name="adj3" fmla="val 5023"/>
              <a:gd name="adj4" fmla="val 109255"/>
              <a:gd name="adj5" fmla="val -37866"/>
              <a:gd name="adj6" fmla="val 115620"/>
            </a:avLst>
          </a:prstGeom>
          <a:solidFill>
            <a:schemeClr val="bg1"/>
          </a:solidFill>
          <a:ln w="12700">
            <a:solidFill>
              <a:srgbClr val="002060"/>
            </a:solidFill>
            <a:miter lim="800000"/>
            <a:headEnd/>
            <a:tailEnd/>
          </a:ln>
        </p:spPr>
        <p:txBody>
          <a:bodyPr lIns="45717" tIns="45717" rIns="45717" bIns="45717"/>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t>REP Name Search using * (asterisk)</a:t>
            </a:r>
          </a:p>
          <a:p>
            <a:r>
              <a:rPr lang="en-US" altLang="en-US" sz="1200" i="0"/>
              <a:t>results in list of REPs starts with the typed letters</a:t>
            </a:r>
          </a:p>
          <a:p>
            <a:pPr algn="ctr"/>
            <a:endParaRPr lang="en-US" altLang="en-US" sz="1200" i="0"/>
          </a:p>
        </p:txBody>
      </p:sp>
      <p:sp>
        <p:nvSpPr>
          <p:cNvPr id="23560" name="Rectangle 1"/>
          <p:cNvSpPr>
            <a:spLocks noChangeArrowheads="1"/>
          </p:cNvSpPr>
          <p:nvPr/>
        </p:nvSpPr>
        <p:spPr bwMode="auto">
          <a:xfrm>
            <a:off x="2959100" y="2538413"/>
            <a:ext cx="2074863" cy="403225"/>
          </a:xfrm>
          <a:prstGeom prst="rect">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
        <p:nvSpPr>
          <p:cNvPr id="23561" name="Rectangle 8"/>
          <p:cNvSpPr>
            <a:spLocks noChangeArrowheads="1"/>
          </p:cNvSpPr>
          <p:nvPr/>
        </p:nvSpPr>
        <p:spPr bwMode="auto">
          <a:xfrm>
            <a:off x="2959100" y="3495675"/>
            <a:ext cx="4027488" cy="922338"/>
          </a:xfrm>
          <a:prstGeom prst="rect">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418486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n-US" altLang="en-US" b="1" smtClean="0"/>
              <a:t>AMWG CR 2015-21</a:t>
            </a:r>
            <a:br>
              <a:rPr lang="en-US" altLang="en-US" b="1" smtClean="0"/>
            </a:br>
            <a:r>
              <a:rPr lang="en-US" altLang="en-US" b="1" smtClean="0"/>
              <a:t> Improve REP of Record (ROR) search criteria, used during the customer registration process </a:t>
            </a:r>
            <a:r>
              <a:rPr lang="en-US" altLang="en-US" smtClean="0"/>
              <a:t/>
            </a:r>
            <a:br>
              <a:rPr lang="en-US" altLang="en-US" smtClean="0"/>
            </a:br>
            <a:endParaRPr lang="en-US" altLang="en-US" smtClean="0"/>
          </a:p>
        </p:txBody>
      </p:sp>
      <p:sp>
        <p:nvSpPr>
          <p:cNvPr id="245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491E64E4-DEDD-4F40-9671-D117E3078ABD}" type="slidenum">
              <a:rPr lang="en-US" altLang="en-US" i="0" smtClean="0"/>
              <a:pPr/>
              <a:t>7</a:t>
            </a:fld>
            <a:endParaRPr lang="en-US" altLang="en-US" i="0" smtClean="0"/>
          </a:p>
        </p:txBody>
      </p:sp>
      <p:sp>
        <p:nvSpPr>
          <p:cNvPr id="24580" name="Text Box 14"/>
          <p:cNvSpPr txBox="1">
            <a:spLocks noChangeArrowheads="1"/>
          </p:cNvSpPr>
          <p:nvPr/>
        </p:nvSpPr>
        <p:spPr bwMode="auto">
          <a:xfrm>
            <a:off x="207963" y="1309688"/>
            <a:ext cx="2527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Existing Production Behavior (cont)</a:t>
            </a:r>
          </a:p>
          <a:p>
            <a:pPr eaLnBrk="1" hangingPunct="1"/>
            <a:endParaRPr lang="en-US" altLang="en-US" sz="1200" i="0">
              <a:solidFill>
                <a:srgbClr val="004080"/>
              </a:solidFill>
              <a:ea typeface="MS Mincho" pitchFamily="49" charset="-128"/>
            </a:endParaRPr>
          </a:p>
          <a:p>
            <a:pPr eaLnBrk="1" hangingPunct="1"/>
            <a:r>
              <a:rPr lang="en-US" altLang="en-US" sz="1200" i="0"/>
              <a:t>REP of Record (ROR) search criteria, used during the customer registration process requires * (asterisk) for a wild character search.</a:t>
            </a:r>
          </a:p>
          <a:p>
            <a:pPr eaLnBrk="1" hangingPunct="1"/>
            <a:endParaRPr lang="en-US" altLang="en-US" sz="1200" i="0">
              <a:solidFill>
                <a:srgbClr val="004080"/>
              </a:solidFill>
              <a:ea typeface="MS Mincho" pitchFamily="49" charset="-128"/>
            </a:endParaRP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AutoShape 25"/>
          <p:cNvSpPr>
            <a:spLocks/>
          </p:cNvSpPr>
          <p:nvPr/>
        </p:nvSpPr>
        <p:spPr bwMode="auto">
          <a:xfrm>
            <a:off x="26988" y="3246438"/>
            <a:ext cx="2609850" cy="715962"/>
          </a:xfrm>
          <a:prstGeom prst="borderCallout2">
            <a:avLst>
              <a:gd name="adj1" fmla="val 12949"/>
              <a:gd name="adj2" fmla="val 101824"/>
              <a:gd name="adj3" fmla="val 5023"/>
              <a:gd name="adj4" fmla="val 109255"/>
              <a:gd name="adj5" fmla="val -14926"/>
              <a:gd name="adj6" fmla="val 114606"/>
            </a:avLst>
          </a:prstGeom>
          <a:solidFill>
            <a:schemeClr val="bg1"/>
          </a:solidFill>
          <a:ln w="12700">
            <a:solidFill>
              <a:srgbClr val="002060"/>
            </a:solidFill>
            <a:miter lim="800000"/>
            <a:headEnd/>
            <a:tailEnd/>
          </a:ln>
        </p:spPr>
        <p:txBody>
          <a:bodyPr lIns="45717" tIns="45717" rIns="45717" bIns="45717"/>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t>REP Name Search using only single character without wild character</a:t>
            </a:r>
          </a:p>
          <a:p>
            <a:pPr algn="ctr"/>
            <a:r>
              <a:rPr lang="en-US" altLang="en-US" sz="1200" i="0"/>
              <a:t>Results in no REPs</a:t>
            </a:r>
          </a:p>
        </p:txBody>
      </p:sp>
      <p:sp>
        <p:nvSpPr>
          <p:cNvPr id="24583" name="Rectangle 6"/>
          <p:cNvSpPr>
            <a:spLocks noChangeArrowheads="1"/>
          </p:cNvSpPr>
          <p:nvPr/>
        </p:nvSpPr>
        <p:spPr bwMode="auto">
          <a:xfrm>
            <a:off x="2914650" y="2843213"/>
            <a:ext cx="2074863" cy="403225"/>
          </a:xfrm>
          <a:prstGeom prst="rect">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73365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altLang="en-US" b="1" smtClean="0"/>
              <a:t>AMWG CR 2015-21</a:t>
            </a:r>
            <a:br>
              <a:rPr lang="en-US" altLang="en-US" b="1" smtClean="0"/>
            </a:br>
            <a:r>
              <a:rPr lang="en-US" altLang="en-US" b="1" smtClean="0"/>
              <a:t> Improve REP of Record (ROR) search criteria, used during the customer registration process </a:t>
            </a:r>
            <a:r>
              <a:rPr lang="en-US" altLang="en-US" smtClean="0"/>
              <a:t/>
            </a:r>
            <a:br>
              <a:rPr lang="en-US" altLang="en-US" smtClean="0"/>
            </a:br>
            <a:endParaRPr lang="en-US" altLang="en-US" smtClean="0"/>
          </a:p>
        </p:txBody>
      </p:sp>
      <p:sp>
        <p:nvSpPr>
          <p:cNvPr id="256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9AC1BCEA-0307-4083-86A3-CE85561247B7}" type="slidenum">
              <a:rPr lang="en-US" altLang="en-US" i="0" smtClean="0"/>
              <a:pPr/>
              <a:t>8</a:t>
            </a:fld>
            <a:endParaRPr lang="en-US" altLang="en-US" i="0" smtClean="0"/>
          </a:p>
        </p:txBody>
      </p:sp>
      <p:sp>
        <p:nvSpPr>
          <p:cNvPr id="25604" name="Text Box 14"/>
          <p:cNvSpPr txBox="1">
            <a:spLocks noChangeArrowheads="1"/>
          </p:cNvSpPr>
          <p:nvPr/>
        </p:nvSpPr>
        <p:spPr bwMode="auto">
          <a:xfrm>
            <a:off x="207963" y="1309688"/>
            <a:ext cx="25273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Business Requirement</a:t>
            </a:r>
          </a:p>
          <a:p>
            <a:pPr eaLnBrk="1" hangingPunct="1"/>
            <a:endParaRPr lang="en-US" altLang="en-US" sz="1200" i="0">
              <a:solidFill>
                <a:srgbClr val="004080"/>
              </a:solidFill>
              <a:ea typeface="MS Mincho" pitchFamily="49" charset="-128"/>
            </a:endParaRPr>
          </a:p>
          <a:p>
            <a:pPr eaLnBrk="1" hangingPunct="1"/>
            <a:r>
              <a:rPr lang="en-US" altLang="en-US" sz="1200" i="0"/>
              <a:t>REP of Record (ROR) should be able to search based on single character or few initial characters, during the customer registration process.</a:t>
            </a:r>
          </a:p>
          <a:p>
            <a:pPr eaLnBrk="1" hangingPunct="1">
              <a:buFont typeface="Wingdings" pitchFamily="2" charset="2"/>
              <a:buNone/>
            </a:pPr>
            <a:endParaRPr lang="en-US" altLang="en-US" sz="1200" i="0"/>
          </a:p>
          <a:p>
            <a:pPr eaLnBrk="1" hangingPunct="1"/>
            <a:endParaRPr lang="en-US" altLang="en-US" sz="1200" i="0">
              <a:solidFill>
                <a:srgbClr val="004080"/>
              </a:solidFill>
              <a:ea typeface="MS Mincho" pitchFamily="49" charset="-128"/>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AutoShape 25"/>
          <p:cNvSpPr>
            <a:spLocks/>
          </p:cNvSpPr>
          <p:nvPr/>
        </p:nvSpPr>
        <p:spPr bwMode="auto">
          <a:xfrm>
            <a:off x="26988" y="3246438"/>
            <a:ext cx="2609850" cy="968375"/>
          </a:xfrm>
          <a:prstGeom prst="borderCallout2">
            <a:avLst>
              <a:gd name="adj1" fmla="val 12949"/>
              <a:gd name="adj2" fmla="val 101824"/>
              <a:gd name="adj3" fmla="val 5023"/>
              <a:gd name="adj4" fmla="val 109255"/>
              <a:gd name="adj5" fmla="val -37866"/>
              <a:gd name="adj6" fmla="val 115620"/>
            </a:avLst>
          </a:prstGeom>
          <a:solidFill>
            <a:schemeClr val="bg1"/>
          </a:solidFill>
          <a:ln w="12700">
            <a:solidFill>
              <a:srgbClr val="002060"/>
            </a:solidFill>
            <a:miter lim="800000"/>
            <a:headEnd/>
            <a:tailEnd/>
          </a:ln>
        </p:spPr>
        <p:txBody>
          <a:bodyPr lIns="45717" tIns="45717" rIns="45717" bIns="45717"/>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altLang="en-US" sz="1200" i="0"/>
              <a:t>REP Name Search using single character (example – R) results in list of REPs starts with that letter. </a:t>
            </a:r>
          </a:p>
        </p:txBody>
      </p:sp>
      <p:sp>
        <p:nvSpPr>
          <p:cNvPr id="25607" name="Rectangle 6"/>
          <p:cNvSpPr>
            <a:spLocks noChangeArrowheads="1"/>
          </p:cNvSpPr>
          <p:nvPr/>
        </p:nvSpPr>
        <p:spPr bwMode="auto">
          <a:xfrm>
            <a:off x="2959100" y="2538413"/>
            <a:ext cx="2074863" cy="403225"/>
          </a:xfrm>
          <a:prstGeom prst="rect">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
        <p:nvSpPr>
          <p:cNvPr id="25608" name="Rectangle 7"/>
          <p:cNvSpPr>
            <a:spLocks noChangeArrowheads="1"/>
          </p:cNvSpPr>
          <p:nvPr/>
        </p:nvSpPr>
        <p:spPr bwMode="auto">
          <a:xfrm>
            <a:off x="2959100" y="3495675"/>
            <a:ext cx="4027488" cy="922338"/>
          </a:xfrm>
          <a:prstGeom prst="rect">
            <a:avLst/>
          </a:prstGeom>
          <a:noFill/>
          <a:ln w="190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
        <p:nvSpPr>
          <p:cNvPr id="25609" name="TextBox 1"/>
          <p:cNvSpPr txBox="1">
            <a:spLocks noChangeArrowheads="1"/>
          </p:cNvSpPr>
          <p:nvPr/>
        </p:nvSpPr>
        <p:spPr bwMode="auto">
          <a:xfrm>
            <a:off x="238125" y="5548313"/>
            <a:ext cx="104981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altLang="en-US" sz="1400">
                <a:solidFill>
                  <a:srgbClr val="FF0000"/>
                </a:solidFill>
              </a:rPr>
              <a:t>Note: Some of the problems reported by users are because they are using the name shown on their bill which could be a different brand or Doing Business As (DBA) entity name. The criteria needs to be further improved to include all relevant names in the selection list. </a:t>
            </a:r>
          </a:p>
        </p:txBody>
      </p:sp>
    </p:spTree>
    <p:extLst>
      <p:ext uri="{BB962C8B-B14F-4D97-AF65-F5344CB8AC3E}">
        <p14:creationId xmlns:p14="http://schemas.microsoft.com/office/powerpoint/2010/main" val="437810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863B9933-6573-465B-AB0E-F63AE7BFAD93}" type="slidenum">
              <a:rPr lang="en-US" altLang="en-US" sz="800" i="0"/>
              <a:pPr eaLnBrk="1" hangingPunct="1"/>
              <a:t>9</a:t>
            </a:fld>
            <a:endParaRPr lang="en-US" altLang="en-US" sz="800" i="0"/>
          </a:p>
        </p:txBody>
      </p:sp>
      <p:sp>
        <p:nvSpPr>
          <p:cNvPr id="52227"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A1E89634-482D-4844-BA6D-681586B419FB}" type="slidenum">
              <a:rPr lang="en-US" altLang="en-US" sz="1000" i="0">
                <a:solidFill>
                  <a:schemeClr val="bg1"/>
                </a:solidFill>
              </a:rPr>
              <a:pPr eaLnBrk="1" hangingPunct="1"/>
              <a:t>9</a:t>
            </a:fld>
            <a:endParaRPr lang="en-US" altLang="en-US" sz="1000" i="0">
              <a:solidFill>
                <a:schemeClr val="bg1"/>
              </a:solidFill>
            </a:endParaRPr>
          </a:p>
        </p:txBody>
      </p:sp>
      <p:sp>
        <p:nvSpPr>
          <p:cNvPr id="52228" name="Rectangle 5"/>
          <p:cNvSpPr>
            <a:spLocks noGrp="1" noChangeArrowheads="1"/>
          </p:cNvSpPr>
          <p:nvPr>
            <p:ph type="ctrTitle" idx="4294967295"/>
          </p:nvPr>
        </p:nvSpPr>
        <p:spPr>
          <a:xfrm>
            <a:off x="849313" y="2017713"/>
            <a:ext cx="10102850" cy="1585912"/>
          </a:xfrm>
          <a:noFill/>
        </p:spPr>
        <p:txBody>
          <a:bodyPr anchor="t"/>
          <a:lstStyle/>
          <a:p>
            <a:pPr algn="ctr"/>
            <a:r>
              <a:rPr lang="en-US" altLang="en-US" sz="3700" smtClean="0">
                <a:solidFill>
                  <a:schemeClr val="accent1"/>
                </a:solidFill>
              </a:rPr>
              <a:t>AMWG CR 2015-29</a:t>
            </a:r>
            <a:br>
              <a:rPr lang="en-US" altLang="en-US" sz="3700" smtClean="0">
                <a:solidFill>
                  <a:schemeClr val="accent1"/>
                </a:solidFill>
              </a:rPr>
            </a:br>
            <a:r>
              <a:rPr lang="en-US" altLang="en-US" sz="4000" smtClean="0"/>
              <a:t> </a:t>
            </a:r>
            <a:r>
              <a:rPr lang="en-US" altLang="en-US" sz="3700" smtClean="0">
                <a:solidFill>
                  <a:schemeClr val="accent1"/>
                </a:solidFill>
              </a:rPr>
              <a:t>3rd Party Access functionality. Allow 3rd parties the ability to utilize an API for on-demand data requests/extracts. 	</a:t>
            </a:r>
            <a:r>
              <a:rPr lang="en-US" altLang="en-US" sz="4000" smtClean="0"/>
              <a:t/>
            </a:r>
            <a:br>
              <a:rPr lang="en-US" altLang="en-US" sz="4000" smtClean="0"/>
            </a:br>
            <a:r>
              <a:rPr lang="en-US" altLang="en-US" sz="4000" smtClean="0"/>
              <a:t>	</a:t>
            </a:r>
            <a:br>
              <a:rPr lang="en-US" altLang="en-US" sz="4000" smtClean="0"/>
            </a:br>
            <a:r>
              <a:rPr lang="en-US" altLang="en-US" sz="4000" smtClean="0"/>
              <a:t>	</a:t>
            </a:r>
            <a:br>
              <a:rPr lang="en-US" altLang="en-US" sz="4000" smtClean="0"/>
            </a:br>
            <a:r>
              <a:rPr lang="en-US" altLang="en-US" sz="4000" smtClean="0"/>
              <a:t> 	</a:t>
            </a:r>
            <a:br>
              <a:rPr lang="en-US" altLang="en-US" sz="4000" smtClean="0"/>
            </a:br>
            <a:r>
              <a:rPr lang="en-US" altLang="en-US" sz="4000" smtClean="0"/>
              <a:t>	</a:t>
            </a:r>
            <a:br>
              <a:rPr lang="en-US" altLang="en-US" sz="4000" smtClean="0"/>
            </a:br>
            <a:r>
              <a:rPr lang="en-US" altLang="en-US" sz="4000" smtClean="0"/>
              <a:t>	</a:t>
            </a:r>
            <a:br>
              <a:rPr lang="en-US" altLang="en-US" sz="4000" smtClean="0"/>
            </a:br>
            <a:endParaRPr lang="en-US" altLang="en-US" sz="3700" smtClean="0">
              <a:solidFill>
                <a:schemeClr val="accent1"/>
              </a:solidFill>
            </a:endParaRPr>
          </a:p>
        </p:txBody>
      </p:sp>
    </p:spTree>
    <p:extLst>
      <p:ext uri="{BB962C8B-B14F-4D97-AF65-F5344CB8AC3E}">
        <p14:creationId xmlns:p14="http://schemas.microsoft.com/office/powerpoint/2010/main" val="4080982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22149</TotalTime>
  <Words>2919</Words>
  <Application>Microsoft Office PowerPoint</Application>
  <PresentationFormat>Custom</PresentationFormat>
  <Paragraphs>450</Paragraphs>
  <Slides>34</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38" baseType="lpstr">
      <vt:lpstr>S&amp;C-2010</vt:lpstr>
      <vt:lpstr>Custom Design</vt:lpstr>
      <vt:lpstr>7_S&amp;C-2010</vt:lpstr>
      <vt:lpstr>Document</vt:lpstr>
      <vt:lpstr>SMT Update To AMWG </vt:lpstr>
      <vt:lpstr>Q&amp;A Monthly SMT Reports to AMWG Data Through March 2015</vt:lpstr>
      <vt:lpstr>Review CRs Needing Further Discussion, Clarification or Re-Estimation</vt:lpstr>
      <vt:lpstr>Rough Order Of Magnitude (ROM) Effort Classification</vt:lpstr>
      <vt:lpstr>AMWG CR 2015-21  Improve REP of Record (ROR) search criteria, used during the customer registration process</vt:lpstr>
      <vt:lpstr>AMWG CR 2015-21  Improve REP of Record (ROR) search criteria, used during the customer registration process </vt:lpstr>
      <vt:lpstr>AMWG CR 2015-21  Improve REP of Record (ROR) search criteria, used during the customer registration process  </vt:lpstr>
      <vt:lpstr>AMWG CR 2015-21  Improve REP of Record (ROR) search criteria, used during the customer registration process  </vt:lpstr>
      <vt:lpstr>AMWG CR 2015-29  3rd Party Access functionality. Allow 3rd parties the ability to utilize an API for on-demand data requests/extracts.              </vt:lpstr>
      <vt:lpstr>AMWG CR 2015-29  3rd Party Access functionality. Allow 3rd parties the ability to utilize an API for on-demand data requests/extracts.  </vt:lpstr>
      <vt:lpstr>AMWG CR 2014-018 Add Generation Data to SMT Portal View</vt:lpstr>
      <vt:lpstr> AMWG CR 2014-018 – Add Generation Data to the SMT Portal View </vt:lpstr>
      <vt:lpstr>AMWG CR 2014-018 – Add Generation Data to the SMT Portal View </vt:lpstr>
      <vt:lpstr>AMWG CR 2014-018 – Add Generation Data to the SMT Portal View </vt:lpstr>
      <vt:lpstr>AMWG CR 2014-018 – Add Generation Data to the SMT Portal View </vt:lpstr>
      <vt:lpstr>AMWG CR 2014-018 – Add Generation Data to the SMT Portal View </vt:lpstr>
      <vt:lpstr> AMWG CR 2014-018 – Add Generation Data to the SMT Portal View </vt:lpstr>
      <vt:lpstr>AMWG CR 2014-018 – Add Generation Data to the SMT Portal View </vt:lpstr>
      <vt:lpstr>AMWG CR 2015-24   3rd Party Access – Renew Energy Data Agreement after one year.   </vt:lpstr>
      <vt:lpstr>SMT Outage and Infrastructure Refresh Status</vt:lpstr>
      <vt:lpstr>SMT Outage and Infrastructure Refresh Status</vt:lpstr>
      <vt:lpstr>Review Enhancement Requests </vt:lpstr>
      <vt:lpstr>Market Suggested SMT Enhancement  3rd Party Agreement Details FTP  (Machine to Machine Consumption) </vt:lpstr>
      <vt:lpstr>  3rd Party Agreement Details FTP (Machine Consumption)  </vt:lpstr>
      <vt:lpstr>  3rd Party Agreement Details FTP (Machine Consumption)  </vt:lpstr>
      <vt:lpstr>Status Update of AMWG Change Requests</vt:lpstr>
      <vt:lpstr>Status of AMWG Change Requests </vt:lpstr>
      <vt:lpstr>Status of AMWG Change Requests </vt:lpstr>
      <vt:lpstr>Rough Order Of Magnitude (ROM) Estimate of Effort Classification</vt:lpstr>
      <vt:lpstr>PowerPoint Presentation</vt:lpstr>
      <vt:lpstr>PowerPoint Presentation</vt:lpstr>
      <vt:lpstr>PowerPoint Presentation</vt:lpstr>
      <vt:lpstr>PowerPoint Presentation</vt:lpstr>
      <vt:lpstr>Categorization of SMT RMS Approved  AMWG CRs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731</cp:revision>
  <cp:lastPrinted>2015-03-16T17:42:12Z</cp:lastPrinted>
  <dcterms:modified xsi:type="dcterms:W3CDTF">2015-04-14T16:34:17Z</dcterms:modified>
</cp:coreProperties>
</file>