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89" r:id="rId4"/>
  </p:sldMasterIdLst>
  <p:notesMasterIdLst>
    <p:notesMasterId r:id="rId21"/>
  </p:notesMasterIdLst>
  <p:handoutMasterIdLst>
    <p:handoutMasterId r:id="rId22"/>
  </p:handoutMasterIdLst>
  <p:sldIdLst>
    <p:sldId id="260" r:id="rId5"/>
    <p:sldId id="283" r:id="rId6"/>
    <p:sldId id="296" r:id="rId7"/>
    <p:sldId id="275" r:id="rId8"/>
    <p:sldId id="286" r:id="rId9"/>
    <p:sldId id="301" r:id="rId10"/>
    <p:sldId id="300" r:id="rId11"/>
    <p:sldId id="290" r:id="rId12"/>
    <p:sldId id="298" r:id="rId13"/>
    <p:sldId id="299" r:id="rId14"/>
    <p:sldId id="279" r:id="rId15"/>
    <p:sldId id="297" r:id="rId16"/>
    <p:sldId id="280" r:id="rId17"/>
    <p:sldId id="284" r:id="rId18"/>
    <p:sldId id="302" r:id="rId19"/>
    <p:sldId id="292" r:id="rId20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008373"/>
    <a:srgbClr val="CCFFCC"/>
    <a:srgbClr val="FFCCCC"/>
    <a:srgbClr val="FF8F8F"/>
    <a:srgbClr val="FF0000"/>
    <a:srgbClr val="005386"/>
    <a:srgbClr val="55BAB7"/>
    <a:srgbClr val="00385E"/>
    <a:srgbClr val="C4E3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84" autoAdjust="0"/>
    <p:restoredTop sz="88310" autoAdjust="0"/>
  </p:normalViewPr>
  <p:slideViewPr>
    <p:cSldViewPr snapToGrid="0" snapToObjects="1">
      <p:cViewPr varScale="1">
        <p:scale>
          <a:sx n="73" d="100"/>
          <a:sy n="73" d="100"/>
        </p:scale>
        <p:origin x="-1032" y="-108"/>
      </p:cViewPr>
      <p:guideLst>
        <p:guide orient="horz" pos="403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notesViewPr>
    <p:cSldViewPr snapToGrid="0" snapToObjects="1" showGuides="1">
      <p:cViewPr varScale="1">
        <p:scale>
          <a:sx n="87" d="100"/>
          <a:sy n="87" d="100"/>
        </p:scale>
        <p:origin x="-2742" y="-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9DE495-51AC-4723-A7B4-B1B58AAC8C5A}" type="datetimeFigureOut">
              <a:rPr lang="en-US" smtClean="0"/>
              <a:t>4/15/2015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0D1E90-E9C6-42A2-8EB7-24DAC221AC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8787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DF52B9-7E6C-4146-83FC-76B5AB271E46}" type="datetimeFigureOut">
              <a:rPr lang="en-US" smtClean="0"/>
              <a:t>4/15/2015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6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1B3D22-F502-4A52-A06E-717BD3D70E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2138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1B3D22-F502-4A52-A06E-717BD3D70E2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06587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1B3D22-F502-4A52-A06E-717BD3D70E2C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98539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1B3D22-F502-4A52-A06E-717BD3D70E2C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4405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1B3D22-F502-4A52-A06E-717BD3D70E2C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64563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1B3D22-F502-4A52-A06E-717BD3D70E2C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455458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1B3D22-F502-4A52-A06E-717BD3D70E2C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71399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1B3D22-F502-4A52-A06E-717BD3D70E2C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39690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1B3D22-F502-4A52-A06E-717BD3D70E2C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9772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1B3D22-F502-4A52-A06E-717BD3D70E2C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2454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1B3D22-F502-4A52-A06E-717BD3D70E2C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87020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1B3D22-F502-4A52-A06E-717BD3D70E2C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98539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1B3D22-F502-4A52-A06E-717BD3D70E2C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17989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1B3D22-F502-4A52-A06E-717BD3D70E2C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49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1B3D22-F502-4A52-A06E-717BD3D70E2C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49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664" y="828675"/>
            <a:ext cx="8229600" cy="51165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247650" y="640808"/>
            <a:ext cx="8648700" cy="0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6"/>
          <p:cNvSpPr txBox="1">
            <a:spLocks/>
          </p:cNvSpPr>
          <p:nvPr userDrawn="1"/>
        </p:nvSpPr>
        <p:spPr>
          <a:xfrm>
            <a:off x="6705600" y="60687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66355A-084C-D24E-9AD2-7E4FC41EA627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379664" y="179143"/>
            <a:ext cx="8459536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2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94425"/>
            <a:ext cx="2895600" cy="199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Hello I'm a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1010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 txBox="1">
            <a:spLocks/>
          </p:cNvSpPr>
          <p:nvPr userDrawn="1"/>
        </p:nvSpPr>
        <p:spPr>
          <a:xfrm>
            <a:off x="6705600" y="60687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66355A-084C-D24E-9AD2-7E4FC41EA627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94425"/>
            <a:ext cx="2895600" cy="199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Hello I'm a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69712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1475" y="8001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2475" y="8001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247650" y="640808"/>
            <a:ext cx="8648700" cy="0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6"/>
          <p:cNvSpPr txBox="1">
            <a:spLocks/>
          </p:cNvSpPr>
          <p:nvPr userDrawn="1"/>
        </p:nvSpPr>
        <p:spPr>
          <a:xfrm>
            <a:off x="6705600" y="60687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66355A-084C-D24E-9AD2-7E4FC41EA627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371475" y="179143"/>
            <a:ext cx="8459536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2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94425"/>
            <a:ext cx="2895600" cy="199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Hello I'm a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9633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9664" y="9255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9664" y="1565275"/>
            <a:ext cx="4040188" cy="43703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9255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65275"/>
            <a:ext cx="4041775" cy="43703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247650" y="640808"/>
            <a:ext cx="8648700" cy="0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6"/>
          <p:cNvSpPr txBox="1">
            <a:spLocks/>
          </p:cNvSpPr>
          <p:nvPr userDrawn="1"/>
        </p:nvSpPr>
        <p:spPr>
          <a:xfrm>
            <a:off x="6705600" y="60687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66355A-084C-D24E-9AD2-7E4FC41EA627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Title Placeholder 1"/>
          <p:cNvSpPr>
            <a:spLocks noGrp="1"/>
          </p:cNvSpPr>
          <p:nvPr>
            <p:ph type="title"/>
          </p:nvPr>
        </p:nvSpPr>
        <p:spPr>
          <a:xfrm>
            <a:off x="379664" y="179143"/>
            <a:ext cx="8459536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2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194425"/>
            <a:ext cx="2895600" cy="199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Hello I'm a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52241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247650" y="640808"/>
            <a:ext cx="8648700" cy="0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6"/>
          <p:cNvSpPr txBox="1">
            <a:spLocks/>
          </p:cNvSpPr>
          <p:nvPr userDrawn="1"/>
        </p:nvSpPr>
        <p:spPr>
          <a:xfrm>
            <a:off x="6705600" y="6202150"/>
            <a:ext cx="2133600" cy="1825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66355A-084C-D24E-9AD2-7E4FC41EA627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379663" y="179143"/>
            <a:ext cx="8458200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2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94425"/>
            <a:ext cx="2895600" cy="199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Hello I'm a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7874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 txBox="1">
            <a:spLocks/>
          </p:cNvSpPr>
          <p:nvPr userDrawn="1"/>
        </p:nvSpPr>
        <p:spPr>
          <a:xfrm>
            <a:off x="6705600" y="60687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66355A-084C-D24E-9AD2-7E4FC41EA627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94425"/>
            <a:ext cx="2895600" cy="199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Hello I'm a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25402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1474"/>
            <a:ext cx="3008313" cy="8921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371474"/>
            <a:ext cx="5111750" cy="558323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6365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8" name="Slide Number Placeholder 6"/>
          <p:cNvSpPr txBox="1">
            <a:spLocks/>
          </p:cNvSpPr>
          <p:nvPr userDrawn="1"/>
        </p:nvSpPr>
        <p:spPr>
          <a:xfrm>
            <a:off x="6705600" y="60687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66355A-084C-D24E-9AD2-7E4FC41EA627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94425"/>
            <a:ext cx="2895600" cy="199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Hello I'm a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844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337" y="-138112"/>
            <a:ext cx="9210675" cy="713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9" name="Picture 8" descr="ERCOT cmyk-01.png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650" y="6024691"/>
            <a:ext cx="817615" cy="346452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085849" y="6010274"/>
            <a:ext cx="686752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50" b="1" dirty="0" smtClean="0"/>
              <a:t>ERCOT OCITF</a:t>
            </a:r>
            <a:endParaRPr lang="en-US" sz="1050" b="1" dirty="0"/>
          </a:p>
          <a:p>
            <a:pPr algn="l"/>
            <a:r>
              <a:rPr lang="en-US" sz="1050" dirty="0" smtClean="0"/>
              <a:t>4/15/2015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4158016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90" r:id="rId1"/>
    <p:sldLayoutId id="2147493491" r:id="rId2"/>
    <p:sldLayoutId id="2147493492" r:id="rId3"/>
    <p:sldLayoutId id="2147493493" r:id="rId4"/>
    <p:sldLayoutId id="2147493494" r:id="rId5"/>
    <p:sldLayoutId id="2147493495" r:id="rId6"/>
    <p:sldLayoutId id="2147493496" r:id="rId7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603250" y="1498064"/>
            <a:ext cx="7727950" cy="3892649"/>
            <a:chOff x="603250" y="546100"/>
            <a:chExt cx="7727950" cy="3892649"/>
          </a:xfrm>
        </p:grpSpPr>
        <p:pic>
          <p:nvPicPr>
            <p:cNvPr id="9" name="Picture 8" descr="ERCOT cmyk-01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3250" y="546100"/>
              <a:ext cx="2457704" cy="1041400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787400" y="2130425"/>
              <a:ext cx="7543800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/>
                <a:t>ISO Comparison – CAISO</a:t>
              </a:r>
            </a:p>
            <a:p>
              <a:endParaRPr lang="en-US" b="1" dirty="0" smtClean="0"/>
            </a:p>
            <a:p>
              <a:r>
                <a:rPr lang="en-US" sz="2000" i="1" dirty="0" smtClean="0"/>
                <a:t>Alex Lee (ERCOT)</a:t>
              </a:r>
            </a:p>
            <a:p>
              <a:r>
                <a:rPr lang="en-US" sz="2000" i="1" dirty="0" smtClean="0"/>
                <a:t>David Douglass, Rodney Wheeler (CAISO)</a:t>
              </a:r>
            </a:p>
            <a:p>
              <a:r>
                <a:rPr lang="en-US" dirty="0" smtClean="0"/>
                <a:t> </a:t>
              </a:r>
            </a:p>
            <a:p>
              <a:r>
                <a:rPr lang="en-US" dirty="0" smtClean="0"/>
                <a:t>ERCOT OCITF</a:t>
              </a:r>
            </a:p>
            <a:p>
              <a:r>
                <a:rPr lang="en-US" dirty="0" smtClean="0"/>
                <a:t>4/15/2015</a:t>
              </a: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V="1">
              <a:off x="787400" y="1852613"/>
              <a:ext cx="6286500" cy="12700"/>
            </a:xfrm>
            <a:prstGeom prst="line">
              <a:avLst/>
            </a:prstGeom>
            <a:ln>
              <a:solidFill>
                <a:srgbClr val="00385E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69797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Recently Removed.</a:t>
            </a:r>
          </a:p>
          <a:p>
            <a:endParaRPr lang="en-US" sz="2800" dirty="0"/>
          </a:p>
          <a:p>
            <a:r>
              <a:rPr lang="en-US" sz="2800" dirty="0" smtClean="0"/>
              <a:t>CAISO prepares reports on Forced Outages to determine potential gaming or other questionable behavior to the FERC.</a:t>
            </a:r>
          </a:p>
          <a:p>
            <a:pPr lvl="1"/>
            <a:r>
              <a:rPr lang="en-US" sz="2400" dirty="0" smtClean="0"/>
              <a:t>Influenced market prices (Exceptional Dispatches).</a:t>
            </a:r>
          </a:p>
          <a:p>
            <a:pPr lvl="1"/>
            <a:r>
              <a:rPr lang="en-US" sz="2400" dirty="0" smtClean="0"/>
              <a:t>Coincide with change in the Bids.</a:t>
            </a:r>
          </a:p>
          <a:p>
            <a:pPr lvl="1"/>
            <a:r>
              <a:rPr lang="en-US" sz="2400" dirty="0" smtClean="0"/>
              <a:t>Outage on the unit was recently rejected by CAISO.</a:t>
            </a:r>
          </a:p>
          <a:p>
            <a:pPr lvl="1"/>
            <a:r>
              <a:rPr lang="en-US" sz="2400" dirty="0" smtClean="0"/>
              <a:t>Timing or content of the notice is inconsistent with subsequent report or actual cause.</a:t>
            </a:r>
          </a:p>
          <a:p>
            <a:pPr lvl="1"/>
            <a:r>
              <a:rPr lang="en-US" sz="2400" dirty="0" smtClean="0"/>
              <a:t>Created or exacerbated congestion.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Forced Outage Report for Resource (Tariff 9.3.10.6)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8995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Resource Outage In CAISO’s OMS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5851221"/>
              </p:ext>
            </p:extLst>
          </p:nvPr>
        </p:nvGraphicFramePr>
        <p:xfrm>
          <a:off x="2322322" y="1142990"/>
          <a:ext cx="4499356" cy="184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4316"/>
                <a:gridCol w="1099592"/>
                <a:gridCol w="1125448"/>
              </a:tblGrid>
              <a:tr h="227330">
                <a:tc>
                  <a:txBody>
                    <a:bodyPr/>
                    <a:lstStyle/>
                    <a:p>
                      <a:r>
                        <a:rPr lang="en-US" dirty="0" smtClean="0"/>
                        <a:t>ISO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ERCOT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CAISO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AVR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NoW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NoW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Unit Test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NoW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New Generator Test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NoW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407574" y="3020733"/>
            <a:ext cx="44050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RT = Handled in Real-Time.</a:t>
            </a:r>
          </a:p>
          <a:p>
            <a:r>
              <a:rPr lang="en-US" sz="1400" dirty="0" smtClean="0"/>
              <a:t>NoW = Nature of Work attribute in Outage Scheduler.</a:t>
            </a:r>
            <a:endParaRPr lang="en-US" sz="1400" dirty="0"/>
          </a:p>
        </p:txBody>
      </p:sp>
      <p:sp>
        <p:nvSpPr>
          <p:cNvPr id="3" name="TextBox 2"/>
          <p:cNvSpPr txBox="1"/>
          <p:nvPr/>
        </p:nvSpPr>
        <p:spPr>
          <a:xfrm>
            <a:off x="447675" y="4096434"/>
            <a:ext cx="832485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CAISO’s AVR and PSS outage submissions are for tracking purpose only. Outage Coordination does not implement analysis to approve or deny.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Knowing future planned unit testing schedules could slightly improve accuracy of the forward economic analysis.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8999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2400" dirty="0" smtClean="0"/>
              <a:t>If the Final Approval is Required, Market </a:t>
            </a:r>
            <a:r>
              <a:rPr lang="en-US" sz="2400" dirty="0"/>
              <a:t>Participant shall not commence </a:t>
            </a:r>
            <a:r>
              <a:rPr lang="en-US" sz="2400" dirty="0" smtClean="0"/>
              <a:t>the Outage </a:t>
            </a:r>
            <a:r>
              <a:rPr lang="en-US" sz="2400" dirty="0"/>
              <a:t>without obtaining </a:t>
            </a:r>
            <a:r>
              <a:rPr lang="en-US" sz="2400" dirty="0" smtClean="0"/>
              <a:t>the final </a:t>
            </a:r>
            <a:r>
              <a:rPr lang="en-US" sz="2400" dirty="0"/>
              <a:t>approval from the CAISO Control Center.</a:t>
            </a:r>
          </a:p>
          <a:p>
            <a:endParaRPr lang="en-US" sz="2400" dirty="0" smtClean="0"/>
          </a:p>
          <a:p>
            <a:r>
              <a:rPr lang="en-US" sz="2400" dirty="0" smtClean="0"/>
              <a:t>Final Approval Required (FAR)</a:t>
            </a:r>
          </a:p>
          <a:p>
            <a:pPr lvl="1"/>
            <a:r>
              <a:rPr lang="en-US" sz="2000" dirty="0" smtClean="0"/>
              <a:t>Transmission</a:t>
            </a:r>
          </a:p>
          <a:p>
            <a:pPr lvl="2"/>
            <a:r>
              <a:rPr lang="en-US" sz="1700" dirty="0" smtClean="0"/>
              <a:t>Market Impacts.</a:t>
            </a:r>
          </a:p>
          <a:p>
            <a:pPr lvl="2"/>
            <a:r>
              <a:rPr lang="en-US" sz="1700" dirty="0" smtClean="0"/>
              <a:t>500kV or higher.</a:t>
            </a:r>
          </a:p>
          <a:p>
            <a:pPr lvl="2"/>
            <a:r>
              <a:rPr lang="en-US" sz="1700" dirty="0" smtClean="0"/>
              <a:t>Nature of Work of Communications.</a:t>
            </a:r>
          </a:p>
          <a:p>
            <a:pPr lvl="2"/>
            <a:r>
              <a:rPr lang="en-US" sz="1700" dirty="0" smtClean="0"/>
              <a:t>Outages included in a group.</a:t>
            </a:r>
          </a:p>
          <a:p>
            <a:pPr lvl="1"/>
            <a:r>
              <a:rPr lang="en-US" sz="2400" dirty="0" smtClean="0"/>
              <a:t>Resource</a:t>
            </a:r>
          </a:p>
          <a:p>
            <a:pPr lvl="2"/>
            <a:r>
              <a:rPr lang="en-US" sz="1700" dirty="0" smtClean="0"/>
              <a:t>Market Impact.</a:t>
            </a:r>
          </a:p>
          <a:p>
            <a:pPr lvl="2"/>
            <a:r>
              <a:rPr lang="en-US" sz="1700" dirty="0" smtClean="0"/>
              <a:t>Blackstart.</a:t>
            </a:r>
          </a:p>
          <a:p>
            <a:pPr lvl="2"/>
            <a:r>
              <a:rPr lang="en-US" sz="1700" dirty="0" smtClean="0"/>
              <a:t>AVR or PSS.</a:t>
            </a:r>
          </a:p>
          <a:p>
            <a:pPr lvl="2"/>
            <a:r>
              <a:rPr lang="en-US" sz="1700" dirty="0" smtClean="0"/>
              <a:t>Curtailment over 50 MW.</a:t>
            </a:r>
          </a:p>
          <a:p>
            <a:pPr lvl="2"/>
            <a:r>
              <a:rPr lang="en-US" sz="1700" dirty="0" smtClean="0"/>
              <a:t>Outages included in a group.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 smtClean="0"/>
              <a:t>Rolling 12-month Violations (Tariff 37.4.2):</a:t>
            </a:r>
          </a:p>
          <a:p>
            <a:pPr lvl="1"/>
            <a:r>
              <a:rPr lang="en-US" sz="2200" dirty="0" smtClean="0"/>
              <a:t>$5,000 for first violation.</a:t>
            </a:r>
          </a:p>
          <a:p>
            <a:pPr lvl="1"/>
            <a:r>
              <a:rPr lang="en-US" sz="2200" dirty="0" smtClean="0"/>
              <a:t>$10,000 per subsequent violation.</a:t>
            </a:r>
          </a:p>
          <a:p>
            <a:pPr lvl="1"/>
            <a:r>
              <a:rPr lang="en-US" sz="2200" dirty="0" smtClean="0"/>
              <a:t>Triple during a CAISO System </a:t>
            </a:r>
            <a:r>
              <a:rPr lang="en-US" sz="2200" dirty="0"/>
              <a:t>E</a:t>
            </a:r>
            <a:r>
              <a:rPr lang="en-US" sz="2200" dirty="0" smtClean="0"/>
              <a:t>mergency.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Approval Attribute – Transmission &amp; Resource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901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3736501"/>
              </p:ext>
            </p:extLst>
          </p:nvPr>
        </p:nvGraphicFramePr>
        <p:xfrm>
          <a:off x="847725" y="1580515"/>
          <a:ext cx="7397513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2405"/>
                <a:gridCol w="1688920"/>
                <a:gridCol w="1680119"/>
                <a:gridCol w="273606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Analysis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Powerflow &amp;</a:t>
                      </a:r>
                    </a:p>
                    <a:p>
                      <a:r>
                        <a:rPr lang="en-US" dirty="0" smtClean="0"/>
                        <a:t>Contingency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Dynamic</a:t>
                      </a:r>
                      <a:r>
                        <a:rPr lang="en-US" baseline="0" dirty="0" smtClean="0"/>
                        <a:t> Studies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Economic Analysis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ERCOT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Need-based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High Impact Outages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CAISO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Engineer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Need-based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N/A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Outage Coordination Analysis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46339" y="3511034"/>
            <a:ext cx="839286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Power-flow and contingency analysis are performed daily prior to each outage’s approval deadline.</a:t>
            </a:r>
          </a:p>
          <a:p>
            <a:endParaRPr lang="en-US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Dynamic studies are performed when outages affecting interfaces are requested.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295553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79664" y="723900"/>
            <a:ext cx="8229600" cy="5324475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Chose Siemens as the vendor.</a:t>
            </a:r>
          </a:p>
          <a:p>
            <a:endParaRPr lang="en-US" dirty="0" smtClean="0"/>
          </a:p>
          <a:p>
            <a:r>
              <a:rPr lang="en-US" dirty="0" smtClean="0"/>
              <a:t>Currently, project is on hold.</a:t>
            </a:r>
          </a:p>
          <a:p>
            <a:endParaRPr lang="en-US" dirty="0"/>
          </a:p>
          <a:p>
            <a:r>
              <a:rPr lang="en-US" dirty="0" smtClean="0"/>
              <a:t>No metric, criteria, or threshold has been decided yet.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CAISO Economic Outage Evaluation History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2727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CAISO Price Spike Intervals (Above $700/</a:t>
            </a:r>
            <a:r>
              <a:rPr lang="en-US" dirty="0" err="1" smtClean="0"/>
              <a:t>MWh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2303" y="659280"/>
            <a:ext cx="6579394" cy="4043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37022" y="4643870"/>
            <a:ext cx="922239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High priced bid</a:t>
            </a:r>
            <a:r>
              <a:rPr lang="en-US" sz="1200" dirty="0" smtClean="0"/>
              <a:t>: 	power balance constraint was not relaxed and congestion component was less than $200/</a:t>
            </a:r>
            <a:r>
              <a:rPr lang="en-US" sz="1200" dirty="0" err="1" smtClean="0"/>
              <a:t>MWh</a:t>
            </a:r>
            <a:r>
              <a:rPr lang="en-US" sz="1200" dirty="0" smtClean="0"/>
              <a:t>, </a:t>
            </a:r>
          </a:p>
          <a:p>
            <a:r>
              <a:rPr lang="en-US" sz="1200" dirty="0"/>
              <a:t>	</a:t>
            </a:r>
            <a:r>
              <a:rPr lang="en-US" sz="1200" dirty="0" smtClean="0"/>
              <a:t>		but a high priced bid was dispatched.</a:t>
            </a:r>
          </a:p>
          <a:p>
            <a:r>
              <a:rPr lang="en-US" sz="1200" b="1" dirty="0" smtClean="0"/>
              <a:t>System power balance constraint</a:t>
            </a:r>
            <a:r>
              <a:rPr lang="en-US" sz="1200" dirty="0" smtClean="0"/>
              <a:t>: power balance constraint was relaxed and congestion component was less than $200/</a:t>
            </a:r>
            <a:r>
              <a:rPr lang="en-US" sz="1200" dirty="0" err="1" smtClean="0"/>
              <a:t>MWh</a:t>
            </a:r>
            <a:r>
              <a:rPr lang="en-US" sz="1200" dirty="0" smtClean="0"/>
              <a:t>.</a:t>
            </a:r>
          </a:p>
          <a:p>
            <a:r>
              <a:rPr lang="en-US" sz="1200" b="1" dirty="0" smtClean="0"/>
              <a:t>Power balance and congestion</a:t>
            </a:r>
            <a:r>
              <a:rPr lang="en-US" sz="1200" dirty="0" smtClean="0"/>
              <a:t>: power balance constraint was relaxed and congestion component was greater than $200/</a:t>
            </a:r>
            <a:r>
              <a:rPr lang="en-US" sz="1200" dirty="0" err="1" smtClean="0"/>
              <a:t>MWh</a:t>
            </a:r>
            <a:r>
              <a:rPr lang="en-US" sz="1200" dirty="0" smtClean="0"/>
              <a:t>.</a:t>
            </a:r>
            <a:endParaRPr lang="en-US" sz="1200" dirty="0"/>
          </a:p>
          <a:p>
            <a:r>
              <a:rPr lang="en-US" sz="1200" b="1" dirty="0" smtClean="0"/>
              <a:t>Congestion</a:t>
            </a:r>
            <a:r>
              <a:rPr lang="en-US" sz="1200" dirty="0" smtClean="0"/>
              <a:t>: power balance constraint was not relaxed and congestion component was greater than $200/</a:t>
            </a:r>
            <a:r>
              <a:rPr lang="en-US" sz="1200" dirty="0" err="1" smtClean="0"/>
              <a:t>MWh</a:t>
            </a:r>
            <a:r>
              <a:rPr lang="en-US" sz="1200" dirty="0" smtClean="0"/>
              <a:t>.</a:t>
            </a:r>
          </a:p>
          <a:p>
            <a:r>
              <a:rPr lang="en-US" sz="1200" b="1" dirty="0" smtClean="0"/>
              <a:t>Othe</a:t>
            </a:r>
            <a:r>
              <a:rPr lang="en-US" sz="1200" dirty="0" smtClean="0"/>
              <a:t>r: Not due to above four categories.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88675" y="6193410"/>
            <a:ext cx="497443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1" dirty="0" smtClean="0"/>
              <a:t>Source: CAISO DMM, 2013 Annual Report on Market Issues &amp; Performance</a:t>
            </a:r>
            <a:endParaRPr lang="en-US" sz="1050" b="1" dirty="0"/>
          </a:p>
        </p:txBody>
      </p:sp>
    </p:spTree>
    <p:extLst>
      <p:ext uri="{BB962C8B-B14F-4D97-AF65-F5344CB8AC3E}">
        <p14:creationId xmlns:p14="http://schemas.microsoft.com/office/powerpoint/2010/main" val="12445765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Staff Comparison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3982212" y="853376"/>
            <a:ext cx="1179576" cy="390525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ERCOT</a:t>
            </a:r>
            <a:endParaRPr lang="en-US" b="1" dirty="0"/>
          </a:p>
        </p:txBody>
      </p:sp>
      <p:sp>
        <p:nvSpPr>
          <p:cNvPr id="16" name="Rectangle 15"/>
          <p:cNvSpPr/>
          <p:nvPr/>
        </p:nvSpPr>
        <p:spPr>
          <a:xfrm>
            <a:off x="3984500" y="3568404"/>
            <a:ext cx="1175001" cy="390525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CAISO</a:t>
            </a:r>
            <a:endParaRPr lang="en-US" b="1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7550" y="4028902"/>
            <a:ext cx="2628900" cy="1569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0730" y="1299557"/>
            <a:ext cx="5082540" cy="18821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31274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5455187" y="1985273"/>
            <a:ext cx="3000549" cy="3064286"/>
            <a:chOff x="5455187" y="1985273"/>
            <a:chExt cx="3000549" cy="3064286"/>
          </a:xfrm>
        </p:grpSpPr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5187" y="1985273"/>
              <a:ext cx="2665715" cy="3064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1" name="Picture 7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41323" y="2066897"/>
              <a:ext cx="1014413" cy="1371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ERCOT vs CAISO High Level Overview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11971" y="612232"/>
            <a:ext cx="4475712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dirty="0" smtClean="0"/>
              <a:t>66.5 GW summer peak demand (2014)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dirty="0" smtClean="0"/>
              <a:t>68 GW all-time peak demand (2011)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dirty="0"/>
              <a:t>550 </a:t>
            </a:r>
            <a:r>
              <a:rPr lang="en-US" sz="1200" b="1" dirty="0" smtClean="0"/>
              <a:t>generators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dirty="0" smtClean="0"/>
              <a:t>74 GW generating capacity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dirty="0" smtClean="0"/>
              <a:t>Annual Ave. Spot </a:t>
            </a:r>
            <a:r>
              <a:rPr lang="en-US" sz="1200" b="1" dirty="0"/>
              <a:t>P</a:t>
            </a:r>
            <a:r>
              <a:rPr lang="en-US" sz="1200" b="1" dirty="0" smtClean="0"/>
              <a:t>rice $34/</a:t>
            </a:r>
            <a:r>
              <a:rPr lang="en-US" sz="1200" b="1" dirty="0" err="1" smtClean="0"/>
              <a:t>MWh</a:t>
            </a:r>
            <a:r>
              <a:rPr lang="en-US" sz="1200" b="1" dirty="0" smtClean="0"/>
              <a:t> (2013), $41/</a:t>
            </a:r>
            <a:r>
              <a:rPr lang="en-US" sz="1200" b="1" dirty="0" err="1" smtClean="0"/>
              <a:t>MWh</a:t>
            </a:r>
            <a:r>
              <a:rPr lang="en-US" sz="1200" b="1" dirty="0" smtClean="0"/>
              <a:t>(2014)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dirty="0" smtClean="0"/>
              <a:t>43,000 miles of transmission lines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b="1" dirty="0" smtClean="0"/>
              <a:t>69, 138, 345 kV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07089" y="612232"/>
            <a:ext cx="349549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dirty="0" smtClean="0"/>
              <a:t>45 </a:t>
            </a:r>
            <a:r>
              <a:rPr lang="en-US" sz="1200" b="1" dirty="0"/>
              <a:t>GW summer peak </a:t>
            </a:r>
            <a:r>
              <a:rPr lang="en-US" sz="1200" b="1" dirty="0" smtClean="0"/>
              <a:t>demand (2014)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dirty="0" smtClean="0"/>
              <a:t>50 GW all-time peak demand (2006)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dirty="0"/>
              <a:t>760 </a:t>
            </a:r>
            <a:r>
              <a:rPr lang="en-US" sz="1200" b="1" dirty="0" smtClean="0"/>
              <a:t>generators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dirty="0" smtClean="0"/>
              <a:t>60 GW generating capacity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dirty="0" smtClean="0"/>
              <a:t>Annual Ave. Spot </a:t>
            </a:r>
            <a:r>
              <a:rPr lang="en-US" sz="1200" b="1" dirty="0"/>
              <a:t>P</a:t>
            </a:r>
            <a:r>
              <a:rPr lang="en-US" sz="1200" b="1" dirty="0" smtClean="0"/>
              <a:t>rice $46/MWh (2013)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dirty="0" smtClean="0"/>
              <a:t>26,000 miles of transmission lines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b="1" dirty="0" smtClean="0"/>
              <a:t>60, 69, 70, 115, 230, 550 kV</a:t>
            </a:r>
            <a:endParaRPr lang="en-US" sz="1200" b="1" dirty="0"/>
          </a:p>
        </p:txBody>
      </p:sp>
      <p:grpSp>
        <p:nvGrpSpPr>
          <p:cNvPr id="7" name="Group 6"/>
          <p:cNvGrpSpPr/>
          <p:nvPr/>
        </p:nvGrpSpPr>
        <p:grpSpPr>
          <a:xfrm>
            <a:off x="801453" y="1997227"/>
            <a:ext cx="3217545" cy="3040380"/>
            <a:chOff x="801453" y="1912480"/>
            <a:chExt cx="3217545" cy="3040380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1453" y="1912480"/>
              <a:ext cx="3217545" cy="30403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TextBox 8"/>
            <p:cNvSpPr txBox="1"/>
            <p:nvPr/>
          </p:nvSpPr>
          <p:spPr>
            <a:xfrm>
              <a:off x="2335931" y="3278781"/>
              <a:ext cx="413896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>
                  <a:solidFill>
                    <a:schemeClr val="bg1"/>
                  </a:solidFill>
                </a:rPr>
                <a:t>TX</a:t>
              </a:r>
              <a:endParaRPr lang="en-US" sz="1400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632" y="5163626"/>
            <a:ext cx="4167188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3508" y="5154101"/>
            <a:ext cx="402907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7845" y="5890939"/>
            <a:ext cx="3200400" cy="54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03125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PacifiCorp (Berkshire Hathaway Energy Company)</a:t>
            </a:r>
          </a:p>
          <a:p>
            <a:pPr lvl="1"/>
            <a:r>
              <a:rPr lang="en-US" sz="1600" dirty="0" smtClean="0"/>
              <a:t>75 Generators</a:t>
            </a:r>
          </a:p>
          <a:p>
            <a:pPr lvl="1"/>
            <a:r>
              <a:rPr lang="en-US" sz="1600" dirty="0" smtClean="0"/>
              <a:t>11 GW Capacity</a:t>
            </a:r>
          </a:p>
          <a:p>
            <a:pPr lvl="1"/>
            <a:r>
              <a:rPr lang="en-US" sz="1600" dirty="0" smtClean="0"/>
              <a:t>16,000 transmission lines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Energy Imbalance Market (EIM) – Nov 2014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5864" y="2833874"/>
            <a:ext cx="4191000" cy="224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057" y="2112355"/>
            <a:ext cx="3186113" cy="369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496292" y="3959734"/>
            <a:ext cx="82426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rgbClr val="FF0000"/>
                </a:solidFill>
              </a:rPr>
              <a:t>Oct 2015</a:t>
            </a:r>
            <a:endParaRPr lang="en-US" sz="12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10632" y="5792924"/>
            <a:ext cx="812273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smtClean="0"/>
              <a:t>Images Source</a:t>
            </a:r>
            <a:r>
              <a:rPr lang="en-US" sz="1000" b="1" dirty="0"/>
              <a:t>: http://www.pacificorp.com/content/dam/pacificorp/doc/About_Us/Company_Overview/PC-FactSheet-Final_Web.pdf</a:t>
            </a:r>
          </a:p>
        </p:txBody>
      </p:sp>
    </p:spTree>
    <p:extLst>
      <p:ext uri="{BB962C8B-B14F-4D97-AF65-F5344CB8AC3E}">
        <p14:creationId xmlns:p14="http://schemas.microsoft.com/office/powerpoint/2010/main" val="3058276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Outage Coordination Process Timelines - Transmission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8116756" y="965771"/>
            <a:ext cx="6897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dirty="0" smtClean="0"/>
              <a:t>PLAN</a:t>
            </a:r>
          </a:p>
          <a:p>
            <a:r>
              <a:rPr lang="en-US" sz="1200" b="1" dirty="0" smtClean="0"/>
              <a:t>START</a:t>
            </a:r>
            <a:endParaRPr lang="en-US" sz="1200" b="1" dirty="0"/>
          </a:p>
        </p:txBody>
      </p:sp>
      <p:sp>
        <p:nvSpPr>
          <p:cNvPr id="36" name="Rectangle 35"/>
          <p:cNvSpPr/>
          <p:nvPr/>
        </p:nvSpPr>
        <p:spPr>
          <a:xfrm>
            <a:off x="558929" y="4088658"/>
            <a:ext cx="3286124" cy="395289"/>
          </a:xfrm>
          <a:prstGeom prst="rect">
            <a:avLst/>
          </a:prstGeom>
          <a:solidFill>
            <a:srgbClr val="00B0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Long </a:t>
            </a:r>
            <a:r>
              <a:rPr lang="en-US" sz="1600" b="1" dirty="0" smtClean="0"/>
              <a:t>Range</a:t>
            </a:r>
            <a:endParaRPr lang="en-US" sz="1600" b="1" dirty="0"/>
          </a:p>
        </p:txBody>
      </p:sp>
      <p:sp>
        <p:nvSpPr>
          <p:cNvPr id="47" name="Rectangle 46"/>
          <p:cNvSpPr/>
          <p:nvPr/>
        </p:nvSpPr>
        <p:spPr>
          <a:xfrm>
            <a:off x="438150" y="1154124"/>
            <a:ext cx="1175001" cy="390525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ERCOT</a:t>
            </a:r>
            <a:endParaRPr lang="en-US" b="1" dirty="0"/>
          </a:p>
        </p:txBody>
      </p:sp>
      <p:sp>
        <p:nvSpPr>
          <p:cNvPr id="48" name="Rectangle 47"/>
          <p:cNvSpPr/>
          <p:nvPr/>
        </p:nvSpPr>
        <p:spPr>
          <a:xfrm>
            <a:off x="438146" y="3460935"/>
            <a:ext cx="1175001" cy="390525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CAISO</a:t>
            </a:r>
            <a:endParaRPr lang="en-US" b="1" dirty="0"/>
          </a:p>
        </p:txBody>
      </p:sp>
      <p:sp>
        <p:nvSpPr>
          <p:cNvPr id="52" name="TextBox 51"/>
          <p:cNvSpPr txBox="1"/>
          <p:nvPr/>
        </p:nvSpPr>
        <p:spPr>
          <a:xfrm>
            <a:off x="3829129" y="3865286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45</a:t>
            </a:r>
            <a:endParaRPr lang="en-US" sz="1200" b="1" dirty="0"/>
          </a:p>
        </p:txBody>
      </p:sp>
      <p:sp>
        <p:nvSpPr>
          <p:cNvPr id="53" name="TextBox 52"/>
          <p:cNvSpPr txBox="1"/>
          <p:nvPr/>
        </p:nvSpPr>
        <p:spPr>
          <a:xfrm>
            <a:off x="6581346" y="3865286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7</a:t>
            </a:r>
            <a:endParaRPr lang="en-US" sz="1200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1183338" y="1533539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90</a:t>
            </a:r>
            <a:endParaRPr lang="en-US" sz="1200" b="1" dirty="0"/>
          </a:p>
        </p:txBody>
      </p:sp>
      <p:sp>
        <p:nvSpPr>
          <p:cNvPr id="55" name="TextBox 54"/>
          <p:cNvSpPr txBox="1"/>
          <p:nvPr/>
        </p:nvSpPr>
        <p:spPr>
          <a:xfrm>
            <a:off x="3829129" y="1533544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45</a:t>
            </a:r>
            <a:endParaRPr lang="en-US" sz="1200" b="1" dirty="0"/>
          </a:p>
        </p:txBody>
      </p:sp>
      <p:sp>
        <p:nvSpPr>
          <p:cNvPr id="56" name="TextBox 55"/>
          <p:cNvSpPr txBox="1"/>
          <p:nvPr/>
        </p:nvSpPr>
        <p:spPr>
          <a:xfrm>
            <a:off x="6332839" y="1533540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9</a:t>
            </a:r>
            <a:endParaRPr lang="en-US" sz="1200" b="1" dirty="0"/>
          </a:p>
        </p:txBody>
      </p:sp>
      <p:sp>
        <p:nvSpPr>
          <p:cNvPr id="57" name="TextBox 56"/>
          <p:cNvSpPr txBox="1"/>
          <p:nvPr/>
        </p:nvSpPr>
        <p:spPr>
          <a:xfrm>
            <a:off x="6974417" y="1533540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4</a:t>
            </a:r>
            <a:endParaRPr lang="en-US" sz="1200" b="1" dirty="0"/>
          </a:p>
        </p:txBody>
      </p:sp>
      <p:sp>
        <p:nvSpPr>
          <p:cNvPr id="58" name="TextBox 57"/>
          <p:cNvSpPr txBox="1"/>
          <p:nvPr/>
        </p:nvSpPr>
        <p:spPr>
          <a:xfrm>
            <a:off x="7383314" y="1533538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3</a:t>
            </a:r>
            <a:endParaRPr lang="en-US" sz="1200" b="1" dirty="0"/>
          </a:p>
        </p:txBody>
      </p:sp>
      <p:sp>
        <p:nvSpPr>
          <p:cNvPr id="59" name="Rectangle 58"/>
          <p:cNvSpPr/>
          <p:nvPr/>
        </p:nvSpPr>
        <p:spPr>
          <a:xfrm>
            <a:off x="4036488" y="1783237"/>
            <a:ext cx="2436370" cy="395289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9 (Mid Term)</a:t>
            </a:r>
            <a:endParaRPr lang="en-US" sz="1600" b="1" dirty="0"/>
          </a:p>
        </p:txBody>
      </p:sp>
      <p:sp>
        <p:nvSpPr>
          <p:cNvPr id="30" name="Rectangle 29"/>
          <p:cNvSpPr/>
          <p:nvPr/>
        </p:nvSpPr>
        <p:spPr>
          <a:xfrm>
            <a:off x="1388570" y="1783237"/>
            <a:ext cx="2478659" cy="395289"/>
          </a:xfrm>
          <a:prstGeom prst="rect">
            <a:avLst/>
          </a:prstGeom>
          <a:solidFill>
            <a:srgbClr val="7030A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45 (Mid Term)</a:t>
            </a:r>
            <a:endParaRPr lang="en-US" sz="1600" b="1" dirty="0"/>
          </a:p>
        </p:txBody>
      </p:sp>
      <p:sp>
        <p:nvSpPr>
          <p:cNvPr id="65" name="Rounded Rectangle 64"/>
          <p:cNvSpPr/>
          <p:nvPr/>
        </p:nvSpPr>
        <p:spPr>
          <a:xfrm>
            <a:off x="978106" y="1783237"/>
            <a:ext cx="410464" cy="394362"/>
          </a:xfrm>
          <a:prstGeom prst="roundRect">
            <a:avLst>
              <a:gd name="adj" fmla="val 50000"/>
            </a:avLst>
          </a:prstGeom>
          <a:solidFill>
            <a:srgbClr val="00B0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552451" y="1782774"/>
            <a:ext cx="630888" cy="395289"/>
          </a:xfrm>
          <a:prstGeom prst="rect">
            <a:avLst/>
          </a:prstGeom>
          <a:solidFill>
            <a:srgbClr val="00B0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90</a:t>
            </a:r>
            <a:endParaRPr lang="en-US" b="1" dirty="0"/>
          </a:p>
        </p:txBody>
      </p:sp>
      <p:sp>
        <p:nvSpPr>
          <p:cNvPr id="66" name="Rounded Rectangle 65"/>
          <p:cNvSpPr/>
          <p:nvPr/>
        </p:nvSpPr>
        <p:spPr>
          <a:xfrm>
            <a:off x="3626691" y="1783237"/>
            <a:ext cx="410464" cy="394362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Rounded Rectangle 66"/>
          <p:cNvSpPr/>
          <p:nvPr/>
        </p:nvSpPr>
        <p:spPr>
          <a:xfrm>
            <a:off x="6463302" y="1783237"/>
            <a:ext cx="410464" cy="394362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8" name="Rounded Rectangle 67"/>
          <p:cNvSpPr/>
          <p:nvPr/>
        </p:nvSpPr>
        <p:spPr>
          <a:xfrm>
            <a:off x="7118198" y="1783237"/>
            <a:ext cx="410464" cy="394362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31" name="Rectangle 30"/>
          <p:cNvSpPr/>
          <p:nvPr/>
        </p:nvSpPr>
        <p:spPr>
          <a:xfrm>
            <a:off x="6673764" y="1782774"/>
            <a:ext cx="449665" cy="395289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4</a:t>
            </a:r>
            <a:endParaRPr lang="en-US" b="1" dirty="0"/>
          </a:p>
        </p:txBody>
      </p:sp>
      <p:sp>
        <p:nvSpPr>
          <p:cNvPr id="60" name="Rectangle 59"/>
          <p:cNvSpPr/>
          <p:nvPr/>
        </p:nvSpPr>
        <p:spPr>
          <a:xfrm>
            <a:off x="7293121" y="1782774"/>
            <a:ext cx="233896" cy="395289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3</a:t>
            </a:r>
            <a:endParaRPr lang="en-US" b="1" dirty="0"/>
          </a:p>
        </p:txBody>
      </p:sp>
      <p:sp>
        <p:nvSpPr>
          <p:cNvPr id="69" name="Rounded Rectangle 68"/>
          <p:cNvSpPr/>
          <p:nvPr/>
        </p:nvSpPr>
        <p:spPr>
          <a:xfrm>
            <a:off x="7515822" y="1783237"/>
            <a:ext cx="410464" cy="394362"/>
          </a:xfrm>
          <a:prstGeom prst="roundRect">
            <a:avLst>
              <a:gd name="adj" fmla="val 50000"/>
            </a:avLst>
          </a:prstGeom>
          <a:solidFill>
            <a:srgbClr val="C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7711529" y="1782774"/>
            <a:ext cx="750095" cy="395289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Forced</a:t>
            </a:r>
            <a:endParaRPr lang="en-US" sz="1600" b="1" dirty="0"/>
          </a:p>
        </p:txBody>
      </p:sp>
      <p:sp>
        <p:nvSpPr>
          <p:cNvPr id="78" name="Rounded Rectangle 77"/>
          <p:cNvSpPr/>
          <p:nvPr/>
        </p:nvSpPr>
        <p:spPr>
          <a:xfrm>
            <a:off x="6305695" y="4088657"/>
            <a:ext cx="410464" cy="394362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4037155" y="4088657"/>
            <a:ext cx="2473772" cy="395289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Short </a:t>
            </a:r>
            <a:r>
              <a:rPr lang="en-US" sz="1600" b="1" dirty="0" smtClean="0"/>
              <a:t>Range</a:t>
            </a:r>
            <a:endParaRPr lang="en-US" sz="1600" b="1" dirty="0"/>
          </a:p>
        </p:txBody>
      </p:sp>
      <p:sp>
        <p:nvSpPr>
          <p:cNvPr id="38" name="Rectangle 37"/>
          <p:cNvSpPr/>
          <p:nvPr/>
        </p:nvSpPr>
        <p:spPr>
          <a:xfrm>
            <a:off x="6716159" y="4089122"/>
            <a:ext cx="1745466" cy="395289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Forced</a:t>
            </a:r>
            <a:endParaRPr lang="en-US" sz="1400" b="1" dirty="0" smtClean="0"/>
          </a:p>
        </p:txBody>
      </p:sp>
      <p:sp>
        <p:nvSpPr>
          <p:cNvPr id="82" name="TextBox 81"/>
          <p:cNvSpPr txBox="1"/>
          <p:nvPr/>
        </p:nvSpPr>
        <p:spPr>
          <a:xfrm>
            <a:off x="3426199" y="5966704"/>
            <a:ext cx="212109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1" dirty="0" smtClean="0"/>
              <a:t>Note: All numbers are in days.</a:t>
            </a:r>
            <a:endParaRPr lang="en-US" sz="1050" b="1" dirty="0"/>
          </a:p>
        </p:txBody>
      </p:sp>
      <p:sp>
        <p:nvSpPr>
          <p:cNvPr id="3" name="Rectangle 2"/>
          <p:cNvSpPr/>
          <p:nvPr/>
        </p:nvSpPr>
        <p:spPr>
          <a:xfrm>
            <a:off x="552451" y="2283912"/>
            <a:ext cx="7909173" cy="4121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4" name="Straight Connector 83"/>
          <p:cNvCxnSpPr/>
          <p:nvPr/>
        </p:nvCxnSpPr>
        <p:spPr>
          <a:xfrm flipH="1">
            <a:off x="2245898" y="2283912"/>
            <a:ext cx="1" cy="20179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2068607" y="2438081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rgbClr val="00B050"/>
                </a:solidFill>
              </a:rPr>
              <a:t>75</a:t>
            </a:r>
            <a:endParaRPr lang="en-US" sz="1200" b="1" dirty="0">
              <a:solidFill>
                <a:srgbClr val="00B050"/>
              </a:solidFill>
            </a:endParaRPr>
          </a:p>
        </p:txBody>
      </p:sp>
      <p:cxnSp>
        <p:nvCxnSpPr>
          <p:cNvPr id="86" name="Straight Connector 85"/>
          <p:cNvCxnSpPr/>
          <p:nvPr/>
        </p:nvCxnSpPr>
        <p:spPr>
          <a:xfrm flipH="1">
            <a:off x="4798598" y="2283912"/>
            <a:ext cx="1" cy="201794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4621307" y="2438081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rgbClr val="7030A0"/>
                </a:solidFill>
              </a:rPr>
              <a:t>30</a:t>
            </a:r>
            <a:endParaRPr lang="en-US" sz="1200" b="1" dirty="0">
              <a:solidFill>
                <a:srgbClr val="7030A0"/>
              </a:solidFill>
            </a:endParaRPr>
          </a:p>
        </p:txBody>
      </p:sp>
      <p:cxnSp>
        <p:nvCxnSpPr>
          <p:cNvPr id="88" name="Straight Connector 87"/>
          <p:cNvCxnSpPr/>
          <p:nvPr/>
        </p:nvCxnSpPr>
        <p:spPr>
          <a:xfrm flipH="1">
            <a:off x="7120460" y="2283912"/>
            <a:ext cx="1" cy="201794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6990794" y="2438081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rgbClr val="7030A0"/>
                </a:solidFill>
              </a:rPr>
              <a:t>4</a:t>
            </a:r>
            <a:endParaRPr lang="en-US" sz="1200" b="1" dirty="0">
              <a:solidFill>
                <a:srgbClr val="7030A0"/>
              </a:solidFill>
            </a:endParaRPr>
          </a:p>
        </p:txBody>
      </p:sp>
      <p:cxnSp>
        <p:nvCxnSpPr>
          <p:cNvPr id="90" name="Straight Connector 89"/>
          <p:cNvCxnSpPr/>
          <p:nvPr/>
        </p:nvCxnSpPr>
        <p:spPr>
          <a:xfrm flipH="1">
            <a:off x="7522393" y="2283912"/>
            <a:ext cx="1" cy="201794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7392727" y="2438081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accent2"/>
                </a:solidFill>
              </a:rPr>
              <a:t>3</a:t>
            </a:r>
          </a:p>
        </p:txBody>
      </p:sp>
      <p:cxnSp>
        <p:nvCxnSpPr>
          <p:cNvPr id="92" name="Straight Connector 91"/>
          <p:cNvCxnSpPr/>
          <p:nvPr/>
        </p:nvCxnSpPr>
        <p:spPr>
          <a:xfrm flipH="1">
            <a:off x="7828595" y="2283912"/>
            <a:ext cx="1" cy="201794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7698929" y="2438081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chemeClr val="accent2"/>
                </a:solidFill>
              </a:rPr>
              <a:t>2</a:t>
            </a:r>
            <a:endParaRPr lang="en-US" sz="1200" b="1" dirty="0">
              <a:solidFill>
                <a:schemeClr val="accent2"/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476579" y="2446512"/>
            <a:ext cx="1535998" cy="276999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Approval Deadline</a:t>
            </a:r>
            <a:endParaRPr lang="en-US" sz="1200" b="1" dirty="0"/>
          </a:p>
        </p:txBody>
      </p:sp>
      <p:sp>
        <p:nvSpPr>
          <p:cNvPr id="63" name="Rectangle 62"/>
          <p:cNvSpPr/>
          <p:nvPr/>
        </p:nvSpPr>
        <p:spPr>
          <a:xfrm>
            <a:off x="558928" y="4589186"/>
            <a:ext cx="7909173" cy="43094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4" name="TextBox 63"/>
          <p:cNvSpPr txBox="1"/>
          <p:nvPr/>
        </p:nvSpPr>
        <p:spPr>
          <a:xfrm>
            <a:off x="495301" y="4784993"/>
            <a:ext cx="1535998" cy="276999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Approval Deadline</a:t>
            </a:r>
            <a:endParaRPr lang="en-US" sz="1200" b="1" dirty="0"/>
          </a:p>
        </p:txBody>
      </p:sp>
      <p:sp>
        <p:nvSpPr>
          <p:cNvPr id="70" name="Rectangle 69"/>
          <p:cNvSpPr/>
          <p:nvPr/>
        </p:nvSpPr>
        <p:spPr>
          <a:xfrm>
            <a:off x="1183339" y="4597390"/>
            <a:ext cx="4550711" cy="182880"/>
          </a:xfrm>
          <a:prstGeom prst="rect">
            <a:avLst/>
          </a:prstGeom>
          <a:solidFill>
            <a:srgbClr val="00B0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3</a:t>
            </a:r>
            <a:r>
              <a:rPr lang="en-US" sz="1200" b="1" dirty="0" smtClean="0"/>
              <a:t>0 days after receipt</a:t>
            </a:r>
            <a:endParaRPr lang="en-US" sz="1200" b="1" dirty="0"/>
          </a:p>
        </p:txBody>
      </p:sp>
      <p:cxnSp>
        <p:nvCxnSpPr>
          <p:cNvPr id="51" name="Straight Connector 50"/>
          <p:cNvCxnSpPr/>
          <p:nvPr/>
        </p:nvCxnSpPr>
        <p:spPr>
          <a:xfrm flipH="1">
            <a:off x="7828595" y="4588962"/>
            <a:ext cx="1" cy="201794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7698929" y="4743131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accent2"/>
                </a:solidFill>
              </a:rPr>
              <a:t>2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8461627" y="1382341"/>
            <a:ext cx="0" cy="3931920"/>
          </a:xfrm>
          <a:prstGeom prst="line">
            <a:avLst/>
          </a:prstGeom>
          <a:ln w="571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1" name="Rounded Rectangle 70"/>
          <p:cNvSpPr/>
          <p:nvPr/>
        </p:nvSpPr>
        <p:spPr>
          <a:xfrm>
            <a:off x="3626024" y="4088657"/>
            <a:ext cx="410464" cy="394362"/>
          </a:xfrm>
          <a:prstGeom prst="roundRect">
            <a:avLst>
              <a:gd name="adj" fmla="val 50000"/>
            </a:avLst>
          </a:prstGeom>
          <a:solidFill>
            <a:srgbClr val="00B0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4690271" y="5001313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30</a:t>
            </a:r>
            <a:endParaRPr lang="en-US" sz="1200" b="1" dirty="0"/>
          </a:p>
        </p:txBody>
      </p:sp>
      <p:sp>
        <p:nvSpPr>
          <p:cNvPr id="73" name="Rectangle 72"/>
          <p:cNvSpPr/>
          <p:nvPr/>
        </p:nvSpPr>
        <p:spPr>
          <a:xfrm>
            <a:off x="552450" y="5222087"/>
            <a:ext cx="4324349" cy="559877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Significant Outage</a:t>
            </a:r>
          </a:p>
          <a:p>
            <a:pPr algn="ctr"/>
            <a:r>
              <a:rPr lang="en-US" sz="1000" b="1" dirty="0" smtClean="0"/>
              <a:t>Submit at least 30 days prior to the month the Outage is to begin.</a:t>
            </a:r>
          </a:p>
          <a:p>
            <a:pPr algn="ctr"/>
            <a:r>
              <a:rPr lang="en-US" sz="1000" b="1" dirty="0" smtClean="0"/>
              <a:t>200 kV+, part of defined flow limits, etc. lasting over 24 hours.</a:t>
            </a:r>
          </a:p>
        </p:txBody>
      </p:sp>
    </p:spTree>
    <p:extLst>
      <p:ext uri="{BB962C8B-B14F-4D97-AF65-F5344CB8AC3E}">
        <p14:creationId xmlns:p14="http://schemas.microsoft.com/office/powerpoint/2010/main" val="229694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0688" y="3207327"/>
            <a:ext cx="5762625" cy="2395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Transmission Outage Metrics/Statistics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88362" y="5736273"/>
            <a:ext cx="456727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smtClean="0"/>
              <a:t>Note: 	Includes Planned transmission outages submitted each year.</a:t>
            </a:r>
          </a:p>
          <a:p>
            <a:r>
              <a:rPr lang="en-US" sz="1000" b="1" dirty="0"/>
              <a:t>	</a:t>
            </a:r>
            <a:r>
              <a:rPr lang="en-US" sz="1000" b="1" dirty="0" smtClean="0"/>
              <a:t>Excludes Simple and Opportunity transmission outages. </a:t>
            </a:r>
          </a:p>
          <a:p>
            <a:r>
              <a:rPr lang="en-US" sz="1000" b="1" dirty="0" smtClean="0"/>
              <a:t>	Excludes Forced-type transmission outages.</a:t>
            </a:r>
          </a:p>
          <a:p>
            <a:r>
              <a:rPr lang="en-US" sz="1000" b="1" dirty="0"/>
              <a:t>	</a:t>
            </a:r>
            <a:r>
              <a:rPr lang="en-US" sz="1000" b="1" dirty="0" smtClean="0"/>
              <a:t>Excludes outages related to the New Equipment and Retirement.</a:t>
            </a:r>
            <a:endParaRPr lang="en-US" sz="1000" b="1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5450" y="691143"/>
            <a:ext cx="5753100" cy="2414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2313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Transmission Outages in CAISO’s OMS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3982910"/>
              </p:ext>
            </p:extLst>
          </p:nvPr>
        </p:nvGraphicFramePr>
        <p:xfrm>
          <a:off x="2322322" y="1567863"/>
          <a:ext cx="4499356" cy="147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4316"/>
                <a:gridCol w="1099592"/>
                <a:gridCol w="1125448"/>
              </a:tblGrid>
              <a:tr h="227330">
                <a:tc>
                  <a:txBody>
                    <a:bodyPr/>
                    <a:lstStyle/>
                    <a:p>
                      <a:r>
                        <a:rPr lang="en-US" dirty="0" smtClean="0"/>
                        <a:t>ISO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ERCOT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CAISO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Communications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NoW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Relay Work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Email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NoW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Energized Work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NoW</a:t>
                      </a:r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871646" y="3502287"/>
            <a:ext cx="540070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RT = Handled in Real-Time.</a:t>
            </a:r>
          </a:p>
          <a:p>
            <a:r>
              <a:rPr lang="en-US" sz="1600" dirty="0" smtClean="0"/>
              <a:t>Email = Handled through email. Not in Outage Scheduler.</a:t>
            </a:r>
          </a:p>
          <a:p>
            <a:r>
              <a:rPr lang="en-US" sz="1600" dirty="0" smtClean="0"/>
              <a:t>NoW = Nature of Work attribute in Outage Scheduler.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611898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Prior to DAM Bids submission deadline, CAISO may direct the Operator to cancel an Approved Maintenance Outage to preserve or maintain system reliability.</a:t>
            </a:r>
            <a:endParaRPr lang="en-US" sz="2400" dirty="0"/>
          </a:p>
          <a:p>
            <a:endParaRPr lang="en-US" sz="2000" dirty="0" smtClean="0"/>
          </a:p>
          <a:p>
            <a:r>
              <a:rPr lang="en-US" sz="2400" dirty="0"/>
              <a:t>CAISO will compensate for any direct and verifiable costs. </a:t>
            </a:r>
          </a:p>
          <a:p>
            <a:pPr lvl="1"/>
            <a:r>
              <a:rPr lang="en-US" sz="2000" dirty="0" smtClean="0"/>
              <a:t>Charged to the Scheduling Coordinators in proportion to their metered Demand during the Settlement Period(s) of the originally scheduled Outage.</a:t>
            </a:r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Directive to Cancel Maintenance Outage (Tariff 9.3.7)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74706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/>
          <p:cNvSpPr/>
          <p:nvPr/>
        </p:nvSpPr>
        <p:spPr>
          <a:xfrm>
            <a:off x="552451" y="2261526"/>
            <a:ext cx="7909173" cy="53571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482720" y="2548816"/>
            <a:ext cx="1535998" cy="276999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Approval Deadline</a:t>
            </a:r>
            <a:endParaRPr lang="en-US" sz="1200" b="1" dirty="0"/>
          </a:p>
        </p:txBody>
      </p:sp>
      <p:sp>
        <p:nvSpPr>
          <p:cNvPr id="31" name="Rectangle 30"/>
          <p:cNvSpPr/>
          <p:nvPr/>
        </p:nvSpPr>
        <p:spPr>
          <a:xfrm>
            <a:off x="558926" y="2271230"/>
            <a:ext cx="3478785" cy="182880"/>
          </a:xfrm>
          <a:prstGeom prst="rect">
            <a:avLst/>
          </a:prstGeom>
          <a:solidFill>
            <a:srgbClr val="00B0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Automatically Accepted</a:t>
            </a:r>
            <a:endParaRPr lang="en-US" sz="1200" b="1" dirty="0"/>
          </a:p>
        </p:txBody>
      </p:sp>
      <p:sp>
        <p:nvSpPr>
          <p:cNvPr id="32" name="Rectangle 31"/>
          <p:cNvSpPr/>
          <p:nvPr/>
        </p:nvSpPr>
        <p:spPr>
          <a:xfrm>
            <a:off x="4215003" y="2271229"/>
            <a:ext cx="2254775" cy="345036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/>
              <a:t>5 </a:t>
            </a:r>
            <a:r>
              <a:rPr lang="en-US" sz="1000" b="1" dirty="0"/>
              <a:t>business </a:t>
            </a:r>
            <a:r>
              <a:rPr lang="en-US" sz="1000" b="1" dirty="0" smtClean="0"/>
              <a:t>day after receipt; </a:t>
            </a:r>
            <a:r>
              <a:rPr lang="en-US" sz="1000" b="1" dirty="0"/>
              <a:t>o</a:t>
            </a:r>
            <a:r>
              <a:rPr lang="en-US" sz="1000" b="1" dirty="0" smtClean="0"/>
              <a:t>therwise, automatically accepted</a:t>
            </a:r>
            <a:endParaRPr lang="en-US" sz="1000" b="1" dirty="0"/>
          </a:p>
        </p:txBody>
      </p:sp>
      <p:sp>
        <p:nvSpPr>
          <p:cNvPr id="37" name="Rectangle 36"/>
          <p:cNvSpPr/>
          <p:nvPr/>
        </p:nvSpPr>
        <p:spPr>
          <a:xfrm>
            <a:off x="558929" y="4088658"/>
            <a:ext cx="3286124" cy="395289"/>
          </a:xfrm>
          <a:prstGeom prst="rect">
            <a:avLst/>
          </a:prstGeom>
          <a:solidFill>
            <a:srgbClr val="00B0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Long </a:t>
            </a:r>
            <a:r>
              <a:rPr lang="en-US" sz="1600" b="1" dirty="0" smtClean="0"/>
              <a:t>Range</a:t>
            </a:r>
            <a:endParaRPr lang="en-US" sz="1600" b="1" dirty="0"/>
          </a:p>
        </p:txBody>
      </p:sp>
      <p:sp>
        <p:nvSpPr>
          <p:cNvPr id="38" name="Rectangle 37"/>
          <p:cNvSpPr/>
          <p:nvPr/>
        </p:nvSpPr>
        <p:spPr>
          <a:xfrm>
            <a:off x="438146" y="3460935"/>
            <a:ext cx="1175001" cy="390525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CAISO</a:t>
            </a:r>
            <a:endParaRPr lang="en-US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3829129" y="3865286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45</a:t>
            </a:r>
            <a:endParaRPr lang="en-US" sz="1200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6581346" y="3865286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7</a:t>
            </a:r>
            <a:endParaRPr lang="en-US" sz="1200" b="1" dirty="0"/>
          </a:p>
        </p:txBody>
      </p:sp>
      <p:sp>
        <p:nvSpPr>
          <p:cNvPr id="41" name="Rounded Rectangle 40"/>
          <p:cNvSpPr/>
          <p:nvPr/>
        </p:nvSpPr>
        <p:spPr>
          <a:xfrm>
            <a:off x="6305695" y="4088657"/>
            <a:ext cx="410464" cy="394362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4037155" y="4088657"/>
            <a:ext cx="2473772" cy="395289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Short </a:t>
            </a:r>
            <a:r>
              <a:rPr lang="en-US" sz="1600" b="1" dirty="0" smtClean="0"/>
              <a:t>Range</a:t>
            </a:r>
            <a:endParaRPr lang="en-US" sz="1600" b="1" dirty="0"/>
          </a:p>
        </p:txBody>
      </p:sp>
      <p:sp>
        <p:nvSpPr>
          <p:cNvPr id="56" name="Rectangle 55"/>
          <p:cNvSpPr/>
          <p:nvPr/>
        </p:nvSpPr>
        <p:spPr>
          <a:xfrm>
            <a:off x="6716159" y="4089122"/>
            <a:ext cx="1745466" cy="395289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Forced</a:t>
            </a:r>
            <a:endParaRPr lang="en-US" sz="1400" b="1" dirty="0" smtClean="0"/>
          </a:p>
        </p:txBody>
      </p:sp>
      <p:sp>
        <p:nvSpPr>
          <p:cNvPr id="58" name="Rectangle 57"/>
          <p:cNvSpPr/>
          <p:nvPr/>
        </p:nvSpPr>
        <p:spPr>
          <a:xfrm>
            <a:off x="558928" y="4589186"/>
            <a:ext cx="7909173" cy="43094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495301" y="4784993"/>
            <a:ext cx="1535998" cy="276999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Approval Deadline</a:t>
            </a:r>
            <a:endParaRPr lang="en-US" sz="1200" b="1" dirty="0"/>
          </a:p>
        </p:txBody>
      </p:sp>
      <p:sp>
        <p:nvSpPr>
          <p:cNvPr id="61" name="Rectangle 60"/>
          <p:cNvSpPr/>
          <p:nvPr/>
        </p:nvSpPr>
        <p:spPr>
          <a:xfrm>
            <a:off x="1183339" y="4597390"/>
            <a:ext cx="4550711" cy="182880"/>
          </a:xfrm>
          <a:prstGeom prst="rect">
            <a:avLst/>
          </a:prstGeom>
          <a:solidFill>
            <a:srgbClr val="00B0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3</a:t>
            </a:r>
            <a:r>
              <a:rPr lang="en-US" sz="1200" b="1" dirty="0" smtClean="0"/>
              <a:t>0 days after receipt</a:t>
            </a:r>
            <a:endParaRPr lang="en-US" sz="1200" b="1" dirty="0"/>
          </a:p>
        </p:txBody>
      </p:sp>
      <p:cxnSp>
        <p:nvCxnSpPr>
          <p:cNvPr id="62" name="Straight Connector 61"/>
          <p:cNvCxnSpPr/>
          <p:nvPr/>
        </p:nvCxnSpPr>
        <p:spPr>
          <a:xfrm flipH="1">
            <a:off x="7828595" y="4588962"/>
            <a:ext cx="1" cy="201794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7698929" y="4743131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71" name="Rounded Rectangle 70"/>
          <p:cNvSpPr/>
          <p:nvPr/>
        </p:nvSpPr>
        <p:spPr>
          <a:xfrm>
            <a:off x="3626024" y="4088657"/>
            <a:ext cx="410464" cy="394362"/>
          </a:xfrm>
          <a:prstGeom prst="roundRect">
            <a:avLst>
              <a:gd name="adj" fmla="val 50000"/>
            </a:avLst>
          </a:prstGeom>
          <a:solidFill>
            <a:srgbClr val="00B0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Outage Coordination Process Timelines - Resource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3426199" y="6100054"/>
            <a:ext cx="212109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b="1" dirty="0" smtClean="0"/>
              <a:t>Note: All numbers are in days.</a:t>
            </a:r>
            <a:endParaRPr lang="en-US" sz="1050" b="1" dirty="0"/>
          </a:p>
        </p:txBody>
      </p:sp>
      <p:sp>
        <p:nvSpPr>
          <p:cNvPr id="43" name="Rectangle 42"/>
          <p:cNvSpPr/>
          <p:nvPr/>
        </p:nvSpPr>
        <p:spPr>
          <a:xfrm>
            <a:off x="438912" y="1152144"/>
            <a:ext cx="1175001" cy="390525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ERCOT</a:t>
            </a:r>
            <a:endParaRPr lang="en-US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3860419" y="1538371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45</a:t>
            </a:r>
            <a:endParaRPr lang="en-US" sz="1200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6348206" y="1538367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9</a:t>
            </a:r>
            <a:endParaRPr lang="en-US" sz="1200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6989784" y="1538367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4</a:t>
            </a:r>
            <a:endParaRPr lang="en-US" sz="1200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7398681" y="1538365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3</a:t>
            </a:r>
            <a:endParaRPr lang="en-US" sz="1200" b="1" dirty="0"/>
          </a:p>
        </p:txBody>
      </p:sp>
      <p:sp>
        <p:nvSpPr>
          <p:cNvPr id="49" name="Rectangle 48"/>
          <p:cNvSpPr/>
          <p:nvPr/>
        </p:nvSpPr>
        <p:spPr>
          <a:xfrm>
            <a:off x="4042965" y="1762207"/>
            <a:ext cx="2436370" cy="395289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9</a:t>
            </a:r>
            <a:endParaRPr lang="en-US" sz="1600" b="1" dirty="0"/>
          </a:p>
        </p:txBody>
      </p:sp>
      <p:sp>
        <p:nvSpPr>
          <p:cNvPr id="50" name="Rectangle 49"/>
          <p:cNvSpPr/>
          <p:nvPr/>
        </p:nvSpPr>
        <p:spPr>
          <a:xfrm>
            <a:off x="558928" y="1762207"/>
            <a:ext cx="3279472" cy="395289"/>
          </a:xfrm>
          <a:prstGeom prst="rect">
            <a:avLst/>
          </a:prstGeom>
          <a:solidFill>
            <a:srgbClr val="00B0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/>
              <a:t>45</a:t>
            </a:r>
            <a:endParaRPr lang="en-US" b="1" dirty="0"/>
          </a:p>
        </p:txBody>
      </p:sp>
      <p:sp>
        <p:nvSpPr>
          <p:cNvPr id="51" name="Rounded Rectangle 50"/>
          <p:cNvSpPr/>
          <p:nvPr/>
        </p:nvSpPr>
        <p:spPr>
          <a:xfrm>
            <a:off x="3633168" y="1762670"/>
            <a:ext cx="410464" cy="394362"/>
          </a:xfrm>
          <a:prstGeom prst="roundRect">
            <a:avLst>
              <a:gd name="adj" fmla="val 50000"/>
            </a:avLst>
          </a:prstGeom>
          <a:solidFill>
            <a:srgbClr val="00B0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2" name="Rounded Rectangle 51"/>
          <p:cNvSpPr/>
          <p:nvPr/>
        </p:nvSpPr>
        <p:spPr>
          <a:xfrm>
            <a:off x="6469779" y="1762670"/>
            <a:ext cx="410464" cy="394362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ounded Rectangle 52"/>
          <p:cNvSpPr/>
          <p:nvPr/>
        </p:nvSpPr>
        <p:spPr>
          <a:xfrm>
            <a:off x="7124675" y="1762670"/>
            <a:ext cx="410464" cy="394362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54" name="Rectangle 53"/>
          <p:cNvSpPr/>
          <p:nvPr/>
        </p:nvSpPr>
        <p:spPr>
          <a:xfrm>
            <a:off x="6680241" y="1762207"/>
            <a:ext cx="449665" cy="395289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4</a:t>
            </a:r>
            <a:endParaRPr lang="en-US" b="1" dirty="0"/>
          </a:p>
        </p:txBody>
      </p:sp>
      <p:sp>
        <p:nvSpPr>
          <p:cNvPr id="55" name="Rectangle 54"/>
          <p:cNvSpPr/>
          <p:nvPr/>
        </p:nvSpPr>
        <p:spPr>
          <a:xfrm>
            <a:off x="7299598" y="1762207"/>
            <a:ext cx="233896" cy="395289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3</a:t>
            </a:r>
            <a:endParaRPr lang="en-US" b="1" dirty="0"/>
          </a:p>
        </p:txBody>
      </p:sp>
      <p:sp>
        <p:nvSpPr>
          <p:cNvPr id="57" name="Rounded Rectangle 56"/>
          <p:cNvSpPr/>
          <p:nvPr/>
        </p:nvSpPr>
        <p:spPr>
          <a:xfrm>
            <a:off x="7522299" y="1762670"/>
            <a:ext cx="410464" cy="394362"/>
          </a:xfrm>
          <a:prstGeom prst="roundRect">
            <a:avLst>
              <a:gd name="adj" fmla="val 50000"/>
            </a:avLst>
          </a:prstGeom>
          <a:solidFill>
            <a:srgbClr val="C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/>
          <p:cNvSpPr/>
          <p:nvPr/>
        </p:nvSpPr>
        <p:spPr>
          <a:xfrm>
            <a:off x="7718006" y="1762207"/>
            <a:ext cx="750095" cy="395289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Forced</a:t>
            </a:r>
            <a:endParaRPr lang="en-US" sz="1200" b="1" dirty="0"/>
          </a:p>
        </p:txBody>
      </p:sp>
      <p:grpSp>
        <p:nvGrpSpPr>
          <p:cNvPr id="19" name="Group 18"/>
          <p:cNvGrpSpPr/>
          <p:nvPr/>
        </p:nvGrpSpPr>
        <p:grpSpPr>
          <a:xfrm>
            <a:off x="8126281" y="955667"/>
            <a:ext cx="689741" cy="4667904"/>
            <a:chOff x="8126281" y="834952"/>
            <a:chExt cx="689741" cy="4667904"/>
          </a:xfrm>
        </p:grpSpPr>
        <p:sp>
          <p:nvSpPr>
            <p:cNvPr id="6" name="TextBox 5"/>
            <p:cNvSpPr txBox="1"/>
            <p:nvPr/>
          </p:nvSpPr>
          <p:spPr>
            <a:xfrm>
              <a:off x="8126281" y="834952"/>
              <a:ext cx="68974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b="1" dirty="0" smtClean="0"/>
                <a:t>PLAN</a:t>
              </a:r>
            </a:p>
            <a:p>
              <a:r>
                <a:rPr lang="en-US" sz="1200" b="1" dirty="0" smtClean="0"/>
                <a:t>START</a:t>
              </a:r>
              <a:endParaRPr lang="en-US" sz="1200" b="1" dirty="0"/>
            </a:p>
          </p:txBody>
        </p:sp>
        <p:cxnSp>
          <p:nvCxnSpPr>
            <p:cNvPr id="36" name="Straight Connector 35"/>
            <p:cNvCxnSpPr/>
            <p:nvPr/>
          </p:nvCxnSpPr>
          <p:spPr>
            <a:xfrm>
              <a:off x="8471152" y="1296616"/>
              <a:ext cx="0" cy="4206240"/>
            </a:xfrm>
            <a:prstGeom prst="line">
              <a:avLst/>
            </a:prstGeom>
            <a:ln w="5715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79" name="Straight Connector 78"/>
          <p:cNvCxnSpPr/>
          <p:nvPr/>
        </p:nvCxnSpPr>
        <p:spPr>
          <a:xfrm flipH="1">
            <a:off x="7541443" y="2271277"/>
            <a:ext cx="1" cy="201794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>
            <a:off x="7411777" y="2425446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accent2"/>
                </a:solidFill>
              </a:rPr>
              <a:t>3</a:t>
            </a:r>
          </a:p>
        </p:txBody>
      </p:sp>
      <p:cxnSp>
        <p:nvCxnSpPr>
          <p:cNvPr id="81" name="Straight Connector 80"/>
          <p:cNvCxnSpPr/>
          <p:nvPr/>
        </p:nvCxnSpPr>
        <p:spPr>
          <a:xfrm flipH="1">
            <a:off x="7847645" y="2271277"/>
            <a:ext cx="1" cy="201794"/>
          </a:xfrm>
          <a:prstGeom prst="line">
            <a:avLst/>
          </a:prstGeom>
          <a:ln w="5715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7717979" y="2425446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chemeClr val="accent2"/>
                </a:solidFill>
              </a:rPr>
              <a:t>2</a:t>
            </a:r>
            <a:endParaRPr lang="en-US" sz="12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9017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Notify forced outage within 60 minutes of discovery.</a:t>
            </a:r>
          </a:p>
          <a:p>
            <a:pPr lvl="1"/>
            <a:r>
              <a:rPr lang="en-US" sz="2400" dirty="0"/>
              <a:t>10 MW or 5% of Pmax whichever is greater.</a:t>
            </a:r>
          </a:p>
          <a:p>
            <a:pPr lvl="1"/>
            <a:r>
              <a:rPr lang="en-US" sz="2400" dirty="0"/>
              <a:t>1 MW for IRs over 10 MW</a:t>
            </a:r>
          </a:p>
          <a:p>
            <a:pPr lvl="1"/>
            <a:r>
              <a:rPr lang="en-US" sz="2400" dirty="0"/>
              <a:t>Lasts 15 minutes or longer</a:t>
            </a:r>
          </a:p>
          <a:p>
            <a:endParaRPr lang="en-US" sz="2800" dirty="0" smtClean="0"/>
          </a:p>
          <a:p>
            <a:r>
              <a:rPr lang="en-US" sz="2800" dirty="0" smtClean="0"/>
              <a:t>Availability Reporting Requirement (Tariff 37.4.1) </a:t>
            </a:r>
          </a:p>
          <a:p>
            <a:pPr lvl="1"/>
            <a:r>
              <a:rPr lang="en-US" sz="2400" dirty="0" smtClean="0"/>
              <a:t>First violation in calendar month = warning.</a:t>
            </a:r>
          </a:p>
          <a:p>
            <a:pPr lvl="1"/>
            <a:r>
              <a:rPr lang="en-US" sz="2400" dirty="0" smtClean="0"/>
              <a:t>$1,000, $2,000, $5,000 for subsequent violations for rolling 12-month.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Forced Outage Notification - Resource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9192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ERCOT Colors">
      <a:dk1>
        <a:sysClr val="windowText" lastClr="000000"/>
      </a:dk1>
      <a:lt1>
        <a:sysClr val="window" lastClr="FFFFFF"/>
      </a:lt1>
      <a:dk2>
        <a:srgbClr val="00385E"/>
      </a:dk2>
      <a:lt2>
        <a:srgbClr val="EEECE1"/>
      </a:lt2>
      <a:accent1>
        <a:srgbClr val="008373"/>
      </a:accent1>
      <a:accent2>
        <a:srgbClr val="056BB8"/>
      </a:accent2>
      <a:accent3>
        <a:srgbClr val="680546"/>
      </a:accent3>
      <a:accent4>
        <a:srgbClr val="FDC709"/>
      </a:accent4>
      <a:accent5>
        <a:srgbClr val="E5E5E2"/>
      </a:accent5>
      <a:accent6>
        <a:srgbClr val="1F8A45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  <Owner xmlns="1479494d-014f-4e04-a2b2-7ef990fb6f22">
      <UserInfo>
        <DisplayName/>
        <AccountId xsi:nil="true"/>
        <AccountType/>
      </UserInfo>
    </Owner>
    <Status xmlns="1479494d-014f-4e04-a2b2-7ef990fb6f22">Default</Statu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77892FACFB6834FA36A7324BEAA2177" ma:contentTypeVersion="4" ma:contentTypeDescription="Create a new document." ma:contentTypeScope="" ma:versionID="b530d91e6a17776bf0652b4ce500cc5f">
  <xsd:schema xmlns:xsd="http://www.w3.org/2001/XMLSchema" xmlns:xs="http://www.w3.org/2001/XMLSchema" xmlns:p="http://schemas.microsoft.com/office/2006/metadata/properties" xmlns:ns2="c34af464-7aa1-4edd-9be4-83dffc1cb926" xmlns:ns3="1479494d-014f-4e04-a2b2-7ef990fb6f22" targetNamespace="http://schemas.microsoft.com/office/2006/metadata/properties" ma:root="true" ma:fieldsID="912274fe8d53c01d99cd4d9c8b4181ac" ns2:_="" ns3:_="">
    <xsd:import namespace="c34af464-7aa1-4edd-9be4-83dffc1cb926"/>
    <xsd:import namespace="1479494d-014f-4e04-a2b2-7ef990fb6f22"/>
    <xsd:element name="properties">
      <xsd:complexType>
        <xsd:sequence>
          <xsd:element name="documentManagement">
            <xsd:complexType>
              <xsd:all>
                <xsd:element ref="ns2:Information_x0020_Classification"/>
                <xsd:element ref="ns3:Owner" minOccurs="0"/>
                <xsd:element ref="ns3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2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79494d-014f-4e04-a2b2-7ef990fb6f22" elementFormDefault="qualified">
    <xsd:import namespace="http://schemas.microsoft.com/office/2006/documentManagement/types"/>
    <xsd:import namespace="http://schemas.microsoft.com/office/infopath/2007/PartnerControls"/>
    <xsd:element name="Owner" ma:index="9" nillable="true" ma:displayName="Owner" ma:list="UserInfo" ma:SharePointGroup="0" ma:internalName="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atus" ma:index="10" nillable="true" ma:displayName="Status" ma:default="Default" ma:format="Dropdown" ma:internalName="Status">
      <xsd:simpleType>
        <xsd:restriction base="dms:Choice">
          <xsd:enumeration value="Default"/>
          <xsd:enumeration value="Active"/>
          <xsd:enumeration value="Resolved"/>
          <xsd:enumeration value="In Progress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B6F2769-7194-4217-93D3-3AF3A4742282}">
  <ds:schemaRefs>
    <ds:schemaRef ds:uri="c34af464-7aa1-4edd-9be4-83dffc1cb926"/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1479494d-014f-4e04-a2b2-7ef990fb6f22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CFCDAE73-FAD0-41CD-BCE0-37566485735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1479494d-014f-4e04-a2b2-7ef990fb6f2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8955</TotalTime>
  <Words>866</Words>
  <Application>Microsoft Office PowerPoint</Application>
  <PresentationFormat>On-screen Show (4:3)</PresentationFormat>
  <Paragraphs>227</Paragraphs>
  <Slides>16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ERCOT vs CAISO High Level Overview</vt:lpstr>
      <vt:lpstr>Energy Imbalance Market (EIM) – Nov 2014</vt:lpstr>
      <vt:lpstr>Outage Coordination Process Timelines - Transmission</vt:lpstr>
      <vt:lpstr>Transmission Outage Metrics/Statistics</vt:lpstr>
      <vt:lpstr>Additional Transmission Outages in CAISO’s OMS</vt:lpstr>
      <vt:lpstr>Directive to Cancel Maintenance Outage (Tariff 9.3.7)</vt:lpstr>
      <vt:lpstr>Outage Coordination Process Timelines - Resource</vt:lpstr>
      <vt:lpstr>Forced Outage Notification - Resource</vt:lpstr>
      <vt:lpstr>Forced Outage Report for Resource (Tariff 9.3.10.6)</vt:lpstr>
      <vt:lpstr>Additional Resource Outage In CAISO’s OMS</vt:lpstr>
      <vt:lpstr>Final Approval Attribute – Transmission &amp; Resource</vt:lpstr>
      <vt:lpstr>Outage Coordination Analysis</vt:lpstr>
      <vt:lpstr>CAISO Economic Outage Evaluation History</vt:lpstr>
      <vt:lpstr>CAISO Price Spike Intervals (Above $700/MWh)</vt:lpstr>
      <vt:lpstr>Staff Comparison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Lee, Alex</cp:lastModifiedBy>
  <cp:revision>511</cp:revision>
  <cp:lastPrinted>2015-04-14T18:04:22Z</cp:lastPrinted>
  <dcterms:created xsi:type="dcterms:W3CDTF">2010-04-12T23:12:02Z</dcterms:created>
  <dcterms:modified xsi:type="dcterms:W3CDTF">2015-04-15T14:04:38Z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0x010100877892FACFB6834FA36A7324BEAA2177</vt:lpwstr>
  </property>
</Properties>
</file>