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17"/>
  </p:notesMasterIdLst>
  <p:handoutMasterIdLst>
    <p:handoutMasterId r:id="rId18"/>
  </p:handoutMasterIdLst>
  <p:sldIdLst>
    <p:sldId id="267" r:id="rId6"/>
    <p:sldId id="314" r:id="rId7"/>
    <p:sldId id="319" r:id="rId8"/>
    <p:sldId id="322" r:id="rId9"/>
    <p:sldId id="320" r:id="rId10"/>
    <p:sldId id="315" r:id="rId11"/>
    <p:sldId id="316" r:id="rId12"/>
    <p:sldId id="321" r:id="rId13"/>
    <p:sldId id="324" r:id="rId14"/>
    <p:sldId id="325" r:id="rId15"/>
    <p:sldId id="312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ane, Mark" initials="M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1E2"/>
    <a:srgbClr val="C4E3E1"/>
    <a:srgbClr val="005386"/>
    <a:srgbClr val="55BAB7"/>
    <a:srgbClr val="00385E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595" autoAdjust="0"/>
  </p:normalViewPr>
  <p:slideViewPr>
    <p:cSldViewPr snapToGrid="0" snapToObjects="1">
      <p:cViewPr>
        <p:scale>
          <a:sx n="80" d="100"/>
          <a:sy n="80" d="100"/>
        </p:scale>
        <p:origin x="-2520" y="1218"/>
      </p:cViewPr>
      <p:guideLst>
        <p:guide orient="horz" pos="4032"/>
        <p:guide orient="horz" pos="544"/>
        <p:guide orient="horz" pos="1168"/>
        <p:guide pos="2888"/>
        <p:guide pos="323"/>
        <p:guide pos="953"/>
        <p:guide pos="48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4/15/2015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7625" y="0"/>
            <a:ext cx="923925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pic>
        <p:nvPicPr>
          <p:cNvPr id="9" name="Picture 8" descr="ERCOT cmyk-01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24691"/>
            <a:ext cx="817615" cy="34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7" r:id="rId1"/>
    <p:sldLayoutId id="2147493458" r:id="rId2"/>
    <p:sldLayoutId id="2147493459" r:id="rId3"/>
    <p:sldLayoutId id="2147493460" r:id="rId4"/>
    <p:sldLayoutId id="2147493461" r:id="rId5"/>
    <p:sldLayoutId id="2147493462" r:id="rId6"/>
    <p:sldLayoutId id="214749346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68453"/>
            <a:ext cx="9144000" cy="721695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6868"/>
          <a:stretch/>
        </p:blipFill>
        <p:spPr>
          <a:xfrm>
            <a:off x="214884" y="0"/>
            <a:ext cx="8714232" cy="6858000"/>
          </a:xfrm>
          <a:prstGeom prst="rect">
            <a:avLst/>
          </a:prstGeom>
          <a:effectLst>
            <a:reflection stA="58000" endPos="1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3"/>
          <p:cNvGrpSpPr>
            <a:grpSpLocks/>
          </p:cNvGrpSpPr>
          <p:nvPr/>
        </p:nvGrpSpPr>
        <p:grpSpPr bwMode="auto">
          <a:xfrm>
            <a:off x="603250" y="1498600"/>
            <a:ext cx="6470650" cy="1319213"/>
            <a:chOff x="603250" y="546100"/>
            <a:chExt cx="6470650" cy="1319323"/>
          </a:xfrm>
        </p:grpSpPr>
        <p:pic>
          <p:nvPicPr>
            <p:cNvPr id="4099" name="Picture 8" descr="ERCOT cmyk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250" y="546100"/>
              <a:ext cx="2457704" cy="104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787400" y="1852722"/>
              <a:ext cx="6286500" cy="12701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03250" y="1498064"/>
            <a:ext cx="7727950" cy="4120516"/>
            <a:chOff x="603250" y="546100"/>
            <a:chExt cx="7727950" cy="4120516"/>
          </a:xfrm>
        </p:grpSpPr>
        <p:pic>
          <p:nvPicPr>
            <p:cNvPr id="7" name="Picture 6" descr="ERCOT cmyk-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250" y="546100"/>
              <a:ext cx="2457704" cy="1041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87400" y="1865849"/>
              <a:ext cx="754380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Capacity Forecast Report</a:t>
              </a:r>
              <a:endParaRPr lang="en-US" sz="2000" dirty="0" smtClean="0"/>
            </a:p>
            <a:p>
              <a:endParaRPr lang="en-US" sz="2000" dirty="0" smtClean="0"/>
            </a:p>
            <a:p>
              <a:endParaRPr lang="en-US" sz="2000" dirty="0" smtClean="0"/>
            </a:p>
            <a:p>
              <a:pPr>
                <a:tabLst>
                  <a:tab pos="5257800" algn="l"/>
                </a:tabLst>
              </a:pPr>
              <a:r>
                <a:rPr lang="en-US" b="1" dirty="0" smtClean="0"/>
                <a:t>Suresh Pabbisetty, ERP, CQF, CSQA</a:t>
              </a:r>
              <a:endParaRPr lang="en-US" b="1" dirty="0"/>
            </a:p>
            <a:p>
              <a:pPr>
                <a:tabLst>
                  <a:tab pos="5257800" algn="l"/>
                </a:tabLst>
              </a:pPr>
              <a:r>
                <a:rPr lang="en-US" b="1" dirty="0" smtClean="0"/>
                <a:t>Lead Technical Analyst, Credit</a:t>
              </a:r>
              <a:endParaRPr lang="en-US" b="1" dirty="0"/>
            </a:p>
            <a:p>
              <a:endParaRPr lang="en-US" dirty="0" smtClean="0"/>
            </a:p>
            <a:p>
              <a:r>
                <a:rPr lang="en-US" dirty="0" smtClean="0"/>
                <a:t>CWG / MCWG</a:t>
              </a:r>
            </a:p>
            <a:p>
              <a:r>
                <a:rPr lang="en-US" dirty="0" smtClean="0"/>
                <a:t>April 22, 2015</a:t>
              </a:r>
            </a:p>
            <a:p>
              <a:r>
                <a:rPr lang="en-US" dirty="0"/>
                <a:t>ERCOT </a:t>
              </a:r>
              <a:r>
                <a:rPr lang="en-US" dirty="0" smtClean="0"/>
                <a:t>Public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Capacity Forecast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495300" y="873496"/>
            <a:ext cx="80391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As Exceedance Confidence Interval increases,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false positives increase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failure to predict (false negatives) decrease,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Mean model error reduced as model run date gets close to Operating Date (OFF6 to OFF1)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There do not appear to be discernable weekly patterns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What is the appropriate confidence interval to use?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83619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508000" y="2600696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ym typeface="Wingdings" pitchFamily="2" charset="2"/>
              </a:rPr>
              <a:t>Questions</a:t>
            </a:r>
            <a:endParaRPr lang="en-US" sz="2800" b="1" dirty="0">
              <a:sym typeface="Wingdings" pitchFamily="2" charset="2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Capacity Forecast Model</a:t>
            </a:r>
          </a:p>
        </p:txBody>
      </p:sp>
    </p:spTree>
    <p:extLst>
      <p:ext uri="{BB962C8B-B14F-4D97-AF65-F5344CB8AC3E}">
        <p14:creationId xmlns:p14="http://schemas.microsoft.com/office/powerpoint/2010/main" val="8337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Capacity Forecast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495300" y="873496"/>
            <a:ext cx="80391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ERCOT began posting of the capacity forecast model results commencing February 24</a:t>
            </a:r>
            <a:r>
              <a:rPr lang="en-US" sz="2000" baseline="30000" dirty="0" smtClean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for Operating Day February 23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The report shows: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Hourly forecast MW excess reserves for OD+1 through OD+6, with partial day forecast for OD+7.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For OD-1 through OD-7,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Hourly MW forecast for the Operating Day generated on the OD-1 relative to that day (</a:t>
            </a:r>
            <a:r>
              <a:rPr lang="en-US" sz="2000" dirty="0" err="1" smtClean="0"/>
              <a:t>eg</a:t>
            </a:r>
            <a:r>
              <a:rPr lang="en-US" sz="2000" dirty="0" smtClean="0"/>
              <a:t> the most recent capacity forecast for that day)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Actual MW excess reserves for that hour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HUBBUSAVG price for the hour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dirty="0" smtClean="0"/>
              <a:t>Posted forecast values are P50.  </a:t>
            </a:r>
          </a:p>
          <a:p>
            <a:endParaRPr lang="en-US" sz="2000" dirty="0"/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8876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Capacity Forecast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495300" y="671621"/>
            <a:ext cx="80391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Model Run: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Capacity Forecast Model was run for Operating Days March 3, 2015 through April 8, 2015 with P10, P50, and P90 </a:t>
            </a:r>
            <a:r>
              <a:rPr lang="en-US" sz="2000" dirty="0" err="1" smtClean="0"/>
              <a:t>exceedance</a:t>
            </a:r>
            <a:r>
              <a:rPr lang="en-US" sz="2000" dirty="0" smtClean="0"/>
              <a:t> confidence intervals</a:t>
            </a:r>
            <a:r>
              <a:rPr lang="en-US" sz="2000" dirty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Definitions: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Exceedance</a:t>
            </a:r>
            <a:r>
              <a:rPr lang="en-US" sz="2000" dirty="0"/>
              <a:t> C</a:t>
            </a:r>
            <a:r>
              <a:rPr lang="en-US" sz="2000" dirty="0" smtClean="0"/>
              <a:t>onfidence Interval, </a:t>
            </a:r>
            <a:r>
              <a:rPr lang="en-US" sz="2000" dirty="0" err="1" smtClean="0"/>
              <a:t>P</a:t>
            </a:r>
            <a:r>
              <a:rPr lang="en-US" sz="2000" baseline="-25000" dirty="0" err="1" smtClean="0"/>
              <a:t>xx</a:t>
            </a:r>
            <a:r>
              <a:rPr lang="en-US" sz="2000" dirty="0" smtClean="0"/>
              <a:t> is </a:t>
            </a:r>
            <a:r>
              <a:rPr lang="en-US" sz="2000" dirty="0"/>
              <a:t>xx% </a:t>
            </a:r>
            <a:r>
              <a:rPr lang="en-US" sz="2000" dirty="0" smtClean="0"/>
              <a:t>confidence that actual excess reserves </a:t>
            </a:r>
            <a:r>
              <a:rPr lang="en-US" sz="2000" dirty="0"/>
              <a:t>will exceed </a:t>
            </a:r>
            <a:r>
              <a:rPr lang="en-US" sz="2000" dirty="0" smtClean="0"/>
              <a:t>modeled excess reserves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Model Error = </a:t>
            </a:r>
            <a:r>
              <a:rPr lang="en-US" sz="2000" dirty="0" smtClean="0"/>
              <a:t>Modeled estimated excess reserves </a:t>
            </a:r>
            <a:r>
              <a:rPr lang="en-US" sz="2000" dirty="0"/>
              <a:t>- </a:t>
            </a:r>
            <a:r>
              <a:rPr lang="en-US" sz="2000" dirty="0" smtClean="0"/>
              <a:t>actual excess reserves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/>
              <a:t>OFF</a:t>
            </a:r>
            <a:r>
              <a:rPr lang="en-US" sz="2000" baseline="-25000" dirty="0" err="1" smtClean="0"/>
              <a:t>n</a:t>
            </a:r>
            <a:r>
              <a:rPr lang="en-US" sz="2000" baseline="-25000" dirty="0" smtClean="0"/>
              <a:t> </a:t>
            </a:r>
            <a:r>
              <a:rPr lang="en-US" sz="2000" dirty="0"/>
              <a:t>indicates </a:t>
            </a:r>
            <a:r>
              <a:rPr lang="en-US" sz="2000" dirty="0" smtClean="0"/>
              <a:t>forecast model run </a:t>
            </a:r>
            <a:r>
              <a:rPr lang="en-US" sz="2000" dirty="0"/>
              <a:t>“n” days in advance of Operating Date.</a:t>
            </a:r>
          </a:p>
          <a:p>
            <a:pPr lvl="1"/>
            <a:endParaRPr lang="en-US" sz="2000" dirty="0"/>
          </a:p>
          <a:p>
            <a:r>
              <a:rPr lang="en-US" sz="2000" dirty="0" smtClean="0"/>
              <a:t>Interpretation: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Positive model error indicates failure to predict while negative model error indicates false positive.</a:t>
            </a:r>
          </a:p>
          <a:p>
            <a:endParaRPr lang="en-US" sz="2000" dirty="0"/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810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Capacity Forecast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477503" y="626422"/>
            <a:ext cx="8039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Summary Stats </a:t>
            </a:r>
            <a:r>
              <a:rPr lang="en-US" sz="2000" dirty="0" smtClean="0"/>
              <a:t>for capacity forecast model estimated excess reserves</a:t>
            </a:r>
            <a:r>
              <a:rPr lang="en-US" sz="2000" dirty="0"/>
              <a:t>: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4" y="1141663"/>
            <a:ext cx="5921041" cy="507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2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Capacity Forecast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13" y="745191"/>
            <a:ext cx="8462653" cy="530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Capacity Forecast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7" y="679947"/>
            <a:ext cx="8111058" cy="5257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85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Capacity Forecast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2" y="707750"/>
            <a:ext cx="8360228" cy="537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3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Capacity Forecast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3" y="720364"/>
            <a:ext cx="8357677" cy="532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77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571500" y="12700"/>
            <a:ext cx="762799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9pPr>
          </a:lstStyle>
          <a:p>
            <a:r>
              <a:rPr lang="en-US" dirty="0" smtClean="0"/>
              <a:t>Capacity Forecast Model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290" y="6046466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50" dirty="0" smtClean="0"/>
          </a:p>
          <a:p>
            <a:pPr algn="l"/>
            <a:r>
              <a:rPr lang="en-US" sz="1050" dirty="0" smtClean="0"/>
              <a:t>ERCOT</a:t>
            </a:r>
            <a:r>
              <a:rPr lang="en-US" sz="1050" baseline="0" dirty="0" smtClean="0"/>
              <a:t> Public</a:t>
            </a:r>
            <a:endParaRPr lang="en-US" sz="1050" dirty="0"/>
          </a:p>
        </p:txBody>
      </p:sp>
      <p:sp>
        <p:nvSpPr>
          <p:cNvPr id="8" name="Rectangle 7"/>
          <p:cNvSpPr/>
          <p:nvPr/>
        </p:nvSpPr>
        <p:spPr>
          <a:xfrm>
            <a:off x="477503" y="626422"/>
            <a:ext cx="8039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Summary </a:t>
            </a:r>
            <a:r>
              <a:rPr lang="en-US" sz="2000" dirty="0" smtClean="0"/>
              <a:t>stats for capacity forecast model error</a:t>
            </a:r>
            <a:r>
              <a:rPr lang="en-US" sz="2000" dirty="0"/>
              <a:t>: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b="1" dirty="0" smtClean="0"/>
              <a:t> </a:t>
            </a:r>
            <a:endParaRPr lang="en-US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23" y="1099711"/>
            <a:ext cx="6757060" cy="471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84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1B5026"/>
      </a:accent2>
      <a:accent3>
        <a:srgbClr val="0F1423"/>
      </a:accent3>
      <a:accent4>
        <a:srgbClr val="400E22"/>
      </a:accent4>
      <a:accent5>
        <a:srgbClr val="E5E5E2"/>
      </a:accent5>
      <a:accent6>
        <a:srgbClr val="86878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894F7-4D7A-4D8F-A591-B84DC218AF70}">
  <ds:schemaRefs>
    <ds:schemaRef ds:uri="c34af464-7aa1-4edd-9be4-83dffc1cb926"/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24809</TotalTime>
  <Words>334</Words>
  <Application>Microsoft Office PowerPoint</Application>
  <PresentationFormat>On-screen Show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Zapanta, Zaldy</cp:lastModifiedBy>
  <cp:revision>342</cp:revision>
  <cp:lastPrinted>2014-07-21T20:53:41Z</cp:lastPrinted>
  <dcterms:created xsi:type="dcterms:W3CDTF">2010-04-12T23:12:02Z</dcterms:created>
  <dcterms:modified xsi:type="dcterms:W3CDTF">2015-04-15T21:54:04Z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