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58"/>
  </p:notesMasterIdLst>
  <p:handoutMasterIdLst>
    <p:handoutMasterId r:id="rId59"/>
  </p:handoutMasterIdLst>
  <p:sldIdLst>
    <p:sldId id="557"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8" r:id="rId27"/>
    <p:sldId id="523" r:id="rId28"/>
    <p:sldId id="524" r:id="rId29"/>
    <p:sldId id="525" r:id="rId30"/>
    <p:sldId id="526" r:id="rId31"/>
    <p:sldId id="527" r:id="rId32"/>
    <p:sldId id="528" r:id="rId33"/>
    <p:sldId id="529" r:id="rId34"/>
    <p:sldId id="530" r:id="rId35"/>
    <p:sldId id="531" r:id="rId36"/>
    <p:sldId id="532" r:id="rId37"/>
    <p:sldId id="515" r:id="rId38"/>
    <p:sldId id="516" r:id="rId39"/>
    <p:sldId id="517" r:id="rId40"/>
    <p:sldId id="518" r:id="rId41"/>
    <p:sldId id="519" r:id="rId42"/>
    <p:sldId id="520" r:id="rId43"/>
    <p:sldId id="521" r:id="rId44"/>
    <p:sldId id="522" r:id="rId45"/>
    <p:sldId id="470" r:id="rId46"/>
    <p:sldId id="438" r:id="rId47"/>
    <p:sldId id="510" r:id="rId48"/>
    <p:sldId id="511" r:id="rId49"/>
    <p:sldId id="512" r:id="rId50"/>
    <p:sldId id="513" r:id="rId51"/>
    <p:sldId id="514" r:id="rId52"/>
    <p:sldId id="559" r:id="rId53"/>
    <p:sldId id="533" r:id="rId54"/>
    <p:sldId id="534" r:id="rId55"/>
    <p:sldId id="535" r:id="rId56"/>
    <p:sldId id="536"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b, Magie" initials="A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507" autoAdjust="0"/>
  </p:normalViewPr>
  <p:slideViewPr>
    <p:cSldViewPr snapToGrid="0" snapToObjects="1">
      <p:cViewPr varScale="1">
        <p:scale>
          <a:sx n="79" d="100"/>
          <a:sy n="79" d="100"/>
        </p:scale>
        <p:origin x="-96" y="-684"/>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rcot.com\users\lliu\Guang\BODREPORT_autoplot\FEB2015\Copy%20of%20WMO%20BOD%20plot_SAMPLE_201502_LLIU.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rcot.com\users\lliu\Guang\BODREPORT_autoplot\FEB2015\Copy%20of%20WMO%20BOD%20plot_SAMPLE_201502_LLIU.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rcot.com\users\lliu\Guang\BODREPORT_autoplot\FEB2015\Copy%20of%20WMO%20BOD%20plot_SAMPLE_201502_LLIU.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rcot.com\users\lliu\Guang\BODREPORT_autoplot\FEB2015\Copy%20of%20WMO%20BOD%20plot_SAMPLE_201502_LLIU.xlsm"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rcot.com\users\lliu\Guang\BODREPORT_autoplot\FEB2015\Copy%20of%20WMO%20BOD%20plot_SAMPLE_201502_LLIU.xlsm"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rcot.com\users\lliu\Guang\BODREPORT_autoplot\FEB2015\Copy%20of%20WMO%20BOD%20plot_SAMPLE_201502_LLIU.xlsm"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rcot.com\users\lliu\Guang\BODREPORT_autoplot\MAR2015\CRR%20Convergence%20graph%20template%2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ercot.com\users\lliu\Guang\BODREPORT_autoplot\MAR2015\Monthly%20ORDC%20PAdder%20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90461652423797E-2"/>
          <c:y val="1.5225581211584457E-2"/>
          <c:w val="0.89456159822419534"/>
          <c:h val="0.90375203915171287"/>
        </c:manualLayout>
      </c:layout>
      <c:barChart>
        <c:barDir val="col"/>
        <c:grouping val="stacked"/>
        <c:varyColors val="0"/>
        <c:ser>
          <c:idx val="1"/>
          <c:order val="0"/>
          <c:tx>
            <c:strRef>
              <c:f>'DA-Sch Data'!$B$1</c:f>
              <c:strCache>
                <c:ptCount val="1"/>
                <c:pt idx="0">
                  <c:v>Scheduled Three-part Offer</c:v>
                </c:pt>
              </c:strCache>
            </c:strRef>
          </c:tx>
          <c:spPr>
            <a:solidFill>
              <a:srgbClr val="009999"/>
            </a:solidFill>
            <a:ln w="15875">
              <a:solidFill>
                <a:srgbClr val="009999"/>
              </a:solidFill>
              <a:prstDash val="solid"/>
            </a:ln>
          </c:spPr>
          <c:invertIfNegative val="0"/>
          <c:cat>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'DA-Sch Data'!$B$2:$B$25</c:f>
              <c:numCache>
                <c:formatCode>General</c:formatCode>
                <c:ptCount val="24"/>
                <c:pt idx="0">
                  <c:v>10565.959505000001</c:v>
                </c:pt>
                <c:pt idx="1">
                  <c:v>9988.2662593999994</c:v>
                </c:pt>
                <c:pt idx="2">
                  <c:v>9720.2492590000002</c:v>
                </c:pt>
                <c:pt idx="3">
                  <c:v>9746.9087619000002</c:v>
                </c:pt>
                <c:pt idx="4">
                  <c:v>10218.680424</c:v>
                </c:pt>
                <c:pt idx="5">
                  <c:v>11406.15568</c:v>
                </c:pt>
                <c:pt idx="6">
                  <c:v>13409.991216</c:v>
                </c:pt>
                <c:pt idx="7">
                  <c:v>13940.991040000001</c:v>
                </c:pt>
                <c:pt idx="8">
                  <c:v>13888.235649</c:v>
                </c:pt>
                <c:pt idx="9">
                  <c:v>14144.070135</c:v>
                </c:pt>
                <c:pt idx="10">
                  <c:v>14272.366271000001</c:v>
                </c:pt>
                <c:pt idx="11">
                  <c:v>14259.486174</c:v>
                </c:pt>
                <c:pt idx="12">
                  <c:v>14109.268663999999</c:v>
                </c:pt>
                <c:pt idx="13">
                  <c:v>14094.489581</c:v>
                </c:pt>
                <c:pt idx="14">
                  <c:v>14059.090818000001</c:v>
                </c:pt>
                <c:pt idx="15">
                  <c:v>14093.640299000001</c:v>
                </c:pt>
                <c:pt idx="16">
                  <c:v>14288.976876999999</c:v>
                </c:pt>
                <c:pt idx="17">
                  <c:v>14491.244968000001</c:v>
                </c:pt>
                <c:pt idx="18">
                  <c:v>14988.57812</c:v>
                </c:pt>
                <c:pt idx="19">
                  <c:v>15141.402400000001</c:v>
                </c:pt>
                <c:pt idx="20">
                  <c:v>15214.552156</c:v>
                </c:pt>
                <c:pt idx="21">
                  <c:v>14384.240384999999</c:v>
                </c:pt>
                <c:pt idx="22">
                  <c:v>12781.199149</c:v>
                </c:pt>
                <c:pt idx="23">
                  <c:v>11197.676641</c:v>
                </c:pt>
              </c:numCache>
            </c:numRef>
          </c:val>
        </c:ser>
        <c:ser>
          <c:idx val="2"/>
          <c:order val="1"/>
          <c:tx>
            <c:strRef>
              <c:f>'DA-Sch Data'!$C$1</c:f>
              <c:strCache>
                <c:ptCount val="1"/>
                <c:pt idx="0">
                  <c:v>Scheduled Energy Only Offer</c:v>
                </c:pt>
              </c:strCache>
            </c:strRef>
          </c:tx>
          <c:spPr>
            <a:solidFill>
              <a:srgbClr val="BFBFBF">
                <a:alpha val="87000"/>
              </a:srgbClr>
            </a:solidFill>
            <a:ln w="15875">
              <a:solidFill>
                <a:srgbClr val="BFBFBF"/>
              </a:solidFill>
              <a:prstDash val="solid"/>
            </a:ln>
          </c:spPr>
          <c:invertIfNegative val="0"/>
          <c:cat>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'DA-Sch Data'!$C$2:$C$25</c:f>
              <c:numCache>
                <c:formatCode>General</c:formatCode>
                <c:ptCount val="24"/>
                <c:pt idx="0">
                  <c:v>4038.9849155000002</c:v>
                </c:pt>
                <c:pt idx="1">
                  <c:v>4129.9324348</c:v>
                </c:pt>
                <c:pt idx="2">
                  <c:v>4201.3171184000003</c:v>
                </c:pt>
                <c:pt idx="3">
                  <c:v>4218.4428054999998</c:v>
                </c:pt>
                <c:pt idx="4">
                  <c:v>4047.9980061000001</c:v>
                </c:pt>
                <c:pt idx="5">
                  <c:v>4053.6506819000001</c:v>
                </c:pt>
                <c:pt idx="6">
                  <c:v>5898.2455765000004</c:v>
                </c:pt>
                <c:pt idx="7">
                  <c:v>5700.5153905999996</c:v>
                </c:pt>
                <c:pt idx="8">
                  <c:v>5601.5498619</c:v>
                </c:pt>
                <c:pt idx="9">
                  <c:v>5357.1655829000001</c:v>
                </c:pt>
                <c:pt idx="10">
                  <c:v>5262.8236932</c:v>
                </c:pt>
                <c:pt idx="11">
                  <c:v>5064.7060203000001</c:v>
                </c:pt>
                <c:pt idx="12">
                  <c:v>5124.5155273999999</c:v>
                </c:pt>
                <c:pt idx="13">
                  <c:v>5148.4249245000001</c:v>
                </c:pt>
                <c:pt idx="14">
                  <c:v>5216.4522335000001</c:v>
                </c:pt>
                <c:pt idx="15">
                  <c:v>5329.8220110000002</c:v>
                </c:pt>
                <c:pt idx="16">
                  <c:v>5305.5614077</c:v>
                </c:pt>
                <c:pt idx="17">
                  <c:v>5390.0491252000002</c:v>
                </c:pt>
                <c:pt idx="18">
                  <c:v>5290.3210554999996</c:v>
                </c:pt>
                <c:pt idx="19">
                  <c:v>5361.7461925999996</c:v>
                </c:pt>
                <c:pt idx="20">
                  <c:v>5393.4785376999998</c:v>
                </c:pt>
                <c:pt idx="21">
                  <c:v>5504.3718900000003</c:v>
                </c:pt>
                <c:pt idx="22">
                  <c:v>3992.2996674000001</c:v>
                </c:pt>
                <c:pt idx="23">
                  <c:v>3921.9937417000001</c:v>
                </c:pt>
              </c:numCache>
            </c:numRef>
          </c:val>
        </c:ser>
        <c:dLbls>
          <c:showLegendKey val="0"/>
          <c:showVal val="0"/>
          <c:showCatName val="0"/>
          <c:showSerName val="0"/>
          <c:showPercent val="0"/>
          <c:showBubbleSize val="0"/>
        </c:dLbls>
        <c:gapWidth val="320"/>
        <c:overlap val="100"/>
        <c:axId val="98937088"/>
        <c:axId val="98938880"/>
      </c:barChart>
      <c:scatterChart>
        <c:scatterStyle val="lineMarker"/>
        <c:varyColors val="0"/>
        <c:ser>
          <c:idx val="0"/>
          <c:order val="2"/>
          <c:tx>
            <c:strRef>
              <c:f>'DA-Sch Data'!$D$1</c:f>
              <c:strCache>
                <c:ptCount val="1"/>
                <c:pt idx="0">
                  <c:v>DAM Energy Purchase</c:v>
                </c:pt>
              </c:strCache>
            </c:strRef>
          </c:tx>
          <c:spPr>
            <a:ln w="28575">
              <a:solidFill>
                <a:srgbClr val="FFCC00"/>
              </a:solidFill>
              <a:prstDash val="solid"/>
            </a:ln>
          </c:spPr>
          <c:marker>
            <c:symbol val="none"/>
          </c:marker>
          <c:yVal>
            <c:numRef>
              <c:f>'DA-Sch Data'!$D$2:$D$25</c:f>
              <c:numCache>
                <c:formatCode>General</c:formatCode>
                <c:ptCount val="24"/>
                <c:pt idx="0">
                  <c:v>14604.944421</c:v>
                </c:pt>
                <c:pt idx="1">
                  <c:v>14118.198694000001</c:v>
                </c:pt>
                <c:pt idx="2">
                  <c:v>13921.566376999999</c:v>
                </c:pt>
                <c:pt idx="3">
                  <c:v>13965.351567</c:v>
                </c:pt>
                <c:pt idx="4">
                  <c:v>14266.67843</c:v>
                </c:pt>
                <c:pt idx="5">
                  <c:v>15459.806361999999</c:v>
                </c:pt>
                <c:pt idx="6">
                  <c:v>19308.236792</c:v>
                </c:pt>
                <c:pt idx="7">
                  <c:v>19641.506431000002</c:v>
                </c:pt>
                <c:pt idx="8">
                  <c:v>19489.785510999998</c:v>
                </c:pt>
                <c:pt idx="9">
                  <c:v>19501.235718</c:v>
                </c:pt>
                <c:pt idx="10">
                  <c:v>19535.189965000001</c:v>
                </c:pt>
                <c:pt idx="11">
                  <c:v>19324.192193999999</c:v>
                </c:pt>
                <c:pt idx="12">
                  <c:v>19233.784191999999</c:v>
                </c:pt>
                <c:pt idx="13">
                  <c:v>19242.914506000001</c:v>
                </c:pt>
                <c:pt idx="14">
                  <c:v>19275.543052000001</c:v>
                </c:pt>
                <c:pt idx="15">
                  <c:v>19423.462309999999</c:v>
                </c:pt>
                <c:pt idx="16">
                  <c:v>19594.538284999999</c:v>
                </c:pt>
                <c:pt idx="17">
                  <c:v>19881.294094000001</c:v>
                </c:pt>
                <c:pt idx="18">
                  <c:v>20278.899175999999</c:v>
                </c:pt>
                <c:pt idx="19">
                  <c:v>20503.148593000002</c:v>
                </c:pt>
                <c:pt idx="20">
                  <c:v>20608.030694000001</c:v>
                </c:pt>
                <c:pt idx="21">
                  <c:v>19888.612274999999</c:v>
                </c:pt>
                <c:pt idx="22">
                  <c:v>16773.498815999999</c:v>
                </c:pt>
                <c:pt idx="23">
                  <c:v>15119.670383000001</c:v>
                </c:pt>
              </c:numCache>
            </c:numRef>
          </c:yVal>
          <c:smooth val="0"/>
        </c:ser>
        <c:ser>
          <c:idx val="5"/>
          <c:order val="4"/>
          <c:tx>
            <c:strRef>
              <c:f>'DA-Sch Data'!$F$1</c:f>
              <c:strCache>
                <c:ptCount val="1"/>
                <c:pt idx="0">
                  <c:v>RT System Load</c:v>
                </c:pt>
              </c:strCache>
            </c:strRef>
          </c:tx>
          <c:spPr>
            <a:ln w="28575">
              <a:solidFill>
                <a:srgbClr val="17375E"/>
              </a:solidFill>
              <a:prstDash val="solid"/>
            </a:ln>
          </c:spPr>
          <c:marker>
            <c:symbol val="none"/>
          </c:marker>
          <c:xVal>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'DA-Sch Data'!$F$2:$F$25</c:f>
              <c:numCache>
                <c:formatCode>General</c:formatCode>
                <c:ptCount val="24"/>
                <c:pt idx="0">
                  <c:v>30111.736290000001</c:v>
                </c:pt>
                <c:pt idx="1">
                  <c:v>29096.315859999999</c:v>
                </c:pt>
                <c:pt idx="2">
                  <c:v>28629.059722000002</c:v>
                </c:pt>
                <c:pt idx="3">
                  <c:v>28639.966398</c:v>
                </c:pt>
                <c:pt idx="4">
                  <c:v>29214.768548</c:v>
                </c:pt>
                <c:pt idx="5">
                  <c:v>30995.586289999999</c:v>
                </c:pt>
                <c:pt idx="6">
                  <c:v>33894.363709999998</c:v>
                </c:pt>
                <c:pt idx="7">
                  <c:v>35252.197332999996</c:v>
                </c:pt>
                <c:pt idx="8">
                  <c:v>35273.564247000002</c:v>
                </c:pt>
                <c:pt idx="9">
                  <c:v>35633.165860000001</c:v>
                </c:pt>
                <c:pt idx="10">
                  <c:v>35867.287073</c:v>
                </c:pt>
                <c:pt idx="11">
                  <c:v>35793.526767000003</c:v>
                </c:pt>
                <c:pt idx="12">
                  <c:v>35662.765798</c:v>
                </c:pt>
                <c:pt idx="13">
                  <c:v>35590.644891999997</c:v>
                </c:pt>
                <c:pt idx="14">
                  <c:v>35452.102523000001</c:v>
                </c:pt>
                <c:pt idx="15">
                  <c:v>35453.060587</c:v>
                </c:pt>
                <c:pt idx="16">
                  <c:v>35663.452584999999</c:v>
                </c:pt>
                <c:pt idx="17">
                  <c:v>35843.841934999997</c:v>
                </c:pt>
                <c:pt idx="18">
                  <c:v>36128.013709999999</c:v>
                </c:pt>
                <c:pt idx="19">
                  <c:v>36770.697332999996</c:v>
                </c:pt>
                <c:pt idx="20">
                  <c:v>37257.276075000002</c:v>
                </c:pt>
                <c:pt idx="21">
                  <c:v>36270.877130000001</c:v>
                </c:pt>
                <c:pt idx="22">
                  <c:v>34123.847643000001</c:v>
                </c:pt>
                <c:pt idx="23">
                  <c:v>31599.454839000002</c:v>
                </c:pt>
              </c:numCache>
            </c:numRef>
          </c:yVal>
          <c:smooth val="0"/>
        </c:ser>
        <c:ser>
          <c:idx val="4"/>
          <c:order val="3"/>
          <c:tx>
            <c:strRef>
              <c:f>'DA-Sch Data'!$E$1</c:f>
              <c:strCache>
                <c:ptCount val="1"/>
                <c:pt idx="0">
                  <c:v>DAM Net Flow</c:v>
                </c:pt>
              </c:strCache>
            </c:strRef>
          </c:tx>
          <c:spPr>
            <a:ln w="28575">
              <a:solidFill>
                <a:srgbClr val="E46C0A"/>
              </a:solidFill>
              <a:prstDash val="solid"/>
            </a:ln>
          </c:spPr>
          <c:marker>
            <c:symbol val="none"/>
          </c:marker>
          <c:yVal>
            <c:numRef>
              <c:f>'DA-Sch Data'!$E$2:$E$25</c:f>
              <c:numCache>
                <c:formatCode>General</c:formatCode>
                <c:ptCount val="24"/>
                <c:pt idx="0">
                  <c:v>41463.229032000003</c:v>
                </c:pt>
                <c:pt idx="1">
                  <c:v>40429.787097</c:v>
                </c:pt>
                <c:pt idx="2">
                  <c:v>40606.796667000002</c:v>
                </c:pt>
                <c:pt idx="3">
                  <c:v>40500.848386999998</c:v>
                </c:pt>
                <c:pt idx="4">
                  <c:v>41138.067741999999</c:v>
                </c:pt>
                <c:pt idx="5">
                  <c:v>43957.403226000002</c:v>
                </c:pt>
                <c:pt idx="6">
                  <c:v>51879.993547999999</c:v>
                </c:pt>
                <c:pt idx="7">
                  <c:v>52594.712903</c:v>
                </c:pt>
                <c:pt idx="8">
                  <c:v>51758.422580999999</c:v>
                </c:pt>
                <c:pt idx="9">
                  <c:v>51308.822581</c:v>
                </c:pt>
                <c:pt idx="10">
                  <c:v>51208.925805999999</c:v>
                </c:pt>
                <c:pt idx="11">
                  <c:v>51031.777418999998</c:v>
                </c:pt>
                <c:pt idx="12">
                  <c:v>51071.803226000004</c:v>
                </c:pt>
                <c:pt idx="13">
                  <c:v>51006.670967999999</c:v>
                </c:pt>
                <c:pt idx="14">
                  <c:v>51164.461289999999</c:v>
                </c:pt>
                <c:pt idx="15">
                  <c:v>51450.212903</c:v>
                </c:pt>
                <c:pt idx="16">
                  <c:v>51988.358065</c:v>
                </c:pt>
                <c:pt idx="17">
                  <c:v>52209.448386999997</c:v>
                </c:pt>
                <c:pt idx="18">
                  <c:v>52603.570968</c:v>
                </c:pt>
                <c:pt idx="19">
                  <c:v>52801.977419000003</c:v>
                </c:pt>
                <c:pt idx="20">
                  <c:v>53156.832258000002</c:v>
                </c:pt>
                <c:pt idx="21">
                  <c:v>52496.158065000003</c:v>
                </c:pt>
                <c:pt idx="22">
                  <c:v>45737.141935</c:v>
                </c:pt>
                <c:pt idx="23">
                  <c:v>42991.309676999997</c:v>
                </c:pt>
              </c:numCache>
            </c:numRef>
          </c:yVal>
          <c:smooth val="0"/>
        </c:ser>
        <c:dLbls>
          <c:showLegendKey val="0"/>
          <c:showVal val="0"/>
          <c:showCatName val="0"/>
          <c:showSerName val="0"/>
          <c:showPercent val="0"/>
          <c:showBubbleSize val="0"/>
        </c:dLbls>
        <c:axId val="98937088"/>
        <c:axId val="98938880"/>
      </c:scatterChart>
      <c:catAx>
        <c:axId val="9893708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98938880"/>
        <c:crosses val="autoZero"/>
        <c:auto val="1"/>
        <c:lblAlgn val="ctr"/>
        <c:lblOffset val="100"/>
        <c:tickMarkSkip val="1"/>
        <c:noMultiLvlLbl val="0"/>
      </c:catAx>
      <c:valAx>
        <c:axId val="98938880"/>
        <c:scaling>
          <c:orientation val="minMax"/>
          <c:max val="80000"/>
        </c:scaling>
        <c:delete val="0"/>
        <c:axPos val="l"/>
        <c:majorGridlines>
          <c:spPr>
            <a:ln w="12700">
              <a:solidFill>
                <a:schemeClr val="bg1">
                  <a:lumMod val="50000"/>
                </a:schemeClr>
              </a:solidFill>
              <a:prstDash val="solid"/>
            </a:ln>
          </c:spPr>
        </c:majorGridlines>
        <c:title>
          <c:tx>
            <c:rich>
              <a:bodyPr rot="0" vert="horz"/>
              <a:lstStyle/>
              <a:p>
                <a:pPr algn="ctr">
                  <a:defRPr sz="1050" b="1" i="0" u="none" strike="noStrike" baseline="0">
                    <a:solidFill>
                      <a:srgbClr val="000000"/>
                    </a:solidFill>
                    <a:latin typeface="Arial"/>
                    <a:ea typeface="Arial"/>
                    <a:cs typeface="Arial"/>
                  </a:defRPr>
                </a:pPr>
                <a:r>
                  <a:rPr lang="en-US"/>
                  <a:t>MW</a:t>
                </a:r>
              </a:p>
            </c:rich>
          </c:tx>
          <c:layout>
            <c:manualLayout>
              <c:xMode val="edge"/>
              <c:yMode val="edge"/>
              <c:x val="2.219676897612919E-2"/>
              <c:y val="0.4000988676330715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98937088"/>
        <c:crosses val="autoZero"/>
        <c:crossBetween val="between"/>
        <c:majorUnit val="10000"/>
        <c:minorUnit val="500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1"/>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egendEntry>
        <c:idx val="3"/>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6100567360314253"/>
          <c:y val="1.9605547626071234E-2"/>
          <c:w val="0.21630046521654273"/>
          <c:h val="0.17910022569176917"/>
        </c:manualLayout>
      </c:layout>
      <c:overlay val="0"/>
      <c:spPr>
        <a:no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95031073980821E-2"/>
          <c:y val="1.5223867140275996E-2"/>
          <c:w val="0.91527931927488271"/>
          <c:h val="0.90375203915171287"/>
        </c:manualLayout>
      </c:layout>
      <c:barChart>
        <c:barDir val="col"/>
        <c:grouping val="clustered"/>
        <c:varyColors val="0"/>
        <c:ser>
          <c:idx val="0"/>
          <c:order val="1"/>
          <c:tx>
            <c:strRef>
              <c:f>'DA-Prc Data'!$C$1</c:f>
              <c:strCache>
                <c:ptCount val="1"/>
                <c:pt idx="0">
                  <c:v>Regulation Up</c:v>
                </c:pt>
              </c:strCache>
            </c:strRef>
          </c:tx>
          <c:spPr>
            <a:solidFill>
              <a:srgbClr val="FFCC00">
                <a:alpha val="57000"/>
              </a:srgbClr>
            </a:solidFill>
            <a:ln w="9525">
              <a:solidFill>
                <a:srgbClr val="009999"/>
              </a:solidFill>
              <a:prstDash val="solid"/>
            </a:ln>
          </c:spPr>
          <c:invertIfNegative val="0"/>
          <c:val>
            <c:numRef>
              <c:f>'DA-Prc Data'!$C$2:$C$25</c:f>
              <c:numCache>
                <c:formatCode>General</c:formatCode>
                <c:ptCount val="24"/>
                <c:pt idx="0">
                  <c:v>5.3825287418999999</c:v>
                </c:pt>
                <c:pt idx="1">
                  <c:v>3.5108280645000001</c:v>
                </c:pt>
                <c:pt idx="2">
                  <c:v>4.2963890644999996</c:v>
                </c:pt>
                <c:pt idx="3">
                  <c:v>2.9457437096999999</c:v>
                </c:pt>
                <c:pt idx="4">
                  <c:v>4.1592006452000003</c:v>
                </c:pt>
                <c:pt idx="5">
                  <c:v>10.328168032000001</c:v>
                </c:pt>
                <c:pt idx="6">
                  <c:v>37.623111612999999</c:v>
                </c:pt>
                <c:pt idx="7">
                  <c:v>15.333754516000001</c:v>
                </c:pt>
                <c:pt idx="8">
                  <c:v>9.1264987096999999</c:v>
                </c:pt>
                <c:pt idx="9">
                  <c:v>10.006669129</c:v>
                </c:pt>
                <c:pt idx="10">
                  <c:v>7.5637867741999996</c:v>
                </c:pt>
                <c:pt idx="11">
                  <c:v>7.2570812903000004</c:v>
                </c:pt>
                <c:pt idx="12">
                  <c:v>5.9190941935000003</c:v>
                </c:pt>
                <c:pt idx="13">
                  <c:v>6.8173670968</c:v>
                </c:pt>
                <c:pt idx="14">
                  <c:v>7.4765393225999999</c:v>
                </c:pt>
                <c:pt idx="15">
                  <c:v>7.3048680644999999</c:v>
                </c:pt>
                <c:pt idx="16">
                  <c:v>8.9592367742000008</c:v>
                </c:pt>
                <c:pt idx="17">
                  <c:v>11.914593387</c:v>
                </c:pt>
                <c:pt idx="18">
                  <c:v>19.468786290000001</c:v>
                </c:pt>
                <c:pt idx="19">
                  <c:v>30.151155676999998</c:v>
                </c:pt>
                <c:pt idx="20">
                  <c:v>17.691258612999999</c:v>
                </c:pt>
                <c:pt idx="21">
                  <c:v>8.0551338065000007</c:v>
                </c:pt>
                <c:pt idx="22">
                  <c:v>6.2513764193999997</c:v>
                </c:pt>
                <c:pt idx="23">
                  <c:v>3.6202869999999998</c:v>
                </c:pt>
              </c:numCache>
            </c:numRef>
          </c:val>
        </c:ser>
        <c:ser>
          <c:idx val="4"/>
          <c:order val="2"/>
          <c:tx>
            <c:strRef>
              <c:f>'DA-Prc Data'!$D$1</c:f>
              <c:strCache>
                <c:ptCount val="1"/>
                <c:pt idx="0">
                  <c:v>Regulation Down</c:v>
                </c:pt>
              </c:strCache>
            </c:strRef>
          </c:tx>
          <c:spPr>
            <a:solidFill>
              <a:srgbClr val="17375E">
                <a:alpha val="87000"/>
              </a:srgbClr>
            </a:solidFill>
            <a:ln w="9525">
              <a:solidFill>
                <a:srgbClr val="17375E">
                  <a:alpha val="87000"/>
                </a:srgbClr>
              </a:solidFill>
              <a:prstDash val="solid"/>
            </a:ln>
          </c:spPr>
          <c:invertIfNegative val="0"/>
          <c:dPt>
            <c:idx val="2"/>
            <c:invertIfNegative val="0"/>
            <c:bubble3D val="0"/>
            <c:spPr>
              <a:solidFill>
                <a:srgbClr val="1E497C">
                  <a:alpha val="87000"/>
                </a:srgbClr>
              </a:solidFill>
              <a:ln w="9525">
                <a:solidFill>
                  <a:srgbClr val="1E497C">
                    <a:alpha val="87000"/>
                  </a:srgbClr>
                </a:solidFill>
                <a:prstDash val="solid"/>
              </a:ln>
            </c:spPr>
          </c:dPt>
          <c:dPt>
            <c:idx val="5"/>
            <c:invertIfNegative val="0"/>
            <c:bubble3D val="0"/>
            <c:spPr>
              <a:solidFill>
                <a:srgbClr val="17375E">
                  <a:alpha val="87000"/>
                </a:srgbClr>
              </a:solidFill>
              <a:ln w="9525">
                <a:solidFill>
                  <a:srgbClr val="1E497C">
                    <a:alpha val="87000"/>
                  </a:srgbClr>
                </a:solidFill>
                <a:prstDash val="solid"/>
              </a:ln>
            </c:spPr>
          </c:dPt>
          <c:val>
            <c:numRef>
              <c:f>'DA-Prc Data'!$D$2:$D$25</c:f>
              <c:numCache>
                <c:formatCode>General</c:formatCode>
                <c:ptCount val="24"/>
                <c:pt idx="0">
                  <c:v>6.3539838709999996</c:v>
                </c:pt>
                <c:pt idx="1">
                  <c:v>9.3312412902999995</c:v>
                </c:pt>
                <c:pt idx="2">
                  <c:v>6.1045320644999999</c:v>
                </c:pt>
                <c:pt idx="3">
                  <c:v>5.3809249355000004</c:v>
                </c:pt>
                <c:pt idx="4">
                  <c:v>8.7923161613000005</c:v>
                </c:pt>
                <c:pt idx="5">
                  <c:v>13.515310871000001</c:v>
                </c:pt>
                <c:pt idx="6">
                  <c:v>19.279539355000001</c:v>
                </c:pt>
                <c:pt idx="7">
                  <c:v>3.4553622581000001</c:v>
                </c:pt>
                <c:pt idx="8">
                  <c:v>2.7021956774000002</c:v>
                </c:pt>
                <c:pt idx="9">
                  <c:v>2.6485023548000002</c:v>
                </c:pt>
                <c:pt idx="10">
                  <c:v>2.4615668065</c:v>
                </c:pt>
                <c:pt idx="11">
                  <c:v>2.7071274193999999</c:v>
                </c:pt>
                <c:pt idx="12">
                  <c:v>2.1800054839</c:v>
                </c:pt>
                <c:pt idx="13">
                  <c:v>1.9340803226000001</c:v>
                </c:pt>
                <c:pt idx="14">
                  <c:v>1.4808933548000001</c:v>
                </c:pt>
                <c:pt idx="15">
                  <c:v>1.3422144516000001</c:v>
                </c:pt>
                <c:pt idx="16">
                  <c:v>1.2363780968</c:v>
                </c:pt>
                <c:pt idx="17">
                  <c:v>2.6801667741999999</c:v>
                </c:pt>
                <c:pt idx="18">
                  <c:v>3.7058783870999998</c:v>
                </c:pt>
                <c:pt idx="19">
                  <c:v>2.4407329031999998</c:v>
                </c:pt>
                <c:pt idx="20">
                  <c:v>2.3483054838999999</c:v>
                </c:pt>
                <c:pt idx="21">
                  <c:v>8.7985429355000004</c:v>
                </c:pt>
                <c:pt idx="22">
                  <c:v>3.7277467741999999</c:v>
                </c:pt>
                <c:pt idx="23">
                  <c:v>12.074231567</c:v>
                </c:pt>
              </c:numCache>
            </c:numRef>
          </c:val>
        </c:ser>
        <c:ser>
          <c:idx val="5"/>
          <c:order val="3"/>
          <c:tx>
            <c:strRef>
              <c:f>'DA-Prc Data'!$E$1</c:f>
              <c:strCache>
                <c:ptCount val="1"/>
                <c:pt idx="0">
                  <c:v>Responsive Reserve</c:v>
                </c:pt>
              </c:strCache>
            </c:strRef>
          </c:tx>
          <c:spPr>
            <a:solidFill>
              <a:srgbClr val="009999"/>
            </a:solidFill>
            <a:ln w="12700">
              <a:solidFill>
                <a:srgbClr val="BFBFBF"/>
              </a:solidFill>
              <a:prstDash val="solid"/>
            </a:ln>
          </c:spPr>
          <c:invertIfNegative val="0"/>
          <c:val>
            <c:numRef>
              <c:f>'DA-Prc Data'!$E$2:$E$25</c:f>
              <c:numCache>
                <c:formatCode>General</c:formatCode>
                <c:ptCount val="24"/>
                <c:pt idx="0">
                  <c:v>6.3789829354999998</c:v>
                </c:pt>
                <c:pt idx="1">
                  <c:v>5.1229387096999996</c:v>
                </c:pt>
                <c:pt idx="2">
                  <c:v>5.8746597097000004</c:v>
                </c:pt>
                <c:pt idx="3">
                  <c:v>4.9696151613000001</c:v>
                </c:pt>
                <c:pt idx="4">
                  <c:v>5.6927564516000002</c:v>
                </c:pt>
                <c:pt idx="5">
                  <c:v>10.129282290000001</c:v>
                </c:pt>
                <c:pt idx="6">
                  <c:v>32.155686258000003</c:v>
                </c:pt>
                <c:pt idx="7">
                  <c:v>16.183527677000001</c:v>
                </c:pt>
                <c:pt idx="8">
                  <c:v>10.327558355000001</c:v>
                </c:pt>
                <c:pt idx="9">
                  <c:v>10.616088097</c:v>
                </c:pt>
                <c:pt idx="10">
                  <c:v>8.4614561612999992</c:v>
                </c:pt>
                <c:pt idx="11">
                  <c:v>8.1676160967999998</c:v>
                </c:pt>
                <c:pt idx="12">
                  <c:v>7.0309467742000002</c:v>
                </c:pt>
                <c:pt idx="13">
                  <c:v>7.5474180645000004</c:v>
                </c:pt>
                <c:pt idx="14">
                  <c:v>8.2096896774000001</c:v>
                </c:pt>
                <c:pt idx="15">
                  <c:v>8.6379077418999994</c:v>
                </c:pt>
                <c:pt idx="16">
                  <c:v>10.017447484</c:v>
                </c:pt>
                <c:pt idx="17">
                  <c:v>12.290582258000001</c:v>
                </c:pt>
                <c:pt idx="18">
                  <c:v>20.151201226000001</c:v>
                </c:pt>
                <c:pt idx="19">
                  <c:v>30.377275935</c:v>
                </c:pt>
                <c:pt idx="20">
                  <c:v>18.659179806000001</c:v>
                </c:pt>
                <c:pt idx="21">
                  <c:v>9.6462970967999997</c:v>
                </c:pt>
                <c:pt idx="22">
                  <c:v>7.6125445160999998</c:v>
                </c:pt>
                <c:pt idx="23">
                  <c:v>6.061229</c:v>
                </c:pt>
              </c:numCache>
            </c:numRef>
          </c:val>
        </c:ser>
        <c:ser>
          <c:idx val="3"/>
          <c:order val="4"/>
          <c:tx>
            <c:strRef>
              <c:f>'DA-Prc Data'!$F$1</c:f>
              <c:strCache>
                <c:ptCount val="1"/>
                <c:pt idx="0">
                  <c:v>Non Spinning Reserve</c:v>
                </c:pt>
              </c:strCache>
            </c:strRef>
          </c:tx>
          <c:spPr>
            <a:solidFill>
              <a:srgbClr val="BFBFBF">
                <a:alpha val="87000"/>
              </a:srgbClr>
            </a:solidFill>
            <a:ln>
              <a:solidFill>
                <a:srgbClr val="BFBFBF"/>
              </a:solidFill>
            </a:ln>
          </c:spPr>
          <c:invertIfNegative val="0"/>
          <c:val>
            <c:numRef>
              <c:f>'DA-Prc Data'!$F$2:$F$25</c:f>
              <c:numCache>
                <c:formatCode>General</c:formatCode>
                <c:ptCount val="24"/>
                <c:pt idx="0">
                  <c:v>2.166366129</c:v>
                </c:pt>
                <c:pt idx="1">
                  <c:v>1.9708351612999999</c:v>
                </c:pt>
                <c:pt idx="2">
                  <c:v>1.978996129</c:v>
                </c:pt>
                <c:pt idx="3">
                  <c:v>1.9172706451999999</c:v>
                </c:pt>
                <c:pt idx="4">
                  <c:v>2.1981303226</c:v>
                </c:pt>
                <c:pt idx="5">
                  <c:v>3.4883287097000002</c:v>
                </c:pt>
                <c:pt idx="6">
                  <c:v>11.626533870999999</c:v>
                </c:pt>
                <c:pt idx="7">
                  <c:v>9.6704908386999993</c:v>
                </c:pt>
                <c:pt idx="8">
                  <c:v>5.6597902581000001</c:v>
                </c:pt>
                <c:pt idx="9">
                  <c:v>6.1839558065000002</c:v>
                </c:pt>
                <c:pt idx="10">
                  <c:v>5.0088332258000001</c:v>
                </c:pt>
                <c:pt idx="11">
                  <c:v>4.9962535484000004</c:v>
                </c:pt>
                <c:pt idx="12">
                  <c:v>4.3022587097000002</c:v>
                </c:pt>
                <c:pt idx="13">
                  <c:v>4.9645070968000002</c:v>
                </c:pt>
                <c:pt idx="14">
                  <c:v>5.7003351613</c:v>
                </c:pt>
                <c:pt idx="15">
                  <c:v>5.8477828709999997</c:v>
                </c:pt>
                <c:pt idx="16">
                  <c:v>6.7019839032000004</c:v>
                </c:pt>
                <c:pt idx="17">
                  <c:v>8.3282371613000006</c:v>
                </c:pt>
                <c:pt idx="18">
                  <c:v>14.253408323</c:v>
                </c:pt>
                <c:pt idx="19">
                  <c:v>19.863706580999999</c:v>
                </c:pt>
                <c:pt idx="20">
                  <c:v>12.054850999999999</c:v>
                </c:pt>
                <c:pt idx="21">
                  <c:v>5.5319387097000003</c:v>
                </c:pt>
                <c:pt idx="22">
                  <c:v>3.4346019676999999</c:v>
                </c:pt>
                <c:pt idx="23">
                  <c:v>2.2377660000000001</c:v>
                </c:pt>
              </c:numCache>
            </c:numRef>
          </c:val>
        </c:ser>
        <c:dLbls>
          <c:showLegendKey val="0"/>
          <c:showVal val="0"/>
          <c:showCatName val="0"/>
          <c:showSerName val="0"/>
          <c:showPercent val="0"/>
          <c:showBubbleSize val="0"/>
        </c:dLbls>
        <c:gapWidth val="100"/>
        <c:axId val="99073408"/>
        <c:axId val="99079296"/>
      </c:barChart>
      <c:scatterChart>
        <c:scatterStyle val="lineMarker"/>
        <c:varyColors val="0"/>
        <c:ser>
          <c:idx val="2"/>
          <c:order val="0"/>
          <c:tx>
            <c:strRef>
              <c:f>'DA-Prc Data'!$B$1</c:f>
              <c:strCache>
                <c:ptCount val="1"/>
                <c:pt idx="0">
                  <c:v>DAM Power Balance Price 
(System Lambda)</c:v>
                </c:pt>
              </c:strCache>
            </c:strRef>
          </c:tx>
          <c:spPr>
            <a:ln w="28575">
              <a:solidFill>
                <a:srgbClr val="E46C0A"/>
              </a:solidFill>
              <a:prstDash val="solid"/>
            </a:ln>
          </c:spPr>
          <c:marker>
            <c:symbol val="none"/>
          </c:marker>
          <c:yVal>
            <c:numRef>
              <c:f>'DA-Prc Data'!$B$2:$B$25</c:f>
              <c:numCache>
                <c:formatCode>General</c:formatCode>
                <c:ptCount val="24"/>
                <c:pt idx="0">
                  <c:v>19.285338710000001</c:v>
                </c:pt>
                <c:pt idx="1">
                  <c:v>17.244153967999999</c:v>
                </c:pt>
                <c:pt idx="2">
                  <c:v>16.501243902999999</c:v>
                </c:pt>
                <c:pt idx="3">
                  <c:v>16.379725097000001</c:v>
                </c:pt>
                <c:pt idx="4">
                  <c:v>17.738498097000001</c:v>
                </c:pt>
                <c:pt idx="5">
                  <c:v>20.902756160999999</c:v>
                </c:pt>
                <c:pt idx="6">
                  <c:v>34.336657934999998</c:v>
                </c:pt>
                <c:pt idx="7">
                  <c:v>32.147690613000002</c:v>
                </c:pt>
                <c:pt idx="8">
                  <c:v>27.65802571</c:v>
                </c:pt>
                <c:pt idx="9">
                  <c:v>27.762941968</c:v>
                </c:pt>
                <c:pt idx="10">
                  <c:v>26.444619160999999</c:v>
                </c:pt>
                <c:pt idx="11">
                  <c:v>26.251522774000001</c:v>
                </c:pt>
                <c:pt idx="12">
                  <c:v>25.389145097</c:v>
                </c:pt>
                <c:pt idx="13">
                  <c:v>25.479271032</c:v>
                </c:pt>
                <c:pt idx="14">
                  <c:v>26.216751515999999</c:v>
                </c:pt>
                <c:pt idx="15">
                  <c:v>26.494954967999998</c:v>
                </c:pt>
                <c:pt idx="16">
                  <c:v>28.074712741999999</c:v>
                </c:pt>
                <c:pt idx="17">
                  <c:v>29.725548065000002</c:v>
                </c:pt>
                <c:pt idx="18">
                  <c:v>36.880784226000003</c:v>
                </c:pt>
                <c:pt idx="19">
                  <c:v>44.124192903000001</c:v>
                </c:pt>
                <c:pt idx="20">
                  <c:v>35.452555257999997</c:v>
                </c:pt>
                <c:pt idx="21">
                  <c:v>26.949916065</c:v>
                </c:pt>
                <c:pt idx="22">
                  <c:v>23.474003065000002</c:v>
                </c:pt>
                <c:pt idx="23">
                  <c:v>20.831886733000001</c:v>
                </c:pt>
              </c:numCache>
            </c:numRef>
          </c:yVal>
          <c:smooth val="0"/>
        </c:ser>
        <c:dLbls>
          <c:showLegendKey val="0"/>
          <c:showVal val="0"/>
          <c:showCatName val="0"/>
          <c:showSerName val="0"/>
          <c:showPercent val="0"/>
          <c:showBubbleSize val="0"/>
        </c:dLbls>
        <c:axId val="99073408"/>
        <c:axId val="99079296"/>
      </c:scatterChart>
      <c:catAx>
        <c:axId val="9907340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99079296"/>
        <c:crosses val="autoZero"/>
        <c:auto val="1"/>
        <c:lblAlgn val="ctr"/>
        <c:lblOffset val="100"/>
        <c:tickLblSkip val="1"/>
        <c:tickMarkSkip val="1"/>
        <c:noMultiLvlLbl val="0"/>
      </c:catAx>
      <c:valAx>
        <c:axId val="99079296"/>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Price ($/MWh)</a:t>
                </a:r>
              </a:p>
            </c:rich>
          </c:tx>
          <c:layout>
            <c:manualLayout>
              <c:xMode val="edge"/>
              <c:yMode val="edge"/>
              <c:x val="2.9588233141478334E-3"/>
              <c:y val="0.37406315290047432"/>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99073408"/>
        <c:crosses val="autoZero"/>
        <c:crossBetween val="between"/>
        <c:majorUnit val="1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egendEntry>
        <c:idx val="4"/>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9639919814076232"/>
          <c:y val="2.9691655976127725E-2"/>
          <c:w val="0.17895671476137659"/>
          <c:h val="0.16163026001301212"/>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299998544544223E-2"/>
          <c:y val="1.3041682957486062E-2"/>
          <c:w val="0.90492045874953764"/>
          <c:h val="0.90375203915171287"/>
        </c:manualLayout>
      </c:layout>
      <c:barChart>
        <c:barDir val="col"/>
        <c:grouping val="clustered"/>
        <c:varyColors val="0"/>
        <c:ser>
          <c:idx val="0"/>
          <c:order val="1"/>
          <c:tx>
            <c:strRef>
              <c:f>'LZ Prc Data'!$C$1</c:f>
              <c:strCache>
                <c:ptCount val="1"/>
                <c:pt idx="0">
                  <c:v>RTSPP - LZ West </c:v>
                </c:pt>
              </c:strCache>
            </c:strRef>
          </c:tx>
          <c:spPr>
            <a:solidFill>
              <a:srgbClr val="BFBFBF">
                <a:alpha val="87000"/>
              </a:srgbClr>
            </a:solidFill>
            <a:ln w="9525">
              <a:solidFill>
                <a:srgbClr val="BFBFBF"/>
              </a:solidFill>
              <a:prstDash val="solid"/>
            </a:ln>
          </c:spPr>
          <c:invertIfNegative val="0"/>
          <c:val>
            <c:numRef>
              <c:f>'LZ Prc Data'!$C$2:$C$25</c:f>
              <c:numCache>
                <c:formatCode>General</c:formatCode>
                <c:ptCount val="24"/>
                <c:pt idx="0">
                  <c:v>21.764516129</c:v>
                </c:pt>
                <c:pt idx="1">
                  <c:v>22.194516129</c:v>
                </c:pt>
                <c:pt idx="2">
                  <c:v>21.188958332999999</c:v>
                </c:pt>
                <c:pt idx="3">
                  <c:v>16.671935483999999</c:v>
                </c:pt>
                <c:pt idx="4">
                  <c:v>20.611693548000002</c:v>
                </c:pt>
                <c:pt idx="5">
                  <c:v>24.050685483999999</c:v>
                </c:pt>
                <c:pt idx="6">
                  <c:v>47.902782258000002</c:v>
                </c:pt>
                <c:pt idx="7">
                  <c:v>29.826693548000001</c:v>
                </c:pt>
                <c:pt idx="8">
                  <c:v>24.746008065000002</c:v>
                </c:pt>
                <c:pt idx="9">
                  <c:v>32.969395161000001</c:v>
                </c:pt>
                <c:pt idx="10">
                  <c:v>31.913548386999999</c:v>
                </c:pt>
                <c:pt idx="11">
                  <c:v>27.188548387000001</c:v>
                </c:pt>
                <c:pt idx="12">
                  <c:v>27.247177419</c:v>
                </c:pt>
                <c:pt idx="13">
                  <c:v>31.511733871000001</c:v>
                </c:pt>
                <c:pt idx="14">
                  <c:v>28.864999999999998</c:v>
                </c:pt>
                <c:pt idx="15">
                  <c:v>28.140604839000002</c:v>
                </c:pt>
                <c:pt idx="16">
                  <c:v>26.862822581</c:v>
                </c:pt>
                <c:pt idx="17">
                  <c:v>29.257661290000001</c:v>
                </c:pt>
                <c:pt idx="18">
                  <c:v>41.162701613000003</c:v>
                </c:pt>
                <c:pt idx="19">
                  <c:v>42.312540323</c:v>
                </c:pt>
                <c:pt idx="20">
                  <c:v>27.415645161</c:v>
                </c:pt>
                <c:pt idx="21">
                  <c:v>25.199879031999998</c:v>
                </c:pt>
                <c:pt idx="22">
                  <c:v>24.687540323</c:v>
                </c:pt>
                <c:pt idx="23">
                  <c:v>20.496209677</c:v>
                </c:pt>
              </c:numCache>
            </c:numRef>
          </c:val>
        </c:ser>
        <c:ser>
          <c:idx val="4"/>
          <c:order val="3"/>
          <c:tx>
            <c:strRef>
              <c:f>'LZ Prc Data'!$E$1</c:f>
              <c:strCache>
                <c:ptCount val="1"/>
                <c:pt idx="0">
                  <c:v>RTSPP - LZ North </c:v>
                </c:pt>
              </c:strCache>
            </c:strRef>
          </c:tx>
          <c:spPr>
            <a:solidFill>
              <a:srgbClr val="17375E">
                <a:alpha val="87000"/>
              </a:srgbClr>
            </a:solidFill>
            <a:ln w="9525">
              <a:solidFill>
                <a:srgbClr val="29159F">
                  <a:alpha val="87000"/>
                </a:srgbClr>
              </a:solidFill>
              <a:prstDash val="solid"/>
            </a:ln>
          </c:spPr>
          <c:invertIfNegative val="0"/>
          <c:val>
            <c:numRef>
              <c:f>'LZ Prc Data'!$E$2:$E$25</c:f>
              <c:numCache>
                <c:formatCode>General</c:formatCode>
                <c:ptCount val="24"/>
                <c:pt idx="0">
                  <c:v>21.997419355000002</c:v>
                </c:pt>
                <c:pt idx="1">
                  <c:v>22.585483871000001</c:v>
                </c:pt>
                <c:pt idx="2">
                  <c:v>21.260166667</c:v>
                </c:pt>
                <c:pt idx="3">
                  <c:v>16.789959676999999</c:v>
                </c:pt>
                <c:pt idx="4">
                  <c:v>21.714475805999999</c:v>
                </c:pt>
                <c:pt idx="5">
                  <c:v>23.974637096999999</c:v>
                </c:pt>
                <c:pt idx="6">
                  <c:v>42.120255376000003</c:v>
                </c:pt>
                <c:pt idx="7">
                  <c:v>25.233790323000001</c:v>
                </c:pt>
                <c:pt idx="8">
                  <c:v>24.614637096999999</c:v>
                </c:pt>
                <c:pt idx="9">
                  <c:v>32.745403226000001</c:v>
                </c:pt>
                <c:pt idx="10">
                  <c:v>31.651733871000001</c:v>
                </c:pt>
                <c:pt idx="11">
                  <c:v>28.381491935</c:v>
                </c:pt>
                <c:pt idx="12">
                  <c:v>29.909798386999999</c:v>
                </c:pt>
                <c:pt idx="13">
                  <c:v>34.044112902999998</c:v>
                </c:pt>
                <c:pt idx="14">
                  <c:v>32.132661290000001</c:v>
                </c:pt>
                <c:pt idx="15">
                  <c:v>30.097459677</c:v>
                </c:pt>
                <c:pt idx="16">
                  <c:v>29.512645160999998</c:v>
                </c:pt>
                <c:pt idx="17">
                  <c:v>31.062903226</c:v>
                </c:pt>
                <c:pt idx="18">
                  <c:v>39.093830644999997</c:v>
                </c:pt>
                <c:pt idx="19">
                  <c:v>41.196693547999999</c:v>
                </c:pt>
                <c:pt idx="20">
                  <c:v>29.566935483999998</c:v>
                </c:pt>
                <c:pt idx="21">
                  <c:v>24.551572580999999</c:v>
                </c:pt>
                <c:pt idx="22">
                  <c:v>23.195040323000001</c:v>
                </c:pt>
                <c:pt idx="23">
                  <c:v>20.653306451999999</c:v>
                </c:pt>
              </c:numCache>
            </c:numRef>
          </c:val>
        </c:ser>
        <c:ser>
          <c:idx val="7"/>
          <c:order val="5"/>
          <c:tx>
            <c:strRef>
              <c:f>'LZ Prc Data'!$G$1</c:f>
              <c:strCache>
                <c:ptCount val="1"/>
                <c:pt idx="0">
                  <c:v>RTSPP - LZ South </c:v>
                </c:pt>
              </c:strCache>
            </c:strRef>
          </c:tx>
          <c:spPr>
            <a:solidFill>
              <a:srgbClr val="009999"/>
            </a:solidFill>
            <a:ln w="9525">
              <a:solidFill>
                <a:srgbClr val="BFBFBF"/>
              </a:solidFill>
            </a:ln>
          </c:spPr>
          <c:invertIfNegative val="0"/>
          <c:val>
            <c:numRef>
              <c:f>'LZ Prc Data'!$G$2:$G$25</c:f>
              <c:numCache>
                <c:formatCode>General</c:formatCode>
                <c:ptCount val="24"/>
                <c:pt idx="0">
                  <c:v>21.703145160999998</c:v>
                </c:pt>
                <c:pt idx="1">
                  <c:v>22.103427418999999</c:v>
                </c:pt>
                <c:pt idx="2">
                  <c:v>20.910875000000001</c:v>
                </c:pt>
                <c:pt idx="3">
                  <c:v>16.345766129000001</c:v>
                </c:pt>
                <c:pt idx="4">
                  <c:v>18.966814515999999</c:v>
                </c:pt>
                <c:pt idx="5">
                  <c:v>21.931088710000001</c:v>
                </c:pt>
                <c:pt idx="6">
                  <c:v>47.722016128999996</c:v>
                </c:pt>
                <c:pt idx="7">
                  <c:v>24.961491935000002</c:v>
                </c:pt>
                <c:pt idx="8">
                  <c:v>24.259153225999999</c:v>
                </c:pt>
                <c:pt idx="9">
                  <c:v>32.103346774000002</c:v>
                </c:pt>
                <c:pt idx="10">
                  <c:v>31.381814515999999</c:v>
                </c:pt>
                <c:pt idx="11">
                  <c:v>26.389596774000001</c:v>
                </c:pt>
                <c:pt idx="12">
                  <c:v>26.260483871000002</c:v>
                </c:pt>
                <c:pt idx="13">
                  <c:v>30.492782257999998</c:v>
                </c:pt>
                <c:pt idx="14">
                  <c:v>27.646975806</c:v>
                </c:pt>
                <c:pt idx="15">
                  <c:v>26.170362903000001</c:v>
                </c:pt>
                <c:pt idx="16">
                  <c:v>25.233330644999999</c:v>
                </c:pt>
                <c:pt idx="17">
                  <c:v>27.789233871</c:v>
                </c:pt>
                <c:pt idx="18">
                  <c:v>40.787137096999999</c:v>
                </c:pt>
                <c:pt idx="19">
                  <c:v>39.350524194000002</c:v>
                </c:pt>
                <c:pt idx="20">
                  <c:v>26.300362903</c:v>
                </c:pt>
                <c:pt idx="21">
                  <c:v>23.444758064999998</c:v>
                </c:pt>
                <c:pt idx="22">
                  <c:v>23.545282258</c:v>
                </c:pt>
                <c:pt idx="23">
                  <c:v>20.629072580999999</c:v>
                </c:pt>
              </c:numCache>
            </c:numRef>
          </c:val>
        </c:ser>
        <c:ser>
          <c:idx val="6"/>
          <c:order val="7"/>
          <c:tx>
            <c:strRef>
              <c:f>'LZ Prc Data'!$I$1</c:f>
              <c:strCache>
                <c:ptCount val="1"/>
                <c:pt idx="0">
                  <c:v>RTSPP - LZ Houston </c:v>
                </c:pt>
              </c:strCache>
            </c:strRef>
          </c:tx>
          <c:spPr>
            <a:solidFill>
              <a:srgbClr val="FFCC00">
                <a:alpha val="57000"/>
              </a:srgbClr>
            </a:solidFill>
            <a:ln>
              <a:solidFill>
                <a:srgbClr val="009999">
                  <a:alpha val="50000"/>
                </a:srgbClr>
              </a:solidFill>
            </a:ln>
          </c:spPr>
          <c:invertIfNegative val="0"/>
          <c:val>
            <c:numRef>
              <c:f>'LZ Prc Data'!$I$2:$I$25</c:f>
              <c:numCache>
                <c:formatCode>General</c:formatCode>
                <c:ptCount val="24"/>
                <c:pt idx="0">
                  <c:v>21.914153226</c:v>
                </c:pt>
                <c:pt idx="1">
                  <c:v>22.322419355000001</c:v>
                </c:pt>
                <c:pt idx="2">
                  <c:v>21.111499999999999</c:v>
                </c:pt>
                <c:pt idx="3">
                  <c:v>16.591935484</c:v>
                </c:pt>
                <c:pt idx="4">
                  <c:v>18.857540322999998</c:v>
                </c:pt>
                <c:pt idx="5">
                  <c:v>22.000161290000001</c:v>
                </c:pt>
                <c:pt idx="6">
                  <c:v>41.715094086000001</c:v>
                </c:pt>
                <c:pt idx="7">
                  <c:v>24.971491935</c:v>
                </c:pt>
                <c:pt idx="8">
                  <c:v>24.474758065</c:v>
                </c:pt>
                <c:pt idx="9">
                  <c:v>32.416088709999997</c:v>
                </c:pt>
                <c:pt idx="10">
                  <c:v>31.352943547999999</c:v>
                </c:pt>
                <c:pt idx="11">
                  <c:v>26.678185484</c:v>
                </c:pt>
                <c:pt idx="12">
                  <c:v>26.501169354999998</c:v>
                </c:pt>
                <c:pt idx="13">
                  <c:v>30.776250000000001</c:v>
                </c:pt>
                <c:pt idx="14">
                  <c:v>28.037701612999999</c:v>
                </c:pt>
                <c:pt idx="15">
                  <c:v>26.919556451999998</c:v>
                </c:pt>
                <c:pt idx="16">
                  <c:v>26.086048387000002</c:v>
                </c:pt>
                <c:pt idx="17">
                  <c:v>28.328024194000001</c:v>
                </c:pt>
                <c:pt idx="18">
                  <c:v>38.643830645000001</c:v>
                </c:pt>
                <c:pt idx="19">
                  <c:v>39.104879031999999</c:v>
                </c:pt>
                <c:pt idx="20">
                  <c:v>26.984758065000001</c:v>
                </c:pt>
                <c:pt idx="21">
                  <c:v>23.819193548000001</c:v>
                </c:pt>
                <c:pt idx="22">
                  <c:v>23.023508065000001</c:v>
                </c:pt>
                <c:pt idx="23">
                  <c:v>20.730685483999999</c:v>
                </c:pt>
              </c:numCache>
            </c:numRef>
          </c:val>
        </c:ser>
        <c:dLbls>
          <c:showLegendKey val="0"/>
          <c:showVal val="0"/>
          <c:showCatName val="0"/>
          <c:showSerName val="0"/>
          <c:showPercent val="0"/>
          <c:showBubbleSize val="0"/>
        </c:dLbls>
        <c:gapWidth val="150"/>
        <c:axId val="106779008"/>
        <c:axId val="106780544"/>
      </c:barChart>
      <c:scatterChart>
        <c:scatterStyle val="lineMarker"/>
        <c:varyColors val="0"/>
        <c:ser>
          <c:idx val="2"/>
          <c:order val="0"/>
          <c:tx>
            <c:strRef>
              <c:f>'LZ Prc Data'!$B$1</c:f>
              <c:strCache>
                <c:ptCount val="1"/>
                <c:pt idx="0">
                  <c:v>DASPP - LZ West </c:v>
                </c:pt>
              </c:strCache>
            </c:strRef>
          </c:tx>
          <c:spPr>
            <a:ln w="28575">
              <a:solidFill>
                <a:srgbClr val="BFBFBF"/>
              </a:solidFill>
              <a:prstDash val="solid"/>
            </a:ln>
          </c:spPr>
          <c:marker>
            <c:symbol val="none"/>
          </c:marker>
          <c:yVal>
            <c:numRef>
              <c:f>'LZ Prc Data'!$B$2:$B$25</c:f>
              <c:numCache>
                <c:formatCode>General</c:formatCode>
                <c:ptCount val="24"/>
                <c:pt idx="0">
                  <c:v>19.403225805999998</c:v>
                </c:pt>
                <c:pt idx="1">
                  <c:v>17.392258065</c:v>
                </c:pt>
                <c:pt idx="2">
                  <c:v>16.629666666999999</c:v>
                </c:pt>
                <c:pt idx="3">
                  <c:v>16.530645160999999</c:v>
                </c:pt>
                <c:pt idx="4">
                  <c:v>17.847419355</c:v>
                </c:pt>
                <c:pt idx="5">
                  <c:v>20.996129031999999</c:v>
                </c:pt>
                <c:pt idx="6">
                  <c:v>35.214516129000003</c:v>
                </c:pt>
                <c:pt idx="7">
                  <c:v>33.214516129000003</c:v>
                </c:pt>
                <c:pt idx="8">
                  <c:v>28.320967742000001</c:v>
                </c:pt>
                <c:pt idx="9">
                  <c:v>28.830645161</c:v>
                </c:pt>
                <c:pt idx="10">
                  <c:v>27.271290322999999</c:v>
                </c:pt>
                <c:pt idx="11">
                  <c:v>27.280967742000001</c:v>
                </c:pt>
                <c:pt idx="12">
                  <c:v>26.404193547999999</c:v>
                </c:pt>
                <c:pt idx="13">
                  <c:v>26.566129031999999</c:v>
                </c:pt>
                <c:pt idx="14">
                  <c:v>27.165483870999999</c:v>
                </c:pt>
                <c:pt idx="15">
                  <c:v>27.402258065000002</c:v>
                </c:pt>
                <c:pt idx="16">
                  <c:v>28.970645161</c:v>
                </c:pt>
                <c:pt idx="17">
                  <c:v>30.498709677000001</c:v>
                </c:pt>
                <c:pt idx="18">
                  <c:v>37.822903226000001</c:v>
                </c:pt>
                <c:pt idx="19">
                  <c:v>45.726451613000002</c:v>
                </c:pt>
                <c:pt idx="20">
                  <c:v>36.788064515999999</c:v>
                </c:pt>
                <c:pt idx="21">
                  <c:v>27.647741934999999</c:v>
                </c:pt>
                <c:pt idx="22">
                  <c:v>23.837419355000002</c:v>
                </c:pt>
                <c:pt idx="23">
                  <c:v>21.209032258000001</c:v>
                </c:pt>
              </c:numCache>
            </c:numRef>
          </c:yVal>
          <c:smooth val="0"/>
        </c:ser>
        <c:dLbls>
          <c:showLegendKey val="0"/>
          <c:showVal val="0"/>
          <c:showCatName val="0"/>
          <c:showSerName val="0"/>
          <c:showPercent val="0"/>
          <c:showBubbleSize val="0"/>
        </c:dLbls>
        <c:axId val="106779008"/>
        <c:axId val="106780544"/>
      </c:scatterChart>
      <c:lineChart>
        <c:grouping val="standard"/>
        <c:varyColors val="0"/>
        <c:ser>
          <c:idx val="5"/>
          <c:order val="2"/>
          <c:tx>
            <c:strRef>
              <c:f>'LZ Prc Data'!$D$1</c:f>
              <c:strCache>
                <c:ptCount val="1"/>
                <c:pt idx="0">
                  <c:v>DASPP - LZ North </c:v>
                </c:pt>
              </c:strCache>
            </c:strRef>
          </c:tx>
          <c:spPr>
            <a:ln w="28575">
              <a:solidFill>
                <a:srgbClr val="17375E"/>
              </a:solidFill>
              <a:prstDash val="solid"/>
            </a:ln>
          </c:spPr>
          <c:marker>
            <c:symbol val="none"/>
          </c:marker>
          <c:val>
            <c:numRef>
              <c:f>'LZ Prc Data'!$D$2:$D$25</c:f>
              <c:numCache>
                <c:formatCode>General</c:formatCode>
                <c:ptCount val="24"/>
                <c:pt idx="0">
                  <c:v>19.283870967999999</c:v>
                </c:pt>
                <c:pt idx="1">
                  <c:v>17.243548387000001</c:v>
                </c:pt>
                <c:pt idx="2">
                  <c:v>16.457333333000001</c:v>
                </c:pt>
                <c:pt idx="3">
                  <c:v>16.34</c:v>
                </c:pt>
                <c:pt idx="4">
                  <c:v>17.674193548000002</c:v>
                </c:pt>
                <c:pt idx="5">
                  <c:v>20.759354839</c:v>
                </c:pt>
                <c:pt idx="6">
                  <c:v>34.401290322999998</c:v>
                </c:pt>
                <c:pt idx="7">
                  <c:v>32.201290323000002</c:v>
                </c:pt>
                <c:pt idx="8">
                  <c:v>27.423548387</c:v>
                </c:pt>
                <c:pt idx="9">
                  <c:v>27.870967742000001</c:v>
                </c:pt>
                <c:pt idx="10">
                  <c:v>26.492580645</c:v>
                </c:pt>
                <c:pt idx="11">
                  <c:v>26.434193548</c:v>
                </c:pt>
                <c:pt idx="12">
                  <c:v>25.554838709999999</c:v>
                </c:pt>
                <c:pt idx="13">
                  <c:v>25.680645161000001</c:v>
                </c:pt>
                <c:pt idx="14">
                  <c:v>26.461290323</c:v>
                </c:pt>
                <c:pt idx="15">
                  <c:v>26.725806452</c:v>
                </c:pt>
                <c:pt idx="16">
                  <c:v>28.189354839</c:v>
                </c:pt>
                <c:pt idx="17">
                  <c:v>29.616774194000001</c:v>
                </c:pt>
                <c:pt idx="18">
                  <c:v>36.627096774000002</c:v>
                </c:pt>
                <c:pt idx="19">
                  <c:v>44.508064515999997</c:v>
                </c:pt>
                <c:pt idx="20">
                  <c:v>35.888387096999999</c:v>
                </c:pt>
                <c:pt idx="21">
                  <c:v>27.082258065000001</c:v>
                </c:pt>
                <c:pt idx="22">
                  <c:v>23.499677419000001</c:v>
                </c:pt>
                <c:pt idx="23">
                  <c:v>20.950645161000001</c:v>
                </c:pt>
              </c:numCache>
            </c:numRef>
          </c:val>
          <c:smooth val="0"/>
        </c:ser>
        <c:ser>
          <c:idx val="1"/>
          <c:order val="4"/>
          <c:tx>
            <c:strRef>
              <c:f>'LZ Prc Data'!$F$1</c:f>
              <c:strCache>
                <c:ptCount val="1"/>
                <c:pt idx="0">
                  <c:v>DASPP - LZ South </c:v>
                </c:pt>
              </c:strCache>
            </c:strRef>
          </c:tx>
          <c:spPr>
            <a:ln w="28575">
              <a:solidFill>
                <a:srgbClr val="009999"/>
              </a:solidFill>
            </a:ln>
          </c:spPr>
          <c:marker>
            <c:symbol val="none"/>
          </c:marker>
          <c:val>
            <c:numRef>
              <c:f>'LZ Prc Data'!$F$2:$F$25</c:f>
              <c:numCache>
                <c:formatCode>General</c:formatCode>
                <c:ptCount val="24"/>
                <c:pt idx="0">
                  <c:v>19.420000000000002</c:v>
                </c:pt>
                <c:pt idx="1">
                  <c:v>17.368387096999999</c:v>
                </c:pt>
                <c:pt idx="2">
                  <c:v>16.582666667000002</c:v>
                </c:pt>
                <c:pt idx="3">
                  <c:v>16.449354839000002</c:v>
                </c:pt>
                <c:pt idx="4">
                  <c:v>17.793548387000001</c:v>
                </c:pt>
                <c:pt idx="5">
                  <c:v>21.26</c:v>
                </c:pt>
                <c:pt idx="6">
                  <c:v>35.396774194000002</c:v>
                </c:pt>
                <c:pt idx="7">
                  <c:v>33.317096773999999</c:v>
                </c:pt>
                <c:pt idx="8">
                  <c:v>28.296129032</c:v>
                </c:pt>
                <c:pt idx="9">
                  <c:v>28.758387097</c:v>
                </c:pt>
                <c:pt idx="10">
                  <c:v>27.050322581</c:v>
                </c:pt>
                <c:pt idx="11">
                  <c:v>26.794193547999999</c:v>
                </c:pt>
                <c:pt idx="12">
                  <c:v>25.764838709999999</c:v>
                </c:pt>
                <c:pt idx="13">
                  <c:v>25.750322580999999</c:v>
                </c:pt>
                <c:pt idx="14">
                  <c:v>26.281290323</c:v>
                </c:pt>
                <c:pt idx="15">
                  <c:v>26.507419355</c:v>
                </c:pt>
                <c:pt idx="16">
                  <c:v>28.125483871</c:v>
                </c:pt>
                <c:pt idx="17">
                  <c:v>30.113225805999999</c:v>
                </c:pt>
                <c:pt idx="18">
                  <c:v>37.956129032</c:v>
                </c:pt>
                <c:pt idx="19">
                  <c:v>45.974516129000001</c:v>
                </c:pt>
                <c:pt idx="20">
                  <c:v>37.191935483999998</c:v>
                </c:pt>
                <c:pt idx="21">
                  <c:v>27.967096774000002</c:v>
                </c:pt>
                <c:pt idx="22">
                  <c:v>24.134193547999999</c:v>
                </c:pt>
                <c:pt idx="23">
                  <c:v>21.260645160999999</c:v>
                </c:pt>
              </c:numCache>
            </c:numRef>
          </c:val>
          <c:smooth val="0"/>
        </c:ser>
        <c:ser>
          <c:idx val="3"/>
          <c:order val="6"/>
          <c:tx>
            <c:strRef>
              <c:f>'LZ Prc Data'!$H$1</c:f>
              <c:strCache>
                <c:ptCount val="1"/>
                <c:pt idx="0">
                  <c:v>DASPP - LZ Houston </c:v>
                </c:pt>
              </c:strCache>
            </c:strRef>
          </c:tx>
          <c:spPr>
            <a:ln>
              <a:solidFill>
                <a:srgbClr val="FFCC00"/>
              </a:solidFill>
            </a:ln>
          </c:spPr>
          <c:marker>
            <c:symbol val="none"/>
          </c:marker>
          <c:val>
            <c:numRef>
              <c:f>'LZ Prc Data'!$H$2:$H$25</c:f>
              <c:numCache>
                <c:formatCode>General</c:formatCode>
                <c:ptCount val="24"/>
                <c:pt idx="0">
                  <c:v>19.208064516</c:v>
                </c:pt>
                <c:pt idx="1">
                  <c:v>17.165806452000002</c:v>
                </c:pt>
                <c:pt idx="2">
                  <c:v>16.380666667</c:v>
                </c:pt>
                <c:pt idx="3">
                  <c:v>16.265483871000001</c:v>
                </c:pt>
                <c:pt idx="4">
                  <c:v>17.563225805999998</c:v>
                </c:pt>
                <c:pt idx="5">
                  <c:v>20.591290322999999</c:v>
                </c:pt>
                <c:pt idx="6">
                  <c:v>33.874838709999999</c:v>
                </c:pt>
                <c:pt idx="7">
                  <c:v>31.662903226000001</c:v>
                </c:pt>
                <c:pt idx="8">
                  <c:v>26.664516128999999</c:v>
                </c:pt>
                <c:pt idx="9">
                  <c:v>27.259032258000001</c:v>
                </c:pt>
                <c:pt idx="10">
                  <c:v>26.015161290000002</c:v>
                </c:pt>
                <c:pt idx="11">
                  <c:v>26.063870968</c:v>
                </c:pt>
                <c:pt idx="12">
                  <c:v>25.127419355000001</c:v>
                </c:pt>
                <c:pt idx="13">
                  <c:v>25.254516128999999</c:v>
                </c:pt>
                <c:pt idx="14">
                  <c:v>25.819354838999999</c:v>
                </c:pt>
                <c:pt idx="15">
                  <c:v>26.031612902999999</c:v>
                </c:pt>
                <c:pt idx="16">
                  <c:v>27.511612903</c:v>
                </c:pt>
                <c:pt idx="17">
                  <c:v>28.770322580999999</c:v>
                </c:pt>
                <c:pt idx="18">
                  <c:v>35.740645161000003</c:v>
                </c:pt>
                <c:pt idx="19">
                  <c:v>43.618387097000003</c:v>
                </c:pt>
                <c:pt idx="20">
                  <c:v>35.243870968000003</c:v>
                </c:pt>
                <c:pt idx="21">
                  <c:v>26.649354839000001</c:v>
                </c:pt>
                <c:pt idx="22">
                  <c:v>23.379354839000001</c:v>
                </c:pt>
                <c:pt idx="23">
                  <c:v>20.859677419</c:v>
                </c:pt>
              </c:numCache>
            </c:numRef>
          </c:val>
          <c:smooth val="0"/>
        </c:ser>
        <c:dLbls>
          <c:showLegendKey val="0"/>
          <c:showVal val="0"/>
          <c:showCatName val="0"/>
          <c:showSerName val="0"/>
          <c:showPercent val="0"/>
          <c:showBubbleSize val="0"/>
        </c:dLbls>
        <c:marker val="1"/>
        <c:smooth val="0"/>
        <c:axId val="106779008"/>
        <c:axId val="106780544"/>
      </c:lineChart>
      <c:catAx>
        <c:axId val="10677900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06780544"/>
        <c:crosses val="autoZero"/>
        <c:auto val="1"/>
        <c:lblAlgn val="ctr"/>
        <c:lblOffset val="100"/>
        <c:tickLblSkip val="1"/>
        <c:tickMarkSkip val="1"/>
        <c:noMultiLvlLbl val="0"/>
      </c:catAx>
      <c:valAx>
        <c:axId val="106780544"/>
        <c:scaling>
          <c:orientation val="minMax"/>
          <c:max val="60"/>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Price ($/MWh)</a:t>
                </a:r>
              </a:p>
            </c:rich>
          </c:tx>
          <c:layout>
            <c:manualLayout>
              <c:xMode val="edge"/>
              <c:yMode val="edge"/>
              <c:x val="7.3991860895301822E-3"/>
              <c:y val="0.4393692224034803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06779008"/>
        <c:crosses val="autoZero"/>
        <c:crossBetween val="between"/>
      </c:valAx>
      <c:spPr>
        <a:noFill/>
        <a:ln w="25400">
          <a:noFill/>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4"/>
        <c:txPr>
          <a:bodyPr/>
          <a:lstStyle/>
          <a:p>
            <a:pPr>
              <a:defRPr sz="675" b="1" i="0" u="none" strike="noStrike" baseline="0">
                <a:solidFill>
                  <a:srgbClr val="000000"/>
                </a:solidFill>
                <a:latin typeface="Arial"/>
                <a:ea typeface="Arial"/>
                <a:cs typeface="Arial"/>
              </a:defRPr>
            </a:pPr>
            <a:endParaRPr lang="en-US"/>
          </a:p>
        </c:txPr>
      </c:legendEntry>
      <c:legendEntry>
        <c:idx val="5"/>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83648154091900673"/>
          <c:y val="1.0857784703387675E-2"/>
          <c:w val="0.15187569367369588"/>
          <c:h val="0.24735488800857997"/>
        </c:manualLayout>
      </c:layout>
      <c:overlay val="0"/>
      <c:spPr>
        <a:noFill/>
        <a:ln w="25400">
          <a:noFill/>
        </a:ln>
        <a:effectLst>
          <a:outerShdw blurRad="50800" dist="50800" dir="5400000" algn="ctr" rotWithShape="0">
            <a:srgbClr val="000000"/>
          </a:outerShdw>
        </a:effectLst>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12240409460472E-2"/>
          <c:y val="1.7400761283306181E-2"/>
          <c:w val="0.91527931927488271"/>
          <c:h val="0.90375203915171287"/>
        </c:manualLayout>
      </c:layout>
      <c:barChart>
        <c:barDir val="col"/>
        <c:grouping val="clustered"/>
        <c:varyColors val="0"/>
        <c:ser>
          <c:idx val="0"/>
          <c:order val="1"/>
          <c:tx>
            <c:strRef>
              <c:f>'Hub Avg Data'!$C$1</c:f>
              <c:strCache>
                <c:ptCount val="1"/>
                <c:pt idx="0">
                  <c:v>RTSPP - Hub Average </c:v>
                </c:pt>
              </c:strCache>
            </c:strRef>
          </c:tx>
          <c:spPr>
            <a:solidFill>
              <a:srgbClr val="009999">
                <a:alpha val="87000"/>
              </a:srgbClr>
            </a:solidFill>
            <a:ln w="22225">
              <a:solidFill>
                <a:srgbClr val="009999"/>
              </a:solidFill>
              <a:prstDash val="solid"/>
            </a:ln>
          </c:spPr>
          <c:invertIfNegative val="0"/>
          <c:val>
            <c:numRef>
              <c:f>'Hub Avg Data'!$C$2:$C$25</c:f>
              <c:numCache>
                <c:formatCode>General</c:formatCode>
                <c:ptCount val="24"/>
                <c:pt idx="0">
                  <c:v>21.857096773999999</c:v>
                </c:pt>
                <c:pt idx="1">
                  <c:v>22.256451612999999</c:v>
                </c:pt>
                <c:pt idx="2">
                  <c:v>21.090250000000001</c:v>
                </c:pt>
                <c:pt idx="3">
                  <c:v>16.640241934999999</c:v>
                </c:pt>
                <c:pt idx="4">
                  <c:v>20.099193547999999</c:v>
                </c:pt>
                <c:pt idx="5">
                  <c:v>22.846129032</c:v>
                </c:pt>
                <c:pt idx="6">
                  <c:v>42.458198924999998</c:v>
                </c:pt>
                <c:pt idx="7">
                  <c:v>25.126774193999999</c:v>
                </c:pt>
                <c:pt idx="8">
                  <c:v>24.513629032000001</c:v>
                </c:pt>
                <c:pt idx="9">
                  <c:v>32.513790323000002</c:v>
                </c:pt>
                <c:pt idx="10">
                  <c:v>31.452580645000001</c:v>
                </c:pt>
                <c:pt idx="11">
                  <c:v>26.939435484000001</c:v>
                </c:pt>
                <c:pt idx="12">
                  <c:v>26.994274193999999</c:v>
                </c:pt>
                <c:pt idx="13">
                  <c:v>31.276129032</c:v>
                </c:pt>
                <c:pt idx="14">
                  <c:v>28.615645161</c:v>
                </c:pt>
                <c:pt idx="15">
                  <c:v>27.426532258000002</c:v>
                </c:pt>
                <c:pt idx="16">
                  <c:v>26.585161289999999</c:v>
                </c:pt>
                <c:pt idx="17">
                  <c:v>28.749677419000001</c:v>
                </c:pt>
                <c:pt idx="18">
                  <c:v>38.730887097</c:v>
                </c:pt>
                <c:pt idx="19">
                  <c:v>39.459032258000001</c:v>
                </c:pt>
                <c:pt idx="20">
                  <c:v>27.333225806000002</c:v>
                </c:pt>
                <c:pt idx="21">
                  <c:v>23.912258065</c:v>
                </c:pt>
                <c:pt idx="22">
                  <c:v>23.183629031999999</c:v>
                </c:pt>
                <c:pt idx="23">
                  <c:v>20.676290323</c:v>
                </c:pt>
              </c:numCache>
            </c:numRef>
          </c:val>
        </c:ser>
        <c:dLbls>
          <c:showLegendKey val="0"/>
          <c:showVal val="0"/>
          <c:showCatName val="0"/>
          <c:showSerName val="0"/>
          <c:showPercent val="0"/>
          <c:showBubbleSize val="0"/>
        </c:dLbls>
        <c:gapWidth val="406"/>
        <c:axId val="106824832"/>
        <c:axId val="106826368"/>
      </c:barChart>
      <c:scatterChart>
        <c:scatterStyle val="lineMarker"/>
        <c:varyColors val="0"/>
        <c:ser>
          <c:idx val="2"/>
          <c:order val="0"/>
          <c:tx>
            <c:strRef>
              <c:f>'Hub Avg Data'!$B$1</c:f>
              <c:strCache>
                <c:ptCount val="1"/>
                <c:pt idx="0">
                  <c:v>DASPP - Hub Average </c:v>
                </c:pt>
              </c:strCache>
            </c:strRef>
          </c:tx>
          <c:spPr>
            <a:ln w="28575">
              <a:solidFill>
                <a:srgbClr val="E46C0A"/>
              </a:solidFill>
              <a:prstDash val="solid"/>
            </a:ln>
          </c:spPr>
          <c:marker>
            <c:symbol val="none"/>
          </c:marker>
          <c:yVal>
            <c:numRef>
              <c:f>'Hub Avg Data'!$B$2:$B$25</c:f>
              <c:numCache>
                <c:formatCode>General</c:formatCode>
                <c:ptCount val="24"/>
                <c:pt idx="0">
                  <c:v>19.202903226</c:v>
                </c:pt>
                <c:pt idx="1">
                  <c:v>17.171290323000001</c:v>
                </c:pt>
                <c:pt idx="2">
                  <c:v>16.383333332999999</c:v>
                </c:pt>
                <c:pt idx="3">
                  <c:v>16.266451613000001</c:v>
                </c:pt>
                <c:pt idx="4">
                  <c:v>17.567419354999998</c:v>
                </c:pt>
                <c:pt idx="5">
                  <c:v>20.589677419000001</c:v>
                </c:pt>
                <c:pt idx="6">
                  <c:v>33.969677419</c:v>
                </c:pt>
                <c:pt idx="7">
                  <c:v>31.740322581000001</c:v>
                </c:pt>
                <c:pt idx="8">
                  <c:v>26.836774194</c:v>
                </c:pt>
                <c:pt idx="9">
                  <c:v>27.379354839000001</c:v>
                </c:pt>
                <c:pt idx="10">
                  <c:v>26.075806451999998</c:v>
                </c:pt>
                <c:pt idx="11">
                  <c:v>26.038064515999999</c:v>
                </c:pt>
                <c:pt idx="12">
                  <c:v>25.070322580999999</c:v>
                </c:pt>
                <c:pt idx="13">
                  <c:v>25.180967742</c:v>
                </c:pt>
                <c:pt idx="14">
                  <c:v>25.819677419000001</c:v>
                </c:pt>
                <c:pt idx="15">
                  <c:v>26.023548387000002</c:v>
                </c:pt>
                <c:pt idx="16">
                  <c:v>27.497419355000002</c:v>
                </c:pt>
                <c:pt idx="17">
                  <c:v>28.912903226000001</c:v>
                </c:pt>
                <c:pt idx="18">
                  <c:v>36.078064515999998</c:v>
                </c:pt>
                <c:pt idx="19">
                  <c:v>43.995483870999998</c:v>
                </c:pt>
                <c:pt idx="20">
                  <c:v>35.491612902999996</c:v>
                </c:pt>
                <c:pt idx="21">
                  <c:v>26.794193547999999</c:v>
                </c:pt>
                <c:pt idx="22">
                  <c:v>23.43</c:v>
                </c:pt>
                <c:pt idx="23">
                  <c:v>20.871290323</c:v>
                </c:pt>
              </c:numCache>
            </c:numRef>
          </c:yVal>
          <c:smooth val="0"/>
        </c:ser>
        <c:dLbls>
          <c:showLegendKey val="0"/>
          <c:showVal val="0"/>
          <c:showCatName val="0"/>
          <c:showSerName val="0"/>
          <c:showPercent val="0"/>
          <c:showBubbleSize val="0"/>
        </c:dLbls>
        <c:axId val="106824832"/>
        <c:axId val="106826368"/>
      </c:scatterChart>
      <c:catAx>
        <c:axId val="10682483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06826368"/>
        <c:crosses val="autoZero"/>
        <c:auto val="1"/>
        <c:lblAlgn val="ctr"/>
        <c:lblOffset val="100"/>
        <c:tickLblSkip val="1"/>
        <c:tickMarkSkip val="1"/>
        <c:noMultiLvlLbl val="0"/>
      </c:catAx>
      <c:valAx>
        <c:axId val="106826368"/>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Price ($/MWh)</a:t>
                </a:r>
              </a:p>
            </c:rich>
          </c:tx>
          <c:layout>
            <c:manualLayout>
              <c:xMode val="edge"/>
              <c:yMode val="edge"/>
              <c:x val="7.3991860895301787E-3"/>
              <c:y val="0.41326808047852093"/>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06824832"/>
        <c:crosses val="autoZero"/>
        <c:crossBetween val="between"/>
        <c:majorUnit val="10"/>
        <c:minorUnit val="1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1"/>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906030336662998"/>
          <c:y val="3.2626427406199046E-2"/>
          <c:w val="0.17303736588975221"/>
          <c:h val="6.377995572739377E-2"/>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617"/>
          <c:h val="0.90375203915171287"/>
        </c:manualLayout>
      </c:layout>
      <c:barChart>
        <c:barDir val="col"/>
        <c:grouping val="clustered"/>
        <c:varyColors val="0"/>
        <c:ser>
          <c:idx val="0"/>
          <c:order val="1"/>
          <c:tx>
            <c:strRef>
              <c:f>'DRUC Data'!$C$1</c:f>
              <c:strCache>
                <c:ptCount val="1"/>
                <c:pt idx="0">
                  <c:v>Self Scheduled Capacity</c:v>
                </c:pt>
              </c:strCache>
            </c:strRef>
          </c:tx>
          <c:spPr>
            <a:solidFill>
              <a:srgbClr val="D7E4BD"/>
            </a:solidFill>
            <a:ln w="22225">
              <a:solidFill>
                <a:srgbClr val="BFBFBF"/>
              </a:solidFill>
              <a:prstDash val="solid"/>
            </a:ln>
          </c:spPr>
          <c:invertIfNegative val="0"/>
          <c:val>
            <c:numRef>
              <c:f>'DRUC Data'!$C$2:$C$25</c:f>
              <c:numCache>
                <c:formatCode>General</c:formatCode>
                <c:ptCount val="24"/>
                <c:pt idx="0">
                  <c:v>38368.559999999998</c:v>
                </c:pt>
                <c:pt idx="1">
                  <c:v>38152.47</c:v>
                </c:pt>
                <c:pt idx="2">
                  <c:v>37810.879999999997</c:v>
                </c:pt>
                <c:pt idx="3">
                  <c:v>37947.07</c:v>
                </c:pt>
                <c:pt idx="4">
                  <c:v>37870.28</c:v>
                </c:pt>
                <c:pt idx="5">
                  <c:v>38527.18</c:v>
                </c:pt>
                <c:pt idx="6">
                  <c:v>41506.51</c:v>
                </c:pt>
                <c:pt idx="7">
                  <c:v>41567.120000000003</c:v>
                </c:pt>
                <c:pt idx="8">
                  <c:v>41529.49</c:v>
                </c:pt>
                <c:pt idx="9">
                  <c:v>41457.730000000003</c:v>
                </c:pt>
                <c:pt idx="10">
                  <c:v>41171.68</c:v>
                </c:pt>
                <c:pt idx="11">
                  <c:v>41034.959999999999</c:v>
                </c:pt>
                <c:pt idx="12">
                  <c:v>40936.79</c:v>
                </c:pt>
                <c:pt idx="13">
                  <c:v>40956.720000000001</c:v>
                </c:pt>
                <c:pt idx="14">
                  <c:v>41037.21</c:v>
                </c:pt>
                <c:pt idx="15">
                  <c:v>41173.35</c:v>
                </c:pt>
                <c:pt idx="16">
                  <c:v>41235.89</c:v>
                </c:pt>
                <c:pt idx="17">
                  <c:v>41369.620000000003</c:v>
                </c:pt>
                <c:pt idx="18">
                  <c:v>41603.379999999997</c:v>
                </c:pt>
                <c:pt idx="19">
                  <c:v>41885.96</c:v>
                </c:pt>
                <c:pt idx="20">
                  <c:v>42305.33</c:v>
                </c:pt>
                <c:pt idx="21">
                  <c:v>42159.519999999997</c:v>
                </c:pt>
                <c:pt idx="22">
                  <c:v>40272.25</c:v>
                </c:pt>
                <c:pt idx="23">
                  <c:v>38937.699999999997</c:v>
                </c:pt>
              </c:numCache>
            </c:numRef>
          </c:val>
        </c:ser>
        <c:ser>
          <c:idx val="4"/>
          <c:order val="2"/>
          <c:tx>
            <c:strRef>
              <c:f>'DRUC Data'!$D$1</c:f>
              <c:strCache>
                <c:ptCount val="1"/>
                <c:pt idx="0">
                  <c:v>Self Scheduled Ancillary Service Limit</c:v>
                </c:pt>
              </c:strCache>
            </c:strRef>
          </c:tx>
          <c:spPr>
            <a:solidFill>
              <a:srgbClr val="009999">
                <a:alpha val="87000"/>
              </a:srgbClr>
            </a:solidFill>
            <a:ln w="12700">
              <a:solidFill>
                <a:srgbClr val="009999"/>
              </a:solidFill>
              <a:prstDash val="solid"/>
            </a:ln>
          </c:spPr>
          <c:invertIfNegative val="0"/>
          <c:val>
            <c:numRef>
              <c:f>'DRUC Data'!$D$2:$D$25</c:f>
              <c:numCache>
                <c:formatCode>General</c:formatCode>
                <c:ptCount val="24"/>
                <c:pt idx="0">
                  <c:v>35694.199999999997</c:v>
                </c:pt>
                <c:pt idx="1">
                  <c:v>35561.07</c:v>
                </c:pt>
                <c:pt idx="2">
                  <c:v>35173.599999999999</c:v>
                </c:pt>
                <c:pt idx="3">
                  <c:v>35349.629999999997</c:v>
                </c:pt>
                <c:pt idx="4">
                  <c:v>35232.82</c:v>
                </c:pt>
                <c:pt idx="5">
                  <c:v>35709.83</c:v>
                </c:pt>
                <c:pt idx="6">
                  <c:v>38457.599999999999</c:v>
                </c:pt>
                <c:pt idx="7">
                  <c:v>38913.97</c:v>
                </c:pt>
                <c:pt idx="8">
                  <c:v>38945.46</c:v>
                </c:pt>
                <c:pt idx="9">
                  <c:v>38850.61</c:v>
                </c:pt>
                <c:pt idx="10">
                  <c:v>38665.699999999997</c:v>
                </c:pt>
                <c:pt idx="11">
                  <c:v>38543.019999999997</c:v>
                </c:pt>
                <c:pt idx="12">
                  <c:v>38495.1</c:v>
                </c:pt>
                <c:pt idx="13">
                  <c:v>38403.370000000003</c:v>
                </c:pt>
                <c:pt idx="14">
                  <c:v>38492.839999999997</c:v>
                </c:pt>
                <c:pt idx="15">
                  <c:v>38696.46</c:v>
                </c:pt>
                <c:pt idx="16">
                  <c:v>38725.32</c:v>
                </c:pt>
                <c:pt idx="17">
                  <c:v>38748.230000000003</c:v>
                </c:pt>
                <c:pt idx="18">
                  <c:v>39030.53</c:v>
                </c:pt>
                <c:pt idx="19">
                  <c:v>39165.769999999997</c:v>
                </c:pt>
                <c:pt idx="20">
                  <c:v>39751.93</c:v>
                </c:pt>
                <c:pt idx="21">
                  <c:v>39643.69</c:v>
                </c:pt>
                <c:pt idx="22">
                  <c:v>37682.769999999997</c:v>
                </c:pt>
                <c:pt idx="23">
                  <c:v>36389.61</c:v>
                </c:pt>
              </c:numCache>
            </c:numRef>
          </c:val>
        </c:ser>
        <c:dLbls>
          <c:showLegendKey val="0"/>
          <c:showVal val="0"/>
          <c:showCatName val="0"/>
          <c:showSerName val="0"/>
          <c:showPercent val="0"/>
          <c:showBubbleSize val="0"/>
        </c:dLbls>
        <c:gapWidth val="223"/>
        <c:axId val="106976768"/>
        <c:axId val="106978304"/>
      </c:barChart>
      <c:scatterChart>
        <c:scatterStyle val="lineMarker"/>
        <c:varyColors val="0"/>
        <c:ser>
          <c:idx val="2"/>
          <c:order val="0"/>
          <c:tx>
            <c:strRef>
              <c:f>'DRUC Data'!$B$1</c:f>
              <c:strCache>
                <c:ptCount val="1"/>
                <c:pt idx="0">
                  <c:v>Load Forecast </c:v>
                </c:pt>
              </c:strCache>
            </c:strRef>
          </c:tx>
          <c:spPr>
            <a:ln w="28575">
              <a:solidFill>
                <a:srgbClr val="E46C0A"/>
              </a:solidFill>
              <a:prstDash val="solid"/>
            </a:ln>
          </c:spPr>
          <c:marker>
            <c:symbol val="none"/>
          </c:marker>
          <c:yVal>
            <c:numRef>
              <c:f>'DRUC Data'!$B$2:$B$25</c:f>
              <c:numCache>
                <c:formatCode>General</c:formatCode>
                <c:ptCount val="24"/>
                <c:pt idx="0">
                  <c:v>30182.5</c:v>
                </c:pt>
                <c:pt idx="1">
                  <c:v>28997.33</c:v>
                </c:pt>
                <c:pt idx="2">
                  <c:v>28316.2</c:v>
                </c:pt>
                <c:pt idx="3">
                  <c:v>28229.1</c:v>
                </c:pt>
                <c:pt idx="4">
                  <c:v>28721.75</c:v>
                </c:pt>
                <c:pt idx="5">
                  <c:v>30417.31</c:v>
                </c:pt>
                <c:pt idx="6">
                  <c:v>33431.31</c:v>
                </c:pt>
                <c:pt idx="7">
                  <c:v>34994.39</c:v>
                </c:pt>
                <c:pt idx="8">
                  <c:v>35086.11</c:v>
                </c:pt>
                <c:pt idx="9">
                  <c:v>35513.39</c:v>
                </c:pt>
                <c:pt idx="10">
                  <c:v>35847.35</c:v>
                </c:pt>
                <c:pt idx="11">
                  <c:v>35822.480000000003</c:v>
                </c:pt>
                <c:pt idx="12">
                  <c:v>35657.300000000003</c:v>
                </c:pt>
                <c:pt idx="13">
                  <c:v>35637.160000000003</c:v>
                </c:pt>
                <c:pt idx="14">
                  <c:v>35517.58</c:v>
                </c:pt>
                <c:pt idx="15">
                  <c:v>35504.26</c:v>
                </c:pt>
                <c:pt idx="16">
                  <c:v>35636.15</c:v>
                </c:pt>
                <c:pt idx="17">
                  <c:v>35687.379999999997</c:v>
                </c:pt>
                <c:pt idx="18">
                  <c:v>35853.57</c:v>
                </c:pt>
                <c:pt idx="19">
                  <c:v>36293.599999999999</c:v>
                </c:pt>
                <c:pt idx="20">
                  <c:v>36975.74</c:v>
                </c:pt>
                <c:pt idx="21">
                  <c:v>35878.68</c:v>
                </c:pt>
                <c:pt idx="22">
                  <c:v>33870.550000000003</c:v>
                </c:pt>
                <c:pt idx="23">
                  <c:v>31542.53</c:v>
                </c:pt>
              </c:numCache>
            </c:numRef>
          </c:yVal>
          <c:smooth val="0"/>
        </c:ser>
        <c:ser>
          <c:idx val="3"/>
          <c:order val="3"/>
          <c:tx>
            <c:strRef>
              <c:f>'DRUC Data'!$F$1</c:f>
              <c:strCache>
                <c:ptCount val="1"/>
                <c:pt idx="0">
                  <c:v>DRUC Recommended Capacity </c:v>
                </c:pt>
              </c:strCache>
            </c:strRef>
          </c:tx>
          <c:spPr>
            <a:ln>
              <a:solidFill>
                <a:srgbClr val="FFCC00"/>
              </a:solidFill>
            </a:ln>
          </c:spPr>
          <c:marker>
            <c:symbol val="none"/>
          </c:marker>
          <c:yVal>
            <c:numRef>
              <c:f>'DRUC Data'!$F$2:$F$25</c:f>
              <c:numCache>
                <c:formatCode>General</c:formatCode>
                <c:ptCount val="24"/>
                <c:pt idx="0">
                  <c:v>38368.559999999998</c:v>
                </c:pt>
                <c:pt idx="1">
                  <c:v>38152.47</c:v>
                </c:pt>
                <c:pt idx="2">
                  <c:v>37810.879999999997</c:v>
                </c:pt>
                <c:pt idx="3">
                  <c:v>37947.07</c:v>
                </c:pt>
                <c:pt idx="4">
                  <c:v>37870.28</c:v>
                </c:pt>
                <c:pt idx="5">
                  <c:v>38527.18</c:v>
                </c:pt>
                <c:pt idx="6">
                  <c:v>41506.51</c:v>
                </c:pt>
                <c:pt idx="7">
                  <c:v>41567.120000000003</c:v>
                </c:pt>
                <c:pt idx="8">
                  <c:v>41529.49</c:v>
                </c:pt>
                <c:pt idx="9">
                  <c:v>41457.730000000003</c:v>
                </c:pt>
                <c:pt idx="10">
                  <c:v>41171.68</c:v>
                </c:pt>
                <c:pt idx="11">
                  <c:v>41034.959999999999</c:v>
                </c:pt>
                <c:pt idx="12">
                  <c:v>40936.79</c:v>
                </c:pt>
                <c:pt idx="13">
                  <c:v>40956.720000000001</c:v>
                </c:pt>
                <c:pt idx="14">
                  <c:v>41037.21</c:v>
                </c:pt>
                <c:pt idx="15">
                  <c:v>41173.35</c:v>
                </c:pt>
                <c:pt idx="16">
                  <c:v>41235.89</c:v>
                </c:pt>
                <c:pt idx="17">
                  <c:v>41369.620000000003</c:v>
                </c:pt>
                <c:pt idx="18">
                  <c:v>41603.379999999997</c:v>
                </c:pt>
                <c:pt idx="19">
                  <c:v>41885.96</c:v>
                </c:pt>
                <c:pt idx="20">
                  <c:v>42305.33</c:v>
                </c:pt>
                <c:pt idx="21">
                  <c:v>42159.519999999997</c:v>
                </c:pt>
                <c:pt idx="22">
                  <c:v>40272.25</c:v>
                </c:pt>
                <c:pt idx="23">
                  <c:v>38937.699999999997</c:v>
                </c:pt>
              </c:numCache>
            </c:numRef>
          </c:yVal>
          <c:smooth val="0"/>
        </c:ser>
        <c:dLbls>
          <c:showLegendKey val="0"/>
          <c:showVal val="0"/>
          <c:showCatName val="0"/>
          <c:showSerName val="0"/>
          <c:showPercent val="0"/>
          <c:showBubbleSize val="0"/>
        </c:dLbls>
        <c:axId val="106976768"/>
        <c:axId val="106978304"/>
      </c:scatterChart>
      <c:catAx>
        <c:axId val="10697676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06978304"/>
        <c:crosses val="autoZero"/>
        <c:auto val="1"/>
        <c:lblAlgn val="ctr"/>
        <c:lblOffset val="100"/>
        <c:tickLblSkip val="1"/>
        <c:tickMarkSkip val="1"/>
        <c:noMultiLvlLbl val="0"/>
      </c:catAx>
      <c:valAx>
        <c:axId val="106978304"/>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MWh</a:t>
                </a:r>
              </a:p>
            </c:rich>
          </c:tx>
          <c:layout>
            <c:manualLayout>
              <c:xMode val="edge"/>
              <c:yMode val="edge"/>
              <c:x val="7.3991860895301822E-3"/>
              <c:y val="0.4393692224034803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06976768"/>
        <c:crosses val="autoZero"/>
        <c:crossBetween val="between"/>
        <c:majorUnit val="10000"/>
        <c:minorUnit val="500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5358633035935207"/>
          <c:y val="2.3919056919919492E-2"/>
          <c:w val="0.22779134295227574"/>
          <c:h val="0.10946042235059855"/>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'HRUC Data'!$B$1</c:f>
              <c:strCache>
                <c:ptCount val="1"/>
              </c:strCache>
            </c:strRef>
          </c:tx>
          <c:invertIfNegative val="0"/>
          <c:val>
            <c:numRef>
              <c:f>'HRUC Data'!$B$2:$B$25</c:f>
              <c:numCache>
                <c:formatCode>General</c:formatCode>
                <c:ptCount val="24"/>
              </c:numCache>
            </c:numRef>
          </c:val>
        </c:ser>
        <c:ser>
          <c:idx val="2"/>
          <c:order val="1"/>
          <c:tx>
            <c:strRef>
              <c:f>'HRUC Data'!$C$1</c:f>
              <c:strCache>
                <c:ptCount val="1"/>
              </c:strCache>
            </c:strRef>
          </c:tx>
          <c:invertIfNegative val="0"/>
          <c:val>
            <c:numRef>
              <c:f>'HRUC Data'!$C$2:$C$25</c:f>
              <c:numCache>
                <c:formatCode>General</c:formatCode>
                <c:ptCount val="24"/>
              </c:numCache>
            </c:numRef>
          </c:val>
        </c:ser>
        <c:ser>
          <c:idx val="3"/>
          <c:order val="2"/>
          <c:tx>
            <c:strRef>
              <c:f>'HRUC Data'!$D$1</c:f>
              <c:strCache>
                <c:ptCount val="1"/>
              </c:strCache>
            </c:strRef>
          </c:tx>
          <c:invertIfNegative val="0"/>
          <c:val>
            <c:numRef>
              <c:f>'HRUC Data'!$D$2:$D$25</c:f>
              <c:numCache>
                <c:formatCode>General</c:formatCode>
                <c:ptCount val="24"/>
              </c:numCache>
            </c:numRef>
          </c:val>
        </c:ser>
        <c:ser>
          <c:idx val="4"/>
          <c:order val="3"/>
          <c:tx>
            <c:strRef>
              <c:f>'HRUC Data'!$E$1</c:f>
              <c:strCache>
                <c:ptCount val="1"/>
              </c:strCache>
            </c:strRef>
          </c:tx>
          <c:invertIfNegative val="0"/>
          <c:val>
            <c:numRef>
              <c:f>'HRUC Data'!$E$2:$E$25</c:f>
              <c:numCache>
                <c:formatCode>General</c:formatCode>
                <c:ptCount val="24"/>
              </c:numCache>
            </c:numRef>
          </c:val>
        </c:ser>
        <c:ser>
          <c:idx val="5"/>
          <c:order val="4"/>
          <c:tx>
            <c:strRef>
              <c:f>'HRUC Data'!$F$1</c:f>
              <c:strCache>
                <c:ptCount val="1"/>
              </c:strCache>
            </c:strRef>
          </c:tx>
          <c:invertIfNegative val="0"/>
          <c:val>
            <c:numRef>
              <c:f>'HRUC Data'!$F$2:$F$25</c:f>
              <c:numCache>
                <c:formatCode>General</c:formatCode>
                <c:ptCount val="24"/>
              </c:numCache>
            </c:numRef>
          </c:val>
        </c:ser>
        <c:ser>
          <c:idx val="6"/>
          <c:order val="5"/>
          <c:tx>
            <c:strRef>
              <c:f>'HRUC Data'!$G$1</c:f>
              <c:strCache>
                <c:ptCount val="1"/>
              </c:strCache>
            </c:strRef>
          </c:tx>
          <c:invertIfNegative val="0"/>
          <c:val>
            <c:numRef>
              <c:f>'HRUC Data'!$G$2:$G$25</c:f>
              <c:numCache>
                <c:formatCode>General</c:formatCode>
                <c:ptCount val="24"/>
              </c:numCache>
            </c:numRef>
          </c:val>
        </c:ser>
        <c:ser>
          <c:idx val="7"/>
          <c:order val="6"/>
          <c:tx>
            <c:strRef>
              <c:f>'HRUC Data'!$H$1</c:f>
              <c:strCache>
                <c:ptCount val="1"/>
              </c:strCache>
            </c:strRef>
          </c:tx>
          <c:invertIfNegative val="0"/>
          <c:val>
            <c:numRef>
              <c:f>'HRUC Data'!$H$2:$H$25</c:f>
              <c:numCache>
                <c:formatCode>General</c:formatCode>
                <c:ptCount val="24"/>
              </c:numCache>
            </c:numRef>
          </c:val>
        </c:ser>
        <c:ser>
          <c:idx val="8"/>
          <c:order val="7"/>
          <c:tx>
            <c:strRef>
              <c:f>'HRUC Data'!$I$1</c:f>
              <c:strCache>
                <c:ptCount val="1"/>
              </c:strCache>
            </c:strRef>
          </c:tx>
          <c:invertIfNegative val="0"/>
          <c:val>
            <c:numRef>
              <c:f>'HRUC Data'!$I$2:$I$25</c:f>
              <c:numCache>
                <c:formatCode>General</c:formatCode>
                <c:ptCount val="24"/>
              </c:numCache>
            </c:numRef>
          </c:val>
        </c:ser>
        <c:ser>
          <c:idx val="0"/>
          <c:order val="8"/>
          <c:tx>
            <c:strRef>
              <c:f>'HRUC Data'!$J$1</c:f>
              <c:strCache>
                <c:ptCount val="1"/>
              </c:strCache>
            </c:strRef>
          </c:tx>
          <c:invertIfNegative val="0"/>
          <c:val>
            <c:numRef>
              <c:f>'HRUC Data'!$J$2:$J$25</c:f>
              <c:numCache>
                <c:formatCode>General</c:formatCode>
                <c:ptCount val="24"/>
              </c:numCache>
            </c:numRef>
          </c:val>
        </c:ser>
        <c:ser>
          <c:idx val="9"/>
          <c:order val="9"/>
          <c:tx>
            <c:strRef>
              <c:f>'HRUC Data'!$K$1</c:f>
              <c:strCache>
                <c:ptCount val="1"/>
              </c:strCache>
            </c:strRef>
          </c:tx>
          <c:invertIfNegative val="0"/>
          <c:val>
            <c:numRef>
              <c:f>'HRUC Data'!$K$2:$K$25</c:f>
              <c:numCache>
                <c:formatCode>General</c:formatCode>
                <c:ptCount val="24"/>
              </c:numCache>
            </c:numRef>
          </c:val>
        </c:ser>
        <c:ser>
          <c:idx val="10"/>
          <c:order val="10"/>
          <c:tx>
            <c:strRef>
              <c:f>'HRUC Data'!$L$1</c:f>
              <c:strCache>
                <c:ptCount val="1"/>
              </c:strCache>
            </c:strRef>
          </c:tx>
          <c:invertIfNegative val="0"/>
          <c:val>
            <c:numRef>
              <c:f>'HRUC Data'!$L$2:$L$25</c:f>
              <c:numCache>
                <c:formatCode>General</c:formatCode>
                <c:ptCount val="24"/>
              </c:numCache>
            </c:numRef>
          </c:val>
        </c:ser>
        <c:ser>
          <c:idx val="11"/>
          <c:order val="11"/>
          <c:tx>
            <c:strRef>
              <c:f>'HRUC Data'!$M$1</c:f>
              <c:strCache>
                <c:ptCount val="1"/>
              </c:strCache>
            </c:strRef>
          </c:tx>
          <c:invertIfNegative val="0"/>
          <c:val>
            <c:numRef>
              <c:f>'HRUC Data'!$M$2:$M$25</c:f>
              <c:numCache>
                <c:formatCode>General</c:formatCode>
                <c:ptCount val="24"/>
              </c:numCache>
            </c:numRef>
          </c:val>
        </c:ser>
        <c:ser>
          <c:idx val="12"/>
          <c:order val="12"/>
          <c:tx>
            <c:strRef>
              <c:f>'HRUC Data'!$N$1</c:f>
              <c:strCache>
                <c:ptCount val="1"/>
              </c:strCache>
            </c:strRef>
          </c:tx>
          <c:invertIfNegative val="0"/>
          <c:val>
            <c:numRef>
              <c:f>'HRUC Data'!$N$2:$N$25</c:f>
              <c:numCache>
                <c:formatCode>General</c:formatCode>
                <c:ptCount val="24"/>
              </c:numCache>
            </c:numRef>
          </c:val>
        </c:ser>
        <c:ser>
          <c:idx val="13"/>
          <c:order val="13"/>
          <c:tx>
            <c:strRef>
              <c:f>'HRUC Data'!$O$1</c:f>
              <c:strCache>
                <c:ptCount val="1"/>
              </c:strCache>
            </c:strRef>
          </c:tx>
          <c:invertIfNegative val="0"/>
          <c:val>
            <c:numRef>
              <c:f>'HRUC Data'!$O$2:$O$25</c:f>
              <c:numCache>
                <c:formatCode>General</c:formatCode>
                <c:ptCount val="24"/>
              </c:numCache>
            </c:numRef>
          </c:val>
        </c:ser>
        <c:ser>
          <c:idx val="14"/>
          <c:order val="14"/>
          <c:tx>
            <c:strRef>
              <c:f>'HRUC Data'!$P$1</c:f>
              <c:strCache>
                <c:ptCount val="1"/>
              </c:strCache>
            </c:strRef>
          </c:tx>
          <c:invertIfNegative val="0"/>
          <c:val>
            <c:numRef>
              <c:f>'HRUC Data'!$P$2:$P$25</c:f>
              <c:numCache>
                <c:formatCode>General</c:formatCode>
                <c:ptCount val="24"/>
              </c:numCache>
            </c:numRef>
          </c:val>
        </c:ser>
        <c:ser>
          <c:idx val="15"/>
          <c:order val="15"/>
          <c:tx>
            <c:strRef>
              <c:f>'HRUC Data'!$Q$1</c:f>
              <c:strCache>
                <c:ptCount val="1"/>
              </c:strCache>
            </c:strRef>
          </c:tx>
          <c:invertIfNegative val="0"/>
          <c:val>
            <c:numRef>
              <c:f>'HRUC Data'!$Q$2:$Q$25</c:f>
              <c:numCache>
                <c:formatCode>General</c:formatCode>
                <c:ptCount val="24"/>
              </c:numCache>
            </c:numRef>
          </c:val>
        </c:ser>
        <c:ser>
          <c:idx val="16"/>
          <c:order val="16"/>
          <c:tx>
            <c:strRef>
              <c:f>'HRUC Data'!$R$1</c:f>
              <c:strCache>
                <c:ptCount val="1"/>
              </c:strCache>
            </c:strRef>
          </c:tx>
          <c:invertIfNegative val="0"/>
          <c:val>
            <c:numRef>
              <c:f>'HRUC Data'!$R$2:$R$25</c:f>
              <c:numCache>
                <c:formatCode>General</c:formatCode>
                <c:ptCount val="24"/>
              </c:numCache>
            </c:numRef>
          </c:val>
        </c:ser>
        <c:ser>
          <c:idx val="17"/>
          <c:order val="17"/>
          <c:tx>
            <c:strRef>
              <c:f>'HRUC Data'!$S$1</c:f>
              <c:strCache>
                <c:ptCount val="1"/>
              </c:strCache>
            </c:strRef>
          </c:tx>
          <c:invertIfNegative val="0"/>
          <c:val>
            <c:numRef>
              <c:f>'HRUC Data'!$S$2:$S$25</c:f>
              <c:numCache>
                <c:formatCode>General</c:formatCode>
                <c:ptCount val="24"/>
              </c:numCache>
            </c:numRef>
          </c:val>
        </c:ser>
        <c:ser>
          <c:idx val="18"/>
          <c:order val="18"/>
          <c:tx>
            <c:strRef>
              <c:f>'HRUC Data'!$T$1</c:f>
              <c:strCache>
                <c:ptCount val="1"/>
              </c:strCache>
            </c:strRef>
          </c:tx>
          <c:invertIfNegative val="0"/>
          <c:val>
            <c:numRef>
              <c:f>'HRUC Data'!$T$2:$T$25</c:f>
              <c:numCache>
                <c:formatCode>General</c:formatCode>
                <c:ptCount val="24"/>
              </c:numCache>
            </c:numRef>
          </c:val>
        </c:ser>
        <c:ser>
          <c:idx val="19"/>
          <c:order val="19"/>
          <c:tx>
            <c:strRef>
              <c:f>'HRUC Data'!$U$1</c:f>
              <c:strCache>
                <c:ptCount val="1"/>
              </c:strCache>
            </c:strRef>
          </c:tx>
          <c:invertIfNegative val="0"/>
          <c:val>
            <c:numRef>
              <c:f>'HRUC Data'!$U$2:$U$25</c:f>
              <c:numCache>
                <c:formatCode>General</c:formatCode>
                <c:ptCount val="24"/>
              </c:numCache>
            </c:numRef>
          </c:val>
        </c:ser>
        <c:dLbls>
          <c:showLegendKey val="0"/>
          <c:showVal val="0"/>
          <c:showCatName val="0"/>
          <c:showSerName val="0"/>
          <c:showPercent val="0"/>
          <c:showBubbleSize val="0"/>
        </c:dLbls>
        <c:gapWidth val="150"/>
        <c:overlap val="100"/>
        <c:axId val="107343872"/>
        <c:axId val="107345408"/>
      </c:barChart>
      <c:catAx>
        <c:axId val="107343872"/>
        <c:scaling>
          <c:orientation val="minMax"/>
        </c:scaling>
        <c:delete val="0"/>
        <c:axPos val="b"/>
        <c:majorTickMark val="out"/>
        <c:minorTickMark val="none"/>
        <c:tickLblPos val="nextTo"/>
        <c:crossAx val="107345408"/>
        <c:crosses val="autoZero"/>
        <c:auto val="1"/>
        <c:lblAlgn val="ctr"/>
        <c:lblOffset val="100"/>
        <c:noMultiLvlLbl val="0"/>
      </c:catAx>
      <c:valAx>
        <c:axId val="107345408"/>
        <c:scaling>
          <c:orientation val="minMax"/>
        </c:scaling>
        <c:delete val="0"/>
        <c:axPos val="l"/>
        <c:majorGridlines/>
        <c:title>
          <c:tx>
            <c:rich>
              <a:bodyPr rot="-5400000" vert="horz"/>
              <a:lstStyle/>
              <a:p>
                <a:pPr>
                  <a:defRPr/>
                </a:pPr>
                <a:r>
                  <a:rPr lang="en-US"/>
                  <a:t>MWh</a:t>
                </a:r>
              </a:p>
            </c:rich>
          </c:tx>
          <c:layout/>
          <c:overlay val="0"/>
        </c:title>
        <c:numFmt formatCode="General" sourceLinked="1"/>
        <c:majorTickMark val="out"/>
        <c:minorTickMark val="none"/>
        <c:tickLblPos val="nextTo"/>
        <c:crossAx val="107343872"/>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606"/>
          <c:h val="0.86460032626427519"/>
        </c:manualLayout>
      </c:layout>
      <c:barChart>
        <c:barDir val="col"/>
        <c:grouping val="clustered"/>
        <c:varyColors val="0"/>
        <c:ser>
          <c:idx val="2"/>
          <c:order val="0"/>
          <c:tx>
            <c:strRef>
              <c:f>'CRR Cnvg Data'!$G$2</c:f>
              <c:strCache>
                <c:ptCount val="1"/>
                <c:pt idx="0">
                  <c:v> Cost</c:v>
                </c:pt>
              </c:strCache>
            </c:strRef>
          </c:tx>
          <c:spPr>
            <a:solidFill>
              <a:srgbClr val="D7E4BD"/>
            </a:solidFill>
            <a:ln>
              <a:solidFill>
                <a:srgbClr val="1E497C"/>
              </a:solidFill>
            </a:ln>
          </c:spPr>
          <c:invertIfNegative val="0"/>
          <c:cat>
            <c:numRef>
              <c:f>'CRR Cnvg Data'!$F$3:$F$15</c:f>
              <c:numCache>
                <c:formatCode>[$-409]mmm\-yy;@</c:formatCode>
                <c:ptCount val="13"/>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numCache>
            </c:numRef>
          </c:cat>
          <c:val>
            <c:numRef>
              <c:f>'CRR Cnvg Data'!$G$3:$G$15</c:f>
              <c:numCache>
                <c:formatCode>"$"#,##0.00_);[Red]\("$"#,##0.00\)</c:formatCode>
                <c:ptCount val="13"/>
                <c:pt idx="0">
                  <c:v>25.84</c:v>
                </c:pt>
                <c:pt idx="1">
                  <c:v>29.08</c:v>
                </c:pt>
                <c:pt idx="2">
                  <c:v>33.049999999999997</c:v>
                </c:pt>
                <c:pt idx="3">
                  <c:v>39.97</c:v>
                </c:pt>
                <c:pt idx="4">
                  <c:v>50.868000000000002</c:v>
                </c:pt>
                <c:pt idx="5">
                  <c:v>44.213000000000001</c:v>
                </c:pt>
                <c:pt idx="6">
                  <c:v>35.103999999999999</c:v>
                </c:pt>
                <c:pt idx="7">
                  <c:v>30.751000000000001</c:v>
                </c:pt>
                <c:pt idx="8">
                  <c:v>22.51</c:v>
                </c:pt>
                <c:pt idx="9">
                  <c:v>26.074999999999999</c:v>
                </c:pt>
                <c:pt idx="10">
                  <c:v>23.15</c:v>
                </c:pt>
                <c:pt idx="11">
                  <c:v>21.388999999999999</c:v>
                </c:pt>
                <c:pt idx="12">
                  <c:v>25.692</c:v>
                </c:pt>
              </c:numCache>
            </c:numRef>
          </c:val>
        </c:ser>
        <c:ser>
          <c:idx val="0"/>
          <c:order val="1"/>
          <c:tx>
            <c:strRef>
              <c:f>'CRR Cnvg Data'!$H$2</c:f>
              <c:strCache>
                <c:ptCount val="1"/>
                <c:pt idx="0">
                  <c:v> Value </c:v>
                </c:pt>
              </c:strCache>
            </c:strRef>
          </c:tx>
          <c:spPr>
            <a:solidFill>
              <a:srgbClr val="009999"/>
            </a:solidFill>
            <a:ln w="9525">
              <a:solidFill>
                <a:srgbClr val="17375E"/>
              </a:solidFill>
              <a:prstDash val="solid"/>
            </a:ln>
          </c:spPr>
          <c:invertIfNegative val="0"/>
          <c:cat>
            <c:numRef>
              <c:f>'CRR Cnvg Data'!$F$3:$F$15</c:f>
              <c:numCache>
                <c:formatCode>[$-409]mmm\-yy;@</c:formatCode>
                <c:ptCount val="13"/>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numCache>
            </c:numRef>
          </c:cat>
          <c:val>
            <c:numRef>
              <c:f>'CRR Cnvg Data'!$H$3:$H$15</c:f>
              <c:numCache>
                <c:formatCode>"$"#,##0.00_);[Red]\("$"#,##0.00\)</c:formatCode>
                <c:ptCount val="13"/>
                <c:pt idx="0">
                  <c:v>30.9</c:v>
                </c:pt>
                <c:pt idx="1">
                  <c:v>60.1</c:v>
                </c:pt>
                <c:pt idx="2">
                  <c:v>54.13</c:v>
                </c:pt>
                <c:pt idx="3">
                  <c:v>28.51</c:v>
                </c:pt>
                <c:pt idx="4">
                  <c:v>32.65</c:v>
                </c:pt>
                <c:pt idx="5">
                  <c:v>25.507999999999999</c:v>
                </c:pt>
                <c:pt idx="6">
                  <c:v>35.734999999999999</c:v>
                </c:pt>
                <c:pt idx="7">
                  <c:v>105.76900000000001</c:v>
                </c:pt>
                <c:pt idx="8">
                  <c:v>35.993000000000002</c:v>
                </c:pt>
                <c:pt idx="9">
                  <c:v>9.0779999999999994</c:v>
                </c:pt>
                <c:pt idx="10">
                  <c:v>17.86</c:v>
                </c:pt>
                <c:pt idx="11">
                  <c:v>17.706</c:v>
                </c:pt>
                <c:pt idx="12">
                  <c:v>19.343</c:v>
                </c:pt>
              </c:numCache>
            </c:numRef>
          </c:val>
        </c:ser>
        <c:dLbls>
          <c:showLegendKey val="0"/>
          <c:showVal val="0"/>
          <c:showCatName val="0"/>
          <c:showSerName val="0"/>
          <c:showPercent val="0"/>
          <c:showBubbleSize val="0"/>
        </c:dLbls>
        <c:gapWidth val="170"/>
        <c:axId val="106986496"/>
        <c:axId val="107012864"/>
      </c:barChart>
      <c:dateAx>
        <c:axId val="106986496"/>
        <c:scaling>
          <c:orientation val="minMax"/>
        </c:scaling>
        <c:delete val="0"/>
        <c:axPos val="b"/>
        <c:numFmt formatCode="[$-409]mmm\-yy;@"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07012864"/>
        <c:crosses val="autoZero"/>
        <c:auto val="1"/>
        <c:lblOffset val="100"/>
        <c:baseTimeUnit val="months"/>
        <c:majorUnit val="1"/>
        <c:minorUnit val="1"/>
      </c:dateAx>
      <c:valAx>
        <c:axId val="107012864"/>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Million</a:t>
                </a:r>
                <a:r>
                  <a:rPr lang="en-US" baseline="0"/>
                  <a:t>s $</a:t>
                </a:r>
                <a:endParaRPr lang="en-US"/>
              </a:p>
            </c:rich>
          </c:tx>
          <c:layout>
            <c:manualLayout>
              <c:xMode val="edge"/>
              <c:yMode val="edge"/>
              <c:x val="2.2197558268590448E-2"/>
              <c:y val="0.43501903208265508"/>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06986496"/>
        <c:crosses val="autoZero"/>
        <c:crossBetween val="between"/>
      </c:valAx>
      <c:spPr>
        <a:noFill/>
        <a:ln w="25400">
          <a:noFill/>
        </a:ln>
      </c:spPr>
    </c:plotArea>
    <c:legend>
      <c:legendPos val="r"/>
      <c:layout>
        <c:manualLayout>
          <c:xMode val="edge"/>
          <c:yMode val="edge"/>
          <c:x val="0.89671203264915"/>
          <c:y val="3.1754334134008126E-2"/>
          <c:w val="6.5426263787466327E-2"/>
          <c:h val="7.9503667261820773E-2"/>
        </c:manualLayout>
      </c:layout>
      <c:overlay val="1"/>
      <c:txPr>
        <a:bodyPr/>
        <a:lstStyle/>
        <a:p>
          <a:pPr>
            <a:defRPr sz="680" b="1"/>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0"/>
              <a:t>Average Daily Real-Time System Lambda, Real-Time On-Line Reserve Price Adder (RTORPA), and Real-Time Offline</a:t>
            </a:r>
            <a:r>
              <a:rPr lang="en-US" sz="1200" b="0" baseline="0"/>
              <a:t> Reserve </a:t>
            </a:r>
            <a:r>
              <a:rPr lang="en-US" sz="1200" b="0"/>
              <a:t>Price Adder (RTOFFPA)</a:t>
            </a:r>
            <a:r>
              <a:rPr lang="en-US" sz="1200" b="0" baseline="0"/>
              <a:t> - March</a:t>
            </a:r>
            <a:r>
              <a:rPr lang="en-US" sz="1200" b="0"/>
              <a:t> 2015</a:t>
            </a:r>
          </a:p>
        </c:rich>
      </c:tx>
      <c:layout/>
      <c:overlay val="0"/>
    </c:title>
    <c:autoTitleDeleted val="0"/>
    <c:plotArea>
      <c:layout/>
      <c:barChart>
        <c:barDir val="col"/>
        <c:grouping val="stacked"/>
        <c:varyColors val="0"/>
        <c:ser>
          <c:idx val="0"/>
          <c:order val="1"/>
          <c:tx>
            <c:strRef>
              <c:f>'DAILY AVG'!$B$1</c:f>
              <c:strCache>
                <c:ptCount val="1"/>
                <c:pt idx="0">
                  <c:v>AVERAGE_OF_SYSTEM_LAMBDA</c:v>
                </c:pt>
              </c:strCache>
            </c:strRef>
          </c:tx>
          <c:spPr>
            <a:solidFill>
              <a:schemeClr val="bg1">
                <a:lumMod val="85000"/>
              </a:schemeClr>
            </a:solidFill>
          </c:spPr>
          <c:invertIfNegative val="0"/>
          <c:val>
            <c:numRef>
              <c:f>'DAILY AVG'!$B$2:$B$32</c:f>
              <c:numCache>
                <c:formatCode>General</c:formatCode>
                <c:ptCount val="31"/>
                <c:pt idx="0">
                  <c:v>105.389619708474</c:v>
                </c:pt>
                <c:pt idx="1">
                  <c:v>50.142932421631301</c:v>
                </c:pt>
                <c:pt idx="2">
                  <c:v>30.687000698513401</c:v>
                </c:pt>
                <c:pt idx="3">
                  <c:v>21.981551561090701</c:v>
                </c:pt>
                <c:pt idx="4">
                  <c:v>29.1135876929471</c:v>
                </c:pt>
                <c:pt idx="5">
                  <c:v>24.6046225561036</c:v>
                </c:pt>
                <c:pt idx="6">
                  <c:v>20.386787700653102</c:v>
                </c:pt>
                <c:pt idx="7">
                  <c:v>20.231189043625498</c:v>
                </c:pt>
                <c:pt idx="8">
                  <c:v>26.0719135999679</c:v>
                </c:pt>
                <c:pt idx="9">
                  <c:v>27.692935367425299</c:v>
                </c:pt>
                <c:pt idx="10">
                  <c:v>22.2302762137519</c:v>
                </c:pt>
                <c:pt idx="11">
                  <c:v>22.318812531995899</c:v>
                </c:pt>
                <c:pt idx="12">
                  <c:v>20.144514494472102</c:v>
                </c:pt>
                <c:pt idx="13">
                  <c:v>19.5966254340278</c:v>
                </c:pt>
                <c:pt idx="14">
                  <c:v>21.5939874251684</c:v>
                </c:pt>
                <c:pt idx="15">
                  <c:v>21.3928372934203</c:v>
                </c:pt>
                <c:pt idx="16">
                  <c:v>33.463560321749902</c:v>
                </c:pt>
                <c:pt idx="17">
                  <c:v>22.782039139005899</c:v>
                </c:pt>
                <c:pt idx="18">
                  <c:v>21.487370838721599</c:v>
                </c:pt>
                <c:pt idx="19">
                  <c:v>22.051099614487701</c:v>
                </c:pt>
                <c:pt idx="20">
                  <c:v>26.935693946149598</c:v>
                </c:pt>
                <c:pt idx="21">
                  <c:v>22.777310053507499</c:v>
                </c:pt>
                <c:pt idx="22">
                  <c:v>21.872187337150802</c:v>
                </c:pt>
                <c:pt idx="23">
                  <c:v>22.363091210991101</c:v>
                </c:pt>
                <c:pt idx="24">
                  <c:v>20.3595880102365</c:v>
                </c:pt>
                <c:pt idx="25">
                  <c:v>21.607331886423498</c:v>
                </c:pt>
                <c:pt idx="26">
                  <c:v>22.346525049930101</c:v>
                </c:pt>
                <c:pt idx="27">
                  <c:v>17.4868690278172</c:v>
                </c:pt>
                <c:pt idx="28">
                  <c:v>15.371680324642901</c:v>
                </c:pt>
                <c:pt idx="29">
                  <c:v>48.294586868022101</c:v>
                </c:pt>
                <c:pt idx="30">
                  <c:v>24.572982273168002</c:v>
                </c:pt>
              </c:numCache>
            </c:numRef>
          </c:val>
        </c:ser>
        <c:ser>
          <c:idx val="1"/>
          <c:order val="2"/>
          <c:tx>
            <c:strRef>
              <c:f>'DAILY AVG'!$C$1</c:f>
              <c:strCache>
                <c:ptCount val="1"/>
                <c:pt idx="0">
                  <c:v>AVERAGE_OF_RTORPA</c:v>
                </c:pt>
              </c:strCache>
            </c:strRef>
          </c:tx>
          <c:spPr>
            <a:solidFill>
              <a:srgbClr val="FF0000"/>
            </a:solidFill>
          </c:spPr>
          <c:invertIfNegative val="0"/>
          <c:val>
            <c:numRef>
              <c:f>'DAILY AVG'!$C$2:$C$32</c:f>
              <c:numCache>
                <c:formatCode>0.00000</c:formatCode>
                <c:ptCount val="31"/>
                <c:pt idx="0">
                  <c:v>5.5280096080967498</c:v>
                </c:pt>
                <c:pt idx="1">
                  <c:v>2.1080034349630301</c:v>
                </c:pt>
                <c:pt idx="2">
                  <c:v>0.59017326729462105</c:v>
                </c:pt>
                <c:pt idx="3">
                  <c:v>1.51722354875536E-11</c:v>
                </c:pt>
                <c:pt idx="4">
                  <c:v>4.5116856207434203E-5</c:v>
                </c:pt>
                <c:pt idx="5">
                  <c:v>1.77157874769416E-6</c:v>
                </c:pt>
                <c:pt idx="6">
                  <c:v>1.79018742065865E-6</c:v>
                </c:pt>
                <c:pt idx="7">
                  <c:v>9.3705162435864704E-7</c:v>
                </c:pt>
                <c:pt idx="8">
                  <c:v>0.30179154811402098</c:v>
                </c:pt>
                <c:pt idx="9">
                  <c:v>0.77017245893006303</c:v>
                </c:pt>
                <c:pt idx="10">
                  <c:v>9.6946212250227995E-3</c:v>
                </c:pt>
                <c:pt idx="11">
                  <c:v>3.9411566654913903E-2</c:v>
                </c:pt>
                <c:pt idx="12">
                  <c:v>4.3473144087389099E-4</c:v>
                </c:pt>
                <c:pt idx="13">
                  <c:v>1.63118888389544E-4</c:v>
                </c:pt>
                <c:pt idx="14">
                  <c:v>1.9341889706481199E-3</c:v>
                </c:pt>
                <c:pt idx="15">
                  <c:v>4.3603277818301502E-5</c:v>
                </c:pt>
                <c:pt idx="16">
                  <c:v>3.9534204403210399E-2</c:v>
                </c:pt>
                <c:pt idx="17">
                  <c:v>8.5998171905496607E-2</c:v>
                </c:pt>
                <c:pt idx="18">
                  <c:v>4.3428104441234298E-3</c:v>
                </c:pt>
                <c:pt idx="19">
                  <c:v>1.05813908846904</c:v>
                </c:pt>
                <c:pt idx="20">
                  <c:v>1.0575581782883099</c:v>
                </c:pt>
                <c:pt idx="21">
                  <c:v>0.108279358978113</c:v>
                </c:pt>
                <c:pt idx="22">
                  <c:v>5.7360761931084303E-2</c:v>
                </c:pt>
                <c:pt idx="23">
                  <c:v>0.64229781675353004</c:v>
                </c:pt>
                <c:pt idx="24">
                  <c:v>3.2992914303958301E-2</c:v>
                </c:pt>
                <c:pt idx="25">
                  <c:v>5.8817762223987498E-2</c:v>
                </c:pt>
                <c:pt idx="26">
                  <c:v>6.2539605874463097E-2</c:v>
                </c:pt>
                <c:pt idx="27">
                  <c:v>2.4852749702352398E-3</c:v>
                </c:pt>
                <c:pt idx="28">
                  <c:v>3.9425432204325797E-8</c:v>
                </c:pt>
                <c:pt idx="29" formatCode="General">
                  <c:v>0.29807880838297002</c:v>
                </c:pt>
                <c:pt idx="30">
                  <c:v>0.30844769201957201</c:v>
                </c:pt>
              </c:numCache>
            </c:numRef>
          </c:val>
        </c:ser>
        <c:dLbls>
          <c:showLegendKey val="0"/>
          <c:showVal val="0"/>
          <c:showCatName val="0"/>
          <c:showSerName val="0"/>
          <c:showPercent val="0"/>
          <c:showBubbleSize val="0"/>
        </c:dLbls>
        <c:gapWidth val="150"/>
        <c:overlap val="100"/>
        <c:axId val="105140608"/>
        <c:axId val="105142528"/>
      </c:barChart>
      <c:barChart>
        <c:barDir val="col"/>
        <c:grouping val="stacked"/>
        <c:varyColors val="0"/>
        <c:ser>
          <c:idx val="2"/>
          <c:order val="0"/>
          <c:tx>
            <c:strRef>
              <c:f>'DAILY AVG'!$D$1</c:f>
              <c:strCache>
                <c:ptCount val="1"/>
                <c:pt idx="0">
                  <c:v>AVERAGE_OF_RTOFFPA</c:v>
                </c:pt>
              </c:strCache>
            </c:strRef>
          </c:tx>
          <c:spPr>
            <a:solidFill>
              <a:schemeClr val="tx2"/>
            </a:solidFill>
            <a:ln>
              <a:solidFill>
                <a:schemeClr val="tx1"/>
              </a:solidFill>
            </a:ln>
          </c:spPr>
          <c:invertIfNegative val="0"/>
          <c:val>
            <c:numRef>
              <c:f>'DAILY AVG'!$D$2:$D$32</c:f>
              <c:numCache>
                <c:formatCode>0.00E+00</c:formatCode>
                <c:ptCount val="31"/>
                <c:pt idx="0">
                  <c:v>0.74779727811736996</c:v>
                </c:pt>
                <c:pt idx="1">
                  <c:v>1.0584406164010201</c:v>
                </c:pt>
                <c:pt idx="2">
                  <c:v>1.4796630048578899E-2</c:v>
                </c:pt>
                <c:pt idx="3">
                  <c:v>1.4845244875116201E-11</c:v>
                </c:pt>
                <c:pt idx="4">
                  <c:v>4.3815203077673702E-5</c:v>
                </c:pt>
                <c:pt idx="5">
                  <c:v>1.68164516060962E-6</c:v>
                </c:pt>
                <c:pt idx="6">
                  <c:v>2.30619212106925E-8</c:v>
                </c:pt>
                <c:pt idx="7">
                  <c:v>3.0057129539354901E-9</c:v>
                </c:pt>
                <c:pt idx="8">
                  <c:v>4.1939284011423003E-3</c:v>
                </c:pt>
                <c:pt idx="9">
                  <c:v>9.1429562458651595E-2</c:v>
                </c:pt>
                <c:pt idx="10">
                  <c:v>1.07252520418498E-4</c:v>
                </c:pt>
                <c:pt idx="11">
                  <c:v>4.3436799708412502E-4</c:v>
                </c:pt>
                <c:pt idx="12">
                  <c:v>3.78707898059721E-6</c:v>
                </c:pt>
                <c:pt idx="13">
                  <c:v>6.1677411118706804E-7</c:v>
                </c:pt>
                <c:pt idx="14">
                  <c:v>4.2837703739767302E-6</c:v>
                </c:pt>
                <c:pt idx="15">
                  <c:v>2.2898598137677999E-6</c:v>
                </c:pt>
                <c:pt idx="16">
                  <c:v>2.9420099744854899E-4</c:v>
                </c:pt>
                <c:pt idx="17">
                  <c:v>4.1035229439358003E-3</c:v>
                </c:pt>
                <c:pt idx="18">
                  <c:v>4.7350514631822098E-4</c:v>
                </c:pt>
                <c:pt idx="19">
                  <c:v>2.7672322890979099E-2</c:v>
                </c:pt>
                <c:pt idx="20">
                  <c:v>2.4611832615998301E-2</c:v>
                </c:pt>
                <c:pt idx="21">
                  <c:v>3.4139905429341502E-4</c:v>
                </c:pt>
                <c:pt idx="22">
                  <c:v>3.3133759191835701E-4</c:v>
                </c:pt>
                <c:pt idx="23">
                  <c:v>3.67724619192146E-2</c:v>
                </c:pt>
                <c:pt idx="24">
                  <c:v>7.9364742557873298E-5</c:v>
                </c:pt>
                <c:pt idx="25">
                  <c:v>9.7833582842473494E-4</c:v>
                </c:pt>
                <c:pt idx="26">
                  <c:v>9.8601024552596704E-5</c:v>
                </c:pt>
                <c:pt idx="27">
                  <c:v>3.5319105733492801E-6</c:v>
                </c:pt>
                <c:pt idx="28">
                  <c:v>3.24006183945893E-10</c:v>
                </c:pt>
                <c:pt idx="29" formatCode="General">
                  <c:v>5.0113261632040398E-2</c:v>
                </c:pt>
                <c:pt idx="30">
                  <c:v>5.3069211267361201E-2</c:v>
                </c:pt>
              </c:numCache>
            </c:numRef>
          </c:val>
        </c:ser>
        <c:dLbls>
          <c:showLegendKey val="0"/>
          <c:showVal val="0"/>
          <c:showCatName val="0"/>
          <c:showSerName val="0"/>
          <c:showPercent val="0"/>
          <c:showBubbleSize val="0"/>
        </c:dLbls>
        <c:gapWidth val="150"/>
        <c:overlap val="100"/>
        <c:axId val="105150336"/>
        <c:axId val="105148800"/>
      </c:barChart>
      <c:catAx>
        <c:axId val="105140608"/>
        <c:scaling>
          <c:orientation val="minMax"/>
        </c:scaling>
        <c:delete val="0"/>
        <c:axPos val="b"/>
        <c:title>
          <c:tx>
            <c:rich>
              <a:bodyPr/>
              <a:lstStyle/>
              <a:p>
                <a:pPr>
                  <a:defRPr/>
                </a:pPr>
                <a:r>
                  <a:rPr lang="en-US"/>
                  <a:t>Day of Month</a:t>
                </a:r>
              </a:p>
            </c:rich>
          </c:tx>
          <c:layout/>
          <c:overlay val="0"/>
        </c:title>
        <c:majorTickMark val="out"/>
        <c:minorTickMark val="none"/>
        <c:tickLblPos val="nextTo"/>
        <c:crossAx val="105142528"/>
        <c:crosses val="autoZero"/>
        <c:auto val="1"/>
        <c:lblAlgn val="ctr"/>
        <c:lblOffset val="100"/>
        <c:noMultiLvlLbl val="0"/>
      </c:catAx>
      <c:valAx>
        <c:axId val="105142528"/>
        <c:scaling>
          <c:orientation val="minMax"/>
        </c:scaling>
        <c:delete val="0"/>
        <c:axPos val="l"/>
        <c:majorGridlines>
          <c:spPr>
            <a:ln>
              <a:solidFill>
                <a:schemeClr val="bg1">
                  <a:lumMod val="85000"/>
                </a:schemeClr>
              </a:solidFill>
              <a:prstDash val="sysDot"/>
            </a:ln>
          </c:spPr>
        </c:majorGridlines>
        <c:title>
          <c:tx>
            <c:rich>
              <a:bodyPr rot="-5400000" vert="horz"/>
              <a:lstStyle/>
              <a:p>
                <a:pPr>
                  <a:defRPr/>
                </a:pPr>
                <a:r>
                  <a:rPr lang="en-US"/>
                  <a:t>$/MWh</a:t>
                </a:r>
              </a:p>
            </c:rich>
          </c:tx>
          <c:layout/>
          <c:overlay val="0"/>
        </c:title>
        <c:numFmt formatCode="#,##0" sourceLinked="0"/>
        <c:majorTickMark val="out"/>
        <c:minorTickMark val="none"/>
        <c:tickLblPos val="nextTo"/>
        <c:crossAx val="105140608"/>
        <c:crosses val="autoZero"/>
        <c:crossBetween val="between"/>
      </c:valAx>
      <c:valAx>
        <c:axId val="105148800"/>
        <c:scaling>
          <c:orientation val="minMax"/>
          <c:max val="50"/>
        </c:scaling>
        <c:delete val="1"/>
        <c:axPos val="r"/>
        <c:numFmt formatCode="#,##0" sourceLinked="0"/>
        <c:majorTickMark val="out"/>
        <c:minorTickMark val="none"/>
        <c:tickLblPos val="nextTo"/>
        <c:crossAx val="105150336"/>
        <c:crosses val="max"/>
        <c:crossBetween val="between"/>
      </c:valAx>
      <c:catAx>
        <c:axId val="105150336"/>
        <c:scaling>
          <c:orientation val="minMax"/>
        </c:scaling>
        <c:delete val="1"/>
        <c:axPos val="b"/>
        <c:majorTickMark val="out"/>
        <c:minorTickMark val="none"/>
        <c:tickLblPos val="nextTo"/>
        <c:crossAx val="105148800"/>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userShapes r:id="rId2"/>
</c:chartSpace>
</file>

<file path=ppt/drawings/_rels/drawing8.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0.11709</cdr:x>
      <cdr:y>0.0416</cdr:y>
    </cdr:from>
    <cdr:to>
      <cdr:x>0.54624</cdr:x>
      <cdr:y>0.09734</cdr:y>
    </cdr:to>
    <cdr:sp macro="" textlink="">
      <cdr:nvSpPr>
        <cdr:cNvPr id="3" name="TextBox 2"/>
        <cdr:cNvSpPr txBox="1"/>
      </cdr:nvSpPr>
      <cdr:spPr>
        <a:xfrm xmlns:a="http://schemas.openxmlformats.org/drawingml/2006/main">
          <a:off x="1004869" y="242895"/>
          <a:ext cx="3683019" cy="325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a:latin typeface="Arial" pitchFamily="34" charset="0"/>
              <a:ea typeface="+mn-ea"/>
              <a:cs typeface="Arial" pitchFamily="34" charset="0"/>
            </a:rPr>
            <a:t>Liquidity and activity is normal in Day-Ahead Market </a:t>
          </a:r>
        </a:p>
        <a:p xmlns:a="http://schemas.openxmlformats.org/drawingml/2006/main">
          <a:endParaRPr lang="en-US" sz="1100" b="1">
            <a:latin typeface="Arial" pitchFamily="34" charset="0"/>
            <a:cs typeface="Arial" pitchFamily="34" charset="0"/>
          </a:endParaRPr>
        </a:p>
      </cdr:txBody>
    </cdr:sp>
  </cdr:relSizeAnchor>
  <cdr:relSizeAnchor xmlns:cdr="http://schemas.openxmlformats.org/drawingml/2006/chartDrawing">
    <cdr:from>
      <cdr:x>0.13093</cdr:x>
      <cdr:y>0.13923</cdr:y>
    </cdr:from>
    <cdr:to>
      <cdr:x>0.69419</cdr:x>
      <cdr:y>0.25614</cdr:y>
    </cdr:to>
    <cdr:sp macro="" textlink="">
      <cdr:nvSpPr>
        <cdr:cNvPr id="4" name="TextBox 3"/>
        <cdr:cNvSpPr txBox="1"/>
      </cdr:nvSpPr>
      <cdr:spPr>
        <a:xfrm xmlns:a="http://schemas.openxmlformats.org/drawingml/2006/main">
          <a:off x="1123472" y="812252"/>
          <a:ext cx="4833018" cy="6820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a:latin typeface="Arial" pitchFamily="34" charset="0"/>
              <a:ea typeface="+mn-ea"/>
              <a:cs typeface="Arial" pitchFamily="34" charset="0"/>
            </a:rPr>
            <a:t>DAM_Net_Flow = Combined market transmission flow of Energy purchased/sold in </a:t>
          </a:r>
          <a:endParaRPr lang="en-US" sz="1000">
            <a:latin typeface="Arial" pitchFamily="34" charset="0"/>
            <a:cs typeface="Arial" pitchFamily="34" charset="0"/>
          </a:endParaRPr>
        </a:p>
        <a:p xmlns:a="http://schemas.openxmlformats.org/drawingml/2006/main">
          <a:r>
            <a:rPr lang="en-US" sz="1000">
              <a:latin typeface="Arial" pitchFamily="34" charset="0"/>
              <a:ea typeface="+mn-ea"/>
              <a:cs typeface="Arial" pitchFamily="34" charset="0"/>
            </a:rPr>
            <a:t>	Day-Ahead Market plus Point-to-Point Obligations</a:t>
          </a:r>
          <a:endParaRPr lang="en-US" sz="100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0.06743</cdr:x>
      <cdr:y>0.02111</cdr:y>
    </cdr:from>
    <cdr:to>
      <cdr:x>0.62801</cdr:x>
      <cdr:y>0.30959</cdr:y>
    </cdr:to>
    <cdr:sp macro="" textlink="">
      <cdr:nvSpPr>
        <cdr:cNvPr id="4" name="TextBox 1"/>
        <cdr:cNvSpPr txBox="1"/>
      </cdr:nvSpPr>
      <cdr:spPr>
        <a:xfrm xmlns:a="http://schemas.openxmlformats.org/drawingml/2006/main">
          <a:off x="561537" y="113288"/>
          <a:ext cx="4668592" cy="15482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baseline="0" dirty="0">
              <a:latin typeface="Arial" pitchFamily="34" charset="0"/>
              <a:ea typeface="+mn-ea"/>
              <a:cs typeface="Arial" pitchFamily="34" charset="0"/>
            </a:rPr>
            <a:t>Ancillary Service price reflect the opportunity cost of </a:t>
          </a:r>
          <a:r>
            <a:rPr lang="en-US" sz="1100" b="1" baseline="0" dirty="0" smtClean="0">
              <a:latin typeface="Arial" pitchFamily="34" charset="0"/>
              <a:ea typeface="+mn-ea"/>
              <a:cs typeface="Arial" pitchFamily="34" charset="0"/>
            </a:rPr>
            <a:t>energy</a:t>
          </a:r>
        </a:p>
        <a:p xmlns:a="http://schemas.openxmlformats.org/drawingml/2006/main">
          <a:endParaRPr lang="en-US" sz="1100" b="1" baseline="0" dirty="0">
            <a:latin typeface="Arial" pitchFamily="34" charset="0"/>
            <a:ea typeface="+mn-ea"/>
            <a:cs typeface="Arial" pitchFamily="34"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High </a:t>
          </a:r>
          <a:r>
            <a:rPr lang="en-US" sz="1100" b="1" dirty="0">
              <a:solidFill>
                <a:srgbClr val="C00000"/>
              </a:solidFill>
              <a:effectLst/>
              <a:latin typeface="+mn-lt"/>
              <a:ea typeface="+mn-ea"/>
              <a:cs typeface="+mn-cs"/>
            </a:rPr>
            <a:t>prices for DAM system lambda, Regulation Up,</a:t>
          </a:r>
          <a:r>
            <a:rPr lang="en-US" sz="1100" b="1" baseline="0" dirty="0">
              <a:solidFill>
                <a:srgbClr val="C00000"/>
              </a:solidFill>
              <a:effectLst/>
              <a:latin typeface="+mn-lt"/>
              <a:ea typeface="+mn-ea"/>
              <a:cs typeface="+mn-cs"/>
            </a:rPr>
            <a:t> and </a:t>
          </a:r>
          <a:r>
            <a:rPr lang="en-US" sz="1100" b="1" dirty="0" smtClean="0">
              <a:solidFill>
                <a:srgbClr val="C00000"/>
              </a:solidFill>
              <a:effectLst/>
              <a:latin typeface="+mn-lt"/>
              <a:ea typeface="+mn-ea"/>
              <a:cs typeface="+mn-cs"/>
            </a:rPr>
            <a:t>Responsive </a:t>
          </a:r>
          <a:r>
            <a:rPr lang="en-US" sz="1100" b="1" dirty="0">
              <a:solidFill>
                <a:srgbClr val="C00000"/>
              </a:solidFill>
              <a:effectLst/>
              <a:latin typeface="+mn-lt"/>
              <a:ea typeface="+mn-ea"/>
              <a:cs typeface="+mn-cs"/>
            </a:rPr>
            <a:t>Reserve</a:t>
          </a:r>
          <a:r>
            <a:rPr lang="en-US" sz="1100" b="1" baseline="0" dirty="0">
              <a:solidFill>
                <a:srgbClr val="C00000"/>
              </a:solidFill>
              <a:effectLst/>
              <a:latin typeface="+mn-lt"/>
              <a:ea typeface="+mn-ea"/>
              <a:cs typeface="+mn-cs"/>
            </a:rPr>
            <a:t>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during </a:t>
          </a:r>
          <a:r>
            <a:rPr lang="en-US" sz="1100" b="1" dirty="0">
              <a:solidFill>
                <a:srgbClr val="C00000"/>
              </a:solidFill>
              <a:effectLst/>
              <a:latin typeface="+mn-lt"/>
              <a:ea typeface="+mn-ea"/>
              <a:cs typeface="+mn-cs"/>
            </a:rPr>
            <a:t>hour</a:t>
          </a:r>
          <a:r>
            <a:rPr lang="en-US" sz="1100" b="1" baseline="0" dirty="0">
              <a:solidFill>
                <a:srgbClr val="C00000"/>
              </a:solidFill>
              <a:effectLst/>
              <a:latin typeface="+mn-lt"/>
              <a:ea typeface="+mn-ea"/>
              <a:cs typeface="+mn-cs"/>
            </a:rPr>
            <a:t> 7, 19, 20 and 21 </a:t>
          </a:r>
          <a:r>
            <a:rPr lang="en-US" sz="1100" b="1" dirty="0">
              <a:solidFill>
                <a:srgbClr val="C00000"/>
              </a:solidFill>
              <a:effectLst/>
              <a:latin typeface="+mn-lt"/>
              <a:ea typeface="+mn-ea"/>
              <a:cs typeface="+mn-cs"/>
            </a:rPr>
            <a:t>were </a:t>
          </a:r>
          <a:r>
            <a:rPr lang="en-US" sz="1100" b="1" dirty="0" smtClean="0">
              <a:solidFill>
                <a:srgbClr val="C00000"/>
              </a:solidFill>
              <a:effectLst/>
              <a:latin typeface="+mn-lt"/>
              <a:ea typeface="+mn-ea"/>
              <a:cs typeface="+mn-cs"/>
            </a:rPr>
            <a:t>due </a:t>
          </a:r>
          <a:r>
            <a:rPr lang="en-US" sz="1100" b="1" dirty="0">
              <a:solidFill>
                <a:srgbClr val="C00000"/>
              </a:solidFill>
              <a:effectLst/>
              <a:latin typeface="+mn-lt"/>
              <a:ea typeface="+mn-ea"/>
              <a:cs typeface="+mn-cs"/>
            </a:rPr>
            <a:t>to </a:t>
          </a:r>
          <a:r>
            <a:rPr lang="en-US" sz="1100" b="1" dirty="0" smtClean="0">
              <a:solidFill>
                <a:srgbClr val="C00000"/>
              </a:solidFill>
              <a:effectLst/>
              <a:latin typeface="+mn-lt"/>
              <a:ea typeface="+mn-ea"/>
              <a:cs typeface="+mn-cs"/>
            </a:rPr>
            <a:t>the </a:t>
          </a:r>
          <a:r>
            <a:rPr lang="en-US" sz="1100" b="1" dirty="0">
              <a:solidFill>
                <a:srgbClr val="C00000"/>
              </a:solidFill>
              <a:effectLst/>
              <a:latin typeface="+mn-lt"/>
              <a:ea typeface="+mn-ea"/>
              <a:cs typeface="+mn-cs"/>
            </a:rPr>
            <a:t>co-optimization </a:t>
          </a:r>
          <a:r>
            <a:rPr lang="en-US" sz="1100" b="1" dirty="0" smtClean="0">
              <a:solidFill>
                <a:srgbClr val="C00000"/>
              </a:solidFill>
              <a:effectLst/>
              <a:latin typeface="+mn-lt"/>
              <a:ea typeface="+mn-ea"/>
              <a:cs typeface="+mn-cs"/>
            </a:rPr>
            <a:t>of </a:t>
          </a:r>
          <a:r>
            <a:rPr lang="en-US" sz="1100" b="1" dirty="0">
              <a:solidFill>
                <a:srgbClr val="C00000"/>
              </a:solidFill>
              <a:effectLst/>
              <a:latin typeface="+mn-lt"/>
              <a:ea typeface="+mn-ea"/>
              <a:cs typeface="+mn-cs"/>
            </a:rPr>
            <a:t>higher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rgbClr val="C00000"/>
              </a:solidFill>
              <a:effectLst/>
              <a:latin typeface="+mn-lt"/>
              <a:ea typeface="+mn-ea"/>
              <a:cs typeface="+mn-cs"/>
            </a:rPr>
            <a:t>Energy/Ancillary </a:t>
          </a:r>
          <a:r>
            <a:rPr lang="en-US" sz="1100" b="1" baseline="0" dirty="0" smtClean="0">
              <a:solidFill>
                <a:srgbClr val="C00000"/>
              </a:solidFill>
              <a:effectLst/>
              <a:latin typeface="+mn-lt"/>
              <a:ea typeface="+mn-ea"/>
              <a:cs typeface="+mn-cs"/>
            </a:rPr>
            <a:t> </a:t>
          </a:r>
          <a:r>
            <a:rPr lang="en-US" sz="1100" b="1" dirty="0" smtClean="0">
              <a:solidFill>
                <a:srgbClr val="C00000"/>
              </a:solidFill>
              <a:effectLst/>
              <a:latin typeface="+mn-lt"/>
              <a:ea typeface="+mn-ea"/>
              <a:cs typeface="+mn-cs"/>
            </a:rPr>
            <a:t>Service </a:t>
          </a:r>
          <a:r>
            <a:rPr lang="en-US" sz="1100" b="1" dirty="0">
              <a:solidFill>
                <a:srgbClr val="C00000"/>
              </a:solidFill>
              <a:effectLst/>
              <a:latin typeface="+mn-lt"/>
              <a:ea typeface="+mn-ea"/>
              <a:cs typeface="+mn-cs"/>
            </a:rPr>
            <a:t>offers,</a:t>
          </a:r>
          <a:r>
            <a:rPr lang="en-US" sz="1100" b="1" baseline="0" dirty="0">
              <a:solidFill>
                <a:srgbClr val="C00000"/>
              </a:solidFill>
              <a:effectLst/>
              <a:latin typeface="+mn-lt"/>
              <a:ea typeface="+mn-ea"/>
              <a:cs typeface="+mn-cs"/>
            </a:rPr>
            <a:t> </a:t>
          </a:r>
          <a:r>
            <a:rPr lang="en-US" sz="1100" b="1" dirty="0">
              <a:solidFill>
                <a:srgbClr val="C00000"/>
              </a:solidFill>
              <a:effectLst/>
              <a:latin typeface="+mn-lt"/>
              <a:ea typeface="+mn-ea"/>
              <a:cs typeface="+mn-cs"/>
            </a:rPr>
            <a:t>higher Energy bids and</a:t>
          </a:r>
          <a:r>
            <a:rPr lang="en-US" sz="1100" b="1" baseline="0" dirty="0">
              <a:solidFill>
                <a:srgbClr val="C00000"/>
              </a:solidFill>
              <a:effectLst/>
              <a:latin typeface="+mn-lt"/>
              <a:ea typeface="+mn-ea"/>
              <a:cs typeface="+mn-cs"/>
            </a:rPr>
            <a:t> higher AS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dirty="0">
              <a:solidFill>
                <a:srgbClr val="C00000"/>
              </a:solidFill>
              <a:effectLst/>
              <a:latin typeface="+mn-lt"/>
              <a:ea typeface="+mn-ea"/>
              <a:cs typeface="+mn-cs"/>
            </a:rPr>
            <a:t>requirement </a:t>
          </a:r>
          <a:r>
            <a:rPr lang="en-US" sz="1100" b="1" dirty="0">
              <a:solidFill>
                <a:srgbClr val="C00000"/>
              </a:solidFill>
              <a:effectLst/>
              <a:latin typeface="+mn-lt"/>
              <a:ea typeface="+mn-ea"/>
              <a:cs typeface="+mn-cs"/>
            </a:rPr>
            <a:t>for those hours.</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600" b="0" dirty="0">
            <a:solidFill>
              <a:srgbClr val="C00000"/>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b="1" dirty="0">
            <a:solidFill>
              <a:srgbClr val="FF0000"/>
            </a:solidFill>
            <a:effectLst/>
          </a:endParaRPr>
        </a:p>
        <a:p xmlns:a="http://schemas.openxmlformats.org/drawingml/2006/main">
          <a:endParaRPr lang="en-US" sz="1100" b="1" baseline="0" dirty="0">
            <a:latin typeface="Arial" pitchFamily="34" charset="0"/>
            <a:ea typeface="+mn-ea"/>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0.11233</cdr:x>
      <cdr:y>0.02036</cdr:y>
    </cdr:from>
    <cdr:to>
      <cdr:x>0.69702</cdr:x>
      <cdr:y>0.2659</cdr:y>
    </cdr:to>
    <cdr:sp macro="" textlink="">
      <cdr:nvSpPr>
        <cdr:cNvPr id="4" name="TextBox 1"/>
        <cdr:cNvSpPr txBox="1"/>
      </cdr:nvSpPr>
      <cdr:spPr>
        <a:xfrm xmlns:a="http://schemas.openxmlformats.org/drawingml/2006/main">
          <a:off x="939048" y="108738"/>
          <a:ext cx="4887879" cy="1311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cs typeface="Arial" pitchFamily="34" charset="0"/>
            </a:rPr>
            <a:t>Prices reflect relative transmission congestion</a:t>
          </a:r>
          <a:r>
            <a:rPr lang="en-US" sz="1100" b="1" baseline="0" dirty="0">
              <a:latin typeface="Arial" pitchFamily="34" charset="0"/>
              <a:cs typeface="Arial" pitchFamily="34" charset="0"/>
            </a:rPr>
            <a:t> and system </a:t>
          </a:r>
          <a:r>
            <a:rPr lang="en-US" sz="1100" b="1" baseline="0" dirty="0" smtClean="0">
              <a:latin typeface="Arial" pitchFamily="34" charset="0"/>
              <a:cs typeface="Arial" pitchFamily="34" charset="0"/>
            </a:rPr>
            <a:t>scarcity</a:t>
          </a:r>
        </a:p>
        <a:p xmlns:a="http://schemas.openxmlformats.org/drawingml/2006/main">
          <a:endParaRPr lang="en-US" sz="1100" b="1" dirty="0" smtClean="0">
            <a:latin typeface="Arial" pitchFamily="34" charset="0"/>
            <a:cs typeface="Arial" pitchFamily="34" charset="0"/>
          </a:endParaRPr>
        </a:p>
        <a:p xmlns:a="http://schemas.openxmlformats.org/drawingml/2006/main">
          <a:r>
            <a:rPr lang="en-US" b="1" dirty="0">
              <a:solidFill>
                <a:srgbClr val="C00000"/>
              </a:solidFill>
            </a:rPr>
            <a:t>Higher Real-Time prices in Load Zones in hour 7, 19, and 20 were mainly </a:t>
          </a:r>
          <a:endParaRPr lang="en-US" b="1" dirty="0" smtClean="0">
            <a:solidFill>
              <a:srgbClr val="C00000"/>
            </a:solidFill>
          </a:endParaRPr>
        </a:p>
        <a:p xmlns:a="http://schemas.openxmlformats.org/drawingml/2006/main">
          <a:r>
            <a:rPr lang="en-US" b="1" dirty="0" smtClean="0">
              <a:solidFill>
                <a:srgbClr val="C00000"/>
              </a:solidFill>
            </a:rPr>
            <a:t>due </a:t>
          </a:r>
          <a:r>
            <a:rPr lang="en-US" b="1" dirty="0">
              <a:solidFill>
                <a:srgbClr val="C00000"/>
              </a:solidFill>
            </a:rPr>
            <a:t>to quick load increase and/or low </a:t>
          </a:r>
          <a:r>
            <a:rPr lang="en-US" b="1" dirty="0" err="1">
              <a:solidFill>
                <a:srgbClr val="C00000"/>
              </a:solidFill>
            </a:rPr>
            <a:t>dispatchable</a:t>
          </a:r>
          <a:r>
            <a:rPr lang="en-US" b="1" dirty="0">
              <a:solidFill>
                <a:srgbClr val="C00000"/>
              </a:solidFill>
            </a:rPr>
            <a:t> capacity</a:t>
          </a:r>
        </a:p>
        <a:p xmlns:a="http://schemas.openxmlformats.org/drawingml/2006/main">
          <a:endParaRPr lang="en-US" b="1" dirty="0">
            <a:solidFill>
              <a:srgbClr val="C00000"/>
            </a:solidFill>
          </a:endParaRPr>
        </a:p>
        <a:p xmlns:a="http://schemas.openxmlformats.org/drawingml/2006/main">
          <a:r>
            <a:rPr lang="en-US" b="1" dirty="0">
              <a:solidFill>
                <a:srgbClr val="C00000"/>
              </a:solidFill>
            </a:rPr>
            <a:t>Higher Day-Ahead prices in hour 7, 19 and 20 reflect hedging activities </a:t>
          </a:r>
          <a:endParaRPr lang="en-US" b="1" dirty="0" smtClean="0">
            <a:solidFill>
              <a:srgbClr val="C00000"/>
            </a:solidFill>
          </a:endParaRPr>
        </a:p>
        <a:p xmlns:a="http://schemas.openxmlformats.org/drawingml/2006/main">
          <a:r>
            <a:rPr lang="en-US" b="1" dirty="0" smtClean="0">
              <a:solidFill>
                <a:srgbClr val="C00000"/>
              </a:solidFill>
            </a:rPr>
            <a:t>against </a:t>
          </a:r>
          <a:r>
            <a:rPr lang="en-US" b="1" dirty="0">
              <a:solidFill>
                <a:srgbClr val="C00000"/>
              </a:solidFill>
            </a:rPr>
            <a:t>exposure to Real-Time prices</a:t>
          </a:r>
        </a:p>
        <a:p xmlns:a="http://schemas.openxmlformats.org/drawingml/2006/main">
          <a:endParaRPr lang="en-US" sz="1100" b="1" dirty="0">
            <a:latin typeface="Arial" pitchFamily="34" charset="0"/>
            <a:cs typeface="Arial" pitchFamily="34" charset="0"/>
          </a:endParaRPr>
        </a:p>
      </cdr:txBody>
    </cdr:sp>
  </cdr:relSizeAnchor>
  <cdr:relSizeAnchor xmlns:cdr="http://schemas.openxmlformats.org/drawingml/2006/chartDrawing">
    <cdr:from>
      <cdr:x>0.10533</cdr:x>
      <cdr:y>0.07276</cdr:y>
    </cdr:from>
    <cdr:to>
      <cdr:x>0.7051</cdr:x>
      <cdr:y>0.11973</cdr:y>
    </cdr:to>
    <cdr:sp macro="" textlink="">
      <cdr:nvSpPr>
        <cdr:cNvPr id="6" name="Rectangle 5"/>
        <cdr:cNvSpPr/>
      </cdr:nvSpPr>
      <cdr:spPr>
        <a:xfrm xmlns:a="http://schemas.openxmlformats.org/drawingml/2006/main">
          <a:off x="893484" y="405199"/>
          <a:ext cx="5087603" cy="261610"/>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b="1"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0.07737</cdr:x>
      <cdr:y>0.02386</cdr:y>
    </cdr:from>
    <cdr:to>
      <cdr:x>0.72405</cdr:x>
      <cdr:y>0.18967</cdr:y>
    </cdr:to>
    <cdr:sp macro="" textlink="">
      <cdr:nvSpPr>
        <cdr:cNvPr id="5" name="Rectangle 4"/>
        <cdr:cNvSpPr/>
      </cdr:nvSpPr>
      <cdr:spPr>
        <a:xfrm xmlns:a="http://schemas.openxmlformats.org/drawingml/2006/main">
          <a:off x="642450" y="124178"/>
          <a:ext cx="5369936" cy="863050"/>
        </a:xfrm>
        <a:prstGeom xmlns:a="http://schemas.openxmlformats.org/drawingml/2006/main" prst="rect">
          <a:avLst/>
        </a:prstGeom>
        <a:noFill xmlns:a="http://schemas.openxmlformats.org/drawingml/2006/main"/>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defTabSz="457200" rtl="0">
            <a:defRPr/>
          </a:pPr>
          <a:r>
            <a:rPr lang="en-US" b="1" dirty="0">
              <a:latin typeface="Arial" pitchFamily="34" charset="0"/>
              <a:cs typeface="Arial" pitchFamily="34" charset="0"/>
            </a:rPr>
            <a:t>Energy prices reflect the risk premium between Day-Ahead &amp; Real-Time</a:t>
          </a:r>
        </a:p>
        <a:p xmlns:a="http://schemas.openxmlformats.org/drawingml/2006/main">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rPr>
            <a:t>High </a:t>
          </a:r>
          <a:r>
            <a:rPr lang="en-US" sz="1100" b="1" dirty="0">
              <a:solidFill>
                <a:srgbClr val="C00000"/>
              </a:solidFill>
            </a:rPr>
            <a:t>Real-Time prices in </a:t>
          </a:r>
          <a:r>
            <a:rPr lang="en-US" sz="1100" b="1" dirty="0" smtClean="0">
              <a:solidFill>
                <a:srgbClr val="C00000"/>
              </a:solidFill>
            </a:rPr>
            <a:t>hour</a:t>
          </a:r>
          <a:r>
            <a:rPr lang="en-US" sz="1100" b="1" baseline="0" dirty="0" smtClean="0">
              <a:solidFill>
                <a:srgbClr val="C00000"/>
              </a:solidFill>
            </a:rPr>
            <a:t> 7, 19 and 20 </a:t>
          </a:r>
          <a:r>
            <a:rPr lang="en-US" sz="1100" b="1" dirty="0" smtClean="0">
              <a:solidFill>
                <a:srgbClr val="C00000"/>
              </a:solidFill>
            </a:rPr>
            <a:t>were </a:t>
          </a:r>
          <a:r>
            <a:rPr lang="en-US" sz="1100" b="1" dirty="0">
              <a:solidFill>
                <a:srgbClr val="C00000"/>
              </a:solidFill>
            </a:rPr>
            <a:t>mainly due to</a:t>
          </a:r>
          <a:r>
            <a:rPr lang="en-US" sz="1100" b="1" baseline="0" dirty="0">
              <a:solidFill>
                <a:srgbClr val="C00000"/>
              </a:solidFill>
            </a:rPr>
            <a:t> </a:t>
          </a:r>
          <a:r>
            <a:rPr lang="en-US" sz="1100" b="1" dirty="0">
              <a:solidFill>
                <a:srgbClr val="C00000"/>
              </a:solidFill>
            </a:rPr>
            <a:t>under</a:t>
          </a:r>
          <a:r>
            <a:rPr lang="en-US" sz="1800" b="1" kern="1200" dirty="0">
              <a:solidFill>
                <a:schemeClr val="tx1"/>
              </a:solidFill>
              <a:effectLst/>
              <a:latin typeface="+mn-lt"/>
              <a:ea typeface="+mn-ea"/>
              <a:cs typeface="+mn-cs"/>
            </a:rPr>
            <a:t> </a:t>
          </a:r>
          <a:r>
            <a:rPr lang="en-US" sz="1100" b="1" kern="1200" dirty="0">
              <a:solidFill>
                <a:srgbClr val="C00000"/>
              </a:solidFill>
              <a:effectLst/>
            </a:rPr>
            <a:t>generation caused by quick load increase</a:t>
          </a:r>
          <a:r>
            <a:rPr lang="en-US" sz="1100" b="1" kern="1200" baseline="0" dirty="0">
              <a:solidFill>
                <a:srgbClr val="C00000"/>
              </a:solidFill>
              <a:effectLst/>
            </a:rPr>
            <a:t> and/or </a:t>
          </a:r>
          <a:r>
            <a:rPr lang="en-US" sz="1100" b="1" baseline="0" dirty="0">
              <a:solidFill>
                <a:srgbClr val="C00000"/>
              </a:solidFill>
              <a:effectLst/>
              <a:latin typeface="+mn-lt"/>
              <a:ea typeface="+mn-ea"/>
              <a:cs typeface="+mn-cs"/>
            </a:rPr>
            <a:t>low </a:t>
          </a:r>
          <a:r>
            <a:rPr lang="en-US" sz="1100" b="1" baseline="0" dirty="0" err="1">
              <a:solidFill>
                <a:srgbClr val="C00000"/>
              </a:solidFill>
              <a:effectLst/>
              <a:latin typeface="+mn-lt"/>
              <a:ea typeface="+mn-ea"/>
              <a:cs typeface="+mn-cs"/>
            </a:rPr>
            <a:t>dispatchable</a:t>
          </a:r>
          <a:r>
            <a:rPr lang="en-US" sz="1100" b="1" baseline="0" dirty="0">
              <a:solidFill>
                <a:srgbClr val="C00000"/>
              </a:solidFill>
              <a:effectLst/>
              <a:latin typeface="+mn-lt"/>
              <a:ea typeface="+mn-ea"/>
              <a:cs typeface="+mn-cs"/>
            </a:rPr>
            <a:t> capacity</a:t>
          </a:r>
          <a:r>
            <a:rPr lang="en-US" sz="1100" b="1" kern="1200" dirty="0">
              <a:solidFill>
                <a:srgbClr val="C00000"/>
              </a:solidFill>
              <a:effectLst/>
            </a:rPr>
            <a:t> in these hours of some Operating Days</a:t>
          </a:r>
        </a:p>
        <a:p xmlns:a="http://schemas.openxmlformats.org/drawingml/2006/main">
          <a:pPr marL="0" marR="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rgbClr val="C00000"/>
            </a:solidFill>
            <a:effectLst/>
          </a:endParaRPr>
        </a:p>
        <a:p xmlns:a="http://schemas.openxmlformats.org/drawingml/2006/main">
          <a:endParaRPr lang="en-US" sz="1100" b="1" dirty="0">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0.10691</cdr:x>
      <cdr:y>0.02799</cdr:y>
    </cdr:from>
    <cdr:to>
      <cdr:x>0.37188</cdr:x>
      <cdr:y>0.18306</cdr:y>
    </cdr:to>
    <cdr:sp macro="" textlink="">
      <cdr:nvSpPr>
        <cdr:cNvPr id="2" name="TextBox 1"/>
        <cdr:cNvSpPr txBox="1"/>
      </cdr:nvSpPr>
      <cdr:spPr>
        <a:xfrm xmlns:a="http://schemas.openxmlformats.org/drawingml/2006/main">
          <a:off x="906870" y="149714"/>
          <a:ext cx="2247623" cy="829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ea typeface="+mn-ea"/>
              <a:cs typeface="Arial" pitchFamily="34" charset="0"/>
            </a:rPr>
            <a:t>31 executions (none missed)</a:t>
          </a:r>
          <a:endParaRPr lang="en-US" dirty="0">
            <a:latin typeface="Arial" pitchFamily="34" charset="0"/>
            <a:cs typeface="Arial" pitchFamily="34" charset="0"/>
          </a:endParaRPr>
        </a:p>
        <a:p xmlns:a="http://schemas.openxmlformats.org/drawingml/2006/main">
          <a:r>
            <a:rPr lang="en-US" sz="1100" b="1" dirty="0">
              <a:latin typeface="Arial" pitchFamily="34" charset="0"/>
              <a:ea typeface="+mn-ea"/>
              <a:cs typeface="Arial" pitchFamily="34" charset="0"/>
            </a:rPr>
            <a:t>None published after 1600</a:t>
          </a:r>
          <a:endParaRPr lang="en-US" dirty="0">
            <a:latin typeface="Arial" pitchFamily="34" charset="0"/>
            <a:cs typeface="Arial" pitchFamily="34" charset="0"/>
          </a:endParaRPr>
        </a:p>
        <a:p xmlns:a="http://schemas.openxmlformats.org/drawingml/2006/main">
          <a:r>
            <a:rPr lang="en-US" sz="1100" b="1" dirty="0">
              <a:latin typeface="Arial" pitchFamily="34" charset="0"/>
              <a:ea typeface="+mn-ea"/>
              <a:cs typeface="Arial" pitchFamily="34" charset="0"/>
            </a:rPr>
            <a:t>5 minutes average execution time</a:t>
          </a:r>
          <a:endParaRPr lang="en-US" dirty="0">
            <a:latin typeface="Arial" pitchFamily="34" charset="0"/>
            <a:cs typeface="Arial" pitchFamily="34" charset="0"/>
          </a:endParaRPr>
        </a:p>
        <a:p xmlns:a="http://schemas.openxmlformats.org/drawingml/2006/main">
          <a:r>
            <a:rPr lang="en-US" b="1" dirty="0">
              <a:latin typeface="Arial" pitchFamily="34" charset="0"/>
              <a:cs typeface="Arial" pitchFamily="34" charset="0"/>
            </a:rPr>
            <a:t>N</a:t>
          </a:r>
          <a:r>
            <a:rPr lang="en-US" sz="1100" b="1" dirty="0" smtClean="0">
              <a:latin typeface="Arial" pitchFamily="34" charset="0"/>
              <a:ea typeface="+mn-ea"/>
              <a:cs typeface="Arial" pitchFamily="34" charset="0"/>
            </a:rPr>
            <a:t>o </a:t>
          </a:r>
          <a:r>
            <a:rPr lang="en-US" sz="1100" b="1" dirty="0">
              <a:latin typeface="Arial" pitchFamily="34" charset="0"/>
              <a:ea typeface="+mn-ea"/>
              <a:cs typeface="Arial" pitchFamily="34" charset="0"/>
            </a:rPr>
            <a:t>resource committed</a:t>
          </a:r>
          <a:endParaRPr lang="en-US" dirty="0">
            <a:latin typeface="Arial" pitchFamily="34" charset="0"/>
            <a:cs typeface="Arial" pitchFamily="34" charset="0"/>
          </a:endParaRPr>
        </a:p>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0.64549</cdr:x>
      <cdr:y>0.03244</cdr:y>
    </cdr:from>
    <cdr:to>
      <cdr:x>0.94992</cdr:x>
      <cdr:y>0.15949</cdr:y>
    </cdr:to>
    <cdr:sp macro="" textlink="">
      <cdr:nvSpPr>
        <cdr:cNvPr id="3" name="TextBox 1"/>
        <cdr:cNvSpPr txBox="1"/>
      </cdr:nvSpPr>
      <cdr:spPr>
        <a:xfrm xmlns:a="http://schemas.openxmlformats.org/drawingml/2006/main">
          <a:off x="5591267" y="204159"/>
          <a:ext cx="2636989" cy="7995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ea typeface="+mn-ea"/>
              <a:cs typeface="Arial" pitchFamily="34" charset="0"/>
            </a:rPr>
            <a:t>742 executions </a:t>
          </a:r>
          <a:r>
            <a:rPr lang="en-US" sz="1100" b="1" dirty="0" smtClean="0">
              <a:latin typeface="Arial" pitchFamily="34" charset="0"/>
              <a:ea typeface="+mn-ea"/>
              <a:cs typeface="Arial" pitchFamily="34" charset="0"/>
            </a:rPr>
            <a:t>(1</a:t>
          </a:r>
          <a:r>
            <a:rPr lang="en-US" sz="1100" b="1" baseline="0" dirty="0" smtClean="0">
              <a:latin typeface="Arial" pitchFamily="34" charset="0"/>
              <a:ea typeface="+mn-ea"/>
              <a:cs typeface="Arial" pitchFamily="34" charset="0"/>
            </a:rPr>
            <a:t> </a:t>
          </a:r>
          <a:r>
            <a:rPr lang="en-US" sz="1100" b="1" dirty="0">
              <a:latin typeface="Arial" pitchFamily="34" charset="0"/>
              <a:ea typeface="+mn-ea"/>
              <a:cs typeface="Arial" pitchFamily="34" charset="0"/>
            </a:rPr>
            <a:t>missed)</a:t>
          </a:r>
        </a:p>
        <a:p xmlns:a="http://schemas.openxmlformats.org/drawingml/2006/main">
          <a:r>
            <a:rPr lang="en-US" sz="1100" b="1" dirty="0">
              <a:latin typeface="Arial" pitchFamily="34" charset="0"/>
              <a:ea typeface="+mn-ea"/>
              <a:cs typeface="Arial" pitchFamily="34" charset="0"/>
            </a:rPr>
            <a:t>6 minutes average execution time</a:t>
          </a:r>
        </a:p>
        <a:p xmlns:a="http://schemas.openxmlformats.org/drawingml/2006/main">
          <a:r>
            <a:rPr lang="en-US" b="1" dirty="0" smtClean="0">
              <a:latin typeface="Arial" pitchFamily="34" charset="0"/>
              <a:cs typeface="Arial" pitchFamily="34" charset="0"/>
            </a:rPr>
            <a:t>No</a:t>
          </a:r>
          <a:r>
            <a:rPr lang="en-US" sz="1100" b="1" dirty="0" smtClean="0">
              <a:latin typeface="Arial" pitchFamily="34" charset="0"/>
              <a:ea typeface="+mn-ea"/>
              <a:cs typeface="Arial" pitchFamily="34" charset="0"/>
            </a:rPr>
            <a:t> resource</a:t>
          </a:r>
          <a:r>
            <a:rPr lang="en-US" b="1" dirty="0">
              <a:latin typeface="Arial" pitchFamily="34" charset="0"/>
              <a:cs typeface="Arial" pitchFamily="34" charset="0"/>
            </a:rPr>
            <a:t> </a:t>
          </a:r>
          <a:r>
            <a:rPr lang="en-US" sz="1100" b="1" baseline="0" dirty="0" smtClean="0">
              <a:latin typeface="Arial" pitchFamily="34" charset="0"/>
              <a:ea typeface="+mn-ea"/>
              <a:cs typeface="Arial" pitchFamily="34" charset="0"/>
            </a:rPr>
            <a:t>committed</a:t>
          </a:r>
          <a:endParaRPr lang="en-US" sz="1100" b="1" dirty="0">
            <a:latin typeface="Arial" pitchFamily="34" charset="0"/>
            <a:ea typeface="+mn-ea"/>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0.15656</cdr:x>
      <cdr:y>0.04806</cdr:y>
    </cdr:from>
    <cdr:to>
      <cdr:x>0.69429</cdr:x>
      <cdr:y>0.23763</cdr:y>
    </cdr:to>
    <cdr:sp macro="" textlink="">
      <cdr:nvSpPr>
        <cdr:cNvPr id="4" name="TextBox 1"/>
        <cdr:cNvSpPr txBox="1"/>
      </cdr:nvSpPr>
      <cdr:spPr>
        <a:xfrm xmlns:a="http://schemas.openxmlformats.org/drawingml/2006/main">
          <a:off x="1342127" y="280264"/>
          <a:ext cx="4609690" cy="11053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fontAlgn="base"/>
          <a:r>
            <a:rPr lang="en-US" sz="1100" b="1" dirty="0">
              <a:latin typeface="+mn-lt"/>
              <a:ea typeface="+mn-ea"/>
              <a:cs typeface="+mn-cs"/>
            </a:rPr>
            <a:t>Congestion Revenue Right cost in auction convergence with </a:t>
          </a:r>
          <a:endParaRPr lang="en-US" dirty="0"/>
        </a:p>
        <a:p xmlns:a="http://schemas.openxmlformats.org/drawingml/2006/main">
          <a:pPr rtl="0" fontAlgn="base"/>
          <a:r>
            <a:rPr lang="en-US" sz="1100" b="1" dirty="0">
              <a:latin typeface="+mn-lt"/>
              <a:ea typeface="+mn-ea"/>
              <a:cs typeface="+mn-cs"/>
            </a:rPr>
            <a:t>payment in Day-Ahead Market and Real</a:t>
          </a:r>
          <a:r>
            <a:rPr lang="en-US" sz="1100" b="1" baseline="0" dirty="0">
              <a:latin typeface="+mn-lt"/>
              <a:ea typeface="+mn-ea"/>
              <a:cs typeface="+mn-cs"/>
            </a:rPr>
            <a:t> Time </a:t>
          </a:r>
          <a:r>
            <a:rPr lang="en-US" sz="1100" b="1" baseline="0" dirty="0" smtClean="0">
              <a:latin typeface="+mn-lt"/>
              <a:ea typeface="+mn-ea"/>
              <a:cs typeface="+mn-cs"/>
            </a:rPr>
            <a:t>Market</a:t>
          </a:r>
        </a:p>
        <a:p xmlns:a="http://schemas.openxmlformats.org/drawingml/2006/main">
          <a:pPr rtl="0" fontAlgn="base"/>
          <a:endParaRPr lang="en-US" b="1" dirty="0"/>
        </a:p>
        <a:p xmlns:a="http://schemas.openxmlformats.org/drawingml/2006/main">
          <a:r>
            <a:rPr lang="en-US" dirty="0" smtClean="0">
              <a:latin typeface="+mn-lt"/>
              <a:ea typeface="+mn-ea"/>
              <a:cs typeface="+mn-cs"/>
            </a:rPr>
            <a:t>Note: Last month’s values are estimates and </a:t>
          </a:r>
        </a:p>
        <a:p xmlns:a="http://schemas.openxmlformats.org/drawingml/2006/main">
          <a:r>
            <a:rPr lang="en-US" dirty="0" smtClean="0">
              <a:latin typeface="+mn-lt"/>
              <a:ea typeface="+mn-ea"/>
              <a:cs typeface="+mn-cs"/>
            </a:rPr>
            <a:t>previous month’s values are based on settlement data</a:t>
          </a:r>
        </a:p>
        <a:p xmlns:a="http://schemas.openxmlformats.org/drawingml/2006/main">
          <a:pPr rtl="0" fontAlgn="base"/>
          <a:endParaRPr lang="en-US" sz="1100" b="1" dirty="0">
            <a:latin typeface="+mn-lt"/>
            <a:ea typeface="+mn-ea"/>
            <a:cs typeface="+mn-cs"/>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0.65471</cdr:x>
      <cdr:y>0.10201</cdr:y>
    </cdr:from>
    <cdr:to>
      <cdr:x>0.92265</cdr:x>
      <cdr:y>0.22411</cdr:y>
    </cdr:to>
    <cdr:sp macro="" textlink="">
      <cdr:nvSpPr>
        <cdr:cNvPr id="2" name="TextBox 1"/>
        <cdr:cNvSpPr txBox="1"/>
      </cdr:nvSpPr>
      <cdr:spPr>
        <a:xfrm xmlns:a="http://schemas.openxmlformats.org/drawingml/2006/main">
          <a:off x="5676097" y="641484"/>
          <a:ext cx="2322957" cy="767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solidFill>
                <a:srgbClr val="C00000"/>
              </a:solidFill>
            </a:rPr>
            <a:t>The</a:t>
          </a:r>
          <a:r>
            <a:rPr lang="en-US" sz="1100" b="1" baseline="0">
              <a:solidFill>
                <a:srgbClr val="C00000"/>
              </a:solidFill>
            </a:rPr>
            <a:t> price adder on 3/1 was due to increase in load that outpaced generation ramping</a:t>
          </a:r>
          <a:endParaRPr lang="en-US" sz="1100" b="1">
            <a:solidFill>
              <a:srgbClr val="C00000"/>
            </a:solidFill>
          </a:endParaRPr>
        </a:p>
      </cdr:txBody>
    </cdr:sp>
  </cdr:relSizeAnchor>
  <cdr:relSizeAnchor xmlns:cdr="http://schemas.openxmlformats.org/drawingml/2006/chartDrawing">
    <cdr:from>
      <cdr:x>0.11257</cdr:x>
      <cdr:y>0.14329</cdr:y>
    </cdr:from>
    <cdr:to>
      <cdr:x>0.54026</cdr:x>
      <cdr:y>0.25273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22492" y="760651"/>
          <a:ext cx="3504762" cy="58095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4/14/2015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4/14/2015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3D283BBA-295A-4A52-BCDD-1004FB6141C6}" type="slidenum">
              <a:rPr lang="en-US" smtClean="0">
                <a:solidFill>
                  <a:prstClr val="black"/>
                </a:solidFill>
              </a:rPr>
              <a:pPr eaLnBrk="1" hangingPunct="1"/>
              <a:t>11</a:t>
            </a:fld>
            <a:endParaRPr lang="en-US"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West – North</a:t>
            </a:r>
            <a:r>
              <a:rPr lang="en-US" baseline="0" dirty="0" smtClean="0"/>
              <a:t> GTC/GTC was retired at the end of March.</a:t>
            </a:r>
          </a:p>
          <a:p>
            <a:pPr eaLnBrk="1" hangingPunct="1"/>
            <a:endParaRPr lang="en-US" baseline="0" dirty="0" smtClean="0"/>
          </a:p>
          <a:p>
            <a:pPr eaLnBrk="1" hangingPunct="1"/>
            <a:r>
              <a:rPr lang="en-US" dirty="0"/>
              <a:t>The </a:t>
            </a:r>
            <a:r>
              <a:rPr lang="en-US" dirty="0" smtClean="0"/>
              <a:t>AJO</a:t>
            </a:r>
            <a:r>
              <a:rPr lang="en-US" baseline="0" dirty="0" smtClean="0"/>
              <a:t>_ZO </a:t>
            </a:r>
            <a:r>
              <a:rPr lang="en-US" dirty="0"/>
              <a:t>GTC was effective as of Feb 27</a:t>
            </a:r>
            <a:r>
              <a:rPr lang="en-US" baseline="30000" dirty="0"/>
              <a:t>th</a:t>
            </a:r>
            <a:r>
              <a:rPr lang="en-US" dirty="0"/>
              <a:t>. An OCN was issued on this date to notify the market of the new GTC. The AJO_ZO GTC </a:t>
            </a:r>
            <a:r>
              <a:rPr lang="en-US" baseline="0" dirty="0" smtClean="0"/>
              <a:t>was entered into the EMS as a manual constraint beginning February 27</a:t>
            </a:r>
            <a:r>
              <a:rPr lang="en-US" baseline="30000" dirty="0" smtClean="0"/>
              <a:t>th</a:t>
            </a:r>
            <a:r>
              <a:rPr lang="en-US" baseline="0" dirty="0" smtClean="0"/>
              <a:t> up until it was submitted into the Network Operations Model on the March 11</a:t>
            </a:r>
            <a:r>
              <a:rPr lang="en-US" baseline="30000" dirty="0" smtClean="0"/>
              <a:t>th</a:t>
            </a:r>
            <a:r>
              <a:rPr lang="en-US" baseline="0" dirty="0" smtClean="0"/>
              <a:t> database load. The name has since been changed to ZO_AJO.</a:t>
            </a:r>
          </a:p>
          <a:p>
            <a:pPr eaLnBrk="1" hangingPunct="1"/>
            <a:endParaRPr lang="en-US" baseline="0" dirty="0" smtClean="0"/>
          </a:p>
          <a:p>
            <a:pPr eaLnBrk="1" hangingPunct="1"/>
            <a:r>
              <a:rPr lang="en-US" baseline="0" dirty="0" smtClean="0"/>
              <a:t>Details of OCN:</a:t>
            </a:r>
          </a:p>
          <a:p>
            <a:pPr eaLnBrk="1" hangingPunct="1"/>
            <a:r>
              <a:rPr lang="en-US" dirty="0" smtClean="0">
                <a:effectLst/>
              </a:rPr>
              <a:t>Feb 27 2015 17:11:55 CST</a:t>
            </a:r>
          </a:p>
          <a:p>
            <a:pPr eaLnBrk="1" hangingPunct="1"/>
            <a:r>
              <a:rPr lang="en-US" dirty="0" smtClean="0">
                <a:effectLst/>
              </a:rPr>
              <a:t>An OCN has been issued due to ERCOT developing a new Generic Transmission Constraint due to a local voltage stability issue in South Texas near </a:t>
            </a:r>
            <a:r>
              <a:rPr lang="en-US" dirty="0" err="1" smtClean="0">
                <a:effectLst/>
              </a:rPr>
              <a:t>Ajo</a:t>
            </a:r>
            <a:r>
              <a:rPr lang="en-US" dirty="0" smtClean="0">
                <a:effectLst/>
              </a:rPr>
              <a:t>. Further details associated with this GTC are being posted to the MIS Secure Area at this time.</a:t>
            </a:r>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B42A8EC6-09EA-40D7-A9E5-CD6E14FD73CC}" type="slidenum">
              <a:rPr lang="en-US" smtClean="0"/>
              <a:pPr eaLnBrk="1" hangingPunct="1"/>
              <a:t>12</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a:t>Emergency Notices:</a:t>
            </a:r>
          </a:p>
          <a:p>
            <a:r>
              <a:rPr lang="en-US" dirty="0"/>
              <a:t>Mar 03 2015 10:36:17 CST - ERCOT issued an Advisory for Thursday and Friday due to the cold weather system with freezing rain, sleet and snow forecasted for the North and West zones with reduced availability of generation due to the number of generators having already begun their spring outages. </a:t>
            </a:r>
          </a:p>
          <a:p>
            <a:r>
              <a:rPr lang="en-US" dirty="0"/>
              <a:t>	</a:t>
            </a:r>
          </a:p>
          <a:p>
            <a:r>
              <a:rPr lang="en-US" dirty="0"/>
              <a:t>Mar 04 2015 09:57:23 CST - ERCOT issued a Watch for Thursday until Friday at noon due to the cold weather system with freezing rain, sleet and snow forecasted for the North and West zones with reduced availability of generation due to the number of generators having already begun their spring outages. </a:t>
            </a:r>
          </a:p>
          <a:p>
            <a:endParaRPr lang="en-US" dirty="0"/>
          </a:p>
          <a:p>
            <a:r>
              <a:rPr lang="en-US" dirty="0"/>
              <a:t>Mar 17 2015 09:22:52 CST - ERCOT has issued an Advisory for a GMD Alert of K-7 from 3-17-2015 07:00 to 12:00. It has now been upgraded to a K-8 until further notice.</a:t>
            </a:r>
          </a:p>
          <a:p>
            <a:endParaRPr lang="en-US" dirty="0"/>
          </a:p>
          <a:p>
            <a:pPr defTabSz="906902">
              <a:defRPr/>
            </a:pPr>
            <a:r>
              <a:rPr lang="en-US" dirty="0"/>
              <a:t>Mar 30 2015 06:30:05 CST – Watch issued for SCED Failure due to ERCOT’s Market Management System (MMS) went down at 6:13 and SCED failed to run due to a hardware failure on a server that supports the MMS.  Emergency Base Points (EMBP) were activated automatically at 6:20.  ERCOT Operations continued to enter EMBP Offsets to maintain the morning load ramp.  The MMS was restored at 6:39 with EMBPs being deactivated at 6:58.  The MMS SCED execution returned to normal operations at 7:00.  ERCOT’s EMS performed well during the period controlling system frequency.</a:t>
            </a:r>
          </a:p>
          <a:p>
            <a:r>
              <a:rPr lang="en-US" dirty="0"/>
              <a:t>		</a:t>
            </a:r>
          </a:p>
          <a:p>
            <a:r>
              <a:rPr lang="en-US" dirty="0"/>
              <a:t>Mar 30 2015 06:41:58 CST - Watch issued due to the failure of the HRUC process for HE0700, same reasons as above.</a:t>
            </a:r>
          </a:p>
          <a:p>
            <a:endParaRPr lang="en-US" dirty="0"/>
          </a:p>
          <a:p>
            <a:pPr defTabSz="906902">
              <a:defRPr/>
            </a:pPr>
            <a:r>
              <a:rPr lang="en-US" dirty="0"/>
              <a:t>Mar 30 2015 13:27:37 CST - ERCOT has postponed the deadline for the posting of the DAM solution for Operating Day 03/31/2015 due to a software issue causing a late start.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13</a:t>
            </a:fld>
            <a:endParaRPr lang="en-US" dirty="0"/>
          </a:p>
        </p:txBody>
      </p:sp>
    </p:spTree>
    <p:extLst>
      <p:ext uri="{BB962C8B-B14F-4D97-AF65-F5344CB8AC3E}">
        <p14:creationId xmlns:p14="http://schemas.microsoft.com/office/powerpoint/2010/main" val="298454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19</a:t>
            </a:fld>
            <a:endParaRPr lang="en-US" dirty="0"/>
          </a:p>
        </p:txBody>
      </p:sp>
    </p:spTree>
    <p:extLst>
      <p:ext uri="{BB962C8B-B14F-4D97-AF65-F5344CB8AC3E}">
        <p14:creationId xmlns:p14="http://schemas.microsoft.com/office/powerpoint/2010/main" val="304079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0442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6701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Emergency Notices:</a:t>
            </a:r>
          </a:p>
          <a:p>
            <a:r>
              <a:rPr lang="en-US" dirty="0"/>
              <a:t>Mar 03 2015 10:36:17 CST - ERCOT issued an Advisory for Thursday and Friday due to the cold weather system with freezing rain, sleet and snow forecasted for the North and West zones with reduced availability of generation due to the number of generators having already begun their spring outages. </a:t>
            </a:r>
          </a:p>
          <a:p>
            <a:r>
              <a:rPr lang="en-US" dirty="0"/>
              <a:t>	</a:t>
            </a:r>
          </a:p>
          <a:p>
            <a:r>
              <a:rPr lang="en-US" dirty="0"/>
              <a:t>Mar 04 2015 09:57:23 CST - ERCOT issued a Watch for Thursday until Friday at noon due to the cold weather system with freezing rain, sleet and snow forecasted for the North and West zones with reduced availability of generation due to the number of generators having already begun their spring outages. </a:t>
            </a:r>
          </a:p>
          <a:p>
            <a:endParaRPr lang="en-US" dirty="0"/>
          </a:p>
          <a:p>
            <a:r>
              <a:rPr lang="en-US" dirty="0"/>
              <a:t>Mar 17 2015 09:22:52 CST - ERCOT has issued an Advisory for a GMD Alert of K-7 from 3-17-2015 07:00 to 12:00. It has now been upgraded to a K-8 until further notice.</a:t>
            </a:r>
          </a:p>
          <a:p>
            <a:endParaRPr lang="en-US" dirty="0"/>
          </a:p>
          <a:p>
            <a:pPr defTabSz="906902">
              <a:defRPr/>
            </a:pPr>
            <a:r>
              <a:rPr lang="en-US" dirty="0"/>
              <a:t>Mar 30 2015 06:30:05 CST – Watch issued for SCED Failure due to ERCOT’s Market Management System (MMS) went down at 6:13 and SCED failed to run due to a hardware failure on a server that supports the MMS.  Emergency Base Points (EMBP) were activated automatically at 6:20.  ERCOT Operations continued to enter EMBP Offsets to maintain the morning load ramp.  The MMS was restored at 6:39 with EMBPs being deactivated at 6:58.  The MMS SCED execution returned to normal operations at 7:00.  ERCOT’s EMS performed well during the period controlling system frequency.</a:t>
            </a:r>
          </a:p>
          <a:p>
            <a:r>
              <a:rPr lang="en-US" dirty="0"/>
              <a:t>		</a:t>
            </a:r>
          </a:p>
          <a:p>
            <a:r>
              <a:rPr lang="en-US" dirty="0"/>
              <a:t>Mar 30 2015 06:41:58 CST - Watch issued due to the failure of the HRUC process for HE0700, same reasons as above.</a:t>
            </a:r>
          </a:p>
          <a:p>
            <a:endParaRPr lang="en-US" dirty="0"/>
          </a:p>
          <a:p>
            <a:pPr defTabSz="906902">
              <a:defRPr/>
            </a:pPr>
            <a:r>
              <a:rPr lang="en-US" dirty="0"/>
              <a:t>Mar 30 2015 13:27:37 CST - ERCOT has postponed the deadline for the posting of the DAM solution for Operating Day 03/31/2015 due to a software issue causing a late start.  	</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04909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05489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24</a:t>
            </a:fld>
            <a:endParaRPr lang="en-US"/>
          </a:p>
        </p:txBody>
      </p:sp>
    </p:spTree>
    <p:extLst>
      <p:ext uri="{BB962C8B-B14F-4D97-AF65-F5344CB8AC3E}">
        <p14:creationId xmlns:p14="http://schemas.microsoft.com/office/powerpoint/2010/main" val="210796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B4CE85B4-4939-417A-BF2A-3F7E0581DC94}" type="slidenum">
              <a:rPr lang="en-US" smtClean="0">
                <a:latin typeface="Arial" pitchFamily="34" charset="0"/>
              </a:rPr>
              <a:pPr/>
              <a:t>25</a:t>
            </a:fld>
            <a:endParaRPr lang="en-US" smtClean="0">
              <a:latin typeface="Arial" pitchFamily="34" charset="0"/>
            </a:endParaRPr>
          </a:p>
        </p:txBody>
      </p:sp>
    </p:spTree>
    <p:extLst>
      <p:ext uri="{BB962C8B-B14F-4D97-AF65-F5344CB8AC3E}">
        <p14:creationId xmlns:p14="http://schemas.microsoft.com/office/powerpoint/2010/main" val="13686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26</a:t>
            </a:fld>
            <a:endParaRPr lang="en-US"/>
          </a:p>
        </p:txBody>
      </p:sp>
    </p:spTree>
    <p:extLst>
      <p:ext uri="{BB962C8B-B14F-4D97-AF65-F5344CB8AC3E}">
        <p14:creationId xmlns:p14="http://schemas.microsoft.com/office/powerpoint/2010/main" val="138540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27</a:t>
            </a:fld>
            <a:endParaRPr lang="en-US"/>
          </a:p>
        </p:txBody>
      </p:sp>
    </p:spTree>
    <p:extLst>
      <p:ext uri="{BB962C8B-B14F-4D97-AF65-F5344CB8AC3E}">
        <p14:creationId xmlns:p14="http://schemas.microsoft.com/office/powerpoint/2010/main" val="353625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28</a:t>
            </a:fld>
            <a:endParaRPr lang="en-US"/>
          </a:p>
        </p:txBody>
      </p:sp>
    </p:spTree>
    <p:extLst>
      <p:ext uri="{BB962C8B-B14F-4D97-AF65-F5344CB8AC3E}">
        <p14:creationId xmlns:p14="http://schemas.microsoft.com/office/powerpoint/2010/main" val="82810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29</a:t>
            </a:fld>
            <a:endParaRPr lang="en-US"/>
          </a:p>
        </p:txBody>
      </p:sp>
    </p:spTree>
    <p:extLst>
      <p:ext uri="{BB962C8B-B14F-4D97-AF65-F5344CB8AC3E}">
        <p14:creationId xmlns:p14="http://schemas.microsoft.com/office/powerpoint/2010/main" val="4164247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43</a:t>
            </a:fld>
            <a:endParaRPr lang="en-US"/>
          </a:p>
        </p:txBody>
      </p:sp>
    </p:spTree>
    <p:extLst>
      <p:ext uri="{BB962C8B-B14F-4D97-AF65-F5344CB8AC3E}">
        <p14:creationId xmlns:p14="http://schemas.microsoft.com/office/powerpoint/2010/main" val="203539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44</a:t>
            </a:fld>
            <a:endParaRPr lang="en-US"/>
          </a:p>
        </p:txBody>
      </p:sp>
    </p:spTree>
    <p:extLst>
      <p:ext uri="{BB962C8B-B14F-4D97-AF65-F5344CB8AC3E}">
        <p14:creationId xmlns:p14="http://schemas.microsoft.com/office/powerpoint/2010/main" val="535372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45</a:t>
            </a:fld>
            <a:endParaRPr lang="en-US"/>
          </a:p>
        </p:txBody>
      </p:sp>
    </p:spTree>
    <p:extLst>
      <p:ext uri="{BB962C8B-B14F-4D97-AF65-F5344CB8AC3E}">
        <p14:creationId xmlns:p14="http://schemas.microsoft.com/office/powerpoint/2010/main" val="341807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0EEF7A90-D07A-49B0-9AF8-881786BB5A93}" type="slidenum">
              <a:rPr lang="en-US" smtClean="0">
                <a:solidFill>
                  <a:prstClr val="black"/>
                </a:solidFill>
              </a:rPr>
              <a:pPr eaLnBrk="1" hangingPunct="1"/>
              <a:t>4</a:t>
            </a:fld>
            <a:endParaRPr lang="en-US" dirty="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baseline="0" dirty="0" smtClean="0"/>
          </a:p>
          <a:p>
            <a:endParaRPr lang="en-US" baseline="0" dirty="0" smtClean="0"/>
          </a:p>
        </p:txBody>
      </p:sp>
      <p:sp>
        <p:nvSpPr>
          <p:cNvPr id="21507" name="Slide Number Placeholder 3"/>
          <p:cNvSpPr>
            <a:spLocks noGrp="1"/>
          </p:cNvSpPr>
          <p:nvPr>
            <p:ph type="sldNum" sz="quarter" idx="5"/>
          </p:nvPr>
        </p:nvSpPr>
        <p:spPr>
          <a:noFill/>
        </p:spPr>
        <p:txBody>
          <a:bodyPr/>
          <a:lstStyle/>
          <a:p>
            <a:fld id="{57AADDF4-2B1D-4776-9510-9D17F3C59C00}" type="slidenum">
              <a:rPr lang="en-US" smtClean="0"/>
              <a:pPr/>
              <a:t>46</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47</a:t>
            </a:fld>
            <a:endParaRPr lang="en-US"/>
          </a:p>
        </p:txBody>
      </p:sp>
    </p:spTree>
    <p:extLst>
      <p:ext uri="{BB962C8B-B14F-4D97-AF65-F5344CB8AC3E}">
        <p14:creationId xmlns:p14="http://schemas.microsoft.com/office/powerpoint/2010/main" val="204031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0EEF7A90-D07A-49B0-9AF8-881786BB5A93}" type="slidenum">
              <a:rPr lang="en-US" smtClean="0">
                <a:solidFill>
                  <a:prstClr val="black"/>
                </a:solidFill>
              </a:rPr>
              <a:pPr eaLnBrk="1" hangingPunct="1"/>
              <a:t>5</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73F81620-97EE-4729-BA4F-68844D1D1FD3}" type="slidenum">
              <a:rPr lang="en-US" smtClean="0">
                <a:solidFill>
                  <a:prstClr val="black"/>
                </a:solidFill>
              </a:rPr>
              <a:pPr eaLnBrk="1" hangingPunct="1"/>
              <a:t>6</a:t>
            </a:fld>
            <a:endParaRPr lang="en-US" dirty="0"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8245">
              <a:defRPr/>
            </a:pPr>
            <a:r>
              <a:rPr lang="en-US" dirty="0" smtClean="0"/>
              <a:t>The ERCOT February 2015 CPS1 score was </a:t>
            </a:r>
            <a:r>
              <a:rPr lang="en-US" b="1" dirty="0" smtClean="0">
                <a:solidFill>
                  <a:srgbClr val="FF0000"/>
                </a:solidFill>
              </a:rPr>
              <a:t>167.20%</a:t>
            </a:r>
            <a:r>
              <a:rPr lang="en-US" dirty="0" smtClean="0">
                <a:solidFill>
                  <a:srgbClr val="FF0000"/>
                </a:solidFill>
              </a:rPr>
              <a:t> </a:t>
            </a:r>
            <a:r>
              <a:rPr lang="en-US" dirty="0" smtClean="0"/>
              <a:t>and the 12 Month Rolling Average was </a:t>
            </a:r>
            <a:r>
              <a:rPr lang="en-US" b="1" dirty="0" smtClean="0"/>
              <a:t>164.63%.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2AB735A5-5758-47B7-A480-BE5D08C9FDA0}" type="slidenum">
              <a:rPr lang="en-US" smtClean="0">
                <a:solidFill>
                  <a:prstClr val="black"/>
                </a:solidFill>
              </a:rPr>
              <a:pPr eaLnBrk="1" hangingPunct="1"/>
              <a:t>7</a:t>
            </a:fld>
            <a:endParaRPr lang="en-US"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Monthly peak demand is based on Settlements EPS meter data.</a:t>
            </a:r>
          </a:p>
          <a:p>
            <a:pPr defTabSz="906902">
              <a:defRPr/>
            </a:pPr>
            <a:r>
              <a:rPr lang="en-US" dirty="0" smtClean="0"/>
              <a:t>February 15 Peak Interval occurred at HE 08:00 on 02/23/15</a:t>
            </a:r>
            <a:r>
              <a:rPr lang="en-US" b="1" dirty="0" smtClean="0"/>
              <a:t>:  </a:t>
            </a:r>
            <a:r>
              <a:rPr lang="en-US" b="0" dirty="0" smtClean="0"/>
              <a:t>54,714 MW</a:t>
            </a:r>
            <a:endParaRPr lang="en-US" dirty="0" smtClean="0">
              <a:solidFill>
                <a:srgbClr val="FF0000"/>
              </a:solidFill>
            </a:endParaRPr>
          </a:p>
          <a:p>
            <a:pPr eaLnBrk="1" hangingPunct="1"/>
            <a:r>
              <a:rPr lang="en-US" dirty="0" smtClean="0"/>
              <a:t>February 14 Peak Interval occurred at HE 08:00 on 2/6/14</a:t>
            </a:r>
            <a:r>
              <a:rPr lang="en-US" b="1" dirty="0" smtClean="0"/>
              <a:t>:  </a:t>
            </a:r>
            <a:r>
              <a:rPr lang="en-US" b="0" dirty="0" smtClean="0"/>
              <a:t>57,010 MW</a:t>
            </a:r>
          </a:p>
          <a:p>
            <a:pPr eaLnBrk="1" hangingPunct="1"/>
            <a:endParaRPr lang="en-US" dirty="0" smtClean="0">
              <a:solidFill>
                <a:srgbClr val="FF0000"/>
              </a:solidFill>
            </a:endParaRPr>
          </a:p>
          <a:p>
            <a:pPr eaLnBrk="1" hangingPunct="1"/>
            <a:r>
              <a:rPr lang="en-US" dirty="0" smtClean="0">
                <a:solidFill>
                  <a:srgbClr val="FF0000"/>
                </a:solidFill>
              </a:rPr>
              <a:t>ERCOT Summary page has February 2014 peak from 2014 Annual ERCOT Demand &amp; Energy report.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A0B78BD5-C902-464F-B5FF-4C2D4CB4E70C}" type="slidenum">
              <a:rPr lang="en-US" smtClean="0">
                <a:solidFill>
                  <a:prstClr val="black"/>
                </a:solidFill>
              </a:rPr>
              <a:pPr eaLnBrk="1" hangingPunct="1"/>
              <a:t>8</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Monthly minimum demand is based on Settlements EPS meter data.</a:t>
            </a:r>
          </a:p>
          <a:p>
            <a:pPr defTabSz="906902">
              <a:defRPr/>
            </a:pPr>
            <a:r>
              <a:rPr lang="en-US" dirty="0" smtClean="0"/>
              <a:t>March 15 Minimum Interval occurred at HE 05:00 on 03/29/15:  </a:t>
            </a:r>
            <a:r>
              <a:rPr lang="en-US" b="0" dirty="0" smtClean="0">
                <a:solidFill>
                  <a:srgbClr val="FF0000"/>
                </a:solidFill>
              </a:rPr>
              <a:t>24,516</a:t>
            </a:r>
            <a:r>
              <a:rPr lang="en-US" dirty="0" smtClean="0"/>
              <a:t> MW. </a:t>
            </a:r>
          </a:p>
          <a:p>
            <a:pPr eaLnBrk="1" hangingPunct="1"/>
            <a:r>
              <a:rPr lang="en-US" dirty="0" smtClean="0"/>
              <a:t>March 14 Minimum Interval occurred at </a:t>
            </a:r>
            <a:r>
              <a:rPr lang="en-US" b="0" dirty="0" smtClean="0"/>
              <a:t>HE 04:00 on 03/31/14:  </a:t>
            </a:r>
            <a:r>
              <a:rPr lang="en-US" b="0" dirty="0" smtClean="0">
                <a:solidFill>
                  <a:srgbClr val="FF0000"/>
                </a:solidFill>
              </a:rPr>
              <a:t>24,466</a:t>
            </a:r>
            <a:r>
              <a:rPr lang="en-US" b="0" dirty="0" smtClean="0"/>
              <a:t>MW.</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Day-Ahead weather and model forecast accuracies vary from day to day which is why ERCOT uses multiple weather forecasts and load forecast models.  </a:t>
            </a:r>
          </a:p>
          <a:p>
            <a:endParaRPr lang="en-US" dirty="0"/>
          </a:p>
          <a:p>
            <a:r>
              <a:rPr lang="en-US" baseline="0" dirty="0" smtClean="0">
                <a:solidFill>
                  <a:schemeClr val="accent4"/>
                </a:solidFill>
              </a:rPr>
              <a:t>March 16 MAPE Error</a:t>
            </a:r>
            <a:r>
              <a:rPr lang="en-US" dirty="0" smtClean="0">
                <a:solidFill>
                  <a:schemeClr val="accent4"/>
                </a:solidFill>
              </a:rPr>
              <a:t>:</a:t>
            </a:r>
            <a:r>
              <a:rPr lang="en-US" baseline="0" dirty="0" smtClean="0">
                <a:solidFill>
                  <a:schemeClr val="accent4"/>
                </a:solidFill>
              </a:rPr>
              <a:t> </a:t>
            </a:r>
            <a:r>
              <a:rPr lang="en-US" dirty="0"/>
              <a:t>The selected day-ahead forecast had a MAPE of 12.73%.  This higher than normal MAPE was primarily caused by primarily due to temperature forecast error.</a:t>
            </a:r>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902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r>
              <a:rPr lang="en-US" dirty="0"/>
              <a:t>Unit-Days:  The overall </a:t>
            </a:r>
            <a:r>
              <a:rPr lang="en-US" u="sng" dirty="0"/>
              <a:t>number of RUC requests</a:t>
            </a:r>
            <a:r>
              <a:rPr lang="en-US" dirty="0"/>
              <a:t>.  If there were multiple units </a:t>
            </a:r>
            <a:r>
              <a:rPr lang="en-US" dirty="0" err="1"/>
              <a:t>RUCed</a:t>
            </a:r>
            <a:r>
              <a:rPr lang="en-US" dirty="0"/>
              <a:t> on a single day, each of those units is counted as a RUC request.</a:t>
            </a:r>
          </a:p>
          <a:p>
            <a:pPr defTabSz="906902">
              <a:defRPr/>
            </a:pPr>
            <a:endParaRPr lang="en-US" dirty="0"/>
          </a:p>
          <a:p>
            <a:pPr defTabSz="906902">
              <a:defRPr/>
            </a:pPr>
            <a:r>
              <a:rPr lang="en-US" dirty="0"/>
              <a:t>RUC Total Days:  The number of </a:t>
            </a:r>
            <a:r>
              <a:rPr lang="en-US" u="sng" dirty="0"/>
              <a:t>calendar days</a:t>
            </a:r>
            <a:r>
              <a:rPr lang="en-US" dirty="0"/>
              <a:t> units were </a:t>
            </a:r>
            <a:r>
              <a:rPr lang="en-US" dirty="0" err="1"/>
              <a:t>RUCed</a:t>
            </a:r>
            <a:r>
              <a:rPr lang="en-US" dirty="0"/>
              <a:t>.</a:t>
            </a:r>
          </a:p>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FB6B1D40-A75E-4E86-B570-D1E311360CC2}" type="slidenum">
              <a:rPr lang="en-US" smtClean="0">
                <a:solidFill>
                  <a:prstClr val="black"/>
                </a:solidFill>
              </a:rPr>
              <a:pPr eaLnBrk="1" hangingPunct="1"/>
              <a:t>10</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0274583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6012185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92816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4724400"/>
          </a:xfrm>
          <a:prstGeom prst="rect">
            <a:avLst/>
          </a:prstGeom>
        </p:spPr>
        <p:txBody>
          <a:bodyPr/>
          <a:lstStyle/>
          <a:p>
            <a:pPr lvl="0"/>
            <a:endParaRPr lang="en-US" noProof="0" dirty="0" smtClean="0"/>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A2BBD035-3520-4906-939B-45E7E91E01A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6911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218220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p:cNvPicPr>
          <p:nvPr userDrawn="1"/>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9" name="Picture 8" descr="ERCOT cmyk-01.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userDrawn="1"/>
        </p:nvSpPr>
        <p:spPr>
          <a:xfrm>
            <a:off x="1085849" y="6010274"/>
            <a:ext cx="6867526" cy="415498"/>
          </a:xfrm>
          <a:prstGeom prst="rect">
            <a:avLst/>
          </a:prstGeom>
          <a:noFill/>
        </p:spPr>
        <p:txBody>
          <a:bodyPr wrap="square" rtlCol="0">
            <a:spAutoFit/>
          </a:bodyPr>
          <a:lstStyle/>
          <a:p>
            <a:pPr algn="l"/>
            <a:endParaRPr lang="en-US" sz="1050" b="1" dirty="0"/>
          </a:p>
          <a:p>
            <a:pPr algn="l"/>
            <a:r>
              <a:rPr lang="en-US" sz="1050" dirty="0" smtClean="0"/>
              <a:t>ERCOT</a:t>
            </a:r>
            <a:r>
              <a:rPr lang="en-US" sz="1050" baseline="0" dirty="0" smtClean="0"/>
              <a:t> Public</a:t>
            </a:r>
            <a:endParaRPr lang="en-US" sz="1050"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8" r:id="rId2"/>
    <p:sldLayoutId id="2147493459" r:id="rId3"/>
    <p:sldLayoutId id="2147493460" r:id="rId4"/>
    <p:sldLayoutId id="2147493461" r:id="rId5"/>
    <p:sldLayoutId id="2147493462" r:id="rId6"/>
    <p:sldLayoutId id="2147493463"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68453"/>
            <a:ext cx="9144000" cy="7216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p:cNvPicPr>
          <p:nvPr userDrawn="1"/>
        </p:nvPicPr>
        <p:blipFill rotWithShape="1">
          <a:blip r:embed="rId8">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 id="2147493478" r:id="rId5"/>
    <p:sldLayoutId id="2147493479" r:id="rId6"/>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323536"/>
            <a:chOff x="603250" y="546100"/>
            <a:chExt cx="7727950" cy="4323536"/>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739211"/>
            </a:xfrm>
            <a:prstGeom prst="rect">
              <a:avLst/>
            </a:prstGeom>
            <a:noFill/>
          </p:spPr>
          <p:txBody>
            <a:bodyPr wrap="square" rtlCol="0">
              <a:spAutoFit/>
            </a:bodyPr>
            <a:lstStyle/>
            <a:p>
              <a:r>
                <a:rPr lang="en-US" sz="3200" b="1" dirty="0" smtClean="0"/>
                <a:t>ERCOT </a:t>
              </a:r>
              <a:r>
                <a:rPr lang="en-US" sz="3200" b="1" dirty="0"/>
                <a:t>Monthly Operational Overview  </a:t>
              </a:r>
              <a:r>
                <a:rPr lang="en-US" sz="3200" b="1" dirty="0" smtClean="0"/>
                <a:t>(</a:t>
              </a:r>
              <a:r>
                <a:rPr lang="en-US" sz="3200" b="1" dirty="0" smtClean="0">
                  <a:solidFill>
                    <a:srgbClr val="C00000"/>
                  </a:solidFill>
                </a:rPr>
                <a:t>March 2015</a:t>
              </a:r>
              <a:r>
                <a:rPr lang="en-US" sz="3200" b="1" dirty="0" smtClean="0"/>
                <a:t>)</a:t>
              </a:r>
            </a:p>
            <a:p>
              <a:endParaRPr lang="en-US" b="1" dirty="0" smtClean="0"/>
            </a:p>
            <a:p>
              <a:endParaRPr lang="en-US" dirty="0" smtClean="0"/>
            </a:p>
            <a:p>
              <a:endParaRPr lang="en-US" dirty="0"/>
            </a:p>
            <a:p>
              <a:r>
                <a:rPr lang="en-US" dirty="0" smtClean="0"/>
                <a:t> </a:t>
              </a:r>
            </a:p>
            <a:p>
              <a:r>
                <a:rPr lang="en-US" dirty="0" smtClean="0"/>
                <a:t>ERCOT Public</a:t>
              </a:r>
            </a:p>
            <a:p>
              <a:r>
                <a:rPr lang="en-US" dirty="0" smtClean="0"/>
                <a:t>April 15</a:t>
              </a:r>
              <a:r>
                <a:rPr lang="en-US" dirty="0" smtClean="0"/>
                <a:t>, 2015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1703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9663" y="94922"/>
            <a:ext cx="8458200" cy="461665"/>
          </a:xfrm>
        </p:spPr>
        <p:txBody>
          <a:bodyPr>
            <a:noAutofit/>
          </a:bodyPr>
          <a:lstStyle/>
          <a:p>
            <a:pPr algn="l"/>
            <a:r>
              <a:rPr lang="en-US" sz="1800" b="1" dirty="0" smtClean="0">
                <a:solidFill>
                  <a:srgbClr val="000000"/>
                </a:solidFill>
              </a:rPr>
              <a:t>Reliability </a:t>
            </a:r>
            <a:r>
              <a:rPr lang="en-US" sz="1800" b="1" dirty="0">
                <a:solidFill>
                  <a:srgbClr val="000000"/>
                </a:solidFill>
              </a:rPr>
              <a:t>Unit Commitment (RUC) Capacity by Weather Zone</a:t>
            </a:r>
            <a:br>
              <a:rPr lang="en-US" sz="1800" b="1" dirty="0">
                <a:solidFill>
                  <a:srgbClr val="000000"/>
                </a:solidFill>
              </a:rPr>
            </a:br>
            <a:r>
              <a:rPr lang="en-US" sz="1800" b="1" dirty="0" smtClean="0">
                <a:solidFill>
                  <a:srgbClr val="C00000"/>
                </a:solidFill>
              </a:rPr>
              <a:t>March 2015</a:t>
            </a:r>
            <a:endParaRPr lang="en-US" sz="1800" b="1" dirty="0"/>
          </a:p>
        </p:txBody>
      </p:sp>
      <p:sp>
        <p:nvSpPr>
          <p:cNvPr id="7" name="TextBox 6"/>
          <p:cNvSpPr txBox="1"/>
          <p:nvPr/>
        </p:nvSpPr>
        <p:spPr>
          <a:xfrm>
            <a:off x="3356660" y="2602979"/>
            <a:ext cx="2569580" cy="923330"/>
          </a:xfrm>
          <a:prstGeom prst="rect">
            <a:avLst/>
          </a:prstGeom>
          <a:solidFill>
            <a:schemeClr val="bg1"/>
          </a:solidFill>
          <a:ln w="38100">
            <a:solidFill>
              <a:schemeClr val="tx2">
                <a:lumMod val="75000"/>
                <a:lumOff val="25000"/>
              </a:schemeClr>
            </a:solidFill>
          </a:ln>
        </p:spPr>
        <p:txBody>
          <a:bodyPr wrap="square" rtlCol="0">
            <a:spAutoFit/>
          </a:bodyPr>
          <a:lstStyle/>
          <a:p>
            <a:r>
              <a:rPr lang="en-US" dirty="0" smtClean="0">
                <a:solidFill>
                  <a:schemeClr val="tx2">
                    <a:lumMod val="75000"/>
                    <a:lumOff val="25000"/>
                  </a:schemeClr>
                </a:solidFill>
              </a:rPr>
              <a:t>There were no HRUC or DRUC commitments for this month.</a:t>
            </a:r>
            <a:endParaRPr lang="en-US" dirty="0">
              <a:solidFill>
                <a:schemeClr val="tx2">
                  <a:lumMod val="75000"/>
                  <a:lumOff val="25000"/>
                </a:schemeClr>
              </a:solidFill>
            </a:endParaRPr>
          </a:p>
        </p:txBody>
      </p:sp>
    </p:spTree>
    <p:extLst>
      <p:ext uri="{BB962C8B-B14F-4D97-AF65-F5344CB8AC3E}">
        <p14:creationId xmlns:p14="http://schemas.microsoft.com/office/powerpoint/2010/main" val="333186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l"/>
            <a:r>
              <a:rPr lang="en-US" sz="1800" b="1" dirty="0" smtClean="0">
                <a:solidFill>
                  <a:srgbClr val="000000"/>
                </a:solidFill>
              </a:rPr>
              <a:t>  Generic </a:t>
            </a:r>
            <a:r>
              <a:rPr lang="en-US" sz="1800" b="1" dirty="0">
                <a:solidFill>
                  <a:srgbClr val="000000"/>
                </a:solidFill>
              </a:rPr>
              <a:t>Transmission </a:t>
            </a:r>
            <a:r>
              <a:rPr lang="en-US" sz="1800" b="1" dirty="0" smtClean="0">
                <a:solidFill>
                  <a:srgbClr val="000000"/>
                </a:solidFill>
              </a:rPr>
              <a:t>Constraints </a:t>
            </a:r>
            <a:r>
              <a:rPr lang="en-US" sz="1800" b="1" dirty="0">
                <a:solidFill>
                  <a:srgbClr val="000000"/>
                </a:solidFill>
              </a:rPr>
              <a:t>(</a:t>
            </a:r>
            <a:r>
              <a:rPr lang="en-US" sz="1800" b="1" dirty="0" smtClean="0">
                <a:solidFill>
                  <a:srgbClr val="000000"/>
                </a:solidFill>
              </a:rPr>
              <a:t>GTCs</a:t>
            </a:r>
            <a:r>
              <a:rPr lang="en-US" sz="1800" b="1" dirty="0">
                <a:solidFill>
                  <a:srgbClr val="000000"/>
                </a:solidFill>
              </a:rPr>
              <a:t>) – </a:t>
            </a:r>
            <a:r>
              <a:rPr lang="en-US" sz="1800" b="1" dirty="0" smtClean="0">
                <a:solidFill>
                  <a:srgbClr val="C00000"/>
                </a:solidFill>
              </a:rPr>
              <a:t>March 2015</a:t>
            </a:r>
            <a:endParaRPr lang="en-US" sz="1800" b="1" dirty="0" smtClean="0">
              <a:solidFill>
                <a:srgbClr val="000000"/>
              </a:solidFill>
            </a:endParaRPr>
          </a:p>
        </p:txBody>
      </p:sp>
      <p:sp>
        <p:nvSpPr>
          <p:cNvPr id="13315" name="TextBox 5"/>
          <p:cNvSpPr txBox="1">
            <a:spLocks noChangeArrowheads="1"/>
          </p:cNvSpPr>
          <p:nvPr/>
        </p:nvSpPr>
        <p:spPr bwMode="auto">
          <a:xfrm>
            <a:off x="457200" y="4452938"/>
            <a:ext cx="8229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GTC: </a:t>
            </a:r>
            <a:r>
              <a:rPr lang="en-US" sz="1400" dirty="0"/>
              <a:t>A transmission flow limit more constraining than a Transmission Element’s normal limit established to constrain flow between geographic areas of the ERCOT Transmission System that is used to enforce stability and voltage constraints that cannot be modeled directly in ERCOT’s transmission security analysis applications.  </a:t>
            </a:r>
          </a:p>
          <a:p>
            <a:pPr eaLnBrk="1" hangingPunct="1"/>
            <a:endParaRPr lang="en-US" sz="1400" dirty="0"/>
          </a:p>
          <a:p>
            <a:pPr eaLnBrk="1" hangingPunct="1"/>
            <a:r>
              <a:rPr lang="en-US" sz="1200" b="1" dirty="0"/>
              <a:t>Note: This table lists how many times a constraint has been activated to avoid exceeding a GTC limit, it does not imply an exceedance of the GTC occurred.</a:t>
            </a:r>
            <a:endParaRPr lang="en-US" sz="1200" dirty="0"/>
          </a:p>
        </p:txBody>
      </p:sp>
      <p:sp>
        <p:nvSpPr>
          <p:cNvPr id="8" name="AutoShape 39"/>
          <p:cNvSpPr>
            <a:spLocks noChangeArrowheads="1"/>
          </p:cNvSpPr>
          <p:nvPr/>
        </p:nvSpPr>
        <p:spPr bwMode="auto">
          <a:xfrm>
            <a:off x="533400" y="704850"/>
            <a:ext cx="8153400" cy="37338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6" name="Group 41"/>
          <p:cNvGraphicFramePr>
            <a:graphicFrameLocks/>
          </p:cNvGraphicFramePr>
          <p:nvPr>
            <p:extLst>
              <p:ext uri="{D42A27DB-BD31-4B8C-83A1-F6EECF244321}">
                <p14:modId xmlns:p14="http://schemas.microsoft.com/office/powerpoint/2010/main" val="2696156178"/>
              </p:ext>
            </p:extLst>
          </p:nvPr>
        </p:nvGraphicFramePr>
        <p:xfrm>
          <a:off x="685800" y="816300"/>
          <a:ext cx="7848600" cy="3426513"/>
        </p:xfrm>
        <a:graphic>
          <a:graphicData uri="http://schemas.openxmlformats.org/drawingml/2006/table">
            <a:tbl>
              <a:tblPr/>
              <a:tblGrid>
                <a:gridCol w="1981200"/>
                <a:gridCol w="1047750"/>
                <a:gridCol w="1076325"/>
                <a:gridCol w="1152525"/>
                <a:gridCol w="1219200"/>
                <a:gridCol w="1371600"/>
              </a:tblGrid>
              <a:tr h="10522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GTCs</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Feb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8080"/>
                          </a:solidFill>
                          <a:effectLst/>
                          <a:latin typeface="Arial" charset="0"/>
                          <a:ea typeface="+mn-ea"/>
                          <a:cs typeface="+mn-cs"/>
                        </a:rPr>
                        <a:t>GTCs</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Dec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80"/>
                          </a:solidFill>
                          <a:effectLst/>
                          <a:latin typeface="Arial" charset="0"/>
                        </a:rPr>
                        <a:t>GTCs</a:t>
                      </a:r>
                      <a:endParaRPr kumimoji="0" lang="en-US" sz="1400" b="0" i="0" u="none" strike="noStrike" cap="none" normalizeH="0" baseline="0" dirty="0" smtClean="0">
                        <a:ln>
                          <a:noFill/>
                        </a:ln>
                        <a:solidFill>
                          <a:srgbClr val="008080"/>
                        </a:solidFill>
                        <a:effectLst/>
                        <a:latin typeface="Arial" charset="0"/>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Feb 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8080"/>
                          </a:solidFill>
                          <a:effectLst/>
                          <a:latin typeface="Arial" charset="0"/>
                          <a:ea typeface="+mn-ea"/>
                          <a:cs typeface="+mn-cs"/>
                        </a:rPr>
                        <a:t>GTCs</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Mar 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8080"/>
                          </a:solidFill>
                          <a:effectLst/>
                          <a:latin typeface="Arial" charset="0"/>
                          <a:ea typeface="+mn-ea"/>
                          <a:cs typeface="+mn-cs"/>
                        </a:rPr>
                        <a:t>GTCs</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Last 12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Months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Total Days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(Apr14 – Mar15)</a:t>
                      </a:r>
                    </a:p>
                  </a:txBody>
                  <a:tcPr marT="45718" marB="45718"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4495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Times New Roman" charset="0"/>
                          <a:cs typeface="Arial" charset="0"/>
                        </a:rPr>
                        <a:t>North – Houston </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635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charset="0"/>
                          <a:cs typeface="Arial" charset="0"/>
                        </a:rPr>
                        <a:t>West – North</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1</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718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Valley Import</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4</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7424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SOP110</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10</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718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AJO_ZO</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9</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r>
            </a:tbl>
          </a:graphicData>
        </a:graphic>
      </p:graphicFrame>
    </p:spTree>
    <p:extLst>
      <p:ext uri="{BB962C8B-B14F-4D97-AF65-F5344CB8AC3E}">
        <p14:creationId xmlns:p14="http://schemas.microsoft.com/office/powerpoint/2010/main" val="2957289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1800" dirty="0">
                <a:solidFill>
                  <a:srgbClr val="000000"/>
                </a:solidFill>
              </a:rPr>
              <a:t>Advisories and Watches - </a:t>
            </a:r>
            <a:r>
              <a:rPr lang="en-US" sz="1800" dirty="0" smtClean="0">
                <a:solidFill>
                  <a:srgbClr val="C00000"/>
                </a:solidFill>
              </a:rPr>
              <a:t>March 2015</a:t>
            </a:r>
            <a:endParaRPr lang="en-US" dirty="0" smtClean="0">
              <a:solidFill>
                <a:srgbClr val="000000"/>
              </a:solidFill>
            </a:endParaRPr>
          </a:p>
        </p:txBody>
      </p:sp>
      <p:sp>
        <p:nvSpPr>
          <p:cNvPr id="14339" name="Rectangle 3"/>
          <p:cNvSpPr>
            <a:spLocks noGrp="1" noChangeArrowheads="1"/>
          </p:cNvSpPr>
          <p:nvPr>
            <p:ph idx="4294967295"/>
          </p:nvPr>
        </p:nvSpPr>
        <p:spPr>
          <a:xfrm>
            <a:off x="685800" y="714375"/>
            <a:ext cx="8458200" cy="5314950"/>
          </a:xfrm>
        </p:spPr>
        <p:txBody>
          <a:bodyPr>
            <a:normAutofit/>
          </a:bodyPr>
          <a:lstStyle/>
          <a:p>
            <a:pPr marL="0" indent="0">
              <a:lnSpc>
                <a:spcPct val="80000"/>
              </a:lnSpc>
              <a:buNone/>
              <a:defRPr/>
            </a:pPr>
            <a:endParaRPr lang="en-US" sz="1600" b="1" dirty="0" smtClean="0"/>
          </a:p>
          <a:p>
            <a:pPr>
              <a:lnSpc>
                <a:spcPct val="80000"/>
              </a:lnSpc>
              <a:defRPr/>
            </a:pPr>
            <a:r>
              <a:rPr lang="en-US" sz="1800" dirty="0" smtClean="0"/>
              <a:t>One advisory due to cold weather</a:t>
            </a:r>
            <a:endParaRPr lang="en-US" sz="1800" dirty="0"/>
          </a:p>
          <a:p>
            <a:pPr lvl="1">
              <a:lnSpc>
                <a:spcPct val="80000"/>
              </a:lnSpc>
              <a:defRPr/>
            </a:pPr>
            <a:r>
              <a:rPr lang="en-US" sz="1600" dirty="0"/>
              <a:t>Issued on </a:t>
            </a:r>
            <a:r>
              <a:rPr lang="en-US" sz="1600" dirty="0" smtClean="0"/>
              <a:t>3/3</a:t>
            </a:r>
          </a:p>
          <a:p>
            <a:pPr lvl="1">
              <a:lnSpc>
                <a:spcPct val="80000"/>
              </a:lnSpc>
              <a:defRPr/>
            </a:pPr>
            <a:endParaRPr lang="en-US" sz="1600" dirty="0"/>
          </a:p>
          <a:p>
            <a:pPr>
              <a:lnSpc>
                <a:spcPct val="80000"/>
              </a:lnSpc>
              <a:defRPr/>
            </a:pPr>
            <a:r>
              <a:rPr lang="en-US" sz="1800" dirty="0" smtClean="0"/>
              <a:t>One watch due to cold weather</a:t>
            </a:r>
          </a:p>
          <a:p>
            <a:pPr lvl="1">
              <a:lnSpc>
                <a:spcPct val="80000"/>
              </a:lnSpc>
              <a:defRPr/>
            </a:pPr>
            <a:r>
              <a:rPr lang="en-US" sz="1600" dirty="0" smtClean="0"/>
              <a:t>Issued on 3/4</a:t>
            </a:r>
          </a:p>
          <a:p>
            <a:pPr lvl="1">
              <a:lnSpc>
                <a:spcPct val="80000"/>
              </a:lnSpc>
              <a:defRPr/>
            </a:pPr>
            <a:endParaRPr lang="en-US" sz="1600" dirty="0"/>
          </a:p>
          <a:p>
            <a:pPr>
              <a:lnSpc>
                <a:spcPct val="80000"/>
              </a:lnSpc>
              <a:defRPr/>
            </a:pPr>
            <a:r>
              <a:rPr lang="en-US" sz="1800" dirty="0"/>
              <a:t>One </a:t>
            </a:r>
            <a:r>
              <a:rPr lang="en-US" sz="1800" dirty="0" smtClean="0"/>
              <a:t>advisory due to a GMD Alert of K-7, later upgraded to K-8</a:t>
            </a:r>
            <a:endParaRPr lang="en-US" sz="1800" dirty="0"/>
          </a:p>
          <a:p>
            <a:pPr lvl="1">
              <a:lnSpc>
                <a:spcPct val="80000"/>
              </a:lnSpc>
              <a:defRPr/>
            </a:pPr>
            <a:r>
              <a:rPr lang="en-US" sz="1600" dirty="0"/>
              <a:t>Issued on </a:t>
            </a:r>
            <a:r>
              <a:rPr lang="en-US" sz="1600" dirty="0" smtClean="0"/>
              <a:t>3/17</a:t>
            </a:r>
            <a:endParaRPr lang="en-US" sz="1600" dirty="0"/>
          </a:p>
          <a:p>
            <a:pPr>
              <a:lnSpc>
                <a:spcPct val="80000"/>
              </a:lnSpc>
              <a:defRPr/>
            </a:pPr>
            <a:endParaRPr lang="en-US" sz="1800" dirty="0"/>
          </a:p>
          <a:p>
            <a:pPr>
              <a:lnSpc>
                <a:spcPct val="80000"/>
              </a:lnSpc>
              <a:defRPr/>
            </a:pPr>
            <a:r>
              <a:rPr lang="en-US" sz="1800" dirty="0" smtClean="0"/>
              <a:t>One watch due to failure of SCED</a:t>
            </a:r>
            <a:endParaRPr lang="en-US" sz="1800" dirty="0"/>
          </a:p>
          <a:p>
            <a:pPr lvl="1">
              <a:lnSpc>
                <a:spcPct val="80000"/>
              </a:lnSpc>
              <a:defRPr/>
            </a:pPr>
            <a:r>
              <a:rPr lang="en-US" sz="1600" dirty="0"/>
              <a:t>Issued </a:t>
            </a:r>
            <a:r>
              <a:rPr lang="en-US" sz="1600" dirty="0" smtClean="0"/>
              <a:t>on 3/30</a:t>
            </a:r>
          </a:p>
          <a:p>
            <a:pPr marL="457200" lvl="1" indent="0">
              <a:lnSpc>
                <a:spcPct val="80000"/>
              </a:lnSpc>
              <a:buNone/>
              <a:defRPr/>
            </a:pPr>
            <a:endParaRPr lang="en-US" sz="1600" dirty="0" smtClean="0"/>
          </a:p>
          <a:p>
            <a:pPr>
              <a:lnSpc>
                <a:spcPct val="80000"/>
              </a:lnSpc>
              <a:defRPr/>
            </a:pPr>
            <a:r>
              <a:rPr lang="en-US" sz="1800" dirty="0"/>
              <a:t>One watch due to failure of the HRUC for hour ending 0700</a:t>
            </a:r>
          </a:p>
          <a:p>
            <a:pPr lvl="1">
              <a:lnSpc>
                <a:spcPct val="80000"/>
              </a:lnSpc>
              <a:defRPr/>
            </a:pPr>
            <a:r>
              <a:rPr lang="en-US" sz="1600" dirty="0"/>
              <a:t>Issued on 3/30</a:t>
            </a:r>
          </a:p>
          <a:p>
            <a:pPr marL="457200" lvl="1" indent="0">
              <a:lnSpc>
                <a:spcPct val="80000"/>
              </a:lnSpc>
              <a:buNone/>
              <a:defRPr/>
            </a:pPr>
            <a:endParaRPr lang="en-US" sz="1600" dirty="0" smtClean="0"/>
          </a:p>
          <a:p>
            <a:pPr>
              <a:lnSpc>
                <a:spcPct val="80000"/>
              </a:lnSpc>
              <a:defRPr/>
            </a:pPr>
            <a:r>
              <a:rPr lang="en-US" sz="1800" dirty="0"/>
              <a:t>One </a:t>
            </a:r>
            <a:r>
              <a:rPr lang="en-US" sz="1800" dirty="0" smtClean="0"/>
              <a:t>advisory due to the postponing of the DAM Solution</a:t>
            </a:r>
            <a:endParaRPr lang="en-US" sz="1800" dirty="0"/>
          </a:p>
          <a:p>
            <a:pPr lvl="1">
              <a:lnSpc>
                <a:spcPct val="80000"/>
              </a:lnSpc>
              <a:defRPr/>
            </a:pPr>
            <a:r>
              <a:rPr lang="en-US" sz="1600" dirty="0"/>
              <a:t>Issued on 3/30</a:t>
            </a:r>
          </a:p>
          <a:p>
            <a:pPr marL="457200" lvl="1" indent="0">
              <a:lnSpc>
                <a:spcPct val="80000"/>
              </a:lnSpc>
              <a:buNone/>
              <a:defRPr/>
            </a:pPr>
            <a:endParaRPr lang="en-US" sz="1600" dirty="0"/>
          </a:p>
        </p:txBody>
      </p:sp>
    </p:spTree>
    <p:extLst>
      <p:ext uri="{BB962C8B-B14F-4D97-AF65-F5344CB8AC3E}">
        <p14:creationId xmlns:p14="http://schemas.microsoft.com/office/powerpoint/2010/main" val="2587901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Lake Levels Update – </a:t>
            </a:r>
            <a:r>
              <a:rPr lang="en-US" sz="1800" dirty="0" smtClean="0">
                <a:solidFill>
                  <a:srgbClr val="C00000"/>
                </a:solidFill>
              </a:rPr>
              <a:t>April 1, 2015</a:t>
            </a:r>
            <a:endParaRPr lang="en-US" sz="18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5876" y="754891"/>
            <a:ext cx="6391273" cy="507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134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Planning Summary – </a:t>
            </a:r>
            <a:r>
              <a:rPr lang="en-US" sz="1800" dirty="0" smtClean="0">
                <a:solidFill>
                  <a:srgbClr val="C00000"/>
                </a:solidFill>
              </a:rPr>
              <a:t>March 2015</a:t>
            </a:r>
            <a:endParaRPr lang="en-US" sz="1800" dirty="0">
              <a:solidFill>
                <a:srgbClr val="C00000"/>
              </a:solidFill>
            </a:endParaRPr>
          </a:p>
        </p:txBody>
      </p:sp>
      <p:sp>
        <p:nvSpPr>
          <p:cNvPr id="5" name="Content Placeholder 4"/>
          <p:cNvSpPr>
            <a:spLocks noGrp="1"/>
          </p:cNvSpPr>
          <p:nvPr>
            <p:ph idx="4294967295"/>
          </p:nvPr>
        </p:nvSpPr>
        <p:spPr>
          <a:xfrm>
            <a:off x="487947" y="839203"/>
            <a:ext cx="7926388" cy="3736975"/>
          </a:xfrm>
          <a:prstGeom prst="rect">
            <a:avLst/>
          </a:prstGeom>
        </p:spPr>
        <p:txBody>
          <a:bodyPr wrap="square">
            <a:spAutoFit/>
          </a:bodyPr>
          <a:lstStyle/>
          <a:p>
            <a:pPr marL="285750" indent="-285750">
              <a:buFont typeface="Arial" charset="0"/>
              <a:buChar char="•"/>
            </a:pPr>
            <a:r>
              <a:rPr lang="en-US" sz="1600" dirty="0"/>
              <a:t>ERCOT is currently tracking </a:t>
            </a:r>
            <a:r>
              <a:rPr lang="en-US" sz="1600" dirty="0" smtClean="0"/>
              <a:t>251 </a:t>
            </a:r>
            <a:r>
              <a:rPr lang="en-US" sz="1600" dirty="0"/>
              <a:t>active generation interconnection requests totaling over </a:t>
            </a:r>
            <a:r>
              <a:rPr lang="en-US" sz="1600" dirty="0" smtClean="0"/>
              <a:t>58,300 </a:t>
            </a:r>
            <a:r>
              <a:rPr lang="en-US" sz="1600" dirty="0"/>
              <a:t>MW. </a:t>
            </a:r>
            <a:r>
              <a:rPr lang="en-US" sz="1600" dirty="0" smtClean="0"/>
              <a:t>This </a:t>
            </a:r>
            <a:r>
              <a:rPr lang="en-US" sz="1600" dirty="0"/>
              <a:t>includes over </a:t>
            </a:r>
            <a:r>
              <a:rPr lang="en-US" sz="1600" dirty="0" smtClean="0"/>
              <a:t>25,300 </a:t>
            </a:r>
            <a:r>
              <a:rPr lang="en-US" sz="1600" dirty="0"/>
              <a:t>MW of wind </a:t>
            </a:r>
            <a:r>
              <a:rPr lang="en-US" sz="1600" dirty="0" smtClean="0"/>
              <a:t>generation.</a:t>
            </a:r>
          </a:p>
          <a:p>
            <a:pPr marL="0" indent="0">
              <a:buNone/>
            </a:pPr>
            <a:endParaRPr lang="en-US" sz="1600" strike="sngStrike" dirty="0" smtClean="0"/>
          </a:p>
          <a:p>
            <a:pPr marL="285750" lvl="0" indent="-285750"/>
            <a:r>
              <a:rPr lang="en-US" sz="1600" dirty="0"/>
              <a:t>ERCOT is currently reviewing proposed transmission improvements with a total cost of </a:t>
            </a:r>
            <a:r>
              <a:rPr lang="en-US" sz="1600" dirty="0" smtClean="0"/>
              <a:t>$252 </a:t>
            </a:r>
            <a:r>
              <a:rPr lang="en-US" sz="1600" dirty="0"/>
              <a:t>Million</a:t>
            </a:r>
            <a:r>
              <a:rPr lang="en-US" sz="1600" dirty="0" smtClean="0"/>
              <a:t>.</a:t>
            </a:r>
          </a:p>
          <a:p>
            <a:pPr marL="285750" lvl="0" indent="-285750"/>
            <a:endParaRPr lang="en-US" sz="1600" dirty="0"/>
          </a:p>
          <a:p>
            <a:pPr marL="285750" lvl="0" indent="-285750"/>
            <a:r>
              <a:rPr lang="en-US" sz="1600" dirty="0"/>
              <a:t>Transmission Projects endorsed in </a:t>
            </a:r>
            <a:r>
              <a:rPr lang="en-US" sz="1600" dirty="0" smtClean="0"/>
              <a:t>2015 </a:t>
            </a:r>
            <a:r>
              <a:rPr lang="en-US" sz="1600" dirty="0"/>
              <a:t>total </a:t>
            </a:r>
            <a:r>
              <a:rPr lang="en-US" sz="1600" dirty="0" smtClean="0"/>
              <a:t>$103.8 </a:t>
            </a:r>
            <a:r>
              <a:rPr lang="en-US" sz="1600" dirty="0"/>
              <a:t>Million</a:t>
            </a:r>
            <a:r>
              <a:rPr lang="en-US" sz="1600" dirty="0" smtClean="0"/>
              <a:t>.</a:t>
            </a:r>
          </a:p>
          <a:p>
            <a:pPr marL="285750" lvl="0" indent="-285750"/>
            <a:endParaRPr lang="en-US" sz="1600" dirty="0"/>
          </a:p>
          <a:p>
            <a:pPr marL="285750" lvl="0" indent="-285750"/>
            <a:r>
              <a:rPr lang="en-US" sz="1600" dirty="0"/>
              <a:t>All projects (in engineering, routing, </a:t>
            </a:r>
            <a:r>
              <a:rPr lang="en-US" sz="1600" dirty="0" smtClean="0"/>
              <a:t>licensing, </a:t>
            </a:r>
            <a:r>
              <a:rPr lang="en-US" sz="1600" dirty="0"/>
              <a:t>and construction) total approximately </a:t>
            </a:r>
            <a:r>
              <a:rPr lang="en-US" sz="1600" dirty="0" smtClean="0"/>
              <a:t>$6.15 </a:t>
            </a:r>
            <a:r>
              <a:rPr lang="en-US" sz="1600" dirty="0"/>
              <a:t>Billion</a:t>
            </a:r>
            <a:r>
              <a:rPr lang="en-US" sz="1600" dirty="0" smtClean="0"/>
              <a:t>.</a:t>
            </a:r>
          </a:p>
          <a:p>
            <a:pPr marL="285750" lvl="0" indent="-285750">
              <a:buNone/>
            </a:pPr>
            <a:endParaRPr lang="en-US" sz="1600" strike="sngStrike" dirty="0"/>
          </a:p>
          <a:p>
            <a:pPr marL="285750" lvl="0" indent="-285750"/>
            <a:r>
              <a:rPr lang="en-US" sz="1600" dirty="0"/>
              <a:t>Transmission Projects energized in </a:t>
            </a:r>
            <a:r>
              <a:rPr lang="en-US" sz="1600" dirty="0" smtClean="0"/>
              <a:t>2015 </a:t>
            </a:r>
            <a:r>
              <a:rPr lang="en-US" sz="1600" dirty="0"/>
              <a:t>total about </a:t>
            </a:r>
            <a:r>
              <a:rPr lang="en-US" sz="1600" dirty="0" smtClean="0"/>
              <a:t>$32.8 </a:t>
            </a:r>
            <a:r>
              <a:rPr lang="en-US" sz="1600" dirty="0"/>
              <a:t>Million.</a:t>
            </a:r>
          </a:p>
          <a:p>
            <a:pPr marL="0" indent="0">
              <a:buNone/>
            </a:pPr>
            <a:endParaRPr lang="en-US" sz="1600" dirty="0"/>
          </a:p>
        </p:txBody>
      </p:sp>
      <p:sp>
        <p:nvSpPr>
          <p:cNvPr id="4" name="Rectangle 3"/>
          <p:cNvSpPr/>
          <p:nvPr/>
        </p:nvSpPr>
        <p:spPr>
          <a:xfrm>
            <a:off x="2286000" y="612845"/>
            <a:ext cx="4572000" cy="369332"/>
          </a:xfrm>
          <a:prstGeom prst="rect">
            <a:avLst/>
          </a:prstGeom>
        </p:spPr>
        <p:txBody>
          <a:bodyPr>
            <a:spAutoFit/>
          </a:bodyPr>
          <a:lstStyle/>
          <a:p>
            <a:pPr marL="285750" indent="-285750">
              <a:buFont typeface="Arial" charset="0"/>
              <a:buChar char="•"/>
            </a:pPr>
            <a:endParaRPr lang="en-US" dirty="0">
              <a:solidFill>
                <a:prstClr val="black"/>
              </a:solidFill>
            </a:endParaRPr>
          </a:p>
        </p:txBody>
      </p:sp>
    </p:spTree>
    <p:extLst>
      <p:ext uri="{BB962C8B-B14F-4D97-AF65-F5344CB8AC3E}">
        <p14:creationId xmlns:p14="http://schemas.microsoft.com/office/powerpoint/2010/main" val="1267000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090" y="870923"/>
            <a:ext cx="5014459" cy="5064354"/>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379663" y="108284"/>
            <a:ext cx="8458200" cy="461665"/>
          </a:xfrm>
        </p:spPr>
        <p:txBody>
          <a:bodyPr/>
          <a:lstStyle/>
          <a:p>
            <a:r>
              <a:rPr lang="en-US" sz="1800" dirty="0"/>
              <a:t>Cumulative Installed MW Capacity of Interconnection Requests </a:t>
            </a:r>
            <a:br>
              <a:rPr lang="en-US" sz="1800" dirty="0"/>
            </a:br>
            <a:r>
              <a:rPr lang="en-US" sz="1800" dirty="0"/>
              <a:t>by Zone – </a:t>
            </a:r>
            <a:r>
              <a:rPr lang="en-US" sz="1800" dirty="0">
                <a:solidFill>
                  <a:srgbClr val="C00000"/>
                </a:solidFill>
              </a:rPr>
              <a:t>March 2015</a:t>
            </a:r>
            <a:endParaRPr lang="en-US" sz="1800" dirty="0"/>
          </a:p>
        </p:txBody>
      </p:sp>
    </p:spTree>
    <p:extLst>
      <p:ext uri="{BB962C8B-B14F-4D97-AF65-F5344CB8AC3E}">
        <p14:creationId xmlns:p14="http://schemas.microsoft.com/office/powerpoint/2010/main" val="233413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750" y="82606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8" y="1460912"/>
            <a:ext cx="3794430" cy="3149817"/>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78" y="1452646"/>
            <a:ext cx="3790075" cy="3186444"/>
          </a:xfrm>
          <a:prstGeom prst="rect">
            <a:avLst/>
          </a:prstGeom>
        </p:spPr>
      </p:pic>
      <p:sp>
        <p:nvSpPr>
          <p:cNvPr id="8" name="Title 4"/>
          <p:cNvSpPr>
            <a:spLocks noGrp="1"/>
          </p:cNvSpPr>
          <p:nvPr>
            <p:ph type="title"/>
          </p:nvPr>
        </p:nvSpPr>
        <p:spPr>
          <a:xfrm>
            <a:off x="379663" y="108284"/>
            <a:ext cx="8458200" cy="461665"/>
          </a:xfrm>
        </p:spPr>
        <p:txBody>
          <a:bodyPr/>
          <a:lstStyle/>
          <a:p>
            <a:r>
              <a:rPr lang="en-US" sz="1800" dirty="0"/>
              <a:t>Cumulative Installed MW Capacity of Interconnection Requests </a:t>
            </a:r>
            <a:br>
              <a:rPr lang="en-US" sz="1800" dirty="0"/>
            </a:br>
            <a:r>
              <a:rPr lang="en-US" sz="1800" dirty="0"/>
              <a:t>by Zone – </a:t>
            </a:r>
            <a:r>
              <a:rPr lang="en-US" sz="1800" dirty="0">
                <a:solidFill>
                  <a:srgbClr val="C00000"/>
                </a:solidFill>
              </a:rPr>
              <a:t>March 2015</a:t>
            </a:r>
            <a:endParaRPr lang="en-US" sz="1800" dirty="0"/>
          </a:p>
        </p:txBody>
      </p:sp>
    </p:spTree>
    <p:extLst>
      <p:ext uri="{BB962C8B-B14F-4D97-AF65-F5344CB8AC3E}">
        <p14:creationId xmlns:p14="http://schemas.microsoft.com/office/powerpoint/2010/main" val="2438404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25" y="1442598"/>
            <a:ext cx="3790074" cy="3186443"/>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78" y="1452646"/>
            <a:ext cx="3790074" cy="3186443"/>
          </a:xfrm>
          <a:prstGeom prst="rect">
            <a:avLst/>
          </a:prstGeom>
        </p:spPr>
      </p:pic>
      <p:sp>
        <p:nvSpPr>
          <p:cNvPr id="8" name="Title 4"/>
          <p:cNvSpPr>
            <a:spLocks noGrp="1"/>
          </p:cNvSpPr>
          <p:nvPr>
            <p:ph type="title"/>
          </p:nvPr>
        </p:nvSpPr>
        <p:spPr>
          <a:xfrm>
            <a:off x="379663" y="108284"/>
            <a:ext cx="8458200" cy="461665"/>
          </a:xfrm>
        </p:spPr>
        <p:txBody>
          <a:bodyPr/>
          <a:lstStyle/>
          <a:p>
            <a:r>
              <a:rPr lang="en-US" sz="1800" dirty="0"/>
              <a:t>Cumulative Installed MW Capacity of Interconnection Requests </a:t>
            </a:r>
            <a:br>
              <a:rPr lang="en-US" sz="1800" dirty="0"/>
            </a:br>
            <a:r>
              <a:rPr lang="en-US" sz="1800" dirty="0"/>
              <a:t>by Zone – </a:t>
            </a:r>
            <a:r>
              <a:rPr lang="en-US" sz="1800" dirty="0">
                <a:solidFill>
                  <a:srgbClr val="C00000"/>
                </a:solidFill>
              </a:rPr>
              <a:t>March 2015</a:t>
            </a:r>
            <a:endParaRPr lang="en-US" sz="1800" dirty="0"/>
          </a:p>
        </p:txBody>
      </p:sp>
    </p:spTree>
    <p:extLst>
      <p:ext uri="{BB962C8B-B14F-4D97-AF65-F5344CB8AC3E}">
        <p14:creationId xmlns:p14="http://schemas.microsoft.com/office/powerpoint/2010/main" val="56901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25" y="1442598"/>
            <a:ext cx="3790073" cy="3186442"/>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78" y="1452646"/>
            <a:ext cx="3790073" cy="3186442"/>
          </a:xfrm>
          <a:prstGeom prst="rect">
            <a:avLst/>
          </a:prstGeom>
        </p:spPr>
      </p:pic>
      <p:sp>
        <p:nvSpPr>
          <p:cNvPr id="8" name="Title 4"/>
          <p:cNvSpPr>
            <a:spLocks noGrp="1"/>
          </p:cNvSpPr>
          <p:nvPr>
            <p:ph type="title"/>
          </p:nvPr>
        </p:nvSpPr>
        <p:spPr>
          <a:xfrm>
            <a:off x="379663" y="108284"/>
            <a:ext cx="8458200" cy="461665"/>
          </a:xfrm>
        </p:spPr>
        <p:txBody>
          <a:bodyPr/>
          <a:lstStyle/>
          <a:p>
            <a:r>
              <a:rPr lang="en-US" sz="1800" dirty="0"/>
              <a:t>Cumulative Installed MW Capacity of Interconnection Requests </a:t>
            </a:r>
            <a:br>
              <a:rPr lang="en-US" sz="1800" dirty="0"/>
            </a:br>
            <a:r>
              <a:rPr lang="en-US" sz="1800" dirty="0"/>
              <a:t>by Zone – </a:t>
            </a:r>
            <a:r>
              <a:rPr lang="en-US" sz="1800" dirty="0">
                <a:solidFill>
                  <a:srgbClr val="C00000"/>
                </a:solidFill>
              </a:rPr>
              <a:t>March 2015</a:t>
            </a:r>
            <a:endParaRPr lang="en-US" sz="1800" dirty="0"/>
          </a:p>
        </p:txBody>
      </p:sp>
    </p:spTree>
    <p:extLst>
      <p:ext uri="{BB962C8B-B14F-4D97-AF65-F5344CB8AC3E}">
        <p14:creationId xmlns:p14="http://schemas.microsoft.com/office/powerpoint/2010/main" val="3603647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Wind Generation – </a:t>
            </a:r>
            <a:r>
              <a:rPr lang="en-US" sz="2000" dirty="0" smtClean="0">
                <a:solidFill>
                  <a:srgbClr val="C00000"/>
                </a:solidFill>
              </a:rPr>
              <a:t>March 2015</a:t>
            </a:r>
            <a:endParaRPr lang="en-US"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070" y="786697"/>
            <a:ext cx="5925269" cy="5236981"/>
          </a:xfrm>
          <a:prstGeom prst="rect">
            <a:avLst/>
          </a:prstGeom>
        </p:spPr>
      </p:pic>
    </p:spTree>
    <p:extLst>
      <p:ext uri="{BB962C8B-B14F-4D97-AF65-F5344CB8AC3E}">
        <p14:creationId xmlns:p14="http://schemas.microsoft.com/office/powerpoint/2010/main" val="394994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04925" y="2736053"/>
            <a:ext cx="6553200" cy="1385895"/>
            <a:chOff x="1304925" y="2799182"/>
            <a:chExt cx="6553200" cy="1385895"/>
          </a:xfrm>
        </p:grpSpPr>
        <p:sp>
          <p:nvSpPr>
            <p:cNvPr id="2" name="TextBox 1"/>
            <p:cNvSpPr txBox="1"/>
            <p:nvPr/>
          </p:nvSpPr>
          <p:spPr>
            <a:xfrm>
              <a:off x="1304925" y="3160868"/>
              <a:ext cx="6553200" cy="584775"/>
            </a:xfrm>
            <a:prstGeom prst="rect">
              <a:avLst/>
            </a:prstGeom>
            <a:noFill/>
          </p:spPr>
          <p:txBody>
            <a:bodyPr wrap="square" rtlCol="0">
              <a:spAutoFit/>
            </a:bodyPr>
            <a:lstStyle/>
            <a:p>
              <a:pPr algn="ctr"/>
              <a:r>
                <a:rPr lang="en-US" sz="3200" b="1" dirty="0" smtClean="0">
                  <a:solidFill>
                    <a:prstClr val="black"/>
                  </a:solidFill>
                </a:rPr>
                <a:t>Grid Planning &amp; Operations</a:t>
              </a:r>
              <a:endParaRPr lang="en-US" b="1" dirty="0" smtClean="0">
                <a:solidFill>
                  <a:prstClr val="black"/>
                </a:solidFill>
              </a:endParaRP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8613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Generation Interconnection Activity by Fuel – </a:t>
            </a:r>
            <a:r>
              <a:rPr lang="en-US" sz="2000" dirty="0" smtClean="0">
                <a:solidFill>
                  <a:srgbClr val="C00000"/>
                </a:solidFill>
              </a:rPr>
              <a:t>March 2015</a:t>
            </a:r>
            <a:endParaRPr lang="en-US" sz="20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Rectangle 2"/>
          <p:cNvSpPr>
            <a:spLocks noChangeArrowheads="1"/>
          </p:cNvSpPr>
          <p:nvPr/>
        </p:nvSpPr>
        <p:spPr bwMode="auto">
          <a:xfrm>
            <a:off x="258513" y="318170"/>
            <a:ext cx="8047288" cy="27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59" y="1270410"/>
            <a:ext cx="8562257" cy="4050476"/>
          </a:xfrm>
          <a:prstGeom prst="rect">
            <a:avLst/>
          </a:prstGeom>
        </p:spPr>
      </p:pic>
    </p:spTree>
    <p:extLst>
      <p:ext uri="{BB962C8B-B14F-4D97-AF65-F5344CB8AC3E}">
        <p14:creationId xmlns:p14="http://schemas.microsoft.com/office/powerpoint/2010/main" val="193286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Generation Interconnection Activity by Project Phase </a:t>
            </a:r>
            <a:r>
              <a:rPr lang="en-US" sz="2000" dirty="0" smtClean="0"/>
              <a:t>– </a:t>
            </a:r>
            <a:r>
              <a:rPr lang="en-US" sz="2000" dirty="0" smtClean="0">
                <a:solidFill>
                  <a:srgbClr val="C00000"/>
                </a:solidFill>
              </a:rPr>
              <a:t>March 2015</a:t>
            </a:r>
            <a:endParaRPr lang="en-US"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81" y="894968"/>
            <a:ext cx="8483635" cy="5152224"/>
          </a:xfrm>
          <a:prstGeom prst="rect">
            <a:avLst/>
          </a:prstGeom>
        </p:spPr>
      </p:pic>
    </p:spTree>
    <p:extLst>
      <p:ext uri="{BB962C8B-B14F-4D97-AF65-F5344CB8AC3E}">
        <p14:creationId xmlns:p14="http://schemas.microsoft.com/office/powerpoint/2010/main" val="1201240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4586"/>
              <a:ext cx="6553200" cy="584775"/>
            </a:xfrm>
            <a:prstGeom prst="rect">
              <a:avLst/>
            </a:prstGeom>
            <a:noFill/>
          </p:spPr>
          <p:txBody>
            <a:bodyPr wrap="square" rtlCol="0">
              <a:spAutoFit/>
            </a:bodyPr>
            <a:lstStyle/>
            <a:p>
              <a:pPr algn="ctr"/>
              <a:r>
                <a:rPr lang="en-US" sz="3200" b="1" dirty="0" smtClean="0"/>
                <a:t>Market Operations</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97126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Day-Ahead Schedule (Hourly Average) – </a:t>
            </a:r>
            <a:r>
              <a:rPr lang="en-US" dirty="0" smtClean="0">
                <a:solidFill>
                  <a:srgbClr val="C00000"/>
                </a:solidFill>
              </a:rPr>
              <a:t>March 2015</a:t>
            </a:r>
            <a:endParaRPr lang="en-US" dirty="0">
              <a:solidFill>
                <a:srgbClr val="C00000"/>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132501602"/>
              </p:ext>
            </p:extLst>
          </p:nvPr>
        </p:nvGraphicFramePr>
        <p:xfrm>
          <a:off x="291312" y="768744"/>
          <a:ext cx="8311961" cy="5253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9919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79664" y="141717"/>
            <a:ext cx="8458200" cy="461665"/>
          </a:xfrm>
        </p:spPr>
        <p:txBody>
          <a:bodyPr/>
          <a:lstStyle/>
          <a:p>
            <a:r>
              <a:rPr lang="en-US" sz="1800" dirty="0" smtClean="0"/>
              <a:t>Day-Ahead Electricity And Ancillary Service Hourly Average Prices –</a:t>
            </a:r>
            <a:br>
              <a:rPr lang="en-US" sz="1800" dirty="0" smtClean="0"/>
            </a:br>
            <a:r>
              <a:rPr lang="en-US" sz="1800" dirty="0" smtClean="0">
                <a:solidFill>
                  <a:srgbClr val="C00000"/>
                </a:solidFill>
              </a:rPr>
              <a:t>March </a:t>
            </a:r>
            <a:r>
              <a:rPr lang="en-US" sz="1800" dirty="0">
                <a:solidFill>
                  <a:srgbClr val="C00000"/>
                </a:solidFill>
              </a:rPr>
              <a:t>2015</a:t>
            </a:r>
            <a:endParaRPr lang="en-US" sz="1800" dirty="0" smtClean="0"/>
          </a:p>
        </p:txBody>
      </p:sp>
      <p:graphicFrame>
        <p:nvGraphicFramePr>
          <p:cNvPr id="5" name="Chart 4"/>
          <p:cNvGraphicFramePr>
            <a:graphicFrameLocks noGrp="1"/>
          </p:cNvGraphicFramePr>
          <p:nvPr>
            <p:extLst>
              <p:ext uri="{D42A27DB-BD31-4B8C-83A1-F6EECF244321}">
                <p14:modId xmlns:p14="http://schemas.microsoft.com/office/powerpoint/2010/main" val="3267190395"/>
              </p:ext>
            </p:extLst>
          </p:nvPr>
        </p:nvGraphicFramePr>
        <p:xfrm>
          <a:off x="379664" y="687823"/>
          <a:ext cx="8328145" cy="5366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1480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z="1800" dirty="0" smtClean="0"/>
              <a:t>Day-Ahead Vs Real-Time Load Zone SPP (Hourly Average) – </a:t>
            </a:r>
            <a:r>
              <a:rPr lang="en-US" sz="1800" dirty="0" smtClean="0">
                <a:solidFill>
                  <a:srgbClr val="C00000"/>
                </a:solidFill>
              </a:rPr>
              <a:t>March 2015</a:t>
            </a:r>
            <a:endParaRPr lang="en-US" sz="1800" dirty="0" smtClean="0"/>
          </a:p>
        </p:txBody>
      </p:sp>
      <p:sp>
        <p:nvSpPr>
          <p:cNvPr id="6" name="TextBox 1"/>
          <p:cNvSpPr txBox="1"/>
          <p:nvPr/>
        </p:nvSpPr>
        <p:spPr>
          <a:xfrm>
            <a:off x="1219200" y="1371600"/>
            <a:ext cx="914414" cy="91438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graphicFrame>
        <p:nvGraphicFramePr>
          <p:cNvPr id="5" name="Chart 4"/>
          <p:cNvGraphicFramePr>
            <a:graphicFrameLocks noGrp="1"/>
          </p:cNvGraphicFramePr>
          <p:nvPr>
            <p:extLst>
              <p:ext uri="{D42A27DB-BD31-4B8C-83A1-F6EECF244321}">
                <p14:modId xmlns:p14="http://schemas.microsoft.com/office/powerpoint/2010/main" val="1849507839"/>
              </p:ext>
            </p:extLst>
          </p:nvPr>
        </p:nvGraphicFramePr>
        <p:xfrm>
          <a:off x="266375" y="687823"/>
          <a:ext cx="8359735" cy="5340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02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1800" dirty="0" smtClean="0"/>
              <a:t>Day-Ahead Vs Real-Time Hub Average SPP (Hourly Average) – </a:t>
            </a:r>
            <a:r>
              <a:rPr lang="en-US" sz="1800" dirty="0" smtClean="0">
                <a:solidFill>
                  <a:srgbClr val="C00000"/>
                </a:solidFill>
              </a:rPr>
              <a:t>March </a:t>
            </a:r>
            <a:r>
              <a:rPr lang="en-US" sz="1800" dirty="0">
                <a:solidFill>
                  <a:srgbClr val="C00000"/>
                </a:solidFill>
              </a:rPr>
              <a:t>2015</a:t>
            </a:r>
            <a:endParaRPr lang="en-US" sz="1800" dirty="0"/>
          </a:p>
        </p:txBody>
      </p:sp>
      <p:graphicFrame>
        <p:nvGraphicFramePr>
          <p:cNvPr id="6" name="Chart 5"/>
          <p:cNvGraphicFramePr>
            <a:graphicFrameLocks noGrp="1"/>
          </p:cNvGraphicFramePr>
          <p:nvPr>
            <p:extLst>
              <p:ext uri="{D42A27DB-BD31-4B8C-83A1-F6EECF244321}">
                <p14:modId xmlns:p14="http://schemas.microsoft.com/office/powerpoint/2010/main" val="3498868087"/>
              </p:ext>
            </p:extLst>
          </p:nvPr>
        </p:nvGraphicFramePr>
        <p:xfrm>
          <a:off x="347956" y="704007"/>
          <a:ext cx="8303869" cy="5205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657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DRUC </a:t>
            </a:r>
            <a:r>
              <a:rPr lang="en-US" sz="2000" dirty="0"/>
              <a:t>Monthly Summary </a:t>
            </a:r>
            <a:r>
              <a:rPr lang="en-US" sz="2000" dirty="0" smtClean="0"/>
              <a:t>(Hourly Average) – </a:t>
            </a:r>
            <a:r>
              <a:rPr lang="en-US" sz="2000" dirty="0" smtClean="0">
                <a:solidFill>
                  <a:srgbClr val="C00000"/>
                </a:solidFill>
              </a:rPr>
              <a:t>March </a:t>
            </a:r>
            <a:r>
              <a:rPr lang="en-US" sz="2000" dirty="0">
                <a:solidFill>
                  <a:srgbClr val="C00000"/>
                </a:solidFill>
              </a:rPr>
              <a:t>2015</a:t>
            </a:r>
            <a:endParaRPr lang="en-US" sz="2000" dirty="0"/>
          </a:p>
        </p:txBody>
      </p:sp>
      <p:graphicFrame>
        <p:nvGraphicFramePr>
          <p:cNvPr id="4" name="Chart 3"/>
          <p:cNvGraphicFramePr>
            <a:graphicFrameLocks noGrp="1"/>
          </p:cNvGraphicFramePr>
          <p:nvPr>
            <p:extLst>
              <p:ext uri="{D42A27DB-BD31-4B8C-83A1-F6EECF244321}">
                <p14:modId xmlns:p14="http://schemas.microsoft.com/office/powerpoint/2010/main" val="3096222308"/>
              </p:ext>
            </p:extLst>
          </p:nvPr>
        </p:nvGraphicFramePr>
        <p:xfrm>
          <a:off x="282559" y="720193"/>
          <a:ext cx="8482555" cy="5348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8083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HRUC Monthly Summary – </a:t>
            </a:r>
            <a:r>
              <a:rPr lang="en-US" dirty="0" smtClean="0">
                <a:solidFill>
                  <a:srgbClr val="C00000"/>
                </a:solidFill>
              </a:rPr>
              <a:t>March </a:t>
            </a:r>
            <a:r>
              <a:rPr lang="en-US" dirty="0">
                <a:solidFill>
                  <a:srgbClr val="C00000"/>
                </a:solidFill>
              </a:rPr>
              <a:t>2015</a:t>
            </a:r>
            <a:endParaRPr lang="en-US" dirty="0" smtClean="0"/>
          </a:p>
        </p:txBody>
      </p:sp>
      <p:graphicFrame>
        <p:nvGraphicFramePr>
          <p:cNvPr id="4" name="Chart 3"/>
          <p:cNvGraphicFramePr>
            <a:graphicFrameLocks noGrp="1"/>
          </p:cNvGraphicFramePr>
          <p:nvPr>
            <p:extLst>
              <p:ext uri="{D42A27DB-BD31-4B8C-83A1-F6EECF244321}">
                <p14:modId xmlns:p14="http://schemas.microsoft.com/office/powerpoint/2010/main" val="130545452"/>
              </p:ext>
            </p:extLst>
          </p:nvPr>
        </p:nvGraphicFramePr>
        <p:xfrm>
          <a:off x="379664" y="640808"/>
          <a:ext cx="8425595" cy="5452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8449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9"/>
          <p:cNvSpPr>
            <a:spLocks noChangeArrowheads="1"/>
          </p:cNvSpPr>
          <p:nvPr/>
        </p:nvSpPr>
        <p:spPr bwMode="auto">
          <a:xfrm>
            <a:off x="571878" y="1740021"/>
            <a:ext cx="7902166" cy="2947387"/>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sp>
        <p:nvSpPr>
          <p:cNvPr id="22530" name="Title 1"/>
          <p:cNvSpPr>
            <a:spLocks noGrp="1"/>
          </p:cNvSpPr>
          <p:nvPr>
            <p:ph type="title"/>
          </p:nvPr>
        </p:nvSpPr>
        <p:spPr/>
        <p:txBody>
          <a:bodyPr/>
          <a:lstStyle/>
          <a:p>
            <a:r>
              <a:rPr lang="en-US" sz="2000" dirty="0" smtClean="0"/>
              <a:t>Non-Spinning Reserve Service Deployment – </a:t>
            </a:r>
            <a:r>
              <a:rPr lang="en-US" sz="2000" dirty="0" smtClean="0">
                <a:solidFill>
                  <a:srgbClr val="C00000"/>
                </a:solidFill>
              </a:rPr>
              <a:t>March </a:t>
            </a:r>
            <a:r>
              <a:rPr lang="en-US" sz="2000" dirty="0">
                <a:solidFill>
                  <a:srgbClr val="C00000"/>
                </a:solidFill>
              </a:rPr>
              <a:t>2015</a:t>
            </a:r>
            <a:endParaRPr lang="en-US" sz="2000" dirty="0" smtClean="0"/>
          </a:p>
        </p:txBody>
      </p:sp>
      <p:graphicFrame>
        <p:nvGraphicFramePr>
          <p:cNvPr id="5" name="Table Placeholder 6"/>
          <p:cNvGraphicFramePr>
            <a:graphicFrameLocks/>
          </p:cNvGraphicFramePr>
          <p:nvPr>
            <p:extLst>
              <p:ext uri="{D42A27DB-BD31-4B8C-83A1-F6EECF244321}">
                <p14:modId xmlns:p14="http://schemas.microsoft.com/office/powerpoint/2010/main" val="2862493102"/>
              </p:ext>
            </p:extLst>
          </p:nvPr>
        </p:nvGraphicFramePr>
        <p:xfrm>
          <a:off x="756719" y="1925726"/>
          <a:ext cx="7532483" cy="1303337"/>
        </p:xfrm>
        <a:graphic>
          <a:graphicData uri="http://schemas.openxmlformats.org/drawingml/2006/table">
            <a:tbl>
              <a:tblPr firstRow="1" bandRow="1">
                <a:effectLst/>
                <a:tableStyleId>{912C8C85-51F0-491E-9774-3900AFEF0FD7}</a:tableStyleId>
              </a:tblPr>
              <a:tblGrid>
                <a:gridCol w="1752017"/>
                <a:gridCol w="1568755"/>
                <a:gridCol w="1295912"/>
                <a:gridCol w="1376906"/>
                <a:gridCol w="1538893"/>
              </a:tblGrid>
              <a:tr h="693737">
                <a:tc>
                  <a:txBody>
                    <a:bodyPr/>
                    <a:lstStyle/>
                    <a:p>
                      <a:pPr algn="ctr" fontAlgn="b"/>
                      <a:r>
                        <a:rPr lang="en-US" sz="1200" b="1" i="0" u="none" strike="noStrike" dirty="0" smtClean="0">
                          <a:solidFill>
                            <a:srgbClr val="000000"/>
                          </a:solidFill>
                          <a:latin typeface="Arial" pitchFamily="34" charset="0"/>
                          <a:cs typeface="Arial" pitchFamily="34" charset="0"/>
                        </a:rPr>
                        <a:t>Deployment Start Time</a:t>
                      </a:r>
                      <a:endParaRPr lang="en-US" sz="12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Deployment End Time</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Deployment Duration (Hours)</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Max Deployment</a:t>
                      </a:r>
                      <a:r>
                        <a:rPr lang="en-US" sz="1200" b="1" i="0" u="none" strike="noStrike" baseline="0" dirty="0" smtClean="0">
                          <a:solidFill>
                            <a:srgbClr val="000000"/>
                          </a:solidFill>
                          <a:latin typeface="Arial" pitchFamily="34" charset="0"/>
                          <a:cs typeface="Arial" pitchFamily="34" charset="0"/>
                        </a:rPr>
                        <a:t> (MW)</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Reason</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r>
              <a:tr h="609600">
                <a:tc>
                  <a:txBody>
                    <a:bodyPr/>
                    <a:lstStyle/>
                    <a:p>
                      <a:pPr marL="0" algn="ctr" defTabSz="457200" rtl="0" eaLnBrk="1" fontAlgn="b" latinLnBrk="0" hangingPunct="1"/>
                      <a:r>
                        <a:rPr lang="en-US" sz="1400" b="0" i="0" u="none" strike="noStrike" kern="1200" dirty="0" smtClean="0">
                          <a:solidFill>
                            <a:srgbClr val="000000"/>
                          </a:solidFill>
                          <a:latin typeface="Calibri"/>
                          <a:ea typeface="+mn-ea"/>
                          <a:cs typeface="+mn-cs"/>
                        </a:rPr>
                        <a:t>None</a:t>
                      </a:r>
                      <a:endParaRPr lang="en-US" sz="1400" b="0" i="0" u="none" strike="noStrike" kern="1200" dirty="0">
                        <a:solidFill>
                          <a:srgbClr val="000000"/>
                        </a:solidFill>
                        <a:latin typeface="Calibri"/>
                        <a:ea typeface="+mn-ea"/>
                        <a:cs typeface="+mn-cs"/>
                      </a:endParaRPr>
                    </a:p>
                  </a:txBody>
                  <a:tcPr marL="0" marR="0" marT="0"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algn="ctr" defTabSz="457200"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0" algn="ctr" defTabSz="457200"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0" algn="ctr" defTabSz="457200" rtl="0" eaLnBrk="1" fontAlgn="b" latinLnBrk="0" hangingPunct="1"/>
                      <a:endParaRPr lang="en-US" sz="1400" b="0" i="0" u="none" strike="noStrike" kern="1200" dirty="0" smtClean="0">
                        <a:solidFill>
                          <a:srgbClr val="000000"/>
                        </a:solidFill>
                        <a:latin typeface="Calibri"/>
                        <a:ea typeface="+mn-ea"/>
                        <a:cs typeface="+mn-cs"/>
                      </a:endParaRPr>
                    </a:p>
                  </a:txBody>
                  <a:tcPr marL="9525" marR="9525" marT="9525" marB="0" anchor="b">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0" algn="ctr" defTabSz="457200" rtl="0" eaLnBrk="1" fontAlgn="b" latinLnBrk="0" hangingPunct="1"/>
                      <a:endParaRPr lang="en-US" sz="1400" b="0" i="0" u="none" strike="noStrike" kern="1200" dirty="0">
                        <a:solidFill>
                          <a:srgbClr val="000000"/>
                        </a:solidFill>
                        <a:latin typeface="Calibri"/>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r>
            </a:tbl>
          </a:graphicData>
        </a:graphic>
      </p:graphicFrame>
    </p:spTree>
    <p:extLst>
      <p:ext uri="{BB962C8B-B14F-4D97-AF65-F5344CB8AC3E}">
        <p14:creationId xmlns:p14="http://schemas.microsoft.com/office/powerpoint/2010/main" val="1814189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250375" y="924343"/>
            <a:ext cx="849357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28600" indent="0" algn="just">
              <a:spcBef>
                <a:spcPts val="0"/>
              </a:spcBef>
              <a:spcAft>
                <a:spcPts val="600"/>
              </a:spcAft>
              <a:buNone/>
              <a:defRPr/>
            </a:pPr>
            <a:r>
              <a:rPr lang="en-US" sz="1800" dirty="0" smtClean="0">
                <a:solidFill>
                  <a:prstClr val="black"/>
                </a:solidFill>
              </a:rPr>
              <a:t>Operations</a:t>
            </a:r>
          </a:p>
          <a:p>
            <a:pPr marL="457200" indent="-228600" algn="just">
              <a:spcBef>
                <a:spcPts val="0"/>
              </a:spcBef>
              <a:spcAft>
                <a:spcPts val="600"/>
              </a:spcAft>
              <a:defRPr/>
            </a:pPr>
            <a:r>
              <a:rPr lang="en-US" sz="1400" b="0" dirty="0" smtClean="0"/>
              <a:t>The peak demand of 53,084 MW on March 6th was less than the mid-term forecast peak of 54,721 MW of the same operating period. In addition, it was less than the March 2014 actual peak demand of 54,549 MW. The instantaneous peak load on March 6th was 54,161 MW. </a:t>
            </a:r>
          </a:p>
          <a:p>
            <a:pPr marL="457200" indent="-228600" algn="just">
              <a:spcBef>
                <a:spcPts val="0"/>
              </a:spcBef>
              <a:spcAft>
                <a:spcPts val="600"/>
              </a:spcAft>
              <a:defRPr/>
            </a:pPr>
            <a:r>
              <a:rPr lang="en-US" sz="1400" b="0" dirty="0" smtClean="0"/>
              <a:t>Day-ahead load forecast error for March was 3.81%</a:t>
            </a:r>
          </a:p>
          <a:p>
            <a:pPr marL="457200" indent="-228600" algn="just">
              <a:spcBef>
                <a:spcPts val="0"/>
              </a:spcBef>
              <a:spcAft>
                <a:spcPts val="600"/>
              </a:spcAft>
              <a:defRPr/>
            </a:pPr>
            <a:r>
              <a:rPr lang="en-US" sz="1400" b="0" dirty="0" smtClean="0"/>
              <a:t>ERCOT issued six notifications</a:t>
            </a:r>
          </a:p>
          <a:p>
            <a:pPr marL="857250" lvl="1" indent="-228600" algn="just">
              <a:spcBef>
                <a:spcPts val="0"/>
              </a:spcBef>
              <a:spcAft>
                <a:spcPts val="600"/>
              </a:spcAft>
              <a:defRPr/>
            </a:pPr>
            <a:r>
              <a:rPr lang="en-US" sz="1400" dirty="0" smtClean="0"/>
              <a:t>One advisory due to cold weather (3/3)</a:t>
            </a:r>
          </a:p>
          <a:p>
            <a:pPr marL="857250" lvl="1" indent="-228600" algn="just">
              <a:spcBef>
                <a:spcPts val="0"/>
              </a:spcBef>
              <a:spcAft>
                <a:spcPts val="600"/>
              </a:spcAft>
              <a:defRPr/>
            </a:pPr>
            <a:r>
              <a:rPr lang="en-US" sz="1400" dirty="0" smtClean="0"/>
              <a:t>One watch due to cold weather (3/4)</a:t>
            </a:r>
          </a:p>
          <a:p>
            <a:pPr marL="857250" lvl="1" indent="-228600" algn="just">
              <a:spcBef>
                <a:spcPts val="0"/>
              </a:spcBef>
              <a:spcAft>
                <a:spcPts val="600"/>
              </a:spcAft>
              <a:defRPr/>
            </a:pPr>
            <a:r>
              <a:rPr lang="en-US" sz="1400" dirty="0" smtClean="0"/>
              <a:t>One advisory for a GMD Alert of K-7, later upgraded to K-8 (3/17)</a:t>
            </a:r>
            <a:endParaRPr lang="en-US" sz="1400" dirty="0"/>
          </a:p>
          <a:p>
            <a:pPr marL="857250" lvl="1" indent="-228600" algn="just">
              <a:spcBef>
                <a:spcPts val="0"/>
              </a:spcBef>
              <a:spcAft>
                <a:spcPts val="600"/>
              </a:spcAft>
              <a:defRPr/>
            </a:pPr>
            <a:r>
              <a:rPr lang="en-US" sz="1400" dirty="0" smtClean="0"/>
              <a:t>One watch due to failure of SCED (3/30)</a:t>
            </a:r>
          </a:p>
          <a:p>
            <a:pPr marL="857250" lvl="1" indent="-228600" algn="just">
              <a:spcBef>
                <a:spcPts val="0"/>
              </a:spcBef>
              <a:spcAft>
                <a:spcPts val="600"/>
              </a:spcAft>
              <a:defRPr/>
            </a:pPr>
            <a:r>
              <a:rPr lang="en-US" sz="1400" dirty="0" smtClean="0"/>
              <a:t>One watch due to failure of HRUC for HE 0700 (3/30)</a:t>
            </a:r>
          </a:p>
          <a:p>
            <a:pPr marL="857250" lvl="1" indent="-228600" algn="just">
              <a:spcBef>
                <a:spcPts val="0"/>
              </a:spcBef>
              <a:spcAft>
                <a:spcPts val="600"/>
              </a:spcAft>
              <a:defRPr/>
            </a:pPr>
            <a:r>
              <a:rPr lang="en-US" sz="1400" dirty="0" smtClean="0"/>
              <a:t>One advisory due to postponing of the DAM Solution (3/30)</a:t>
            </a:r>
          </a:p>
          <a:p>
            <a:pPr marL="228600" indent="0" algn="just">
              <a:spcBef>
                <a:spcPts val="0"/>
              </a:spcBef>
              <a:spcAft>
                <a:spcPts val="600"/>
              </a:spcAft>
              <a:buNone/>
              <a:defRPr/>
            </a:pPr>
            <a:r>
              <a:rPr lang="en-US" sz="1800" dirty="0" smtClean="0">
                <a:solidFill>
                  <a:prstClr val="black"/>
                </a:solidFill>
              </a:rPr>
              <a:t/>
            </a:r>
            <a:br>
              <a:rPr lang="en-US" sz="1800" dirty="0" smtClean="0">
                <a:solidFill>
                  <a:prstClr val="black"/>
                </a:solidFill>
              </a:rPr>
            </a:br>
            <a:r>
              <a:rPr lang="en-US" sz="1800" dirty="0" smtClean="0">
                <a:solidFill>
                  <a:prstClr val="black"/>
                </a:solidFill>
              </a:rPr>
              <a:t>Planning Activities</a:t>
            </a:r>
            <a:endParaRPr lang="en-US" sz="1800" dirty="0">
              <a:solidFill>
                <a:prstClr val="black"/>
              </a:solidFill>
            </a:endParaRPr>
          </a:p>
          <a:p>
            <a:pPr marL="457200" indent="-228600" algn="just">
              <a:spcBef>
                <a:spcPts val="0"/>
              </a:spcBef>
              <a:spcAft>
                <a:spcPts val="600"/>
              </a:spcAft>
              <a:defRPr/>
            </a:pPr>
            <a:r>
              <a:rPr lang="en-US" sz="1400" b="0" dirty="0" smtClean="0"/>
              <a:t>251 active </a:t>
            </a:r>
            <a:r>
              <a:rPr lang="en-US" sz="1400" b="0" dirty="0"/>
              <a:t>generation interconnection requests totaling over </a:t>
            </a:r>
            <a:r>
              <a:rPr lang="en-US" sz="1400" b="0" dirty="0" smtClean="0"/>
              <a:t>58,300 MW</a:t>
            </a:r>
            <a:r>
              <a:rPr lang="en-US" sz="1400" b="0" dirty="0"/>
              <a:t>, including </a:t>
            </a:r>
            <a:r>
              <a:rPr lang="en-US" sz="1400" b="0" dirty="0" smtClean="0"/>
              <a:t>25,300 MW </a:t>
            </a:r>
            <a:r>
              <a:rPr lang="en-US" sz="1400" b="0" dirty="0"/>
              <a:t>of wind generation as of </a:t>
            </a:r>
            <a:r>
              <a:rPr lang="en-US" sz="1400" b="0" dirty="0" smtClean="0"/>
              <a:t>March 31, 2015. Six additional requests yet 4,700 fewer MW from February 28, 2015.</a:t>
            </a:r>
            <a:endParaRPr lang="en-US" sz="1400" b="0" dirty="0"/>
          </a:p>
          <a:p>
            <a:pPr marL="457200" indent="-228600" algn="just">
              <a:spcBef>
                <a:spcPts val="0"/>
              </a:spcBef>
              <a:spcAft>
                <a:spcPts val="600"/>
              </a:spcAft>
              <a:defRPr/>
            </a:pPr>
            <a:r>
              <a:rPr lang="en-US" sz="1400" b="0" smtClean="0">
                <a:uFill>
                  <a:solidFill>
                    <a:srgbClr val="FFFF00"/>
                  </a:solidFill>
                </a:uFill>
              </a:rPr>
              <a:t>12,569 </a:t>
            </a:r>
            <a:r>
              <a:rPr lang="en-US" sz="1400" b="0" dirty="0" smtClean="0">
                <a:uFill>
                  <a:solidFill>
                    <a:srgbClr val="FFFF00"/>
                  </a:solidFill>
                </a:uFill>
              </a:rPr>
              <a:t>MW </a:t>
            </a:r>
            <a:r>
              <a:rPr lang="en-US" sz="1400" b="0" dirty="0">
                <a:uFill>
                  <a:solidFill>
                    <a:srgbClr val="FFFF00"/>
                  </a:solidFill>
                </a:uFill>
              </a:rPr>
              <a:t>wind capacity in commercial operations </a:t>
            </a:r>
            <a:r>
              <a:rPr lang="en-US" sz="1400" b="0" dirty="0" smtClean="0">
                <a:uFill>
                  <a:solidFill>
                    <a:srgbClr val="FFFF00"/>
                  </a:solidFill>
                </a:uFill>
              </a:rPr>
              <a:t>on March 31, 2015.</a:t>
            </a:r>
            <a:endParaRPr lang="en-US" sz="1400" b="0" dirty="0">
              <a:uFill>
                <a:solidFill>
                  <a:srgbClr val="FFFF00"/>
                </a:solidFill>
              </a:uFill>
            </a:endParaRPr>
          </a:p>
        </p:txBody>
      </p:sp>
      <p:sp>
        <p:nvSpPr>
          <p:cNvPr id="9" name="Title 8"/>
          <p:cNvSpPr>
            <a:spLocks noGrp="1"/>
          </p:cNvSpPr>
          <p:nvPr>
            <p:ph type="title"/>
          </p:nvPr>
        </p:nvSpPr>
        <p:spPr/>
        <p:txBody>
          <a:bodyPr/>
          <a:lstStyle/>
          <a:p>
            <a:r>
              <a:rPr lang="en-US" sz="1800" dirty="0"/>
              <a:t>Summary –</a:t>
            </a:r>
            <a:r>
              <a:rPr lang="en-US" sz="1800" dirty="0">
                <a:solidFill>
                  <a:srgbClr val="FF0000"/>
                </a:solidFill>
              </a:rPr>
              <a:t> </a:t>
            </a:r>
            <a:r>
              <a:rPr lang="en-US" sz="1800" dirty="0" smtClean="0">
                <a:solidFill>
                  <a:srgbClr val="C00000"/>
                </a:solidFill>
              </a:rPr>
              <a:t>March 2015</a:t>
            </a:r>
            <a:endParaRPr lang="en-US" sz="1800" dirty="0"/>
          </a:p>
        </p:txBody>
      </p:sp>
    </p:spTree>
    <p:extLst>
      <p:ext uri="{BB962C8B-B14F-4D97-AF65-F5344CB8AC3E}">
        <p14:creationId xmlns:p14="http://schemas.microsoft.com/office/powerpoint/2010/main" val="691317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CRR </a:t>
            </a:r>
            <a:r>
              <a:rPr lang="en-US" dirty="0"/>
              <a:t>Price Convergence – </a:t>
            </a:r>
            <a:r>
              <a:rPr lang="en-US" dirty="0" smtClean="0">
                <a:solidFill>
                  <a:srgbClr val="C00000"/>
                </a:solidFill>
              </a:rPr>
              <a:t>March 2015</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797456563"/>
              </p:ext>
            </p:extLst>
          </p:nvPr>
        </p:nvGraphicFramePr>
        <p:xfrm>
          <a:off x="379663" y="776835"/>
          <a:ext cx="8286907" cy="5195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1321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ORDC Price Adder (Daily Average) – </a:t>
            </a:r>
            <a:r>
              <a:rPr lang="en-US" dirty="0" smtClean="0">
                <a:solidFill>
                  <a:srgbClr val="C00000"/>
                </a:solidFill>
              </a:rPr>
              <a:t>March 2015</a:t>
            </a:r>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322038285"/>
              </p:ext>
            </p:extLst>
          </p:nvPr>
        </p:nvGraphicFramePr>
        <p:xfrm>
          <a:off x="461245" y="712099"/>
          <a:ext cx="8194748" cy="53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942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ERS Procurement for </a:t>
            </a:r>
            <a:r>
              <a:rPr lang="en-US" dirty="0" smtClean="0">
                <a:solidFill>
                  <a:srgbClr val="C00000"/>
                </a:solidFill>
              </a:rPr>
              <a:t>February 2015 –May 2015</a:t>
            </a:r>
          </a:p>
        </p:txBody>
      </p:sp>
      <p:sp>
        <p:nvSpPr>
          <p:cNvPr id="9" name="AutoShape 39"/>
          <p:cNvSpPr>
            <a:spLocks noChangeArrowheads="1"/>
          </p:cNvSpPr>
          <p:nvPr/>
        </p:nvSpPr>
        <p:spPr bwMode="auto">
          <a:xfrm>
            <a:off x="272084" y="946150"/>
            <a:ext cx="8611936" cy="4492542"/>
          </a:xfrm>
          <a:prstGeom prst="roundRect">
            <a:avLst>
              <a:gd name="adj" fmla="val 8269"/>
            </a:avLst>
          </a:prstGeom>
          <a:solidFill>
            <a:schemeClr val="bg1">
              <a:lumMod val="85000"/>
            </a:schemeClr>
          </a:solidFill>
          <a:ln w="9525" algn="ctr">
            <a:noFill/>
            <a:round/>
            <a:headEnd/>
            <a:tailEnd/>
          </a:ln>
        </p:spPr>
        <p:txBody>
          <a:bodyPr anchor="ctr"/>
          <a:lstStyle/>
          <a:p>
            <a:pPr defTabSz="914400" fontAlgn="b"/>
            <a:endParaRPr lang="en-US" sz="2000" dirty="0">
              <a:solidFill>
                <a:srgbClr val="000000"/>
              </a:solidFill>
              <a:latin typeface="Calibri"/>
            </a:endParaRPr>
          </a:p>
        </p:txBody>
      </p:sp>
      <p:graphicFrame>
        <p:nvGraphicFramePr>
          <p:cNvPr id="12" name="Group 41"/>
          <p:cNvGraphicFramePr>
            <a:graphicFrameLocks/>
          </p:cNvGraphicFramePr>
          <p:nvPr>
            <p:extLst>
              <p:ext uri="{D42A27DB-BD31-4B8C-83A1-F6EECF244321}">
                <p14:modId xmlns:p14="http://schemas.microsoft.com/office/powerpoint/2010/main" val="2520828455"/>
              </p:ext>
            </p:extLst>
          </p:nvPr>
        </p:nvGraphicFramePr>
        <p:xfrm>
          <a:off x="465389" y="1509202"/>
          <a:ext cx="8305801" cy="1948034"/>
        </p:xfrm>
        <a:graphic>
          <a:graphicData uri="http://schemas.openxmlformats.org/drawingml/2006/table">
            <a:tbl>
              <a:tblPr>
                <a:effectLst/>
              </a:tblPr>
              <a:tblGrid>
                <a:gridCol w="4604101"/>
                <a:gridCol w="925425"/>
                <a:gridCol w="925425"/>
                <a:gridCol w="925425"/>
                <a:gridCol w="925425"/>
              </a:tblGrid>
              <a:tr h="321392">
                <a:tc>
                  <a:txBody>
                    <a:bodyPr/>
                    <a:lstStyle/>
                    <a:p>
                      <a:pPr marL="0" algn="l" defTabSz="914400" rtl="0" eaLnBrk="1" fontAlgn="b" latinLnBrk="0" hangingPunct="1"/>
                      <a:endParaRPr lang="en-US" sz="1600" b="0" i="0" u="none" strike="noStrike" kern="1200" dirty="0">
                        <a:solidFill>
                          <a:srgbClr val="000000"/>
                        </a:solidFill>
                        <a:latin typeface="Calibri"/>
                        <a:ea typeface="+mn-ea"/>
                        <a:cs typeface="+mn-cs"/>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i="0" u="none" strike="noStrike" dirty="0" smtClean="0">
                          <a:solidFill>
                            <a:schemeClr val="tx1"/>
                          </a:solidFill>
                          <a:effectLst/>
                          <a:latin typeface="+mn-lt"/>
                        </a:rPr>
                        <a:t>BH1</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i="0" u="none" strike="noStrike" dirty="0" smtClean="0">
                          <a:solidFill>
                            <a:schemeClr val="tx1"/>
                          </a:solidFill>
                          <a:effectLst/>
                          <a:latin typeface="+mn-lt"/>
                        </a:rPr>
                        <a:t>BH2</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u="none" strike="noStrike" dirty="0" smtClean="0">
                          <a:solidFill>
                            <a:schemeClr val="tx1"/>
                          </a:solidFill>
                          <a:effectLst/>
                        </a:rPr>
                        <a:t>BH3</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u="none" strike="noStrike" dirty="0" smtClean="0">
                          <a:solidFill>
                            <a:schemeClr val="tx1"/>
                          </a:solidFill>
                          <a:effectLst/>
                        </a:rPr>
                        <a:t>NBH</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ERS-10</a:t>
                      </a:r>
                      <a:r>
                        <a:rPr lang="en-US" sz="1600" b="0" i="0" u="none" strike="noStrike" kern="1200" baseline="0" dirty="0" smtClean="0">
                          <a:solidFill>
                            <a:srgbClr val="000000"/>
                          </a:solidFill>
                          <a:latin typeface="Calibri"/>
                          <a:ea typeface="+mn-ea"/>
                          <a:cs typeface="+mn-cs"/>
                        </a:rPr>
                        <a:t> </a:t>
                      </a:r>
                      <a:r>
                        <a:rPr lang="en-US" sz="1600" b="0" i="0" u="none" strike="noStrike" kern="1200" dirty="0" smtClean="0">
                          <a:solidFill>
                            <a:srgbClr val="000000"/>
                          </a:solidFill>
                          <a:latin typeface="Calibri"/>
                          <a:ea typeface="+mn-ea"/>
                          <a:cs typeface="+mn-cs"/>
                        </a:rPr>
                        <a:t>MW Procured </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598.139</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576.648</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570.842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539.822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ERS-30</a:t>
                      </a:r>
                      <a:r>
                        <a:rPr lang="en-US" sz="1600" b="0" i="0" u="none" strike="noStrike" kern="1200" baseline="0" dirty="0" smtClean="0">
                          <a:solidFill>
                            <a:srgbClr val="000000"/>
                          </a:solidFill>
                          <a:latin typeface="Calibri"/>
                          <a:ea typeface="+mn-ea"/>
                          <a:cs typeface="+mn-cs"/>
                        </a:rPr>
                        <a:t> </a:t>
                      </a:r>
                      <a:r>
                        <a:rPr lang="en-US" sz="1600" b="0" i="0" u="none" strike="noStrike" kern="1200" dirty="0" smtClean="0">
                          <a:solidFill>
                            <a:srgbClr val="000000"/>
                          </a:solidFill>
                          <a:latin typeface="Calibri"/>
                          <a:ea typeface="+mn-ea"/>
                          <a:cs typeface="+mn-cs"/>
                        </a:rPr>
                        <a:t>MW Procured </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349.356</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347.416</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310.620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kern="1200">
                          <a:solidFill>
                            <a:schemeClr val="tx1"/>
                          </a:solidFill>
                          <a:effectLst/>
                          <a:latin typeface="+mj-lt"/>
                          <a:ea typeface="Calibri"/>
                          <a:cs typeface="Times New Roman"/>
                        </a:rPr>
                        <a:t>275.695</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Total MW Procured</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947.495</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924.064</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881.462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kern="1200" dirty="0">
                          <a:solidFill>
                            <a:schemeClr val="tx1"/>
                          </a:solidFill>
                          <a:effectLst/>
                          <a:latin typeface="+mj-lt"/>
                          <a:ea typeface="Calibri"/>
                          <a:cs typeface="Times New Roman"/>
                        </a:rPr>
                        <a:t>815.517</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Clearing Price</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$15.61</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$2.63</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a:solidFill>
                            <a:schemeClr val="tx1"/>
                          </a:solidFill>
                          <a:effectLst/>
                          <a:latin typeface="+mj-lt"/>
                          <a:ea typeface="Calibri"/>
                          <a:cs typeface="Times New Roman"/>
                        </a:rPr>
                        <a:t>$11.10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$3.00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3" name="TextBox 12"/>
          <p:cNvSpPr txBox="1"/>
          <p:nvPr/>
        </p:nvSpPr>
        <p:spPr>
          <a:xfrm>
            <a:off x="465389" y="3731672"/>
            <a:ext cx="8001000" cy="738664"/>
          </a:xfrm>
          <a:prstGeom prst="rect">
            <a:avLst/>
          </a:prstGeom>
          <a:noFill/>
        </p:spPr>
        <p:txBody>
          <a:bodyPr wrap="square" rtlCol="0">
            <a:spAutoFit/>
          </a:bodyPr>
          <a:lstStyle/>
          <a:p>
            <a:r>
              <a:rPr lang="en-US" sz="1050" dirty="0" smtClean="0">
                <a:latin typeface="Calibri" pitchFamily="34" charset="0"/>
                <a:cs typeface="Calibri" pitchFamily="34" charset="0"/>
              </a:rPr>
              <a:t>BH1 - Business Hours 1          	HE 0900 through 1300, Monday thru Friday except ERCOT Holidays</a:t>
            </a:r>
          </a:p>
          <a:p>
            <a:r>
              <a:rPr lang="en-US" sz="1050" dirty="0" smtClean="0">
                <a:latin typeface="Calibri" pitchFamily="34" charset="0"/>
                <a:cs typeface="Calibri" pitchFamily="34" charset="0"/>
              </a:rPr>
              <a:t>BH2 - Business Hours 2          	HE 1400 through 1600, Monday thru Friday except ERCOT Holidays </a:t>
            </a:r>
          </a:p>
          <a:p>
            <a:r>
              <a:rPr lang="en-US" sz="1050" dirty="0" smtClean="0">
                <a:latin typeface="Calibri" pitchFamily="34" charset="0"/>
                <a:cs typeface="Calibri" pitchFamily="34" charset="0"/>
              </a:rPr>
              <a:t>BH3 - Business Hours 3          	HE 1700 through 2000, Monday thru Friday except ERCOT Holidays</a:t>
            </a:r>
          </a:p>
          <a:p>
            <a:r>
              <a:rPr lang="en-US" sz="1050" dirty="0" smtClean="0">
                <a:latin typeface="Calibri" pitchFamily="34" charset="0"/>
                <a:cs typeface="Calibri" pitchFamily="34" charset="0"/>
              </a:rPr>
              <a:t>NBH - Non-Business Hours     	All other hours</a:t>
            </a:r>
            <a:endParaRPr lang="en-US" sz="1050" dirty="0">
              <a:latin typeface="Calibri" pitchFamily="34" charset="0"/>
              <a:cs typeface="Calibri" pitchFamily="34" charset="0"/>
            </a:endParaRPr>
          </a:p>
        </p:txBody>
      </p:sp>
    </p:spTree>
    <p:extLst>
      <p:ext uri="{BB962C8B-B14F-4D97-AF65-F5344CB8AC3E}">
        <p14:creationId xmlns:p14="http://schemas.microsoft.com/office/powerpoint/2010/main" val="3545845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Reliability Services – </a:t>
            </a:r>
            <a:r>
              <a:rPr lang="en-US" dirty="0" smtClean="0">
                <a:solidFill>
                  <a:srgbClr val="C00000"/>
                </a:solidFill>
              </a:rPr>
              <a:t>March 2015</a:t>
            </a:r>
            <a:endParaRPr lang="en-US" dirty="0" smtClean="0"/>
          </a:p>
        </p:txBody>
      </p:sp>
      <p:sp>
        <p:nvSpPr>
          <p:cNvPr id="8" name="AutoShape 39"/>
          <p:cNvSpPr>
            <a:spLocks noChangeArrowheads="1"/>
          </p:cNvSpPr>
          <p:nvPr/>
        </p:nvSpPr>
        <p:spPr bwMode="auto">
          <a:xfrm>
            <a:off x="342900" y="885825"/>
            <a:ext cx="4495800" cy="32766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2375560886"/>
              </p:ext>
            </p:extLst>
          </p:nvPr>
        </p:nvGraphicFramePr>
        <p:xfrm>
          <a:off x="495300" y="1035479"/>
          <a:ext cx="4191000" cy="3003121"/>
        </p:xfrm>
        <a:graphic>
          <a:graphicData uri="http://schemas.openxmlformats.org/drawingml/2006/table">
            <a:tbl>
              <a:tblPr/>
              <a:tblGrid>
                <a:gridCol w="3124200"/>
                <a:gridCol w="1066800"/>
              </a:tblGrid>
              <a:tr h="322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Reliability Unit Commitment (RUC)</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RUC Make-Whole Payments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RUC Clawback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24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Times New Roman" charset="0"/>
                          <a:cs typeface="Arial" charset="0"/>
                        </a:rPr>
                        <a:t>RUC Commitment Settlement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192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4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Capacity Short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a:t>
                      </a: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Make-Whole Uplift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RUC Commitment Cost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a:t>
                      </a:r>
                      <a:r>
                        <a:rPr kumimoji="0" lang="en-US" sz="1200" b="1"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51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Decommitment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TextBox 6"/>
          <p:cNvSpPr txBox="1"/>
          <p:nvPr/>
        </p:nvSpPr>
        <p:spPr>
          <a:xfrm>
            <a:off x="2049864" y="4381500"/>
            <a:ext cx="5124659" cy="1600438"/>
          </a:xfrm>
          <a:prstGeom prst="rect">
            <a:avLst/>
          </a:prstGeom>
          <a:noFill/>
          <a:ln w="19050">
            <a:solidFill>
              <a:srgbClr val="C00000"/>
            </a:solidFill>
          </a:ln>
        </p:spPr>
        <p:txBody>
          <a:bodyPr wrap="square" rtlCol="0">
            <a:spAutoFit/>
          </a:bodyPr>
          <a:lstStyle/>
          <a:p>
            <a:r>
              <a:rPr lang="en-US" sz="1400" dirty="0"/>
              <a:t>RUC </a:t>
            </a:r>
            <a:r>
              <a:rPr lang="en-US" sz="1400" dirty="0" smtClean="0"/>
              <a:t>Make-Whole Payments remained at $0.00M in March. RUC </a:t>
            </a:r>
            <a:r>
              <a:rPr lang="en-US" sz="1400" dirty="0" err="1" smtClean="0"/>
              <a:t>Clawback</a:t>
            </a:r>
            <a:r>
              <a:rPr lang="en-US" sz="1400" dirty="0" smtClean="0"/>
              <a:t> Charges were $0.00M.</a:t>
            </a:r>
          </a:p>
          <a:p>
            <a:endParaRPr lang="en-US" sz="1400" dirty="0" smtClean="0"/>
          </a:p>
          <a:p>
            <a:r>
              <a:rPr lang="en-US" sz="1400" dirty="0" smtClean="0"/>
              <a:t>There was $0.00M allocated </a:t>
            </a:r>
            <a:r>
              <a:rPr lang="en-US" sz="1400" dirty="0"/>
              <a:t>directly to load </a:t>
            </a:r>
            <a:r>
              <a:rPr lang="en-US" sz="1400" dirty="0" smtClean="0"/>
              <a:t>in March 2015, </a:t>
            </a:r>
            <a:r>
              <a:rPr lang="en-US" sz="1400" dirty="0"/>
              <a:t>compared to: </a:t>
            </a:r>
            <a:r>
              <a:rPr lang="en-US" sz="1400" dirty="0" smtClean="0"/>
              <a:t> </a:t>
            </a:r>
          </a:p>
          <a:p>
            <a:pPr marL="285750" indent="-285750">
              <a:buFont typeface="Arial" pitchFamily="34" charset="0"/>
              <a:buChar char="•"/>
            </a:pPr>
            <a:r>
              <a:rPr lang="en-US" sz="1400" dirty="0" smtClean="0"/>
              <a:t>$0.00M in February 2015</a:t>
            </a:r>
            <a:endParaRPr lang="en-US" sz="1400" dirty="0"/>
          </a:p>
          <a:p>
            <a:pPr marL="285750" indent="-285750">
              <a:buFont typeface="Arial" pitchFamily="34" charset="0"/>
              <a:buChar char="•"/>
            </a:pPr>
            <a:r>
              <a:rPr lang="en-US" sz="1400" dirty="0" smtClean="0"/>
              <a:t>$1.27M credit in March 2014</a:t>
            </a: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587" y="1191171"/>
            <a:ext cx="3967613" cy="222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551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smtClean="0"/>
              <a:t>Capacity Services – </a:t>
            </a:r>
            <a:r>
              <a:rPr lang="en-US" dirty="0">
                <a:solidFill>
                  <a:srgbClr val="C00000"/>
                </a:solidFill>
              </a:rPr>
              <a:t>March 2015</a:t>
            </a:r>
            <a:endParaRPr lang="en-US" sz="4000" b="1" dirty="0" smtClean="0"/>
          </a:p>
        </p:txBody>
      </p:sp>
      <p:sp>
        <p:nvSpPr>
          <p:cNvPr id="8" name="AutoShape 39"/>
          <p:cNvSpPr>
            <a:spLocks noChangeArrowheads="1"/>
          </p:cNvSpPr>
          <p:nvPr/>
        </p:nvSpPr>
        <p:spPr bwMode="auto">
          <a:xfrm>
            <a:off x="2286000" y="776585"/>
            <a:ext cx="4495800" cy="30480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1224316002"/>
              </p:ext>
            </p:extLst>
          </p:nvPr>
        </p:nvGraphicFramePr>
        <p:xfrm>
          <a:off x="2438400" y="861950"/>
          <a:ext cx="4191000" cy="2801738"/>
        </p:xfrm>
        <a:graphic>
          <a:graphicData uri="http://schemas.openxmlformats.org/drawingml/2006/table">
            <a:tbl>
              <a:tblPr/>
              <a:tblGrid>
                <a:gridCol w="3124200"/>
                <a:gridCol w="1066800"/>
              </a:tblGrid>
              <a:tr h="322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Capacity Services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Regulation Up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$4.75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Regulation Down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$1.82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Responsive Reserve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$20.19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Non-Spinning Reserve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$6.84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Black Start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$0.63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Voltage Services - Reactive Power</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Voltage Services - Lost Opportunity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$34.23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TextBox 9"/>
          <p:cNvSpPr txBox="1"/>
          <p:nvPr/>
        </p:nvSpPr>
        <p:spPr>
          <a:xfrm>
            <a:off x="1600200" y="4051518"/>
            <a:ext cx="5867400" cy="1384995"/>
          </a:xfrm>
          <a:prstGeom prst="rect">
            <a:avLst/>
          </a:prstGeom>
          <a:noFill/>
          <a:ln w="19050">
            <a:solidFill>
              <a:srgbClr val="C00000"/>
            </a:solidFill>
          </a:ln>
        </p:spPr>
        <p:txBody>
          <a:bodyPr wrap="square" rtlCol="0">
            <a:spAutoFit/>
          </a:bodyPr>
          <a:lstStyle/>
          <a:p>
            <a:r>
              <a:rPr lang="en-US" sz="1400" dirty="0"/>
              <a:t>Capacity Services costs </a:t>
            </a:r>
            <a:r>
              <a:rPr lang="en-US" sz="1400" dirty="0" smtClean="0"/>
              <a:t>increased from last month and decreased from March 2014.  </a:t>
            </a:r>
          </a:p>
          <a:p>
            <a:endParaRPr lang="en-US" sz="1400" dirty="0" smtClean="0"/>
          </a:p>
          <a:p>
            <a:r>
              <a:rPr lang="en-US" sz="1400" dirty="0" smtClean="0"/>
              <a:t>March 2015 </a:t>
            </a:r>
            <a:r>
              <a:rPr lang="en-US" sz="1400" dirty="0"/>
              <a:t>cost was </a:t>
            </a:r>
            <a:r>
              <a:rPr lang="en-US" sz="1400" dirty="0" smtClean="0"/>
              <a:t>$</a:t>
            </a:r>
            <a:r>
              <a:rPr lang="en-US" sz="1400" dirty="0" smtClean="0">
                <a:latin typeface="Arial" charset="0"/>
              </a:rPr>
              <a:t>34.23</a:t>
            </a:r>
            <a:r>
              <a:rPr lang="en-US" sz="1400" dirty="0" smtClean="0"/>
              <a:t>M</a:t>
            </a:r>
            <a:r>
              <a:rPr lang="en-US" sz="1400" dirty="0"/>
              <a:t>, compared to: </a:t>
            </a:r>
          </a:p>
          <a:p>
            <a:pPr marL="285750" indent="-285750">
              <a:buFont typeface="Arial" pitchFamily="34" charset="0"/>
              <a:buChar char="•"/>
            </a:pPr>
            <a:r>
              <a:rPr lang="en-US" sz="1400" dirty="0" smtClean="0"/>
              <a:t>A charge of $19.82M in February 2015</a:t>
            </a:r>
          </a:p>
          <a:p>
            <a:pPr marL="285750" indent="-285750">
              <a:buFont typeface="Arial" pitchFamily="34" charset="0"/>
              <a:buChar char="•"/>
            </a:pPr>
            <a:r>
              <a:rPr lang="en-US" sz="1400" dirty="0" smtClean="0"/>
              <a:t>A charge of $</a:t>
            </a:r>
            <a:r>
              <a:rPr lang="en-US" sz="1400" dirty="0" smtClean="0">
                <a:latin typeface="Arial" charset="0"/>
              </a:rPr>
              <a:t>67.33</a:t>
            </a:r>
            <a:r>
              <a:rPr lang="en-US" sz="1400" dirty="0" smtClean="0"/>
              <a:t>M in March 2014</a:t>
            </a:r>
            <a:endParaRPr lang="en-US" sz="1400" dirty="0"/>
          </a:p>
        </p:txBody>
      </p:sp>
    </p:spTree>
    <p:extLst>
      <p:ext uri="{BB962C8B-B14F-4D97-AF65-F5344CB8AC3E}">
        <p14:creationId xmlns:p14="http://schemas.microsoft.com/office/powerpoint/2010/main" val="2490219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Energy Settlement – </a:t>
            </a:r>
            <a:r>
              <a:rPr lang="en-US" dirty="0">
                <a:solidFill>
                  <a:srgbClr val="C00000"/>
                </a:solidFill>
              </a:rPr>
              <a:t>March 2015</a:t>
            </a:r>
            <a:endParaRPr lang="en-US" dirty="0" smtClean="0"/>
          </a:p>
        </p:txBody>
      </p:sp>
      <p:sp>
        <p:nvSpPr>
          <p:cNvPr id="8" name="AutoShape 39"/>
          <p:cNvSpPr>
            <a:spLocks noChangeArrowheads="1"/>
          </p:cNvSpPr>
          <p:nvPr/>
        </p:nvSpPr>
        <p:spPr bwMode="auto">
          <a:xfrm>
            <a:off x="247650" y="815242"/>
            <a:ext cx="4086225" cy="2823307"/>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968877372"/>
              </p:ext>
            </p:extLst>
          </p:nvPr>
        </p:nvGraphicFramePr>
        <p:xfrm>
          <a:off x="377057" y="868170"/>
          <a:ext cx="3804417" cy="2632267"/>
        </p:xfrm>
        <a:graphic>
          <a:graphicData uri="http://schemas.openxmlformats.org/drawingml/2006/table">
            <a:tbl>
              <a:tblPr/>
              <a:tblGrid>
                <a:gridCol w="2954296"/>
                <a:gridCol w="850121"/>
              </a:tblGrid>
              <a:tr h="2841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Day-Ahead Market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350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Purchases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$376.41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Point to Point Obligation Purchases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$17.60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RMR Day-Ahead Revenue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Energy Sales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($371.87)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62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Congestion Rent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$22.14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597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Market Make-Whole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($0.19)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2" name="AutoShape 39"/>
          <p:cNvSpPr>
            <a:spLocks noChangeArrowheads="1"/>
          </p:cNvSpPr>
          <p:nvPr/>
        </p:nvSpPr>
        <p:spPr bwMode="auto">
          <a:xfrm>
            <a:off x="4391025" y="809625"/>
            <a:ext cx="4495800" cy="44196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13" name="Group 41"/>
          <p:cNvGraphicFramePr>
            <a:graphicFrameLocks/>
          </p:cNvGraphicFramePr>
          <p:nvPr>
            <p:extLst>
              <p:ext uri="{D42A27DB-BD31-4B8C-83A1-F6EECF244321}">
                <p14:modId xmlns:p14="http://schemas.microsoft.com/office/powerpoint/2010/main" val="880340645"/>
              </p:ext>
            </p:extLst>
          </p:nvPr>
        </p:nvGraphicFramePr>
        <p:xfrm>
          <a:off x="4524484" y="895350"/>
          <a:ext cx="4219466" cy="4182445"/>
        </p:xfrm>
        <a:graphic>
          <a:graphicData uri="http://schemas.openxmlformats.org/drawingml/2006/table">
            <a:tbl>
              <a:tblPr/>
              <a:tblGrid>
                <a:gridCol w="3357837"/>
                <a:gridCol w="861629"/>
              </a:tblGrid>
              <a:tr h="299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Real-Time Market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52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Resource Node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($390.21)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Load Zone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$596.19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Hub</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($184.88)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 Time Congestion from Self Schedules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644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Block Load Transfers and DC Ties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   ($6.18)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4823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Impact to Revenue Neutrality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$14.74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81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Emergency Energy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($0.08)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Base Point Deviation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$0.21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19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Real-Time Metered Generation </a:t>
                      </a:r>
                      <a:r>
                        <a:rPr kumimoji="0" lang="en-US" sz="1050" b="0" i="0" u="none" strike="noStrike" cap="none" normalizeH="0" baseline="0" dirty="0" smtClean="0">
                          <a:ln>
                            <a:noFill/>
                          </a:ln>
                          <a:solidFill>
                            <a:schemeClr val="tx1"/>
                          </a:solidFill>
                          <a:effectLst/>
                          <a:latin typeface="Arial" charset="0"/>
                          <a:ea typeface="Times New Roman" charset="0"/>
                          <a:cs typeface="Arial" charset="0"/>
                        </a:rPr>
                        <a:t>(MWh in millions)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25.16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Rectangle 9"/>
          <p:cNvSpPr/>
          <p:nvPr/>
        </p:nvSpPr>
        <p:spPr>
          <a:xfrm>
            <a:off x="360613" y="4131233"/>
            <a:ext cx="3782761" cy="954107"/>
          </a:xfrm>
          <a:prstGeom prst="rect">
            <a:avLst/>
          </a:prstGeom>
          <a:noFill/>
          <a:ln w="19050">
            <a:solidFill>
              <a:srgbClr val="C00000"/>
            </a:solidFill>
          </a:ln>
        </p:spPr>
        <p:txBody>
          <a:bodyPr wrap="square">
            <a:spAutoFit/>
          </a:bodyPr>
          <a:lstStyle/>
          <a:p>
            <a:r>
              <a:rPr lang="en-US" sz="1400" dirty="0" smtClean="0"/>
              <a:t>Both </a:t>
            </a:r>
            <a:r>
              <a:rPr lang="en-US" sz="1400" dirty="0"/>
              <a:t>Day-Ahead Market </a:t>
            </a:r>
            <a:r>
              <a:rPr lang="en-US" sz="1400" dirty="0" smtClean="0"/>
              <a:t>and </a:t>
            </a:r>
            <a:r>
              <a:rPr lang="en-US" sz="1400" dirty="0"/>
              <a:t>Real-Time Market energy </a:t>
            </a:r>
            <a:r>
              <a:rPr lang="en-US" sz="1400" dirty="0" smtClean="0"/>
              <a:t>settlement activity increased from last month and decreased from March 2014</a:t>
            </a:r>
            <a:r>
              <a:rPr lang="en-US" sz="1400" dirty="0" smtClean="0"/>
              <a:t>.</a:t>
            </a:r>
            <a:endParaRPr lang="en-US" sz="1400" dirty="0"/>
          </a:p>
        </p:txBody>
      </p:sp>
    </p:spTree>
    <p:extLst>
      <p:ext uri="{BB962C8B-B14F-4D97-AF65-F5344CB8AC3E}">
        <p14:creationId xmlns:p14="http://schemas.microsoft.com/office/powerpoint/2010/main" val="653630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Congestion Revenue Rights (CRR) – </a:t>
            </a:r>
            <a:r>
              <a:rPr lang="en-US" dirty="0">
                <a:solidFill>
                  <a:srgbClr val="C00000"/>
                </a:solidFill>
              </a:rPr>
              <a:t>March 2015</a:t>
            </a:r>
            <a:endParaRPr lang="en-US" b="1" dirty="0" smtClean="0"/>
          </a:p>
        </p:txBody>
      </p:sp>
      <p:sp>
        <p:nvSpPr>
          <p:cNvPr id="8" name="AutoShape 39"/>
          <p:cNvSpPr>
            <a:spLocks noChangeArrowheads="1"/>
          </p:cNvSpPr>
          <p:nvPr/>
        </p:nvSpPr>
        <p:spPr bwMode="auto">
          <a:xfrm>
            <a:off x="351089" y="673131"/>
            <a:ext cx="4897186" cy="5356194"/>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2364346870"/>
              </p:ext>
            </p:extLst>
          </p:nvPr>
        </p:nvGraphicFramePr>
        <p:xfrm>
          <a:off x="601973" y="744192"/>
          <a:ext cx="4408177" cy="5207306"/>
        </p:xfrm>
        <a:graphic>
          <a:graphicData uri="http://schemas.openxmlformats.org/drawingml/2006/table">
            <a:tbl>
              <a:tblPr/>
              <a:tblGrid>
                <a:gridCol w="3484252"/>
                <a:gridCol w="923925"/>
              </a:tblGrid>
              <a:tr h="3091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832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Annual Auction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($19.64)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Monthly Auction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($5.73)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09156">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Times New Roman" charset="0"/>
                          <a:cs typeface="Arial" charset="0"/>
                        </a:rPr>
                        <a:t>Total Auction Revenue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($25.37)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4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($19.34)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Short-Charges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 $0.32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($0.32)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Short-Charges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CRR Funding</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($19.34)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normalizeH="0" baseline="0" dirty="0" smtClean="0">
                        <a:ln>
                          <a:noFill/>
                        </a:ln>
                        <a:solidFill>
                          <a:srgbClr val="C00000"/>
                        </a:solidFill>
                        <a:effectLst/>
                        <a:latin typeface="Arial" charset="0"/>
                        <a:ea typeface="+mn-ea"/>
                        <a:cs typeface="+mn-cs"/>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normalizeH="0" baseline="0" dirty="0" smtClean="0">
                        <a:ln>
                          <a:noFill/>
                        </a:ln>
                        <a:solidFill>
                          <a:schemeClr val="tx1"/>
                        </a:solidFill>
                        <a:effectLst/>
                        <a:latin typeface="Arial" charset="0"/>
                        <a:ea typeface="+mn-ea"/>
                        <a:cs typeface="+mn-cs"/>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59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Point to Point Obligations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$17.60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59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($16.82)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Net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$0.78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6" name="TextBox 5"/>
          <p:cNvSpPr txBox="1"/>
          <p:nvPr/>
        </p:nvSpPr>
        <p:spPr>
          <a:xfrm>
            <a:off x="5438776" y="1047298"/>
            <a:ext cx="3400424" cy="1815882"/>
          </a:xfrm>
          <a:prstGeom prst="rect">
            <a:avLst/>
          </a:prstGeom>
          <a:noFill/>
          <a:ln w="19050">
            <a:solidFill>
              <a:srgbClr val="C00000"/>
            </a:solidFill>
          </a:ln>
        </p:spPr>
        <p:txBody>
          <a:bodyPr wrap="square" rtlCol="0">
            <a:spAutoFit/>
          </a:bodyPr>
          <a:lstStyle/>
          <a:p>
            <a:r>
              <a:rPr lang="en-US" sz="1400" dirty="0"/>
              <a:t>Congestion Revenue Rights </a:t>
            </a:r>
            <a:r>
              <a:rPr lang="en-US" sz="1400" dirty="0" smtClean="0"/>
              <a:t>settlement payments were </a:t>
            </a:r>
            <a:r>
              <a:rPr lang="en-US" sz="1400" dirty="0"/>
              <a:t>fully funded and excess funds were </a:t>
            </a:r>
            <a:r>
              <a:rPr lang="en-US" sz="1400" dirty="0" smtClean="0"/>
              <a:t>deposited into the CRR Balancing Account Fund.  </a:t>
            </a:r>
            <a:endParaRPr lang="en-US" sz="1400" dirty="0" smtClean="0">
              <a:solidFill>
                <a:srgbClr val="FF0000"/>
              </a:solidFill>
            </a:endParaRPr>
          </a:p>
          <a:p>
            <a:pPr lvl="1"/>
            <a:endParaRPr lang="en-US" sz="1400" dirty="0">
              <a:solidFill>
                <a:srgbClr val="FF0000"/>
              </a:solidFill>
            </a:endParaRPr>
          </a:p>
          <a:p>
            <a:r>
              <a:rPr lang="en-US" sz="1400" dirty="0" smtClean="0"/>
              <a:t>Point </a:t>
            </a:r>
            <a:r>
              <a:rPr lang="en-US" sz="1400" dirty="0"/>
              <a:t>to Point Obligations settled with a net </a:t>
            </a:r>
            <a:r>
              <a:rPr lang="en-US" sz="1400" dirty="0" smtClean="0"/>
              <a:t>charge of $</a:t>
            </a:r>
            <a:r>
              <a:rPr lang="en-US" sz="1400" dirty="0" smtClean="0">
                <a:latin typeface="Arial" charset="0"/>
              </a:rPr>
              <a:t>0.78</a:t>
            </a:r>
            <a:r>
              <a:rPr lang="en-US" sz="1400" dirty="0" smtClean="0"/>
              <a:t>M compared to a net payment of $</a:t>
            </a:r>
            <a:r>
              <a:rPr lang="en-US" sz="1400" dirty="0" smtClean="0">
                <a:latin typeface="Arial" charset="0"/>
              </a:rPr>
              <a:t>2.10</a:t>
            </a:r>
            <a:r>
              <a:rPr lang="en-US" sz="1400" dirty="0" smtClean="0"/>
              <a:t>M </a:t>
            </a:r>
            <a:r>
              <a:rPr lang="en-US" sz="1400" dirty="0"/>
              <a:t>last </a:t>
            </a:r>
            <a:r>
              <a:rPr lang="en-US" sz="1400" dirty="0" smtClean="0"/>
              <a:t>month.</a:t>
            </a:r>
          </a:p>
        </p:txBody>
      </p:sp>
    </p:spTree>
    <p:extLst>
      <p:ext uri="{BB962C8B-B14F-4D97-AF65-F5344CB8AC3E}">
        <p14:creationId xmlns:p14="http://schemas.microsoft.com/office/powerpoint/2010/main" val="1476817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CRR Balancing Account </a:t>
            </a:r>
            <a:r>
              <a:rPr lang="en-US" dirty="0"/>
              <a:t>Fund – </a:t>
            </a:r>
            <a:r>
              <a:rPr lang="en-US" dirty="0">
                <a:solidFill>
                  <a:srgbClr val="C00000"/>
                </a:solidFill>
              </a:rPr>
              <a:t>March 2015</a:t>
            </a:r>
            <a:endParaRPr lang="en-US" dirty="0"/>
          </a:p>
        </p:txBody>
      </p:sp>
      <p:grpSp>
        <p:nvGrpSpPr>
          <p:cNvPr id="9" name="Group 8"/>
          <p:cNvGrpSpPr/>
          <p:nvPr/>
        </p:nvGrpSpPr>
        <p:grpSpPr>
          <a:xfrm>
            <a:off x="1695673" y="809730"/>
            <a:ext cx="5502570" cy="2628014"/>
            <a:chOff x="823803" y="838200"/>
            <a:chExt cx="5502570" cy="2628014"/>
          </a:xfrm>
        </p:grpSpPr>
        <p:sp>
          <p:nvSpPr>
            <p:cNvPr id="7" name="AutoShape 39"/>
            <p:cNvSpPr>
              <a:spLocks noChangeArrowheads="1"/>
            </p:cNvSpPr>
            <p:nvPr/>
          </p:nvSpPr>
          <p:spPr bwMode="auto">
            <a:xfrm>
              <a:off x="823803" y="838200"/>
              <a:ext cx="5502570" cy="2628014"/>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5" name="Group 41"/>
            <p:cNvGraphicFramePr>
              <a:graphicFrameLocks/>
            </p:cNvGraphicFramePr>
            <p:nvPr>
              <p:extLst>
                <p:ext uri="{D42A27DB-BD31-4B8C-83A1-F6EECF244321}">
                  <p14:modId xmlns:p14="http://schemas.microsoft.com/office/powerpoint/2010/main" val="4151581949"/>
                </p:ext>
              </p:extLst>
            </p:nvPr>
          </p:nvGraphicFramePr>
          <p:xfrm>
            <a:off x="1001786" y="962131"/>
            <a:ext cx="5154465" cy="2402957"/>
          </p:xfrm>
          <a:graphic>
            <a:graphicData uri="http://schemas.openxmlformats.org/drawingml/2006/table">
              <a:tbl>
                <a:tblPr/>
                <a:tblGrid>
                  <a:gridCol w="3697805"/>
                  <a:gridCol w="1456660"/>
                </a:tblGrid>
                <a:tr h="3410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CRR Balancing Account Fund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946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Beginning Balance for the Month</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$3.86</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CRR Balancing Account Credit Total</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$3.12</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CRR PTP Option Award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$0.06</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Day-Ahead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($0.32)</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Total Fund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$6.72</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grpSp>
      <p:sp>
        <p:nvSpPr>
          <p:cNvPr id="10" name="TextBox 9"/>
          <p:cNvSpPr txBox="1"/>
          <p:nvPr/>
        </p:nvSpPr>
        <p:spPr>
          <a:xfrm>
            <a:off x="1435395" y="3842665"/>
            <a:ext cx="6188149" cy="1815882"/>
          </a:xfrm>
          <a:prstGeom prst="rect">
            <a:avLst/>
          </a:prstGeom>
          <a:noFill/>
          <a:ln w="19050">
            <a:solidFill>
              <a:srgbClr val="C00000"/>
            </a:solidFill>
          </a:ln>
        </p:spPr>
        <p:txBody>
          <a:bodyPr wrap="square" rtlCol="0">
            <a:spAutoFit/>
          </a:bodyPr>
          <a:lstStyle/>
          <a:p>
            <a:r>
              <a:rPr lang="en-US" sz="1400" dirty="0" smtClean="0"/>
              <a:t>ERCOT implemented the rolling CRR Balancing Account Fund beginning with Operating Month December 2014.  The month of March 2015 closed with $2,853,013  in excess Day-Ahead congestion rent which was deposited into the Fund.</a:t>
            </a:r>
          </a:p>
          <a:p>
            <a:endParaRPr lang="en-US" sz="1400" dirty="0"/>
          </a:p>
          <a:p>
            <a:r>
              <a:rPr lang="en-US" sz="1400" dirty="0" smtClean="0"/>
              <a:t>As of March 2015, the amount available in the CRR Balancing Account Fund is $6,717,548. </a:t>
            </a:r>
          </a:p>
          <a:p>
            <a:endParaRPr lang="en-US" sz="1400" dirty="0"/>
          </a:p>
        </p:txBody>
      </p:sp>
    </p:spTree>
    <p:extLst>
      <p:ext uri="{BB962C8B-B14F-4D97-AF65-F5344CB8AC3E}">
        <p14:creationId xmlns:p14="http://schemas.microsoft.com/office/powerpoint/2010/main" val="2959121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Revenue Neutrality – </a:t>
            </a:r>
            <a:r>
              <a:rPr lang="en-US" dirty="0">
                <a:solidFill>
                  <a:srgbClr val="C00000"/>
                </a:solidFill>
              </a:rPr>
              <a:t>March 2015</a:t>
            </a:r>
            <a:endParaRPr lang="en-US" dirty="0" smtClean="0"/>
          </a:p>
        </p:txBody>
      </p:sp>
      <p:sp>
        <p:nvSpPr>
          <p:cNvPr id="8" name="AutoShape 39"/>
          <p:cNvSpPr>
            <a:spLocks noChangeArrowheads="1"/>
          </p:cNvSpPr>
          <p:nvPr/>
        </p:nvSpPr>
        <p:spPr bwMode="auto">
          <a:xfrm>
            <a:off x="352425" y="838200"/>
            <a:ext cx="6858000" cy="27432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958453674"/>
              </p:ext>
            </p:extLst>
          </p:nvPr>
        </p:nvGraphicFramePr>
        <p:xfrm>
          <a:off x="504825" y="914400"/>
          <a:ext cx="6477000" cy="2519658"/>
        </p:xfrm>
        <a:graphic>
          <a:graphicData uri="http://schemas.openxmlformats.org/drawingml/2006/table">
            <a:tbl>
              <a:tblPr/>
              <a:tblGrid>
                <a:gridCol w="5608134"/>
                <a:gridCol w="868866"/>
              </a:tblGrid>
              <a:tr h="299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Revenue Neutrality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52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Real-Time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($16.82)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Real-Time Point to Point Options and Options with Refund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Real-Time Energy Imbalance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$21.10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Real-Time Congestion from Self-Schedules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DC Tie &amp; Block Load Transfer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($6.18)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charset="0"/>
                          <a:cs typeface="Arial" charset="0"/>
                        </a:rPr>
                        <a:t>Charge to Load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TextBox 9"/>
          <p:cNvSpPr txBox="1"/>
          <p:nvPr/>
        </p:nvSpPr>
        <p:spPr>
          <a:xfrm>
            <a:off x="304800" y="3810000"/>
            <a:ext cx="4472948" cy="1600438"/>
          </a:xfrm>
          <a:prstGeom prst="rect">
            <a:avLst/>
          </a:prstGeom>
          <a:noFill/>
          <a:ln w="19050">
            <a:solidFill>
              <a:srgbClr val="C00000"/>
            </a:solidFill>
          </a:ln>
        </p:spPr>
        <p:txBody>
          <a:bodyPr wrap="square" rtlCol="0">
            <a:spAutoFit/>
          </a:bodyPr>
          <a:lstStyle/>
          <a:p>
            <a:r>
              <a:rPr lang="en-US" sz="1400" dirty="0" smtClean="0"/>
              <a:t>Revenue Neutrality </a:t>
            </a:r>
            <a:r>
              <a:rPr lang="en-US" sz="1400" dirty="0"/>
              <a:t>charges to load </a:t>
            </a:r>
            <a:r>
              <a:rPr lang="en-US" sz="1400" dirty="0" smtClean="0"/>
              <a:t>increased compared </a:t>
            </a:r>
            <a:r>
              <a:rPr lang="en-US" sz="1400" dirty="0"/>
              <a:t>to </a:t>
            </a:r>
            <a:r>
              <a:rPr lang="en-US" sz="1400" dirty="0" smtClean="0"/>
              <a:t>last month and decreased compared to March 2014. </a:t>
            </a:r>
            <a:endParaRPr lang="en-US" sz="1400" dirty="0"/>
          </a:p>
          <a:p>
            <a:endParaRPr lang="en-US" sz="1400" dirty="0" smtClean="0"/>
          </a:p>
          <a:p>
            <a:r>
              <a:rPr lang="en-US" sz="1400" dirty="0" smtClean="0"/>
              <a:t>March 2015 </a:t>
            </a:r>
            <a:r>
              <a:rPr lang="en-US" sz="1400" dirty="0"/>
              <a:t>was a </a:t>
            </a:r>
            <a:r>
              <a:rPr lang="en-US" sz="1400" dirty="0" smtClean="0"/>
              <a:t>charge of $2.08M</a:t>
            </a:r>
            <a:r>
              <a:rPr lang="en-US" sz="1400" dirty="0"/>
              <a:t>, compared to: </a:t>
            </a:r>
          </a:p>
          <a:p>
            <a:pPr marL="285750" lvl="0" indent="-285750">
              <a:buFont typeface="Arial" pitchFamily="34" charset="0"/>
              <a:buChar char="•"/>
            </a:pPr>
            <a:r>
              <a:rPr lang="en-US" sz="1400" dirty="0" smtClean="0"/>
              <a:t>$0.21M </a:t>
            </a:r>
            <a:r>
              <a:rPr lang="en-US" sz="1400" dirty="0"/>
              <a:t>charge </a:t>
            </a:r>
            <a:r>
              <a:rPr lang="en-US" sz="1400" dirty="0" smtClean="0"/>
              <a:t>in February 2015</a:t>
            </a:r>
            <a:endParaRPr lang="en-US" sz="1400" dirty="0"/>
          </a:p>
          <a:p>
            <a:pPr marL="285750" indent="-285750">
              <a:buFont typeface="Arial" pitchFamily="34" charset="0"/>
              <a:buChar char="•"/>
            </a:pPr>
            <a:r>
              <a:rPr lang="en-US" sz="1400" dirty="0" smtClean="0"/>
              <a:t>$12.61M charge in March 2014</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265" y="3765569"/>
            <a:ext cx="3949230" cy="217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805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Real Time Ancillary Service Imbalance (ORDC</a:t>
            </a:r>
            <a:r>
              <a:rPr lang="en-US" sz="2000" dirty="0"/>
              <a:t>) –</a:t>
            </a:r>
            <a:r>
              <a:rPr lang="en-US" sz="2000" dirty="0" smtClean="0">
                <a:solidFill>
                  <a:srgbClr val="C00000"/>
                </a:solidFill>
              </a:rPr>
              <a:t> </a:t>
            </a:r>
            <a:r>
              <a:rPr lang="en-US" sz="2000" dirty="0">
                <a:solidFill>
                  <a:srgbClr val="C00000"/>
                </a:solidFill>
              </a:rPr>
              <a:t>March 2015</a:t>
            </a:r>
            <a:endParaRPr lang="en-US" sz="2000" dirty="0"/>
          </a:p>
        </p:txBody>
      </p:sp>
      <p:sp>
        <p:nvSpPr>
          <p:cNvPr id="5" name="AutoShape 39"/>
          <p:cNvSpPr>
            <a:spLocks noChangeArrowheads="1"/>
          </p:cNvSpPr>
          <p:nvPr/>
        </p:nvSpPr>
        <p:spPr bwMode="auto">
          <a:xfrm>
            <a:off x="1531088" y="925441"/>
            <a:ext cx="5667153" cy="15240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6" name="Group 41"/>
          <p:cNvGraphicFramePr>
            <a:graphicFrameLocks/>
          </p:cNvGraphicFramePr>
          <p:nvPr>
            <p:extLst>
              <p:ext uri="{D42A27DB-BD31-4B8C-83A1-F6EECF244321}">
                <p14:modId xmlns:p14="http://schemas.microsoft.com/office/powerpoint/2010/main" val="2143380416"/>
              </p:ext>
            </p:extLst>
          </p:nvPr>
        </p:nvGraphicFramePr>
        <p:xfrm>
          <a:off x="1531089" y="1065301"/>
          <a:ext cx="5507664" cy="1244279"/>
        </p:xfrm>
        <a:graphic>
          <a:graphicData uri="http://schemas.openxmlformats.org/drawingml/2006/table">
            <a:tbl>
              <a:tblPr/>
              <a:tblGrid>
                <a:gridCol w="4231758"/>
                <a:gridCol w="1275906"/>
              </a:tblGrid>
              <a:tr h="3249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Real Time Ancillary Service Imbalance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Thousands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Real-Time AS Imbalance Payment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($297.99)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Load Allocated AS Imbalance Revenue Neutrality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 $297.97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Arial" charset="0"/>
                          <a:ea typeface="+mn-ea"/>
                          <a:cs typeface="+mn-cs"/>
                        </a:rPr>
                        <a:t> </a:t>
                      </a:r>
                      <a:r>
                        <a:rPr kumimoji="0" lang="en-US" sz="1050" b="0" i="0" u="none" strike="noStrike" kern="1200" cap="none" normalizeH="0" baseline="0" dirty="0" smtClean="0">
                          <a:ln>
                            <a:noFill/>
                          </a:ln>
                          <a:solidFill>
                            <a:srgbClr val="000000"/>
                          </a:solidFill>
                          <a:effectLst/>
                          <a:latin typeface="Arial" charset="0"/>
                          <a:ea typeface="+mn-ea"/>
                          <a:cs typeface="+mn-cs"/>
                        </a:rPr>
                        <a:t>$297.97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TextBox 6"/>
          <p:cNvSpPr txBox="1"/>
          <p:nvPr/>
        </p:nvSpPr>
        <p:spPr>
          <a:xfrm>
            <a:off x="2128190" y="2662451"/>
            <a:ext cx="4472948" cy="3323987"/>
          </a:xfrm>
          <a:prstGeom prst="rect">
            <a:avLst/>
          </a:prstGeom>
          <a:noFill/>
          <a:ln w="19050">
            <a:solidFill>
              <a:srgbClr val="C00000"/>
            </a:solidFill>
          </a:ln>
        </p:spPr>
        <p:txBody>
          <a:bodyPr wrap="square" rtlCol="0">
            <a:spAutoFit/>
          </a:bodyPr>
          <a:lstStyle/>
          <a:p>
            <a:r>
              <a:rPr lang="en-US" sz="1400" dirty="0" smtClean="0"/>
              <a:t>Real-Time Ancillary Service Imbalance Settlements increased from February 2015 to March 2015. Total payments for the month of March 2015 were $297,972 compared to a payment of $175,814 </a:t>
            </a:r>
            <a:r>
              <a:rPr lang="en-US" sz="1400" dirty="0"/>
              <a:t>in </a:t>
            </a:r>
            <a:r>
              <a:rPr lang="en-US" sz="1400" dirty="0" smtClean="0"/>
              <a:t>February 2015. </a:t>
            </a:r>
          </a:p>
          <a:p>
            <a:endParaRPr lang="en-US" sz="1400" dirty="0"/>
          </a:p>
          <a:p>
            <a:r>
              <a:rPr lang="en-US" sz="1400" dirty="0" smtClean="0"/>
              <a:t>8 of the 31 days in March had settlement dollars equal to $0 for the day.</a:t>
            </a:r>
          </a:p>
          <a:p>
            <a:endParaRPr lang="en-US" sz="1400" dirty="0"/>
          </a:p>
          <a:p>
            <a:r>
              <a:rPr lang="en-US" sz="1400" dirty="0" smtClean="0"/>
              <a:t>All days were settled as a net credit to QSEs representing generation and as a charge to QSEs representing load.</a:t>
            </a:r>
          </a:p>
          <a:p>
            <a:endParaRPr lang="en-US" sz="1400" dirty="0"/>
          </a:p>
          <a:p>
            <a:r>
              <a:rPr lang="en-US" sz="1400" dirty="0" smtClean="0"/>
              <a:t>The highest settlement occurred on March 1</a:t>
            </a:r>
            <a:r>
              <a:rPr lang="en-US" sz="1400" baseline="30000" dirty="0" smtClean="0"/>
              <a:t>st</a:t>
            </a:r>
            <a:r>
              <a:rPr lang="en-US" sz="1400" dirty="0" smtClean="0"/>
              <a:t>.  The total Real Time Ancillary Service Imbalance payments on that day were $84,723.</a:t>
            </a:r>
          </a:p>
        </p:txBody>
      </p:sp>
    </p:spTree>
    <p:extLst>
      <p:ext uri="{BB962C8B-B14F-4D97-AF65-F5344CB8AC3E}">
        <p14:creationId xmlns:p14="http://schemas.microsoft.com/office/powerpoint/2010/main" val="240502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lstStyle/>
          <a:p>
            <a:r>
              <a:rPr lang="en-US" sz="1800" dirty="0">
                <a:solidFill>
                  <a:srgbClr val="000000"/>
                </a:solidFill>
              </a:rPr>
              <a:t>Daily Peak Demand: Hourly Average Actual vs. Forecast, Wind Day-Ahead COPs &amp; </a:t>
            </a:r>
            <a:r>
              <a:rPr lang="en-US" sz="1800" dirty="0" smtClean="0">
                <a:solidFill>
                  <a:srgbClr val="000000"/>
                </a:solidFill>
              </a:rPr>
              <a:t>On-line </a:t>
            </a:r>
            <a:r>
              <a:rPr lang="en-US" sz="1800" dirty="0">
                <a:solidFill>
                  <a:srgbClr val="000000"/>
                </a:solidFill>
              </a:rPr>
              <a:t>Capacity at Peak – </a:t>
            </a:r>
            <a:r>
              <a:rPr lang="en-US" sz="1800" dirty="0" smtClean="0">
                <a:solidFill>
                  <a:srgbClr val="C00000"/>
                </a:solidFill>
              </a:rPr>
              <a:t>March 2015</a:t>
            </a:r>
            <a:endParaRPr lang="en-US" sz="1800" dirty="0"/>
          </a:p>
        </p:txBody>
      </p:sp>
      <p:pic>
        <p:nvPicPr>
          <p:cNvPr id="5" name="Picture 4"/>
          <p:cNvPicPr>
            <a:picLocks noChangeAspect="1"/>
          </p:cNvPicPr>
          <p:nvPr/>
        </p:nvPicPr>
        <p:blipFill>
          <a:blip r:embed="rId3"/>
          <a:stretch>
            <a:fillRect/>
          </a:stretch>
        </p:blipFill>
        <p:spPr>
          <a:xfrm>
            <a:off x="280044" y="706055"/>
            <a:ext cx="8583912" cy="5463251"/>
          </a:xfrm>
          <a:prstGeom prst="rect">
            <a:avLst/>
          </a:prstGeom>
        </p:spPr>
      </p:pic>
    </p:spTree>
    <p:extLst>
      <p:ext uri="{BB962C8B-B14F-4D97-AF65-F5344CB8AC3E}">
        <p14:creationId xmlns:p14="http://schemas.microsoft.com/office/powerpoint/2010/main" val="228139045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Net Allocation to Load – </a:t>
            </a:r>
            <a:r>
              <a:rPr lang="en-US" dirty="0">
                <a:solidFill>
                  <a:srgbClr val="C00000"/>
                </a:solidFill>
              </a:rPr>
              <a:t>March 2015</a:t>
            </a:r>
            <a:endParaRPr lang="en-US" dirty="0" smtClean="0"/>
          </a:p>
        </p:txBody>
      </p:sp>
      <p:sp>
        <p:nvSpPr>
          <p:cNvPr id="8" name="AutoShape 39"/>
          <p:cNvSpPr>
            <a:spLocks noChangeArrowheads="1"/>
          </p:cNvSpPr>
          <p:nvPr/>
        </p:nvSpPr>
        <p:spPr bwMode="auto">
          <a:xfrm>
            <a:off x="285750" y="686238"/>
            <a:ext cx="4371866" cy="5342421"/>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3972965448"/>
              </p:ext>
            </p:extLst>
          </p:nvPr>
        </p:nvGraphicFramePr>
        <p:xfrm>
          <a:off x="366104" y="801424"/>
          <a:ext cx="4211158" cy="5062559"/>
        </p:xfrm>
        <a:graphic>
          <a:graphicData uri="http://schemas.openxmlformats.org/drawingml/2006/table">
            <a:tbl>
              <a:tblPr/>
              <a:tblGrid>
                <a:gridCol w="3349920"/>
                <a:gridCol w="861238"/>
              </a:tblGrid>
              <a:tr h="297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Market-Based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289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CRR Auction Revenue Disbursement </a:t>
                      </a: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Settlement</a:t>
                      </a:r>
                      <a:endParaRPr kumimoji="0" lang="en-US" sz="1050" b="1" i="0" u="none" strike="noStrike" cap="none" normalizeH="0" baseline="0" dirty="0" smtClean="0">
                        <a:ln>
                          <a:noFill/>
                        </a:ln>
                        <a:solidFill>
                          <a:srgbClr val="000000"/>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($25.37)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Balancing Account Proceeds </a:t>
                      </a: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Settlement</a:t>
                      </a:r>
                      <a:endParaRPr kumimoji="0" lang="en-US" sz="105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Net Reliability Unit Commitment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Ancillary Services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$34.23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22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Reliability Must Run Settlement (incl. RMR for Capacity)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Revenue Neutrality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$2.08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Emergency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$0.08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71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Base Point Deviation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($0.21)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25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ORDC Settlement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$0.30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7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Total</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$11.11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685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Fee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45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ERCOT Administrative Fee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$11.80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718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7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77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Net Allocated to Load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$22.91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Rectangle 6"/>
          <p:cNvSpPr/>
          <p:nvPr/>
        </p:nvSpPr>
        <p:spPr>
          <a:xfrm>
            <a:off x="4800599" y="838200"/>
            <a:ext cx="4038601" cy="1815882"/>
          </a:xfrm>
          <a:prstGeom prst="rect">
            <a:avLst/>
          </a:prstGeom>
          <a:noFill/>
          <a:ln w="19050">
            <a:solidFill>
              <a:srgbClr val="C00000"/>
            </a:solidFill>
          </a:ln>
        </p:spPr>
        <p:txBody>
          <a:bodyPr wrap="square">
            <a:spAutoFit/>
          </a:bodyPr>
          <a:lstStyle/>
          <a:p>
            <a:r>
              <a:rPr lang="en-US" sz="1400" dirty="0" smtClean="0"/>
              <a:t>The charge for the net allocation to </a:t>
            </a:r>
            <a:r>
              <a:rPr lang="en-US" sz="1400" dirty="0"/>
              <a:t>Load </a:t>
            </a:r>
            <a:r>
              <a:rPr lang="en-US" sz="1400" dirty="0" smtClean="0"/>
              <a:t>increased from </a:t>
            </a:r>
            <a:r>
              <a:rPr lang="en-US" sz="1400" dirty="0"/>
              <a:t>last </a:t>
            </a:r>
            <a:r>
              <a:rPr lang="en-US" sz="1400" dirty="0" smtClean="0"/>
              <a:t>month and decreased from March of 2014.</a:t>
            </a:r>
            <a:br>
              <a:rPr lang="en-US" sz="1400" dirty="0" smtClean="0"/>
            </a:br>
            <a:endParaRPr lang="en-US" sz="1400" dirty="0" smtClean="0"/>
          </a:p>
          <a:p>
            <a:r>
              <a:rPr lang="en-US" sz="1400" dirty="0" smtClean="0"/>
              <a:t>March 2015 </a:t>
            </a:r>
            <a:r>
              <a:rPr lang="en-US" sz="1400" dirty="0"/>
              <a:t>was a </a:t>
            </a:r>
            <a:r>
              <a:rPr lang="en-US" sz="1400" dirty="0" smtClean="0"/>
              <a:t>charge of $22.91M</a:t>
            </a:r>
            <a:r>
              <a:rPr lang="en-US" sz="1400" dirty="0"/>
              <a:t>, compared to: </a:t>
            </a:r>
            <a:endParaRPr lang="en-US" sz="1400" dirty="0" smtClean="0"/>
          </a:p>
          <a:p>
            <a:pPr marL="285750" indent="-285750">
              <a:buFont typeface="Arial" pitchFamily="34" charset="0"/>
              <a:buChar char="•"/>
            </a:pPr>
            <a:r>
              <a:rPr lang="en-US" sz="1400" dirty="0"/>
              <a:t>A </a:t>
            </a:r>
            <a:r>
              <a:rPr lang="en-US" sz="1400" dirty="0" smtClean="0"/>
              <a:t>charge of $10.40M </a:t>
            </a:r>
            <a:r>
              <a:rPr lang="en-US" sz="1400" dirty="0"/>
              <a:t>in </a:t>
            </a:r>
            <a:r>
              <a:rPr lang="en-US" sz="1400" dirty="0" smtClean="0"/>
              <a:t>February 2015</a:t>
            </a:r>
          </a:p>
          <a:p>
            <a:pPr marL="285750" indent="-285750">
              <a:buFont typeface="Arial" pitchFamily="34" charset="0"/>
              <a:buChar char="•"/>
            </a:pPr>
            <a:r>
              <a:rPr lang="en-US" sz="1400" dirty="0" smtClean="0"/>
              <a:t>A charge of $59.27M in March 2014 </a:t>
            </a:r>
            <a:endParaRPr lang="en-US" sz="14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357448"/>
            <a:ext cx="4026169" cy="220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53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pPr>
              <a:defRPr/>
            </a:pPr>
            <a:r>
              <a:rPr lang="en-US" dirty="0"/>
              <a:t>Advanced Meter Settlement Impacts – </a:t>
            </a:r>
            <a:r>
              <a:rPr lang="en-US" dirty="0" smtClean="0">
                <a:solidFill>
                  <a:srgbClr val="C00000"/>
                </a:solidFill>
              </a:rPr>
              <a:t>March 2015</a:t>
            </a:r>
            <a:endParaRPr lang="en-US" dirty="0">
              <a:solidFill>
                <a:srgbClr val="C00000"/>
              </a:solidFill>
            </a:endParaRPr>
          </a:p>
        </p:txBody>
      </p:sp>
      <p:sp>
        <p:nvSpPr>
          <p:cNvPr id="3" name="TextBox 2"/>
          <p:cNvSpPr txBox="1"/>
          <p:nvPr/>
        </p:nvSpPr>
        <p:spPr>
          <a:xfrm>
            <a:off x="6168024" y="1283299"/>
            <a:ext cx="2690248" cy="830997"/>
          </a:xfrm>
          <a:prstGeom prst="rect">
            <a:avLst/>
          </a:prstGeom>
          <a:noFill/>
          <a:ln w="19050">
            <a:solidFill>
              <a:srgbClr val="C00000"/>
            </a:solidFill>
          </a:ln>
        </p:spPr>
        <p:txBody>
          <a:bodyPr wrap="square" rtlCol="0">
            <a:spAutoFit/>
          </a:bodyPr>
          <a:lstStyle/>
          <a:p>
            <a:r>
              <a:rPr lang="en-US" sz="1600" dirty="0" smtClean="0"/>
              <a:t>March 2015: At month end, settling 6.7M </a:t>
            </a:r>
            <a:r>
              <a:rPr lang="en-US" sz="1600" dirty="0"/>
              <a:t>ESIIDs using Advanced Meter data. </a:t>
            </a:r>
          </a:p>
        </p:txBody>
      </p:sp>
      <p:sp>
        <p:nvSpPr>
          <p:cNvPr id="4" name="TextBox 3"/>
          <p:cNvSpPr txBox="1"/>
          <p:nvPr/>
        </p:nvSpPr>
        <p:spPr>
          <a:xfrm>
            <a:off x="253950" y="3946989"/>
            <a:ext cx="2820218" cy="1323439"/>
          </a:xfrm>
          <a:prstGeom prst="rect">
            <a:avLst/>
          </a:prstGeom>
          <a:noFill/>
          <a:ln w="19050">
            <a:solidFill>
              <a:srgbClr val="C00000"/>
            </a:solidFill>
          </a:ln>
        </p:spPr>
        <p:txBody>
          <a:bodyPr wrap="square" rtlCol="0">
            <a:spAutoFit/>
          </a:bodyPr>
          <a:lstStyle/>
          <a:p>
            <a:r>
              <a:rPr lang="en-US" sz="1600" dirty="0" smtClean="0"/>
              <a:t>March 2015: 98.4% </a:t>
            </a:r>
            <a:r>
              <a:rPr lang="en-US" sz="1600" dirty="0"/>
              <a:t>of the load in ERCOT is settled with 15-min interval data (AMS, Competitive IDR, and NOIE IDR). </a:t>
            </a:r>
          </a:p>
        </p:txBody>
      </p:sp>
      <p:pic>
        <p:nvPicPr>
          <p:cNvPr id="1027"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843" y="3448050"/>
            <a:ext cx="57424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27" y="666750"/>
            <a:ext cx="57424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04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274393"/>
            <a:ext cx="8444685" cy="461665"/>
          </a:xfrm>
        </p:spPr>
        <p:txBody>
          <a:bodyPr/>
          <a:lstStyle/>
          <a:p>
            <a:r>
              <a:rPr lang="en-US" sz="2000" dirty="0"/>
              <a:t>ERCOT Wide Load Volumes by Meter Type – INITIAL Settlement – </a:t>
            </a:r>
            <a:r>
              <a:rPr lang="en-US" sz="2000" dirty="0" smtClean="0">
                <a:solidFill>
                  <a:srgbClr val="C00000"/>
                </a:solidFill>
              </a:rPr>
              <a:t>March 2015</a:t>
            </a:r>
            <a:r>
              <a:rPr lang="en-US" sz="1400" dirty="0">
                <a:solidFill>
                  <a:srgbClr val="C00000"/>
                </a:solidFill>
              </a:rPr>
              <a:t/>
            </a:r>
            <a:br>
              <a:rPr lang="en-US" sz="1400" dirty="0">
                <a:solidFill>
                  <a:srgbClr val="C00000"/>
                </a:solidFill>
              </a:rPr>
            </a:br>
            <a:endParaRPr lang="en-US" dirty="0"/>
          </a:p>
        </p:txBody>
      </p:sp>
      <p:pic>
        <p:nvPicPr>
          <p:cNvPr id="205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74" y="715930"/>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048" y="715930"/>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74" y="3313406"/>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048" y="3313406"/>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18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a:defRPr/>
            </a:pPr>
            <a:r>
              <a:rPr lang="en-US" sz="2200" b="1" dirty="0" smtClean="0"/>
              <a:t>Retail Transaction Volumes – Summary – </a:t>
            </a:r>
            <a:r>
              <a:rPr lang="en-US" sz="2200" dirty="0" smtClean="0">
                <a:solidFill>
                  <a:srgbClr val="C00000"/>
                </a:solidFill>
              </a:rPr>
              <a:t>March </a:t>
            </a:r>
            <a:r>
              <a:rPr lang="en-US" sz="2200" b="1" dirty="0" smtClean="0">
                <a:solidFill>
                  <a:srgbClr val="C00000"/>
                </a:solidFill>
              </a:rPr>
              <a:t>2015</a:t>
            </a:r>
            <a:endParaRPr lang="en-US" sz="2200" b="1" dirty="0">
              <a:solidFill>
                <a:srgbClr val="C00000"/>
              </a:solidFill>
            </a:endParaRPr>
          </a:p>
        </p:txBody>
      </p:sp>
      <p:sp>
        <p:nvSpPr>
          <p:cNvPr id="59" name="AutoShape 39"/>
          <p:cNvSpPr>
            <a:spLocks noChangeArrowheads="1"/>
          </p:cNvSpPr>
          <p:nvPr/>
        </p:nvSpPr>
        <p:spPr bwMode="auto">
          <a:xfrm>
            <a:off x="266700" y="971550"/>
            <a:ext cx="8610600" cy="47244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109" name="Group 41"/>
          <p:cNvGraphicFramePr>
            <a:graphicFrameLocks/>
          </p:cNvGraphicFramePr>
          <p:nvPr>
            <p:extLst>
              <p:ext uri="{D42A27DB-BD31-4B8C-83A1-F6EECF244321}">
                <p14:modId xmlns:p14="http://schemas.microsoft.com/office/powerpoint/2010/main" val="3435117613"/>
              </p:ext>
            </p:extLst>
          </p:nvPr>
        </p:nvGraphicFramePr>
        <p:xfrm>
          <a:off x="638175" y="1117071"/>
          <a:ext cx="7904567" cy="3989024"/>
        </p:xfrm>
        <a:graphic>
          <a:graphicData uri="http://schemas.openxmlformats.org/drawingml/2006/table">
            <a:tbl>
              <a:tblPr/>
              <a:tblGrid>
                <a:gridCol w="2676525"/>
                <a:gridCol w="1209675"/>
                <a:gridCol w="1362075"/>
                <a:gridCol w="1304925"/>
                <a:gridCol w="1351367"/>
              </a:tblGrid>
              <a:tr h="4267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charset="0"/>
                        </a:rPr>
                        <a:t>Year-To-Date</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charset="0"/>
                        </a:rPr>
                        <a:t>Transactions Received</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909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C00000"/>
                          </a:solidFill>
                          <a:effectLst/>
                          <a:latin typeface="Arial" charset="0"/>
                        </a:rPr>
                        <a:t>Transaction Type</a:t>
                      </a:r>
                      <a:endParaRPr kumimoji="0" lang="en-US" sz="120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March 2015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March 2014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March 2015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March 2014</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4116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Switches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b="0" dirty="0" smtClean="0"/>
                        <a:t>226,276</a:t>
                      </a:r>
                      <a:endParaRPr lang="en-US" sz="1050" b="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251,970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79,997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93,887</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Acquisition</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Move - Ins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611,740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629,943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215,950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214,724</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267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Move - Outs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ea typeface="Times New Roman" charset="0"/>
                          <a:cs typeface="Arial" charset="0"/>
                        </a:rPr>
                        <a:t>301,956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310,967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108,859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107,266</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3327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Continuous Service Agreements (CSA)</a:t>
                      </a:r>
                      <a:endParaRPr kumimoji="0" lang="en-US" sz="900" b="0" i="0" u="none" strike="noStrike" cap="none" normalizeH="0" baseline="0" dirty="0" smtClean="0">
                        <a:ln>
                          <a:noFill/>
                        </a:ln>
                        <a:solidFill>
                          <a:srgbClr val="000000"/>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ea typeface="Times New Roman" charset="0"/>
                          <a:cs typeface="Arial" charset="0"/>
                        </a:rPr>
                        <a:t>120,383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146,277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44,577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70,310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285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Mass Transitions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charset="0"/>
                          <a:ea typeface="Times New Roman" charset="0"/>
                          <a:cs typeface="Arial" charset="0"/>
                        </a:rPr>
                        <a:t>Total </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1,260,355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1,339,157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449,383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486,187</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3327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lang="en-US" sz="1200" b="1" dirty="0" smtClean="0">
                        <a:solidFill>
                          <a:srgbClr val="C00000"/>
                        </a:solidFill>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2598846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sz="2200" dirty="0"/>
              <a:t>Retail Transaction Volumes – Summary – </a:t>
            </a:r>
            <a:r>
              <a:rPr lang="en-US" sz="2200" dirty="0" smtClean="0">
                <a:solidFill>
                  <a:srgbClr val="C00000"/>
                </a:solidFill>
              </a:rPr>
              <a:t>March 2015</a:t>
            </a:r>
            <a:endParaRPr lang="en-US" sz="2200" dirty="0"/>
          </a:p>
        </p:txBody>
      </p:sp>
      <p:sp>
        <p:nvSpPr>
          <p:cNvPr id="8" name="Text Box 7"/>
          <p:cNvSpPr txBox="1">
            <a:spLocks noChangeArrowheads="1"/>
          </p:cNvSpPr>
          <p:nvPr/>
        </p:nvSpPr>
        <p:spPr bwMode="auto">
          <a:xfrm>
            <a:off x="1219200" y="609600"/>
            <a:ext cx="1981200" cy="630942"/>
          </a:xfrm>
          <a:prstGeom prst="rect">
            <a:avLst/>
          </a:prstGeom>
          <a:noFill/>
          <a:ln w="9525">
            <a:noFill/>
            <a:miter lim="800000"/>
            <a:headEnd/>
            <a:tailEnd/>
          </a:ln>
        </p:spPr>
        <p:txBody>
          <a:bodyPr wrap="square">
            <a:spAutoFit/>
          </a:bodyPr>
          <a:lstStyle/>
          <a:p>
            <a:pPr algn="ctr">
              <a:spcBef>
                <a:spcPct val="50000"/>
              </a:spcBef>
            </a:pPr>
            <a:r>
              <a:rPr lang="en-US" sz="1400" b="1" dirty="0" smtClean="0">
                <a:latin typeface="Calibri" pitchFamily="34" charset="0"/>
              </a:rPr>
              <a:t>Switches/Acquisitions</a:t>
            </a:r>
          </a:p>
          <a:p>
            <a:pPr algn="ctr">
              <a:spcBef>
                <a:spcPct val="50000"/>
              </a:spcBef>
            </a:pPr>
            <a:endParaRPr lang="en-US" sz="1400" b="1" dirty="0">
              <a:latin typeface="Calibri" pitchFamily="34" charset="0"/>
            </a:endParaRPr>
          </a:p>
        </p:txBody>
      </p:sp>
      <p:sp>
        <p:nvSpPr>
          <p:cNvPr id="10" name="Text Box 9"/>
          <p:cNvSpPr txBox="1">
            <a:spLocks noChangeArrowheads="1"/>
          </p:cNvSpPr>
          <p:nvPr/>
        </p:nvSpPr>
        <p:spPr bwMode="auto">
          <a:xfrm>
            <a:off x="6248400" y="640808"/>
            <a:ext cx="1143000"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Move-Ins</a:t>
            </a:r>
          </a:p>
        </p:txBody>
      </p:sp>
      <p:sp>
        <p:nvSpPr>
          <p:cNvPr id="11" name="Text Box 11"/>
          <p:cNvSpPr txBox="1">
            <a:spLocks noChangeArrowheads="1"/>
          </p:cNvSpPr>
          <p:nvPr/>
        </p:nvSpPr>
        <p:spPr bwMode="auto">
          <a:xfrm>
            <a:off x="1676400" y="3371850"/>
            <a:ext cx="1371600"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Move-Outs</a:t>
            </a:r>
          </a:p>
        </p:txBody>
      </p:sp>
      <p:sp>
        <p:nvSpPr>
          <p:cNvPr id="12" name="Text Box 13"/>
          <p:cNvSpPr txBox="1">
            <a:spLocks noChangeArrowheads="1"/>
          </p:cNvSpPr>
          <p:nvPr/>
        </p:nvSpPr>
        <p:spPr bwMode="auto">
          <a:xfrm>
            <a:off x="5867400" y="3362325"/>
            <a:ext cx="1971675"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Mass Transition</a:t>
            </a:r>
          </a:p>
        </p:txBody>
      </p:sp>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236" y="3667125"/>
            <a:ext cx="3776507" cy="2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7" y="945608"/>
            <a:ext cx="3667106" cy="235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236" y="945608"/>
            <a:ext cx="3776507" cy="235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17" y="3667125"/>
            <a:ext cx="3667106" cy="2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602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sz="2200" dirty="0"/>
              <a:t>Retail Performance Measures – Switch – </a:t>
            </a:r>
            <a:r>
              <a:rPr lang="en-US" sz="2200" dirty="0" smtClean="0">
                <a:solidFill>
                  <a:srgbClr val="C00000"/>
                </a:solidFill>
              </a:rPr>
              <a:t>March 2015</a:t>
            </a:r>
            <a:endParaRPr lang="en-US" sz="2200" dirty="0"/>
          </a:p>
        </p:txBody>
      </p:sp>
      <p:sp>
        <p:nvSpPr>
          <p:cNvPr id="10" name="Text Box 7"/>
          <p:cNvSpPr txBox="1">
            <a:spLocks noChangeArrowheads="1"/>
          </p:cNvSpPr>
          <p:nvPr/>
        </p:nvSpPr>
        <p:spPr bwMode="auto">
          <a:xfrm>
            <a:off x="17526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11" name="Text Box 9"/>
          <p:cNvSpPr txBox="1">
            <a:spLocks noChangeArrowheads="1"/>
          </p:cNvSpPr>
          <p:nvPr/>
        </p:nvSpPr>
        <p:spPr bwMode="auto">
          <a:xfrm>
            <a:off x="62484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12" name="Text Box 11"/>
          <p:cNvSpPr txBox="1">
            <a:spLocks noChangeArrowheads="1"/>
          </p:cNvSpPr>
          <p:nvPr/>
        </p:nvSpPr>
        <p:spPr bwMode="auto">
          <a:xfrm>
            <a:off x="1676400" y="3333750"/>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13" name="Text Box 13"/>
          <p:cNvSpPr txBox="1">
            <a:spLocks noChangeArrowheads="1"/>
          </p:cNvSpPr>
          <p:nvPr/>
        </p:nvSpPr>
        <p:spPr bwMode="auto">
          <a:xfrm>
            <a:off x="5867400" y="333375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298" y="876301"/>
            <a:ext cx="3995062" cy="245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321979" y="155257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71817"/>
            <a:ext cx="3957396" cy="24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a:off x="895350" y="423862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98" y="3571816"/>
            <a:ext cx="3995062" cy="24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p:cNvCxnSpPr/>
          <p:nvPr/>
        </p:nvCxnSpPr>
        <p:spPr>
          <a:xfrm>
            <a:off x="5321979" y="422910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76301"/>
            <a:ext cx="3957396" cy="245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895350" y="154305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609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
          <p:cNvSpPr txBox="1">
            <a:spLocks noChangeArrowheads="1"/>
          </p:cNvSpPr>
          <p:nvPr/>
        </p:nvSpPr>
        <p:spPr bwMode="auto">
          <a:xfrm>
            <a:off x="1752600" y="619125"/>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32" name="Text Box 9"/>
          <p:cNvSpPr txBox="1">
            <a:spLocks noChangeArrowheads="1"/>
          </p:cNvSpPr>
          <p:nvPr/>
        </p:nvSpPr>
        <p:spPr bwMode="auto">
          <a:xfrm>
            <a:off x="6248400" y="619125"/>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33" name="Text Box 11"/>
          <p:cNvSpPr txBox="1">
            <a:spLocks noChangeArrowheads="1"/>
          </p:cNvSpPr>
          <p:nvPr/>
        </p:nvSpPr>
        <p:spPr bwMode="auto">
          <a:xfrm>
            <a:off x="1676400" y="3343275"/>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34" name="Text Box 13"/>
          <p:cNvSpPr txBox="1">
            <a:spLocks noChangeArrowheads="1"/>
          </p:cNvSpPr>
          <p:nvPr/>
        </p:nvSpPr>
        <p:spPr bwMode="auto">
          <a:xfrm>
            <a:off x="5867400" y="335280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sp>
        <p:nvSpPr>
          <p:cNvPr id="2" name="Title 1"/>
          <p:cNvSpPr>
            <a:spLocks noGrp="1"/>
          </p:cNvSpPr>
          <p:nvPr>
            <p:ph type="title"/>
          </p:nvPr>
        </p:nvSpPr>
        <p:spPr/>
        <p:txBody>
          <a:bodyPr/>
          <a:lstStyle/>
          <a:p>
            <a:r>
              <a:rPr lang="en-US" sz="1900" dirty="0"/>
              <a:t>Retail Performance Measures (Same Day Move-In) – </a:t>
            </a:r>
            <a:r>
              <a:rPr lang="en-US" sz="1900" dirty="0" smtClean="0">
                <a:solidFill>
                  <a:srgbClr val="C00000"/>
                </a:solidFill>
              </a:rPr>
              <a:t>March 2015</a:t>
            </a:r>
            <a:endParaRPr lang="en-US" sz="1900"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298" y="895351"/>
            <a:ext cx="4030439" cy="24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55" y="150494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64" y="3583594"/>
            <a:ext cx="4038419" cy="23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5" y="4171949"/>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297" y="3583594"/>
            <a:ext cx="4030439" cy="23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55" y="416003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64" y="886923"/>
            <a:ext cx="4038419" cy="24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5" y="150494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8536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
          <p:cNvSpPr txBox="1">
            <a:spLocks noChangeArrowheads="1"/>
          </p:cNvSpPr>
          <p:nvPr/>
        </p:nvSpPr>
        <p:spPr bwMode="auto">
          <a:xfrm>
            <a:off x="17526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32" name="Text Box 9"/>
          <p:cNvSpPr txBox="1">
            <a:spLocks noChangeArrowheads="1"/>
          </p:cNvSpPr>
          <p:nvPr/>
        </p:nvSpPr>
        <p:spPr bwMode="auto">
          <a:xfrm>
            <a:off x="62484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33" name="Text Box 11"/>
          <p:cNvSpPr txBox="1">
            <a:spLocks noChangeArrowheads="1"/>
          </p:cNvSpPr>
          <p:nvPr/>
        </p:nvSpPr>
        <p:spPr bwMode="auto">
          <a:xfrm>
            <a:off x="1676400" y="3324225"/>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34" name="Text Box 13"/>
          <p:cNvSpPr txBox="1">
            <a:spLocks noChangeArrowheads="1"/>
          </p:cNvSpPr>
          <p:nvPr/>
        </p:nvSpPr>
        <p:spPr bwMode="auto">
          <a:xfrm>
            <a:off x="5867400" y="333375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sp>
        <p:nvSpPr>
          <p:cNvPr id="2" name="Title 1"/>
          <p:cNvSpPr>
            <a:spLocks noGrp="1"/>
          </p:cNvSpPr>
          <p:nvPr>
            <p:ph type="title"/>
          </p:nvPr>
        </p:nvSpPr>
        <p:spPr/>
        <p:txBody>
          <a:bodyPr/>
          <a:lstStyle/>
          <a:p>
            <a:r>
              <a:rPr lang="en-US" sz="1900" dirty="0">
                <a:solidFill>
                  <a:prstClr val="black"/>
                </a:solidFill>
              </a:rPr>
              <a:t>Retail Performance Measures (</a:t>
            </a:r>
            <a:r>
              <a:rPr lang="en-US" sz="1900" dirty="0" smtClean="0">
                <a:solidFill>
                  <a:prstClr val="black"/>
                </a:solidFill>
              </a:rPr>
              <a:t>Standard </a:t>
            </a:r>
            <a:r>
              <a:rPr lang="en-US" sz="1900" dirty="0">
                <a:solidFill>
                  <a:prstClr val="black"/>
                </a:solidFill>
              </a:rPr>
              <a:t>Move-In) – </a:t>
            </a:r>
            <a:r>
              <a:rPr lang="en-US" sz="1900" dirty="0" smtClean="0">
                <a:solidFill>
                  <a:srgbClr val="C00000"/>
                </a:solidFill>
              </a:rPr>
              <a:t>March 2015</a:t>
            </a:r>
            <a:endParaRPr lang="en-US" sz="1900"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297" y="885826"/>
            <a:ext cx="4022262"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80" y="1495425"/>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63" y="3629024"/>
            <a:ext cx="3944211" cy="238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55" y="4274343"/>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297" y="3638549"/>
            <a:ext cx="4022262" cy="237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80" y="4274342"/>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63" y="885826"/>
            <a:ext cx="3944211"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85" y="150256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345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5130"/>
              <a:ext cx="6553200" cy="584775"/>
            </a:xfrm>
            <a:prstGeom prst="rect">
              <a:avLst/>
            </a:prstGeom>
            <a:noFill/>
          </p:spPr>
          <p:txBody>
            <a:bodyPr wrap="square" rtlCol="0">
              <a:spAutoFit/>
            </a:bodyPr>
            <a:lstStyle/>
            <a:p>
              <a:pPr algn="ctr"/>
              <a:r>
                <a:rPr lang="en-US" sz="3200" b="1" dirty="0">
                  <a:solidFill>
                    <a:prstClr val="black"/>
                  </a:solidFill>
                </a:rPr>
                <a:t>Projects Report</a:t>
              </a: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50789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kern="0" dirty="0"/>
              <a:t>ERCOT Portfolio Stoplight </a:t>
            </a:r>
            <a:r>
              <a:rPr lang="en-US" kern="0" dirty="0" smtClean="0"/>
              <a:t>Report – </a:t>
            </a:r>
            <a:r>
              <a:rPr lang="en-US" kern="0" dirty="0" smtClean="0">
                <a:solidFill>
                  <a:srgbClr val="C00000"/>
                </a:solidFill>
              </a:rPr>
              <a:t>March 2015</a:t>
            </a:r>
            <a:endParaRPr lang="en-US"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640806"/>
            <a:ext cx="8562975" cy="541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59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1800" dirty="0" smtClean="0">
                <a:solidFill>
                  <a:srgbClr val="000000"/>
                </a:solidFill>
              </a:rPr>
              <a:t>Actual Wind Output plus Curtailments vs. Wind Day-Ahead COPs for </a:t>
            </a:r>
            <a:br>
              <a:rPr lang="en-US" sz="1800" dirty="0" smtClean="0">
                <a:solidFill>
                  <a:srgbClr val="000000"/>
                </a:solidFill>
              </a:rPr>
            </a:br>
            <a:r>
              <a:rPr lang="en-US" sz="1800" dirty="0" smtClean="0">
                <a:solidFill>
                  <a:srgbClr val="000000"/>
                </a:solidFill>
              </a:rPr>
              <a:t>All Hours –</a:t>
            </a:r>
            <a:r>
              <a:rPr lang="en-US" sz="1800" dirty="0" smtClean="0">
                <a:solidFill>
                  <a:srgbClr val="C00000"/>
                </a:solidFill>
              </a:rPr>
              <a:t> March 2015</a:t>
            </a:r>
            <a:endParaRPr lang="en-US" sz="1800" dirty="0" smtClean="0">
              <a:solidFill>
                <a:srgbClr val="000000"/>
              </a:solidFill>
            </a:endParaRPr>
          </a:p>
        </p:txBody>
      </p:sp>
      <p:sp>
        <p:nvSpPr>
          <p:cNvPr id="8" name="TextBox 9"/>
          <p:cNvSpPr txBox="1">
            <a:spLocks noChangeArrowheads="1"/>
          </p:cNvSpPr>
          <p:nvPr/>
        </p:nvSpPr>
        <p:spPr bwMode="auto">
          <a:xfrm>
            <a:off x="2416175" y="5888038"/>
            <a:ext cx="6057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Note: QSEs must use the AWST 50% probability of exceedance forecast as the HSL in their COPs</a:t>
            </a:r>
            <a:endParaRPr lang="en-US" sz="1000" b="1" dirty="0">
              <a:solidFill>
                <a:srgbClr val="FF0000"/>
              </a:solidFill>
            </a:endParaRPr>
          </a:p>
        </p:txBody>
      </p:sp>
      <p:pic>
        <p:nvPicPr>
          <p:cNvPr id="7" name="Picture 6"/>
          <p:cNvPicPr>
            <a:picLocks noChangeAspect="1"/>
          </p:cNvPicPr>
          <p:nvPr/>
        </p:nvPicPr>
        <p:blipFill>
          <a:blip r:embed="rId3"/>
          <a:stretch>
            <a:fillRect/>
          </a:stretch>
        </p:blipFill>
        <p:spPr>
          <a:xfrm>
            <a:off x="240416" y="685800"/>
            <a:ext cx="8663167" cy="5202237"/>
          </a:xfrm>
          <a:prstGeom prst="rect">
            <a:avLst/>
          </a:prstGeom>
        </p:spPr>
      </p:pic>
      <p:sp>
        <p:nvSpPr>
          <p:cNvPr id="9" name="Rectangle 8"/>
          <p:cNvSpPr/>
          <p:nvPr/>
        </p:nvSpPr>
        <p:spPr>
          <a:xfrm>
            <a:off x="2214171" y="974724"/>
            <a:ext cx="4467999" cy="723275"/>
          </a:xfrm>
          <a:prstGeom prst="rect">
            <a:avLst/>
          </a:prstGeom>
        </p:spPr>
        <p:txBody>
          <a:bodyPr wrap="square">
            <a:spAutoFit/>
          </a:bodyPr>
          <a:lstStyle/>
          <a:p>
            <a:pPr lvl="0" algn="ctr" fontAlgn="ctr"/>
            <a:r>
              <a:rPr lang="en-US" sz="1000" b="1" dirty="0"/>
              <a:t>% of Hours when Estimated Uncurtailed Wind Output</a:t>
            </a:r>
          </a:p>
          <a:p>
            <a:pPr lvl="0" algn="ctr" fontAlgn="ctr"/>
            <a:r>
              <a:rPr lang="en-US" sz="1000" b="1" dirty="0"/>
              <a:t> &gt;= COP HSLs (Target = 50%)</a:t>
            </a:r>
            <a:endParaRPr lang="en-US" sz="1000" dirty="0"/>
          </a:p>
          <a:p>
            <a:pPr lvl="0" algn="ctr" fontAlgn="ctr"/>
            <a:r>
              <a:rPr lang="en-US" sz="1000" b="1" dirty="0" smtClean="0"/>
              <a:t>52%</a:t>
            </a:r>
            <a:endParaRPr lang="en-US" sz="1000" b="1" dirty="0"/>
          </a:p>
          <a:p>
            <a:pPr lvl="0"/>
            <a:endParaRPr lang="en-US" sz="1100" dirty="0">
              <a:solidFill>
                <a:prstClr val="black"/>
              </a:solidFill>
            </a:endParaRPr>
          </a:p>
        </p:txBody>
      </p:sp>
    </p:spTree>
    <p:extLst>
      <p:ext uri="{BB962C8B-B14F-4D97-AF65-F5344CB8AC3E}">
        <p14:creationId xmlns:p14="http://schemas.microsoft.com/office/powerpoint/2010/main" val="32060379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March 2015</a:t>
            </a:r>
            <a:endParaRPr lang="en-US"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39" y="633973"/>
            <a:ext cx="8638088" cy="488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074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March 2015</a:t>
            </a:r>
            <a:endParaRPr lang="en-US"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40807"/>
            <a:ext cx="8420099" cy="537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320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March 2015</a:t>
            </a:r>
            <a:endParaRPr lang="en-US" dirty="0">
              <a:solidFill>
                <a:srgbClr val="C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845" y="640807"/>
            <a:ext cx="5690992" cy="537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679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1800" dirty="0">
                <a:solidFill>
                  <a:srgbClr val="000000"/>
                </a:solidFill>
              </a:rPr>
              <a:t>ERCOT’s CPS1 Monthly Performance – </a:t>
            </a:r>
            <a:r>
              <a:rPr lang="en-US" sz="1800" dirty="0" smtClean="0">
                <a:solidFill>
                  <a:srgbClr val="C00000"/>
                </a:solidFill>
              </a:rPr>
              <a:t>March 2015</a:t>
            </a:r>
            <a:endParaRPr lang="en-US" sz="1800" dirty="0" smtClean="0">
              <a:solidFill>
                <a:srgbClr val="000000"/>
              </a:solidFill>
            </a:endParaRPr>
          </a:p>
        </p:txBody>
      </p:sp>
      <p:pic>
        <p:nvPicPr>
          <p:cNvPr id="6" name="Picture 5"/>
          <p:cNvPicPr>
            <a:picLocks noChangeAspect="1"/>
          </p:cNvPicPr>
          <p:nvPr/>
        </p:nvPicPr>
        <p:blipFill>
          <a:blip r:embed="rId3"/>
          <a:stretch>
            <a:fillRect/>
          </a:stretch>
        </p:blipFill>
        <p:spPr>
          <a:xfrm>
            <a:off x="237368" y="685800"/>
            <a:ext cx="8669263" cy="5657127"/>
          </a:xfrm>
          <a:prstGeom prst="rect">
            <a:avLst/>
          </a:prstGeom>
        </p:spPr>
      </p:pic>
      <p:cxnSp>
        <p:nvCxnSpPr>
          <p:cNvPr id="7" name="Straight Arrow Connector 6"/>
          <p:cNvCxnSpPr/>
          <p:nvPr/>
        </p:nvCxnSpPr>
        <p:spPr>
          <a:xfrm>
            <a:off x="5706319" y="1171938"/>
            <a:ext cx="2592619" cy="1996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p:nvSpPr>
        <p:spPr bwMode="auto">
          <a:xfrm>
            <a:off x="2777600" y="871215"/>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b="1" dirty="0" smtClean="0">
              <a:solidFill>
                <a:srgbClr val="000000"/>
              </a:solidFill>
            </a:endParaRPr>
          </a:p>
          <a:p>
            <a:pPr eaLnBrk="1" hangingPunct="1"/>
            <a:r>
              <a:rPr lang="en-US" sz="1100" b="1" dirty="0" smtClean="0">
                <a:solidFill>
                  <a:srgbClr val="000000"/>
                </a:solidFill>
              </a:rPr>
              <a:t>CPS1 </a:t>
            </a:r>
            <a:r>
              <a:rPr lang="en-US" sz="1100" b="1" dirty="0">
                <a:solidFill>
                  <a:srgbClr val="000000"/>
                </a:solidFill>
              </a:rPr>
              <a:t>12 Month Rolling </a:t>
            </a:r>
            <a:r>
              <a:rPr lang="en-US" sz="1100" b="1" dirty="0"/>
              <a:t>Average = </a:t>
            </a:r>
            <a:r>
              <a:rPr lang="en-US" sz="1100" b="1" dirty="0" smtClean="0"/>
              <a:t>166.06%</a:t>
            </a:r>
            <a:endParaRPr lang="en-US" sz="1100" b="1" dirty="0"/>
          </a:p>
          <a:p>
            <a:pPr eaLnBrk="1" hangingPunct="1"/>
            <a:endParaRPr lang="en-US" dirty="0"/>
          </a:p>
        </p:txBody>
      </p:sp>
    </p:spTree>
    <p:extLst>
      <p:ext uri="{BB962C8B-B14F-4D97-AF65-F5344CB8AC3E}">
        <p14:creationId xmlns:p14="http://schemas.microsoft.com/office/powerpoint/2010/main" val="4071760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solidFill>
                  <a:srgbClr val="000000"/>
                </a:solidFill>
              </a:rPr>
              <a:t>  </a:t>
            </a:r>
            <a:r>
              <a:rPr lang="en-US" sz="1800" dirty="0" smtClean="0">
                <a:solidFill>
                  <a:srgbClr val="000000"/>
                </a:solidFill>
              </a:rPr>
              <a:t>Monthly </a:t>
            </a:r>
            <a:r>
              <a:rPr lang="en-US" sz="1800" dirty="0">
                <a:solidFill>
                  <a:srgbClr val="000000"/>
                </a:solidFill>
              </a:rPr>
              <a:t>Peak Actual Demand – </a:t>
            </a:r>
            <a:r>
              <a:rPr lang="en-US" sz="1800" dirty="0" smtClean="0">
                <a:solidFill>
                  <a:srgbClr val="C00000"/>
                </a:solidFill>
              </a:rPr>
              <a:t>March 2015</a:t>
            </a:r>
            <a:endParaRPr lang="en-US" sz="1800" b="1" dirty="0" smtClean="0">
              <a:solidFill>
                <a:srgbClr val="000000"/>
              </a:solidFill>
            </a:endParaRPr>
          </a:p>
        </p:txBody>
      </p:sp>
      <p:pic>
        <p:nvPicPr>
          <p:cNvPr id="4" name="Picture 3"/>
          <p:cNvPicPr>
            <a:picLocks noChangeAspect="1"/>
          </p:cNvPicPr>
          <p:nvPr/>
        </p:nvPicPr>
        <p:blipFill>
          <a:blip r:embed="rId3"/>
          <a:stretch>
            <a:fillRect/>
          </a:stretch>
        </p:blipFill>
        <p:spPr>
          <a:xfrm>
            <a:off x="280044" y="685799"/>
            <a:ext cx="8583912" cy="5663437"/>
          </a:xfrm>
          <a:prstGeom prst="rect">
            <a:avLst/>
          </a:prstGeom>
        </p:spPr>
      </p:pic>
    </p:spTree>
    <p:extLst>
      <p:ext uri="{BB962C8B-B14F-4D97-AF65-F5344CB8AC3E}">
        <p14:creationId xmlns:p14="http://schemas.microsoft.com/office/powerpoint/2010/main" val="3009536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1800" dirty="0" smtClean="0">
                <a:solidFill>
                  <a:srgbClr val="000000"/>
                </a:solidFill>
              </a:rPr>
              <a:t>   Monthly </a:t>
            </a:r>
            <a:r>
              <a:rPr lang="en-US" sz="1800" dirty="0">
                <a:solidFill>
                  <a:srgbClr val="000000"/>
                </a:solidFill>
              </a:rPr>
              <a:t>Minimum Actual Demand – </a:t>
            </a:r>
            <a:r>
              <a:rPr lang="en-US" sz="1800" dirty="0" smtClean="0">
                <a:solidFill>
                  <a:srgbClr val="C00000"/>
                </a:solidFill>
              </a:rPr>
              <a:t>March 2015</a:t>
            </a:r>
            <a:endParaRPr lang="en-US" sz="1800" dirty="0" smtClean="0">
              <a:solidFill>
                <a:srgbClr val="000000"/>
              </a:solidFill>
            </a:endParaRPr>
          </a:p>
        </p:txBody>
      </p:sp>
      <p:pic>
        <p:nvPicPr>
          <p:cNvPr id="4" name="Picture 3"/>
          <p:cNvPicPr>
            <a:picLocks noChangeAspect="1"/>
          </p:cNvPicPr>
          <p:nvPr/>
        </p:nvPicPr>
        <p:blipFill>
          <a:blip r:embed="rId3"/>
          <a:stretch>
            <a:fillRect/>
          </a:stretch>
        </p:blipFill>
        <p:spPr>
          <a:xfrm>
            <a:off x="280044" y="685799"/>
            <a:ext cx="8583912" cy="5663437"/>
          </a:xfrm>
          <a:prstGeom prst="rect">
            <a:avLst/>
          </a:prstGeom>
        </p:spPr>
      </p:pic>
    </p:spTree>
    <p:extLst>
      <p:ext uri="{BB962C8B-B14F-4D97-AF65-F5344CB8AC3E}">
        <p14:creationId xmlns:p14="http://schemas.microsoft.com/office/powerpoint/2010/main" val="125609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1800" dirty="0">
                <a:solidFill>
                  <a:srgbClr val="000000"/>
                </a:solidFill>
              </a:rPr>
              <a:t>Day-Ahead Load Forecast Performance – </a:t>
            </a:r>
            <a:r>
              <a:rPr lang="en-US" sz="1800" dirty="0" smtClean="0">
                <a:solidFill>
                  <a:srgbClr val="C00000"/>
                </a:solidFill>
              </a:rPr>
              <a:t>March 2015</a:t>
            </a:r>
            <a:endParaRPr lang="en-US" sz="1800" b="1" dirty="0" smtClean="0">
              <a:solidFill>
                <a:srgbClr val="000000"/>
              </a:solidFill>
            </a:endParaRPr>
          </a:p>
        </p:txBody>
      </p:sp>
      <p:sp>
        <p:nvSpPr>
          <p:cNvPr id="8" name="AutoShape 39"/>
          <p:cNvSpPr>
            <a:spLocks noChangeArrowheads="1"/>
          </p:cNvSpPr>
          <p:nvPr/>
        </p:nvSpPr>
        <p:spPr bwMode="auto">
          <a:xfrm>
            <a:off x="762000" y="1219200"/>
            <a:ext cx="7543800" cy="37338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5" name="Table Placeholder 6"/>
          <p:cNvGraphicFramePr>
            <a:graphicFrameLocks/>
          </p:cNvGraphicFramePr>
          <p:nvPr>
            <p:extLst>
              <p:ext uri="{D42A27DB-BD31-4B8C-83A1-F6EECF244321}">
                <p14:modId xmlns:p14="http://schemas.microsoft.com/office/powerpoint/2010/main" val="939095027"/>
              </p:ext>
            </p:extLst>
          </p:nvPr>
        </p:nvGraphicFramePr>
        <p:xfrm>
          <a:off x="990600" y="1439863"/>
          <a:ext cx="7089773" cy="3284538"/>
        </p:xfrm>
        <a:graphic>
          <a:graphicData uri="http://schemas.openxmlformats.org/drawingml/2006/table">
            <a:tbl>
              <a:tblPr firstRow="1" bandRow="1">
                <a:effectLst/>
                <a:tableStyleId>{912C8C85-51F0-491E-9774-3900AFEF0FD7}</a:tableStyleId>
              </a:tblPr>
              <a:tblGrid>
                <a:gridCol w="1524097"/>
                <a:gridCol w="993391"/>
                <a:gridCol w="914457"/>
                <a:gridCol w="914457"/>
                <a:gridCol w="914457"/>
                <a:gridCol w="914457"/>
                <a:gridCol w="914457"/>
              </a:tblGrid>
              <a:tr h="528586">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rgbClr val="000000"/>
                          </a:solidFill>
                          <a:effectLst/>
                          <a:latin typeface="+mn-lt"/>
                        </a:rPr>
                        <a:t>Mean Absolute Percent Error (MAPE) for ERCOT Mid-Term Load Forecast (MTLF)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rgbClr val="000000"/>
                          </a:solidFill>
                          <a:effectLst/>
                          <a:latin typeface="+mn-lt"/>
                        </a:rPr>
                        <a:t>Run at 14:00 Day Ahead</a:t>
                      </a:r>
                      <a:endParaRPr kumimoji="0" lang="en-US" sz="1400" b="1" i="0" u="none" strike="noStrike" kern="1200" cap="none" normalizeH="0" baseline="0" dirty="0" smtClean="0">
                        <a:ln>
                          <a:noFill/>
                        </a:ln>
                        <a:solidFill>
                          <a:srgbClr val="000000"/>
                        </a:solidFill>
                        <a:effectLst/>
                        <a:latin typeface="+mn-lt"/>
                        <a:ea typeface="+mn-ea"/>
                        <a:cs typeface="+mn-cs"/>
                      </a:endParaRPr>
                    </a:p>
                  </a:txBody>
                  <a:tcPr marL="91446" marR="91446"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28586">
                <a:tc>
                  <a:txBody>
                    <a:bodyPr/>
                    <a:lstStyle/>
                    <a:p>
                      <a:endParaRPr lang="en-US" sz="1400" b="1" kern="1200" dirty="0">
                        <a:solidFill>
                          <a:srgbClr val="000000"/>
                        </a:solidFill>
                        <a:latin typeface="+mn-lt"/>
                        <a:ea typeface="+mn-ea"/>
                        <a:cs typeface="+mn-cs"/>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March 2015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 </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mn-ea"/>
                        <a:cs typeface="Arial" charset="0"/>
                      </a:endParaRPr>
                    </a:p>
                  </a:txBody>
                  <a:tcPr/>
                </a:tc>
              </a:tr>
              <a:tr h="7551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Average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Annual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MAPE</a:t>
                      </a:r>
                      <a:endParaRPr kumimoji="0" lang="en-US" sz="1200" b="1" i="0" u="none" strike="noStrike" cap="none" normalizeH="0" baseline="0" dirty="0" smtClean="0">
                        <a:ln>
                          <a:noFill/>
                        </a:ln>
                        <a:solidFill>
                          <a:srgbClr val="000000"/>
                        </a:solidFill>
                        <a:effectLst/>
                        <a:latin typeface="+mn-lt"/>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3.02</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2.86</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2.83</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3.54</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u="none" strike="noStrike" kern="1200" cap="none" normalizeH="0" baseline="0" dirty="0" smtClean="0">
                        <a:ln>
                          <a:noFill/>
                        </a:ln>
                        <a:solidFill>
                          <a:schemeClr val="tx1"/>
                        </a:solidFill>
                        <a:effectLst/>
                        <a:latin typeface="+mn-lt"/>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n-ea"/>
                          <a:cs typeface="+mn-cs"/>
                        </a:rPr>
                        <a:t>3.81</a:t>
                      </a:r>
                      <a:endParaRPr lang="en-US" sz="1200" dirty="0">
                        <a:solidFill>
                          <a:schemeClr val="tx1"/>
                        </a:solidFill>
                        <a:latin typeface="+mn-lt"/>
                      </a:endParaRPr>
                    </a:p>
                  </a:txBody>
                  <a:tcPr marL="91446" marR="91446" marT="45729" marB="45729">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hMerge="1">
                  <a:txBody>
                    <a:bodyPr/>
                    <a:lstStyle/>
                    <a:p>
                      <a:endParaRPr lang="en-US" sz="1400" dirty="0"/>
                    </a:p>
                  </a:txBody>
                  <a:tcPr/>
                </a:tc>
              </a:tr>
              <a:tr h="679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Lowest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Monthly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MAPE</a:t>
                      </a:r>
                      <a:endParaRPr kumimoji="0" lang="en-US" sz="1200" b="1" i="0" u="none" strike="noStrike" kern="1200" cap="none" normalizeH="0" baseline="0" dirty="0" smtClean="0">
                        <a:ln>
                          <a:noFill/>
                        </a:ln>
                        <a:solidFill>
                          <a:srgbClr val="000000"/>
                        </a:solidFill>
                        <a:effectLst/>
                        <a:latin typeface="+mn-lt"/>
                        <a:ea typeface="+mn-ea"/>
                        <a:cs typeface="Arial" charset="0"/>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2.51</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2.07</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2.15</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3.38</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Lowest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Daily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MAPE</a:t>
                      </a: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tx1"/>
                          </a:solidFill>
                          <a:effectLst/>
                          <a:latin typeface="+mn-lt"/>
                        </a:rPr>
                        <a:t>0.87</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noFill/>
                          </a:ln>
                          <a:solidFill>
                            <a:schemeClr val="tx1"/>
                          </a:solidFill>
                          <a:effectLst/>
                          <a:latin typeface="+mn-lt"/>
                          <a:ea typeface="+mn-ea"/>
                          <a:cs typeface="+mn-cs"/>
                        </a:rPr>
                        <a:t>Mar – 18</a:t>
                      </a:r>
                      <a:endParaRPr kumimoji="0" lang="en-US" sz="800" b="0" i="0" u="none" strike="noStrike" cap="none" normalizeH="0" baseline="0" dirty="0" smtClean="0">
                        <a:ln>
                          <a:noFill/>
                        </a:ln>
                        <a:solidFill>
                          <a:schemeClr val="tx1"/>
                        </a:solidFill>
                        <a:effectLst/>
                        <a:latin typeface="+mn-lt"/>
                      </a:endParaRPr>
                    </a:p>
                  </a:txBody>
                  <a:tcPr marL="91446" marR="91446" marT="45729" marB="45729"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r>
              <a:tr h="7926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Highest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Monthly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MAPE</a:t>
                      </a:r>
                      <a:endParaRPr kumimoji="0" lang="en-US" sz="1200" b="1" i="0" u="none" strike="noStrike" kern="1200" cap="none" normalizeH="0" baseline="0" dirty="0" smtClean="0">
                        <a:ln>
                          <a:noFill/>
                        </a:ln>
                        <a:solidFill>
                          <a:srgbClr val="000000"/>
                        </a:solidFill>
                        <a:effectLst/>
                        <a:latin typeface="+mn-lt"/>
                        <a:ea typeface="+mn-ea"/>
                        <a:cs typeface="Arial" charset="0"/>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3.49</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3.50</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3.70</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3.81</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Highest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Daily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MAPE</a:t>
                      </a:r>
                      <a:endParaRPr kumimoji="0" lang="en-US" sz="1200" b="1" i="0" u="none" strike="noStrike" kern="1200" cap="none" normalizeH="0" baseline="0" dirty="0" smtClean="0">
                        <a:ln>
                          <a:noFill/>
                        </a:ln>
                        <a:solidFill>
                          <a:schemeClr val="tx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12.73</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normalizeH="0" baseline="0" dirty="0" smtClean="0">
                          <a:ln>
                            <a:noFill/>
                          </a:ln>
                          <a:solidFill>
                            <a:schemeClr val="tx1"/>
                          </a:solidFill>
                          <a:effectLst/>
                          <a:latin typeface="+mn-lt"/>
                          <a:ea typeface="+mn-ea"/>
                          <a:cs typeface="+mn-cs"/>
                        </a:rPr>
                        <a:t>Mar - 1</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91446" marR="91446" marT="45729" marB="45729"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r>
            </a:tbl>
          </a:graphicData>
        </a:graphic>
      </p:graphicFrame>
    </p:spTree>
    <p:extLst>
      <p:ext uri="{BB962C8B-B14F-4D97-AF65-F5344CB8AC3E}">
        <p14:creationId xmlns:p14="http://schemas.microsoft.com/office/powerpoint/2010/main" val="1610850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c34af464-7aa1-4edd-9be4-83dffc1cb926"/>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4719</TotalTime>
  <Words>2766</Words>
  <Application>Microsoft Office PowerPoint</Application>
  <PresentationFormat>On-screen Show (4:3)</PresentationFormat>
  <Paragraphs>604</Paragraphs>
  <Slides>52</Slides>
  <Notes>31</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Custom Design</vt:lpstr>
      <vt:lpstr>PowerPoint Presentation</vt:lpstr>
      <vt:lpstr>PowerPoint Presentation</vt:lpstr>
      <vt:lpstr>Summary – March 2015</vt:lpstr>
      <vt:lpstr>Daily Peak Demand: Hourly Average Actual vs. Forecast, Wind Day-Ahead COPs &amp; On-line Capacity at Peak – March 2015</vt:lpstr>
      <vt:lpstr>Actual Wind Output plus Curtailments vs. Wind Day-Ahead COPs for  All Hours – March 2015</vt:lpstr>
      <vt:lpstr>ERCOT’s CPS1 Monthly Performance – March 2015</vt:lpstr>
      <vt:lpstr>  Monthly Peak Actual Demand – March 2015</vt:lpstr>
      <vt:lpstr>   Monthly Minimum Actual Demand – March 2015</vt:lpstr>
      <vt:lpstr>Day-Ahead Load Forecast Performance – March 2015</vt:lpstr>
      <vt:lpstr>Reliability Unit Commitment (RUC) Capacity by Weather Zone March 2015</vt:lpstr>
      <vt:lpstr>  Generic Transmission Constraints (GTCs) – March 2015</vt:lpstr>
      <vt:lpstr>Advisories and Watches - March 2015</vt:lpstr>
      <vt:lpstr>Lake Levels Update – April 1, 2015</vt:lpstr>
      <vt:lpstr>Planning Summary – March 2015</vt:lpstr>
      <vt:lpstr>Cumulative Installed MW Capacity of Interconnection Requests  by Zone – March 2015</vt:lpstr>
      <vt:lpstr>Cumulative Installed MW Capacity of Interconnection Requests  by Zone – March 2015</vt:lpstr>
      <vt:lpstr>Cumulative Installed MW Capacity of Interconnection Requests  by Zone – March 2015</vt:lpstr>
      <vt:lpstr>Cumulative Installed MW Capacity of Interconnection Requests  by Zone – March 2015</vt:lpstr>
      <vt:lpstr>Wind Generation – March 2015</vt:lpstr>
      <vt:lpstr>Generation Interconnection Activity by Fuel – March 2015</vt:lpstr>
      <vt:lpstr>Generation Interconnection Activity by Project Phase – March 2015</vt:lpstr>
      <vt:lpstr>PowerPoint Presentation</vt:lpstr>
      <vt:lpstr>Day-Ahead Schedule (Hourly Average) – March 2015</vt:lpstr>
      <vt:lpstr>Day-Ahead Electricity And Ancillary Service Hourly Average Prices – March 2015</vt:lpstr>
      <vt:lpstr>Day-Ahead Vs Real-Time Load Zone SPP (Hourly Average) – March 2015</vt:lpstr>
      <vt:lpstr>Day-Ahead Vs Real-Time Hub Average SPP (Hourly Average) – March 2015</vt:lpstr>
      <vt:lpstr>DRUC Monthly Summary (Hourly Average) – March 2015</vt:lpstr>
      <vt:lpstr>HRUC Monthly Summary – March 2015</vt:lpstr>
      <vt:lpstr>Non-Spinning Reserve Service Deployment – March 2015</vt:lpstr>
      <vt:lpstr>CRR Price Convergence – March 2015</vt:lpstr>
      <vt:lpstr>ORDC Price Adder (Daily Average) – March 2015</vt:lpstr>
      <vt:lpstr>ERS Procurement for February 2015 –May 2015</vt:lpstr>
      <vt:lpstr>Reliability Services – March 2015</vt:lpstr>
      <vt:lpstr>Capacity Services – March 2015</vt:lpstr>
      <vt:lpstr>Energy Settlement – March 2015</vt:lpstr>
      <vt:lpstr>Congestion Revenue Rights (CRR) – March 2015</vt:lpstr>
      <vt:lpstr>CRR Balancing Account Fund – March 2015</vt:lpstr>
      <vt:lpstr>Revenue Neutrality – March 2015</vt:lpstr>
      <vt:lpstr>Real Time Ancillary Service Imbalance (ORDC) – March 2015</vt:lpstr>
      <vt:lpstr>Net Allocation to Load – March 2015</vt:lpstr>
      <vt:lpstr>Advanced Meter Settlement Impacts – March 2015</vt:lpstr>
      <vt:lpstr>ERCOT Wide Load Volumes by Meter Type – INITIAL Settlement – March 2015 </vt:lpstr>
      <vt:lpstr>Retail Transaction Volumes – Summary – March 2015</vt:lpstr>
      <vt:lpstr>Retail Transaction Volumes – Summary – March 2015</vt:lpstr>
      <vt:lpstr>Retail Performance Measures – Switch – March 2015</vt:lpstr>
      <vt:lpstr>Retail Performance Measures (Same Day Move-In) – March 2015</vt:lpstr>
      <vt:lpstr>Retail Performance Measures (Standard Move-In) – March 2015</vt:lpstr>
      <vt:lpstr>PowerPoint Presentation</vt:lpstr>
      <vt:lpstr>ERCOT Portfolio Stoplight Report – March 2015</vt:lpstr>
      <vt:lpstr>ERCOT Portfolio Stoplight Report – March 2015</vt:lpstr>
      <vt:lpstr>ERCOT Portfolio Stoplight Report – March 2015</vt:lpstr>
      <vt:lpstr>ERCOT Portfolio Stoplight Report – March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Tamby, Jeyant</cp:lastModifiedBy>
  <cp:revision>506</cp:revision>
  <cp:lastPrinted>2013-01-30T23:16:36Z</cp:lastPrinted>
  <dcterms:created xsi:type="dcterms:W3CDTF">2010-04-12T23:12:02Z</dcterms:created>
  <dcterms:modified xsi:type="dcterms:W3CDTF">2015-04-15T00:16:08Z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