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</p:sldMasterIdLst>
  <p:notesMasterIdLst>
    <p:notesMasterId r:id="rId13"/>
  </p:notesMasterIdLst>
  <p:sldIdLst>
    <p:sldId id="260" r:id="rId6"/>
    <p:sldId id="327" r:id="rId7"/>
    <p:sldId id="293" r:id="rId8"/>
    <p:sldId id="294" r:id="rId9"/>
    <p:sldId id="347" r:id="rId10"/>
    <p:sldId id="351" r:id="rId11"/>
    <p:sldId id="273" r:id="rId12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llo, Jeffrey" initials="BJ" lastIdx="1" clrIdx="0">
    <p:extLst/>
  </p:cmAuthor>
  <p:cmAuthor id="2" name="Kang, Sun Wook" initials="KSW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5E"/>
    <a:srgbClr val="B1AEF4"/>
    <a:srgbClr val="005386"/>
    <a:srgbClr val="55BAB7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5909" autoAdjust="0"/>
  </p:normalViewPr>
  <p:slideViewPr>
    <p:cSldViewPr snapToGrid="0" snapToObjects="1">
      <p:cViewPr varScale="1">
        <p:scale>
          <a:sx n="106" d="100"/>
          <a:sy n="106" d="100"/>
        </p:scale>
        <p:origin x="-1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4055C-7C26-4D7E-8494-038A0346644C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260C6-372F-4C78-B478-7063D75926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783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0260C6-372F-4C78-B478-7063D759268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636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73A96-768B-427A-9B18-E382788E6579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99C43-96AA-4695-81BD-E47D1EF7E90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2495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8DD0-B72E-4C3C-A595-3F3EC8210853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0D06D-752B-4238-9AA8-59782798C94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73711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0C2A-D78C-4367-BFBA-9D43B80D5B8B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9369A-EB45-45BD-9225-DC017B33593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4031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1ECFE-5884-424B-A313-EBBE749CF907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41D53-196B-4F59-A30D-FB80D249486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7591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8774"/>
            <a:ext cx="8229600" cy="73389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4060"/>
            <a:ext cx="8229600" cy="5123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C514F-6595-4F5E-9880-9764C676EF90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2F87E-BE29-403E-9194-0BA884F71BF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181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8E078-BFDA-4C49-A9FA-CC499B0AE107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8F7EA-10E9-469D-9836-8FA2706AE71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3267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5439C-98BF-4CF2-B502-1304897DC7CD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E6271-AFC0-4CEB-8189-C3CC664BD2A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72647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9A43F-BE94-42CA-911E-70E0B3F00DD0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804B6-CD94-41CE-8696-4A3AC149DBB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7768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35D9B-FF9D-443A-AB45-D252BA2F37DA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AC12D-B141-47C0-8506-3F934620D79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977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812E5-7D52-4AE5-AE1A-7FB7FCDCA541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75B2E-4954-4BCC-ACB3-086FA09B74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936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7B11F-E152-4298-A706-2D6889CD11A3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EE5EC-F890-4129-B939-0A8D313B8A7F}" type="slidenum">
              <a:rPr lang="en-US" altLang="en-US"/>
              <a:pPr>
                <a:defRPr/>
              </a:pPr>
              <a:t>‹#›</a:t>
            </a:fld>
            <a:endParaRPr lang="en-US" altLang="en-US" dirty="0">
              <a:solidFill>
                <a:srgbClr val="0C10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240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43AC0-7718-442D-8D40-48D097288A37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7E71E-FD70-4278-98EB-54AF8F27271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3028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1ECF62D-7446-42E7-A3FF-286D17C96980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63BAC1-D5A8-4E13-8843-26B6F8F9377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168275"/>
            <a:ext cx="9144000" cy="72167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dirty="0" smtClean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/>
          <a:srcRect t="9220"/>
          <a:stretch/>
        </p:blipFill>
        <p:spPr>
          <a:xfrm>
            <a:off x="214993" y="-168453"/>
            <a:ext cx="8714015" cy="6634475"/>
          </a:xfrm>
          <a:prstGeom prst="rect">
            <a:avLst/>
          </a:prstGeom>
          <a:effectLst>
            <a:reflection stA="58000" endPos="7000" dir="5400000" sy="-100000" algn="bl" rotWithShape="0"/>
          </a:effectLst>
        </p:spPr>
      </p:pic>
      <p:pic>
        <p:nvPicPr>
          <p:cNvPr id="1033" name="Picture 8" descr="ERCOT cmyk-01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024563"/>
            <a:ext cx="817563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93855" r:id="rId1"/>
    <p:sldLayoutId id="2147493865" r:id="rId2"/>
    <p:sldLayoutId id="2147493856" r:id="rId3"/>
    <p:sldLayoutId id="2147493857" r:id="rId4"/>
    <p:sldLayoutId id="2147493858" r:id="rId5"/>
    <p:sldLayoutId id="2147493859" r:id="rId6"/>
    <p:sldLayoutId id="2147493860" r:id="rId7"/>
    <p:sldLayoutId id="2147493866" r:id="rId8"/>
    <p:sldLayoutId id="2147493861" r:id="rId9"/>
    <p:sldLayoutId id="2147493862" r:id="rId10"/>
    <p:sldLayoutId id="214749386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F8D2F86-F78C-4706-908F-D9E14A81953E}" type="datetime1">
              <a:rPr lang="en-US" altLang="en-US" smtClean="0"/>
              <a:t>4/14/2015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EAC213C-2BFB-4870-9D0A-5DE94805484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-168275"/>
            <a:ext cx="9144000" cy="72167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dirty="0" smtClean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/>
          <a:srcRect t="9220"/>
          <a:stretch/>
        </p:blipFill>
        <p:spPr>
          <a:xfrm>
            <a:off x="214993" y="-168453"/>
            <a:ext cx="8714015" cy="6634475"/>
          </a:xfrm>
          <a:prstGeom prst="rect">
            <a:avLst/>
          </a:prstGeom>
          <a:effectLst>
            <a:reflection stA="58000" endPos="7000" dir="5400000" sy="-100000" algn="bl" rotWithShape="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864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mktrules/guides/noperating/current/03-060114.do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3"/>
          <p:cNvGrpSpPr>
            <a:grpSpLocks/>
          </p:cNvGrpSpPr>
          <p:nvPr/>
        </p:nvGrpSpPr>
        <p:grpSpPr bwMode="auto">
          <a:xfrm>
            <a:off x="603250" y="1498600"/>
            <a:ext cx="8083550" cy="3891693"/>
            <a:chOff x="603250" y="546100"/>
            <a:chExt cx="7727950" cy="3894043"/>
          </a:xfrm>
        </p:grpSpPr>
        <p:pic>
          <p:nvPicPr>
            <p:cNvPr id="5123" name="Picture 8" descr="ERCOT cmyk-0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250" y="546100"/>
              <a:ext cx="2457704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4" name="TextBox 9"/>
            <p:cNvSpPr txBox="1">
              <a:spLocks noChangeArrowheads="1"/>
            </p:cNvSpPr>
            <p:nvPr/>
          </p:nvSpPr>
          <p:spPr bwMode="auto">
            <a:xfrm>
              <a:off x="603250" y="2130425"/>
              <a:ext cx="7727950" cy="230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 dirty="0" smtClean="0">
                <a:solidFill>
                  <a:srgbClr val="FF0000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dirty="0" smtClean="0"/>
                <a:t>2015 RTP : Sensitivity Analysis</a:t>
              </a:r>
              <a:endParaRPr lang="en-US" altLang="en-US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RPG Meeting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 smtClean="0"/>
                <a:t>April 21, 2015</a:t>
              </a:r>
              <a:endParaRPr lang="en-US" altLang="en-US" sz="1600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3402"/>
              <a:ext cx="6286500" cy="12708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41D53-196B-4F59-A30D-FB80D249486A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-128588"/>
            <a:ext cx="8229600" cy="733426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Introduction</a:t>
            </a:r>
          </a:p>
        </p:txBody>
      </p:sp>
      <p:sp>
        <p:nvSpPr>
          <p:cNvPr id="6147" name="Content Placeholder 6"/>
          <p:cNvSpPr>
            <a:spLocks noGrp="1"/>
          </p:cNvSpPr>
          <p:nvPr>
            <p:ph idx="1"/>
          </p:nvPr>
        </p:nvSpPr>
        <p:spPr>
          <a:xfrm>
            <a:off x="381000" y="624736"/>
            <a:ext cx="8229600" cy="58522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1800" dirty="0" smtClean="0"/>
              <a:t>Governing Standards: 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600" dirty="0" smtClean="0"/>
              <a:t>NERC Standard TPL-001-4 (Transmission System Planning Performance Requirements) requires Planning Coordinator to perform sensitivity analysis as part of their planning assessment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6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6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600" dirty="0"/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6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600" dirty="0" smtClean="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1800" dirty="0" smtClean="0"/>
              <a:t>Objectives of Sensitivity Analysis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sz="1800" dirty="0" smtClean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Demonstrate </a:t>
            </a:r>
            <a:r>
              <a:rPr lang="en-US" sz="1600" dirty="0"/>
              <a:t>the impact of changes to the basic assumptions used in the models of the 2015 </a:t>
            </a:r>
            <a:r>
              <a:rPr lang="en-US" sz="1600" dirty="0" smtClean="0"/>
              <a:t>RTP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Evaluate </a:t>
            </a:r>
            <a:r>
              <a:rPr lang="en-US" sz="1600" dirty="0"/>
              <a:t>the effectiveness of solution options under additional system conditions resulting from variations in the study </a:t>
            </a:r>
            <a:r>
              <a:rPr lang="en-US" sz="1600" dirty="0" smtClean="0"/>
              <a:t>assumptions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Identify </a:t>
            </a:r>
            <a:r>
              <a:rPr lang="en-US" sz="1600" dirty="0"/>
              <a:t>potential corrective action plans which will be shared with stakeholders as a reference to guide analysis on the uncertain future system conditions</a:t>
            </a:r>
            <a:endParaRPr lang="en-US" altLang="en-US" sz="16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2F87E-BE29-403E-9194-0BA884F71BF7}" type="slidenum">
              <a:rPr lang="en-US" alt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altLang="en-US" dirty="0">
              <a:solidFill>
                <a:schemeClr val="bg1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101" y="1841330"/>
            <a:ext cx="5930497" cy="131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843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-128588"/>
            <a:ext cx="8229600" cy="733426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Study Year and Stressed System Conditions</a:t>
            </a:r>
          </a:p>
        </p:txBody>
      </p:sp>
      <p:sp>
        <p:nvSpPr>
          <p:cNvPr id="6147" name="Content Placeholder 6"/>
          <p:cNvSpPr>
            <a:spLocks noGrp="1"/>
          </p:cNvSpPr>
          <p:nvPr>
            <p:ph idx="1"/>
          </p:nvPr>
        </p:nvSpPr>
        <p:spPr>
          <a:xfrm>
            <a:off x="381000" y="912813"/>
            <a:ext cx="8229600" cy="5029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1800" dirty="0" smtClean="0"/>
              <a:t>Study Years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8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 smtClean="0"/>
              <a:t>2016 and 2020 summer peak cases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 smtClean="0"/>
              <a:t>2018 off-peak case</a:t>
            </a:r>
          </a:p>
          <a:p>
            <a:pPr marL="914400" lvl="2" indent="0" eaLnBrk="1" hangingPunct="1">
              <a:buNone/>
            </a:pPr>
            <a:endParaRPr lang="en-US" altLang="en-US" dirty="0" smtClean="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1800" dirty="0" smtClean="0"/>
              <a:t>System Conditions Assumed</a:t>
            </a:r>
            <a:endParaRPr lang="en-US" altLang="en-US" sz="1800" dirty="0"/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8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 smtClean="0"/>
              <a:t>Reduction in generator reactive power capability limit for the 2016 and 2020 summer </a:t>
            </a:r>
            <a:r>
              <a:rPr lang="en-US" altLang="en-US" sz="1800" dirty="0"/>
              <a:t>peak </a:t>
            </a:r>
            <a:r>
              <a:rPr lang="en-US" altLang="en-US" sz="1800" dirty="0" smtClean="0"/>
              <a:t>cases</a:t>
            </a:r>
            <a:endParaRPr lang="en-US" altLang="en-US" sz="1800" dirty="0"/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8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 smtClean="0"/>
              <a:t>High-wind low-load conditions for the 2018 </a:t>
            </a:r>
            <a:r>
              <a:rPr lang="en-US" altLang="en-US" sz="1800" dirty="0"/>
              <a:t>off-peak </a:t>
            </a:r>
            <a:r>
              <a:rPr lang="en-US" altLang="en-US" sz="1800" dirty="0" smtClean="0"/>
              <a:t>case</a:t>
            </a:r>
            <a:endParaRPr lang="en-US" altLang="en-US" sz="1800" dirty="0"/>
          </a:p>
          <a:p>
            <a:pPr marL="914400" lvl="2" indent="0" eaLnBrk="1" hangingPunct="1">
              <a:buNone/>
            </a:pPr>
            <a:endParaRPr lang="en-US" altLang="en-US" dirty="0" smtClean="0"/>
          </a:p>
          <a:p>
            <a:pPr marL="914400" lvl="2" indent="0" eaLnBrk="1" hangingPunct="1">
              <a:buNone/>
            </a:pPr>
            <a:endParaRPr lang="en-US" alt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2F87E-BE29-403E-9194-0BA884F71BF7}" type="slidenum">
              <a:rPr lang="en-US" alt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-128588"/>
            <a:ext cx="8229600" cy="733426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Sensitivity Analysis: Summer Peak Load Conditions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2F87E-BE29-403E-9194-0BA884F71BF7}" type="slidenum">
              <a:rPr lang="en-US" alt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744648"/>
            <a:ext cx="8229600" cy="471459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1800" u="sng" dirty="0" smtClean="0"/>
              <a:t>Sensitivity Analysis #1:</a:t>
            </a:r>
            <a:r>
              <a:rPr lang="en-US" altLang="en-US" sz="1800" dirty="0" smtClean="0"/>
              <a:t> Reduction in Reactive Power Capability Limit of Generators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sz="18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 smtClean="0"/>
              <a:t>The 2016 and 2020 summer </a:t>
            </a:r>
            <a:r>
              <a:rPr lang="en-US" altLang="en-US" sz="1800" dirty="0"/>
              <a:t>peak </a:t>
            </a:r>
            <a:r>
              <a:rPr lang="en-US" altLang="en-US" sz="1800" dirty="0" smtClean="0"/>
              <a:t>cases </a:t>
            </a:r>
            <a:r>
              <a:rPr lang="en-US" altLang="en-US" sz="1800" dirty="0"/>
              <a:t>will be used to build </a:t>
            </a:r>
            <a:r>
              <a:rPr lang="en-US" altLang="en-US" sz="1800" dirty="0" smtClean="0"/>
              <a:t>the </a:t>
            </a:r>
            <a:r>
              <a:rPr lang="en-US" altLang="en-US" sz="1800" dirty="0"/>
              <a:t>sensitivity </a:t>
            </a:r>
            <a:r>
              <a:rPr lang="en-US" altLang="en-US" sz="1800" dirty="0" smtClean="0"/>
              <a:t>cases</a:t>
            </a:r>
            <a:endParaRPr lang="en-US" altLang="en-US" sz="1800" dirty="0"/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8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 smtClean="0"/>
              <a:t>The </a:t>
            </a:r>
            <a:r>
              <a:rPr lang="en-US" altLang="en-US" sz="1800" dirty="0"/>
              <a:t>maximum reactive power limits of all generators in the ERCOT system will be reduced by 10% </a:t>
            </a:r>
            <a:r>
              <a:rPr lang="en-US" altLang="en-US" sz="1800" dirty="0" smtClean="0"/>
              <a:t>to capture </a:t>
            </a:r>
            <a:r>
              <a:rPr lang="en-US" altLang="en-US" sz="1800" dirty="0"/>
              <a:t>the uncertainty of the maximum reactive power capability of </a:t>
            </a:r>
            <a:r>
              <a:rPr lang="en-US" altLang="en-US" sz="1800" dirty="0" smtClean="0"/>
              <a:t>generators:</a:t>
            </a:r>
          </a:p>
          <a:p>
            <a:pPr lvl="2" eaLnBrk="1" hangingPunct="1"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Steady-state power flow models have only two numbers (maximum and minimum limits) to represent the reactive power capability of a generator</a:t>
            </a:r>
          </a:p>
          <a:p>
            <a:pPr lvl="2" eaLnBrk="1" hangingPunct="1"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ERCOT Operating Guide Section 3.3.2.3 (7)* (Resource Testing and Qualification Procedures): the reactive verification tests are conducted </a:t>
            </a:r>
            <a:r>
              <a:rPr lang="en-US" sz="1600" dirty="0" smtClean="0"/>
              <a:t>to </a:t>
            </a:r>
            <a:r>
              <a:rPr lang="en-US" sz="1600" dirty="0"/>
              <a:t>produce </a:t>
            </a:r>
            <a:r>
              <a:rPr lang="en-US" sz="1600" dirty="0" err="1"/>
              <a:t>MVArs</a:t>
            </a:r>
            <a:r>
              <a:rPr lang="en-US" sz="1600" dirty="0"/>
              <a:t> at a level not less than 90% of the amount indicated by the existing reactive capability </a:t>
            </a:r>
            <a:r>
              <a:rPr lang="en-US" sz="1600" dirty="0" smtClean="0"/>
              <a:t>curve.</a:t>
            </a:r>
            <a:endParaRPr lang="en-US" alt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1617107" y="5061698"/>
            <a:ext cx="66483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200" dirty="0" smtClean="0">
                <a:hlinkClick r:id="rId2"/>
              </a:rPr>
              <a:t>*http</a:t>
            </a:r>
            <a:r>
              <a:rPr lang="en-US" altLang="en-US" sz="1200" dirty="0">
                <a:hlinkClick r:id="rId2"/>
              </a:rPr>
              <a:t>://www.ercot.com/content/mktrules/guides/noperating/current/03-060114.doc</a:t>
            </a:r>
            <a:endParaRPr lang="en-US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-128588"/>
            <a:ext cx="8229600" cy="733426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Sensitivity Analysis: Off-peak Load Conditions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2F87E-BE29-403E-9194-0BA884F71BF7}" type="slidenum">
              <a:rPr lang="en-US" alt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834501"/>
            <a:ext cx="8229600" cy="555841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1800" u="sng" dirty="0" smtClean="0"/>
              <a:t>Sensitivity Analysis #2</a:t>
            </a:r>
            <a:r>
              <a:rPr lang="en-US" altLang="en-US" sz="1800" dirty="0" smtClean="0"/>
              <a:t>: High-Wind Low-Load Conditions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8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 smtClean="0"/>
              <a:t>The 2018 minimum load case will </a:t>
            </a:r>
            <a:r>
              <a:rPr lang="en-US" altLang="en-US" sz="1800" dirty="0"/>
              <a:t>be used to build this </a:t>
            </a:r>
            <a:r>
              <a:rPr lang="en-US" altLang="en-US" sz="1800" dirty="0" smtClean="0"/>
              <a:t>off-peak sensitivity case. ERCOT will evaluate the impact on the transmission system under High-Wind Low-Load conditions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18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sz="1800" dirty="0" smtClean="0"/>
              <a:t>Generation </a:t>
            </a:r>
            <a:r>
              <a:rPr lang="en-US" sz="1800" dirty="0"/>
              <a:t>Dispatch Level</a:t>
            </a:r>
            <a:endParaRPr lang="en-US" altLang="en-US" sz="1800" dirty="0"/>
          </a:p>
          <a:p>
            <a:pPr lvl="2" eaLnBrk="1" hangingPunct="1"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All </a:t>
            </a:r>
            <a:r>
              <a:rPr lang="en-US" altLang="en-US" sz="1600" dirty="0"/>
              <a:t>wind generation modeled in the base case will be dispatched up to 90% of its maximum MW capacity, consistent with the latest SSWG </a:t>
            </a:r>
            <a:r>
              <a:rPr lang="en-US" altLang="en-US" sz="1600" dirty="0" smtClean="0"/>
              <a:t>High-Wind Low-Load case (15DSB_2018_HWLL_TPIT_Final_02242015.raw)</a:t>
            </a:r>
          </a:p>
          <a:p>
            <a:pPr lvl="2" eaLnBrk="1" hangingPunct="1">
              <a:buFont typeface="Wingdings" panose="05000000000000000000" pitchFamily="2" charset="2"/>
              <a:buChar char="ü"/>
            </a:pPr>
            <a:r>
              <a:rPr lang="en-US" altLang="en-US" sz="1600" dirty="0" smtClean="0"/>
              <a:t>Security-Constrained Optimal Power Flow (SCOPF) will be performed to determine the generation dispatch</a:t>
            </a:r>
          </a:p>
          <a:p>
            <a:pPr lvl="2" eaLnBrk="1" hangingPunct="1">
              <a:buFont typeface="Wingdings" panose="05000000000000000000" pitchFamily="2" charset="2"/>
              <a:buChar char="ü"/>
            </a:pPr>
            <a:endParaRPr lang="en-US" altLang="en-US" sz="1800" dirty="0" smtClean="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 smtClean="0"/>
              <a:t>Load Level: The </a:t>
            </a:r>
            <a:r>
              <a:rPr lang="en-US" altLang="en-US" sz="1800" dirty="0"/>
              <a:t>load </a:t>
            </a:r>
            <a:r>
              <a:rPr lang="en-US" altLang="en-US" sz="1800" dirty="0" smtClean="0"/>
              <a:t>in </a:t>
            </a:r>
            <a:r>
              <a:rPr lang="en-US" altLang="en-US" sz="1800" dirty="0"/>
              <a:t>the </a:t>
            </a:r>
            <a:r>
              <a:rPr lang="en-US" altLang="en-US" sz="1800" dirty="0" smtClean="0"/>
              <a:t>2018 min base </a:t>
            </a:r>
            <a:r>
              <a:rPr lang="en-US" altLang="en-US" sz="1800" dirty="0"/>
              <a:t>case will be </a:t>
            </a:r>
            <a:r>
              <a:rPr lang="en-US" altLang="en-US" sz="1800" dirty="0" smtClean="0"/>
              <a:t>adjusted to </a:t>
            </a:r>
            <a:r>
              <a:rPr lang="en-US" altLang="en-US" sz="1800" dirty="0"/>
              <a:t>the load level of the SSWG 2018 High-Wind Low-Load </a:t>
            </a:r>
            <a:r>
              <a:rPr lang="en-US" altLang="en-US" sz="1800" dirty="0" smtClean="0"/>
              <a:t>case</a:t>
            </a:r>
            <a:r>
              <a:rPr lang="en-US" altLang="en-US" sz="1800" dirty="0"/>
              <a:t> </a:t>
            </a:r>
            <a:r>
              <a:rPr lang="en-US" altLang="en-US" sz="1800" dirty="0" smtClean="0"/>
              <a:t>(SSWG Manual 4.3.3)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935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-128588"/>
            <a:ext cx="8229600" cy="733426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Next Step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2F87E-BE29-403E-9194-0BA884F71BF7}" type="slidenum">
              <a:rPr lang="en-US" alt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620112"/>
            <a:ext cx="8229600" cy="577280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sz="2000" dirty="0" smtClean="0"/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sz="2000" dirty="0"/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sz="2000" dirty="0" smtClean="0"/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sz="2000" dirty="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sz="2000" dirty="0" smtClean="0"/>
              <a:t>ERCOT will review stakeholder’s comments and incorporate them into the 2015 RTP Scope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58930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2324100" y="2247900"/>
            <a:ext cx="5791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chemeClr val="bg1"/>
                </a:solidFill>
              </a:rPr>
              <a:t>Ques</a:t>
            </a:r>
            <a:r>
              <a:rPr lang="en-US" altLang="en-US" dirty="0"/>
              <a:t>Questions?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2F87E-BE29-403E-9194-0BA884F71BF7}" type="slidenum">
              <a:rPr lang="en-US" alt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E9DE3F-F31F-415F-A85E-CBCBDD71A4F5}">
  <ds:schemaRefs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c34af464-7aa1-4edd-9be4-83dffc1cb926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9659B9-8752-4DC3-8CFE-950F74D5E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13956</TotalTime>
  <Words>425</Words>
  <Application>Microsoft Office PowerPoint</Application>
  <PresentationFormat>On-screen Show (4:3)</PresentationFormat>
  <Paragraphs>67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Custom Design</vt:lpstr>
      <vt:lpstr>PowerPoint Presentation</vt:lpstr>
      <vt:lpstr>Introduction</vt:lpstr>
      <vt:lpstr>Study Year and Stressed System Conditions</vt:lpstr>
      <vt:lpstr>Sensitivity Analysis: Summer Peak Load Conditions</vt:lpstr>
      <vt:lpstr>Sensitivity Analysis: Off-peak Load Conditions</vt:lpstr>
      <vt:lpstr>Next Step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Kang, Sun Wook</dc:creator>
  <cp:lastModifiedBy>Kang, Sun Wook</cp:lastModifiedBy>
  <cp:revision>533</cp:revision>
  <cp:lastPrinted>2015-04-13T16:57:40Z</cp:lastPrinted>
  <dcterms:created xsi:type="dcterms:W3CDTF">2010-04-12T23:12:02Z</dcterms:created>
  <dcterms:modified xsi:type="dcterms:W3CDTF">2015-04-14T16:53:31Z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0x0101000EB6C32BA7893B4D8D08DA703C6B8599</vt:lpwstr>
  </property>
</Properties>
</file>