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handoutMasterIdLst>
    <p:handoutMasterId r:id="rId14"/>
  </p:handoutMasterIdLst>
  <p:sldIdLst>
    <p:sldId id="279" r:id="rId2"/>
    <p:sldId id="275" r:id="rId3"/>
    <p:sldId id="324" r:id="rId4"/>
    <p:sldId id="314" r:id="rId5"/>
    <p:sldId id="316" r:id="rId6"/>
    <p:sldId id="323" r:id="rId7"/>
    <p:sldId id="325" r:id="rId8"/>
    <p:sldId id="328" r:id="rId9"/>
    <p:sldId id="329" r:id="rId10"/>
    <p:sldId id="326" r:id="rId11"/>
    <p:sldId id="327"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llo, Jeffrey" initials="BJ" lastIdx="8"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99" autoAdjust="0"/>
    <p:restoredTop sz="93250" autoAdjust="0"/>
  </p:normalViewPr>
  <p:slideViewPr>
    <p:cSldViewPr>
      <p:cViewPr>
        <p:scale>
          <a:sx n="100" d="100"/>
          <a:sy n="100" d="100"/>
        </p:scale>
        <p:origin x="-72" y="-72"/>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19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1440" tIns="45720" rIns="91440" bIns="45720" rtlCol="0"/>
          <a:lstStyle>
            <a:lvl1pPr algn="l">
              <a:defRPr sz="1200" smtClean="0">
                <a:latin typeface="Arial" charset="0"/>
                <a:cs typeface="Arial" charset="0"/>
              </a:defRPr>
            </a:lvl1pPr>
          </a:lstStyle>
          <a:p>
            <a:pPr>
              <a:defRPr/>
            </a:pPr>
            <a:endParaRPr lang="en-US" dirty="0"/>
          </a:p>
        </p:txBody>
      </p:sp>
      <p:sp>
        <p:nvSpPr>
          <p:cNvPr id="3" name="Date Placeholder 2"/>
          <p:cNvSpPr>
            <a:spLocks noGrp="1"/>
          </p:cNvSpPr>
          <p:nvPr>
            <p:ph type="dt" sz="quarter" idx="1"/>
          </p:nvPr>
        </p:nvSpPr>
        <p:spPr>
          <a:xfrm>
            <a:off x="3970339" y="1"/>
            <a:ext cx="3038475" cy="464980"/>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C8060EE0-C886-4454-B74F-5F757C01D1AC}" type="datetimeFigureOut">
              <a:rPr lang="en-US"/>
              <a:pPr>
                <a:defRPr/>
              </a:pPr>
              <a:t>4/15/2015</a:t>
            </a:fld>
            <a:endParaRPr lang="en-US" dirty="0"/>
          </a:p>
        </p:txBody>
      </p:sp>
      <p:sp>
        <p:nvSpPr>
          <p:cNvPr id="4" name="Footer Placeholder 3"/>
          <p:cNvSpPr>
            <a:spLocks noGrp="1"/>
          </p:cNvSpPr>
          <p:nvPr>
            <p:ph type="ftr" sz="quarter" idx="2"/>
          </p:nvPr>
        </p:nvSpPr>
        <p:spPr>
          <a:xfrm>
            <a:off x="1" y="8829823"/>
            <a:ext cx="3038475" cy="464980"/>
          </a:xfrm>
          <a:prstGeom prst="rect">
            <a:avLst/>
          </a:prstGeom>
        </p:spPr>
        <p:txBody>
          <a:bodyPr vert="horz" lIns="91440" tIns="45720" rIns="91440" bIns="45720" rtlCol="0" anchor="b"/>
          <a:lstStyle>
            <a:lvl1pPr algn="l">
              <a:defRPr sz="1200" smtClean="0">
                <a:latin typeface="Arial" charset="0"/>
                <a:cs typeface="Arial" charset="0"/>
              </a:defRPr>
            </a:lvl1pPr>
          </a:lstStyle>
          <a:p>
            <a:pPr>
              <a:defRPr/>
            </a:pPr>
            <a:endParaRPr lang="en-US" dirty="0"/>
          </a:p>
        </p:txBody>
      </p:sp>
      <p:sp>
        <p:nvSpPr>
          <p:cNvPr id="5" name="Slide Number Placeholder 4"/>
          <p:cNvSpPr>
            <a:spLocks noGrp="1"/>
          </p:cNvSpPr>
          <p:nvPr>
            <p:ph type="sldNum" sz="quarter" idx="3"/>
          </p:nvPr>
        </p:nvSpPr>
        <p:spPr>
          <a:xfrm>
            <a:off x="3970339" y="8829823"/>
            <a:ext cx="3038475" cy="464980"/>
          </a:xfrm>
          <a:prstGeom prst="rect">
            <a:avLst/>
          </a:prstGeom>
        </p:spPr>
        <p:txBody>
          <a:bodyPr vert="horz" lIns="91440" tIns="45720" rIns="91440" bIns="45720" rtlCol="0" anchor="b"/>
          <a:lstStyle>
            <a:lvl1pPr algn="r">
              <a:defRPr sz="1200" smtClean="0">
                <a:latin typeface="Arial" charset="0"/>
                <a:cs typeface="Arial" charset="0"/>
              </a:defRPr>
            </a:lvl1pPr>
          </a:lstStyle>
          <a:p>
            <a:pPr>
              <a:defRPr/>
            </a:pPr>
            <a:fld id="{8AA09E8F-28B5-4325-81AC-1F5E2D321163}" type="slidenum">
              <a:rPr lang="en-US"/>
              <a:pPr>
                <a:defRPr/>
              </a:pPr>
              <a:t>‹#›</a:t>
            </a:fld>
            <a:endParaRPr lang="en-US" dirty="0"/>
          </a:p>
        </p:txBody>
      </p:sp>
    </p:spTree>
    <p:extLst>
      <p:ext uri="{BB962C8B-B14F-4D97-AF65-F5344CB8AC3E}">
        <p14:creationId xmlns:p14="http://schemas.microsoft.com/office/powerpoint/2010/main" val="3504328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339" y="1"/>
            <a:ext cx="3038475" cy="46498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CF45855-146F-40AB-933A-8A89C815C4A1}" type="datetimeFigureOut">
              <a:rPr lang="en-US"/>
              <a:pPr>
                <a:defRPr/>
              </a:pPr>
              <a:t>4/15/2015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16510"/>
            <a:ext cx="5607050" cy="418322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823"/>
            <a:ext cx="3038475" cy="46498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339" y="8829823"/>
            <a:ext cx="3038475" cy="46498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0608FEB-A04C-4C3B-8835-C8274D1E5618}" type="slidenum">
              <a:rPr lang="en-US"/>
              <a:pPr>
                <a:defRPr/>
              </a:pPr>
              <a:t>‹#›</a:t>
            </a:fld>
            <a:endParaRPr lang="en-US" dirty="0"/>
          </a:p>
        </p:txBody>
      </p:sp>
    </p:spTree>
    <p:extLst>
      <p:ext uri="{BB962C8B-B14F-4D97-AF65-F5344CB8AC3E}">
        <p14:creationId xmlns:p14="http://schemas.microsoft.com/office/powerpoint/2010/main" val="12730961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4B603F95-70D0-4B7C-B2DF-5C0E83C71DD8}" type="slidenum">
              <a:rPr lang="en-US" altLang="en-US" smtClean="0">
                <a:latin typeface="Calibri" pitchFamily="34" charset="0"/>
              </a:rPr>
              <a:pPr fontAlgn="base">
                <a:spcBef>
                  <a:spcPct val="0"/>
                </a:spcBef>
                <a:spcAft>
                  <a:spcPct val="0"/>
                </a:spcAft>
                <a:defRPr/>
              </a:pPr>
              <a:t>1</a:t>
            </a:fld>
            <a:endParaRPr lang="en-US" altLang="en-US" dirty="0" smtClean="0">
              <a:latin typeface="Calibri" pitchFamily="34" charset="0"/>
            </a:endParaRPr>
          </a:p>
        </p:txBody>
      </p:sp>
    </p:spTree>
    <p:extLst>
      <p:ext uri="{BB962C8B-B14F-4D97-AF65-F5344CB8AC3E}">
        <p14:creationId xmlns:p14="http://schemas.microsoft.com/office/powerpoint/2010/main" val="2885722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04E84925-45B8-4B19-916E-B4FBDB371820}" type="slidenum">
              <a:rPr lang="en-US" altLang="en-US" smtClean="0">
                <a:latin typeface="Calibri" pitchFamily="34" charset="0"/>
              </a:rPr>
              <a:pPr fontAlgn="base">
                <a:spcBef>
                  <a:spcPct val="0"/>
                </a:spcBef>
                <a:spcAft>
                  <a:spcPct val="0"/>
                </a:spcAft>
                <a:defRPr/>
              </a:pPr>
              <a:t>2</a:t>
            </a:fld>
            <a:endParaRPr lang="en-US" altLang="en-US" dirty="0" smtClean="0">
              <a:latin typeface="Calibri" pitchFamily="34" charset="0"/>
            </a:endParaRPr>
          </a:p>
        </p:txBody>
      </p:sp>
    </p:spTree>
    <p:extLst>
      <p:ext uri="{BB962C8B-B14F-4D97-AF65-F5344CB8AC3E}">
        <p14:creationId xmlns:p14="http://schemas.microsoft.com/office/powerpoint/2010/main" val="3231532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3FAB1230-E311-47E9-9F86-964CD29CD5B1}"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Placeholder 1"/>
          <p:cNvSpPr>
            <a:spLocks noGrp="1"/>
          </p:cNvSpPr>
          <p:nvPr>
            <p:ph type="title"/>
          </p:nvPr>
        </p:nvSpPr>
        <p:spPr>
          <a:xfrm>
            <a:off x="379664" y="179143"/>
            <a:ext cx="8459536"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7557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3" name="Straight Connector 2"/>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p:nvSpPr>
        <p:spPr>
          <a:xfrm>
            <a:off x="6705600" y="6202363"/>
            <a:ext cx="2133600" cy="182562"/>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C82C3C73-D4EA-46AC-AD6F-68D51BEEA909}"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1569339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CECF190B-BA65-4941-81FD-4A07479EB041}"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Tree>
    <p:extLst>
      <p:ext uri="{BB962C8B-B14F-4D97-AF65-F5344CB8AC3E}">
        <p14:creationId xmlns:p14="http://schemas.microsoft.com/office/powerpoint/2010/main" val="11732890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75"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6"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3" name="Picture 12"/>
          <p:cNvPicPr>
            <a:picLocks/>
          </p:cNvPicPr>
          <p:nvPr/>
        </p:nvPicPr>
        <p:blipFill rotWithShape="1">
          <a:blip r:embed="rId5">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3078" name="Picture 8" descr="ERCOT cmyk-01.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085850" y="6010275"/>
            <a:ext cx="6867525" cy="415925"/>
          </a:xfrm>
          <a:prstGeom prst="rect">
            <a:avLst/>
          </a:prstGeom>
          <a:noFill/>
        </p:spPr>
        <p:txBody>
          <a:bodyPr>
            <a:spAutoFit/>
          </a:bodyPr>
          <a:lstStyle/>
          <a:p>
            <a:pPr fontAlgn="auto">
              <a:spcBef>
                <a:spcPts val="0"/>
              </a:spcBef>
              <a:spcAft>
                <a:spcPts val="0"/>
              </a:spcAft>
              <a:defRPr/>
            </a:pPr>
            <a:r>
              <a:rPr lang="en-US" sz="1050" b="1" dirty="0">
                <a:latin typeface="+mn-lt"/>
                <a:cs typeface="+mn-cs"/>
              </a:rPr>
              <a:t>ERCOT PUBLIC</a:t>
            </a:r>
          </a:p>
          <a:p>
            <a:pPr fontAlgn="auto">
              <a:spcBef>
                <a:spcPts val="0"/>
              </a:spcBef>
              <a:spcAft>
                <a:spcPts val="0"/>
              </a:spcAft>
              <a:defRPr/>
            </a:pPr>
            <a:r>
              <a:rPr lang="en-US" sz="1050" dirty="0" smtClean="0">
                <a:latin typeface="+mn-lt"/>
                <a:cs typeface="+mn-cs"/>
              </a:rPr>
              <a:t>4/21/2015</a:t>
            </a:r>
            <a:endParaRPr lang="en-US" sz="1050" dirty="0">
              <a:latin typeface="+mn-lt"/>
              <a:cs typeface="+mn-cs"/>
            </a:endParaRPr>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Lst>
  <p:timing>
    <p:tnLst>
      <p:par>
        <p:cTn id="1" dur="indefinite" restart="never" nodeType="tmRoot"/>
      </p:par>
    </p:tnLst>
  </p:timing>
  <p:hf sldNum="0" hdr="0" ftr="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eaLnBrk="1" fontAlgn="base" hangingPunct="1">
        <a:spcBef>
          <a:spcPct val="0"/>
        </a:spcBef>
        <a:spcAft>
          <a:spcPct val="0"/>
        </a:spcAft>
        <a:defRPr sz="4400">
          <a:solidFill>
            <a:schemeClr val="tx1"/>
          </a:solidFill>
          <a:latin typeface="Arial" charset="0"/>
        </a:defRPr>
      </a:lvl6pPr>
      <a:lvl7pPr marL="914400" algn="ctr" defTabSz="457200" rtl="0" eaLnBrk="1" fontAlgn="base" hangingPunct="1">
        <a:spcBef>
          <a:spcPct val="0"/>
        </a:spcBef>
        <a:spcAft>
          <a:spcPct val="0"/>
        </a:spcAft>
        <a:defRPr sz="4400">
          <a:solidFill>
            <a:schemeClr val="tx1"/>
          </a:solidFill>
          <a:latin typeface="Arial" charset="0"/>
        </a:defRPr>
      </a:lvl7pPr>
      <a:lvl8pPr marL="1371600" algn="ctr" defTabSz="457200" rtl="0" eaLnBrk="1" fontAlgn="base" hangingPunct="1">
        <a:spcBef>
          <a:spcPct val="0"/>
        </a:spcBef>
        <a:spcAft>
          <a:spcPct val="0"/>
        </a:spcAft>
        <a:defRPr sz="4400">
          <a:solidFill>
            <a:schemeClr val="tx1"/>
          </a:solidFill>
          <a:latin typeface="Arial" charset="0"/>
        </a:defRPr>
      </a:lvl8pPr>
      <a:lvl9pPr marL="1828800" algn="ctr" defTabSz="457200" rtl="0" eaLnBrk="1" fontAlgn="base" hangingPunct="1">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6386" name="Group 13"/>
          <p:cNvGrpSpPr>
            <a:grpSpLocks/>
          </p:cNvGrpSpPr>
          <p:nvPr/>
        </p:nvGrpSpPr>
        <p:grpSpPr bwMode="auto">
          <a:xfrm>
            <a:off x="603250" y="1498600"/>
            <a:ext cx="7727950" cy="2938544"/>
            <a:chOff x="603250" y="546100"/>
            <a:chExt cx="7727950" cy="2938540"/>
          </a:xfrm>
        </p:grpSpPr>
        <p:pic>
          <p:nvPicPr>
            <p:cNvPr id="16387" name="Picture 8" descr="ERCOT cmyk-01.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Box 9"/>
            <p:cNvSpPr txBox="1">
              <a:spLocks noChangeArrowheads="1"/>
            </p:cNvSpPr>
            <p:nvPr/>
          </p:nvSpPr>
          <p:spPr bwMode="auto">
            <a:xfrm>
              <a:off x="787400" y="2130425"/>
              <a:ext cx="7543800" cy="1354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Arial" pitchFamily="34" charset="0"/>
                </a:defRPr>
              </a:lvl1pPr>
              <a:lvl2pPr marL="742950" indent="-285750" eaLnBrk="0" hangingPunct="0">
                <a:spcBef>
                  <a:spcPct val="20000"/>
                </a:spcBef>
                <a:buFont typeface="Arial" pitchFamily="34" charset="0"/>
                <a:buChar char="–"/>
                <a:defRPr sz="2800">
                  <a:solidFill>
                    <a:schemeClr val="tx1"/>
                  </a:solidFill>
                  <a:latin typeface="Arial" pitchFamily="34" charset="0"/>
                </a:defRPr>
              </a:lvl2pPr>
              <a:lvl3pPr marL="1143000" indent="-228600" eaLnBrk="0" hangingPunct="0">
                <a:spcBef>
                  <a:spcPct val="20000"/>
                </a:spcBef>
                <a:buFont typeface="Arial" pitchFamily="34" charset="0"/>
                <a:buChar char="•"/>
                <a:defRPr sz="2400">
                  <a:solidFill>
                    <a:schemeClr val="tx1"/>
                  </a:solidFill>
                  <a:latin typeface="Arial" pitchFamily="34" charset="0"/>
                </a:defRPr>
              </a:lvl3pPr>
              <a:lvl4pPr marL="1600200" indent="-228600" eaLnBrk="0" hangingPunct="0">
                <a:spcBef>
                  <a:spcPct val="20000"/>
                </a:spcBef>
                <a:buFont typeface="Arial" pitchFamily="34" charset="0"/>
                <a:buChar char="–"/>
                <a:defRPr sz="2000">
                  <a:solidFill>
                    <a:schemeClr val="tx1"/>
                  </a:solidFill>
                  <a:latin typeface="Arial" pitchFamily="34" charset="0"/>
                </a:defRPr>
              </a:lvl4pPr>
              <a:lvl5pPr marL="2057400" indent="-228600" eaLnBrk="0" hangingPunct="0">
                <a:spcBef>
                  <a:spcPct val="20000"/>
                </a:spcBef>
                <a:buFont typeface="Arial" pitchFamily="34" charset="0"/>
                <a:buChar char="»"/>
                <a:defRPr sz="2000">
                  <a:solidFill>
                    <a:schemeClr val="tx1"/>
                  </a:solidFill>
                  <a:latin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pitchFamily="34" charset="0"/>
                </a:defRPr>
              </a:lvl9pPr>
            </a:lstStyle>
            <a:p>
              <a:pPr algn="ctr" eaLnBrk="1" hangingPunct="1">
                <a:spcBef>
                  <a:spcPct val="0"/>
                </a:spcBef>
                <a:buFontTx/>
                <a:buNone/>
              </a:pPr>
              <a:r>
                <a:rPr lang="en-US" altLang="en-US" sz="4400" dirty="0" smtClean="0"/>
                <a:t>2015 RTP: Cascade Analysis</a:t>
              </a:r>
            </a:p>
            <a:p>
              <a:pPr algn="ctr" eaLnBrk="1" hangingPunct="1">
                <a:spcBef>
                  <a:spcPct val="0"/>
                </a:spcBef>
                <a:buFontTx/>
                <a:buNone/>
              </a:pPr>
              <a:endParaRPr lang="en-US" altLang="en-US" sz="2000" i="1" dirty="0"/>
            </a:p>
            <a:p>
              <a:pPr algn="ctr" eaLnBrk="1" hangingPunct="1">
                <a:spcBef>
                  <a:spcPct val="0"/>
                </a:spcBef>
                <a:buFontTx/>
                <a:buNone/>
              </a:pPr>
              <a:r>
                <a:rPr lang="en-US" altLang="en-US" sz="1800" dirty="0" smtClean="0"/>
                <a:t>April 21, 2015</a:t>
              </a:r>
              <a:endParaRPr lang="en-US" altLang="en-US" sz="1800" dirty="0"/>
            </a:p>
          </p:txBody>
        </p:sp>
        <p:cxnSp>
          <p:nvCxnSpPr>
            <p:cNvPr id="13" name="Straight Connector 12"/>
            <p:cNvCxnSpPr/>
            <p:nvPr/>
          </p:nvCxnSpPr>
          <p:spPr>
            <a:xfrm flipV="1">
              <a:off x="787400" y="1852611"/>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for Potential Cascade Conditions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1438275"/>
            <a:ext cx="7429500" cy="3981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5147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Cascade Analysis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238" y="1195388"/>
            <a:ext cx="7629525" cy="446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490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smtClean="0"/>
              <a:t>Outline</a:t>
            </a:r>
          </a:p>
        </p:txBody>
      </p:sp>
      <p:sp>
        <p:nvSpPr>
          <p:cNvPr id="17411" name="TextBox 2"/>
          <p:cNvSpPr txBox="1">
            <a:spLocks noChangeArrowheads="1"/>
          </p:cNvSpPr>
          <p:nvPr/>
        </p:nvSpPr>
        <p:spPr bwMode="auto">
          <a:xfrm>
            <a:off x="609600" y="914400"/>
            <a:ext cx="600075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pitchFamily="34" charset="0"/>
              <a:buChar char="•"/>
              <a:defRPr sz="3200">
                <a:solidFill>
                  <a:schemeClr val="tx1"/>
                </a:solidFill>
                <a:latin typeface="Arial" pitchFamily="34" charset="0"/>
              </a:defRPr>
            </a:lvl1pPr>
            <a:lvl2pPr marL="742950" indent="-285750" eaLnBrk="0" hangingPunct="0">
              <a:spcBef>
                <a:spcPct val="20000"/>
              </a:spcBef>
              <a:buFont typeface="Arial" pitchFamily="34" charset="0"/>
              <a:buChar char="–"/>
              <a:defRPr sz="2800">
                <a:solidFill>
                  <a:schemeClr val="tx1"/>
                </a:solidFill>
                <a:latin typeface="Arial" pitchFamily="34" charset="0"/>
              </a:defRPr>
            </a:lvl2pPr>
            <a:lvl3pPr marL="1143000" indent="-228600" eaLnBrk="0" hangingPunct="0">
              <a:spcBef>
                <a:spcPct val="20000"/>
              </a:spcBef>
              <a:buFont typeface="Arial" pitchFamily="34" charset="0"/>
              <a:buChar char="•"/>
              <a:defRPr sz="2400">
                <a:solidFill>
                  <a:schemeClr val="tx1"/>
                </a:solidFill>
                <a:latin typeface="Arial" pitchFamily="34" charset="0"/>
              </a:defRPr>
            </a:lvl3pPr>
            <a:lvl4pPr marL="1600200" indent="-228600" eaLnBrk="0" hangingPunct="0">
              <a:spcBef>
                <a:spcPct val="20000"/>
              </a:spcBef>
              <a:buFont typeface="Arial" pitchFamily="34" charset="0"/>
              <a:buChar char="–"/>
              <a:defRPr sz="2000">
                <a:solidFill>
                  <a:schemeClr val="tx1"/>
                </a:solidFill>
                <a:latin typeface="Arial" pitchFamily="34" charset="0"/>
              </a:defRPr>
            </a:lvl4pPr>
            <a:lvl5pPr marL="2057400" indent="-228600" eaLnBrk="0" hangingPunct="0">
              <a:spcBef>
                <a:spcPct val="20000"/>
              </a:spcBef>
              <a:buFont typeface="Arial" pitchFamily="34" charset="0"/>
              <a:buChar char="»"/>
              <a:defRPr sz="2000">
                <a:solidFill>
                  <a:schemeClr val="tx1"/>
                </a:solidFill>
                <a:latin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pitchFamily="34" charset="0"/>
              </a:defRPr>
            </a:lvl9pPr>
          </a:lstStyle>
          <a:p>
            <a:pPr eaLnBrk="1" hangingPunct="1">
              <a:lnSpc>
                <a:spcPct val="150000"/>
              </a:lnSpc>
              <a:spcBef>
                <a:spcPct val="0"/>
              </a:spcBef>
              <a:buFont typeface="Wingdings" pitchFamily="2" charset="2"/>
              <a:buChar char="v"/>
            </a:pPr>
            <a:r>
              <a:rPr lang="en-US" altLang="en-US" sz="2400" dirty="0" smtClean="0"/>
              <a:t>Cascade analysis in RTP</a:t>
            </a:r>
          </a:p>
          <a:p>
            <a:pPr eaLnBrk="1" hangingPunct="1">
              <a:lnSpc>
                <a:spcPct val="150000"/>
              </a:lnSpc>
              <a:spcBef>
                <a:spcPct val="0"/>
              </a:spcBef>
              <a:buFont typeface="Wingdings" pitchFamily="2" charset="2"/>
              <a:buChar char="v"/>
            </a:pPr>
            <a:r>
              <a:rPr lang="en-US" altLang="en-US" sz="2400" dirty="0" smtClean="0"/>
              <a:t>Scope and process</a:t>
            </a:r>
          </a:p>
          <a:p>
            <a:pPr eaLnBrk="1" hangingPunct="1">
              <a:lnSpc>
                <a:spcPct val="150000"/>
              </a:lnSpc>
              <a:spcBef>
                <a:spcPct val="0"/>
              </a:spcBef>
              <a:buFont typeface="Wingdings" pitchFamily="2" charset="2"/>
              <a:buChar char="v"/>
            </a:pPr>
            <a:r>
              <a:rPr lang="en-US" altLang="en-US" sz="2400" dirty="0" smtClean="0"/>
              <a:t>Next steps</a:t>
            </a:r>
            <a:endParaRPr lang="en-US" altLang="en-US" sz="2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Cascade analysis in RTP</a:t>
            </a:r>
            <a:endParaRPr lang="en-US" dirty="0"/>
          </a:p>
        </p:txBody>
      </p:sp>
      <p:sp>
        <p:nvSpPr>
          <p:cNvPr id="3" name="TextBox 2"/>
          <p:cNvSpPr txBox="1"/>
          <p:nvPr/>
        </p:nvSpPr>
        <p:spPr>
          <a:xfrm>
            <a:off x="457200" y="685800"/>
            <a:ext cx="8001000" cy="4524315"/>
          </a:xfrm>
          <a:prstGeom prst="rect">
            <a:avLst/>
          </a:prstGeom>
          <a:noFill/>
        </p:spPr>
        <p:txBody>
          <a:bodyPr wrap="square" rtlCol="0">
            <a:spAutoFit/>
          </a:bodyPr>
          <a:lstStyle>
            <a:defPPr>
              <a:defRPr lang="en-US"/>
            </a:defPPr>
            <a:lvl1pPr marL="0" indent="0">
              <a:lnSpc>
                <a:spcPct val="150000"/>
              </a:lnSpc>
              <a:buFont typeface="Wingdings" panose="05000000000000000000" pitchFamily="2" charset="2"/>
              <a:buNone/>
              <a:defRPr sz="2000"/>
            </a:lvl1pPr>
          </a:lstStyle>
          <a:p>
            <a:pPr marL="342900" indent="-342900">
              <a:buFont typeface="Wingdings" panose="05000000000000000000" pitchFamily="2" charset="2"/>
              <a:buChar char="v"/>
            </a:pPr>
            <a:r>
              <a:rPr lang="en-US" sz="2400" dirty="0" smtClean="0"/>
              <a:t>Any contingency event defined in the Table 1 of the TPL standards where a non-consequential load shed is an acceptable corrective action plan will be screened further for potential cascade conditions</a:t>
            </a:r>
          </a:p>
          <a:p>
            <a:pPr marL="342900" indent="-342900">
              <a:buFont typeface="Wingdings" panose="05000000000000000000" pitchFamily="2" charset="2"/>
              <a:buChar char="v"/>
            </a:pPr>
            <a:r>
              <a:rPr lang="en-US" sz="2400" dirty="0" smtClean="0"/>
              <a:t>ERCOT is currently evaluating tools to perform the initial screen as well as detailed cascade analysis</a:t>
            </a:r>
          </a:p>
          <a:p>
            <a:pPr marL="342900" indent="-342900">
              <a:buFont typeface="Wingdings" panose="05000000000000000000" pitchFamily="2" charset="2"/>
              <a:buChar char="v"/>
            </a:pPr>
            <a:r>
              <a:rPr lang="en-US" sz="2400" dirty="0" smtClean="0"/>
              <a:t>This analysis will be conducted on the base case and sensitivity cases</a:t>
            </a:r>
            <a:endParaRPr lang="en-US" sz="2200" dirty="0"/>
          </a:p>
        </p:txBody>
      </p:sp>
    </p:spTree>
    <p:extLst>
      <p:ext uri="{BB962C8B-B14F-4D97-AF65-F5344CB8AC3E}">
        <p14:creationId xmlns:p14="http://schemas.microsoft.com/office/powerpoint/2010/main" val="2601543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Cascade analysis definition</a:t>
            </a:r>
            <a:endParaRPr lang="en-US" dirty="0"/>
          </a:p>
        </p:txBody>
      </p:sp>
      <p:sp>
        <p:nvSpPr>
          <p:cNvPr id="3" name="TextBox 2"/>
          <p:cNvSpPr txBox="1"/>
          <p:nvPr/>
        </p:nvSpPr>
        <p:spPr>
          <a:xfrm>
            <a:off x="533400" y="533400"/>
            <a:ext cx="7696200" cy="5478423"/>
          </a:xfrm>
          <a:prstGeom prst="rect">
            <a:avLst/>
          </a:prstGeom>
          <a:noFill/>
        </p:spPr>
        <p:txBody>
          <a:bodyPr wrap="square" rtlCol="0">
            <a:spAutoFit/>
          </a:bodyPr>
          <a:lstStyle>
            <a:defPPr>
              <a:defRPr lang="en-US"/>
            </a:defPPr>
            <a:lvl1pPr marL="285750" indent="-285750">
              <a:lnSpc>
                <a:spcPct val="150000"/>
              </a:lnSpc>
              <a:buFont typeface="Wingdings" panose="05000000000000000000" pitchFamily="2" charset="2"/>
              <a:buChar char="v"/>
              <a:defRPr sz="2000"/>
            </a:lvl1pPr>
          </a:lstStyle>
          <a:p>
            <a:pPr marL="0" indent="0">
              <a:buNone/>
            </a:pPr>
            <a:r>
              <a:rPr lang="en-US" dirty="0"/>
              <a:t>NERC definition – “The uncontrolled successive loss of system elements triggered by an incident at any location. Cascading results in widespread electric service interruption that cannot be restrained from sequentially spreading beyond an area predetermined by studies.”</a:t>
            </a:r>
          </a:p>
          <a:p>
            <a:pPr marL="0" indent="0">
              <a:lnSpc>
                <a:spcPct val="100000"/>
              </a:lnSpc>
              <a:buNone/>
            </a:pPr>
            <a:endParaRPr lang="en-US" dirty="0"/>
          </a:p>
          <a:p>
            <a:pPr marL="0" indent="0">
              <a:buNone/>
            </a:pPr>
            <a:r>
              <a:rPr lang="en-US" dirty="0"/>
              <a:t>A contingency is studied in the following general steps</a:t>
            </a:r>
          </a:p>
          <a:p>
            <a:r>
              <a:rPr lang="en-US" dirty="0"/>
              <a:t>Following a contingency event, the study will trip elements if the post contingent voltages and branch flows exceed the relay trigger limits and </a:t>
            </a:r>
            <a:r>
              <a:rPr lang="en-US" dirty="0" smtClean="0"/>
              <a:t>re-solve power flow.</a:t>
            </a:r>
          </a:p>
          <a:p>
            <a:r>
              <a:rPr lang="en-US" dirty="0" smtClean="0"/>
              <a:t>The </a:t>
            </a:r>
            <a:r>
              <a:rPr lang="en-US" dirty="0"/>
              <a:t>study will continue to trip elements until the cascade analysis terminating condition is reached</a:t>
            </a:r>
            <a:r>
              <a:rPr lang="en-US" dirty="0" smtClean="0"/>
              <a:t>.</a:t>
            </a:r>
            <a:endParaRPr lang="en-US" dirty="0"/>
          </a:p>
        </p:txBody>
      </p:sp>
    </p:spTree>
    <p:extLst>
      <p:ext uri="{BB962C8B-B14F-4D97-AF65-F5344CB8AC3E}">
        <p14:creationId xmlns:p14="http://schemas.microsoft.com/office/powerpoint/2010/main" val="158430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Cascade Analysis: Relay trigger limits</a:t>
            </a:r>
            <a:endParaRPr lang="en-US" dirty="0"/>
          </a:p>
        </p:txBody>
      </p:sp>
      <p:sp>
        <p:nvSpPr>
          <p:cNvPr id="3" name="TextBox 2"/>
          <p:cNvSpPr txBox="1"/>
          <p:nvPr/>
        </p:nvSpPr>
        <p:spPr>
          <a:xfrm>
            <a:off x="152400" y="457200"/>
            <a:ext cx="8763000" cy="5801588"/>
          </a:xfrm>
          <a:prstGeom prst="rect">
            <a:avLst/>
          </a:prstGeom>
          <a:noFill/>
        </p:spPr>
        <p:txBody>
          <a:bodyPr wrap="square" rtlCol="0">
            <a:spAutoFit/>
          </a:bodyPr>
          <a:lstStyle>
            <a:defPPr>
              <a:defRPr lang="en-US"/>
            </a:defPPr>
            <a:lvl1pPr marL="0" indent="0">
              <a:lnSpc>
                <a:spcPct val="150000"/>
              </a:lnSpc>
              <a:buFont typeface="Wingdings" panose="05000000000000000000" pitchFamily="2" charset="2"/>
              <a:buNone/>
              <a:defRPr sz="2000"/>
            </a:lvl1pPr>
          </a:lstStyle>
          <a:p>
            <a:pPr marL="342900" indent="-342900">
              <a:buFont typeface="Wingdings" panose="05000000000000000000" pitchFamily="2" charset="2"/>
              <a:buChar char="v"/>
            </a:pPr>
            <a:r>
              <a:rPr lang="en-US" sz="1800" dirty="0" smtClean="0"/>
              <a:t>Criteria </a:t>
            </a:r>
            <a:r>
              <a:rPr lang="en-US" sz="1800" dirty="0"/>
              <a:t>for Tripping equipment: </a:t>
            </a:r>
          </a:p>
          <a:p>
            <a:pPr marL="742950" lvl="1" indent="-285750">
              <a:buFont typeface="Arial" panose="020B0604020202020204" pitchFamily="34" charset="0"/>
              <a:buChar char="•"/>
            </a:pPr>
            <a:r>
              <a:rPr lang="en-US" sz="1600" dirty="0"/>
              <a:t>Transmission facilities (100 kV and above) overloaded beyond their relay </a:t>
            </a:r>
            <a:r>
              <a:rPr lang="en-US" sz="1600" dirty="0" smtClean="0"/>
              <a:t>loadability </a:t>
            </a:r>
            <a:r>
              <a:rPr lang="en-US" sz="1600" dirty="0"/>
              <a:t>limits </a:t>
            </a:r>
            <a:endParaRPr lang="en-US" sz="1600" dirty="0" smtClean="0"/>
          </a:p>
          <a:p>
            <a:pPr marL="742950" lvl="1" indent="-285750">
              <a:buFont typeface="Arial" panose="020B0604020202020204" pitchFamily="34" charset="0"/>
              <a:buChar char="•"/>
            </a:pPr>
            <a:r>
              <a:rPr lang="en-US" sz="1600" dirty="0" smtClean="0"/>
              <a:t>Generator buses where voltage on the high side of the Generator Step Up (GSU) transformer are less than known or assumed minimum generator </a:t>
            </a:r>
            <a:r>
              <a:rPr lang="en-US" sz="1600" dirty="0"/>
              <a:t>voltage limits</a:t>
            </a:r>
          </a:p>
          <a:p>
            <a:pPr marL="742950" lvl="1" indent="-285750">
              <a:buFont typeface="Arial" panose="020B0604020202020204" pitchFamily="34" charset="0"/>
              <a:buChar char="•"/>
            </a:pPr>
            <a:r>
              <a:rPr lang="en-US" sz="1600" dirty="0" smtClean="0"/>
              <a:t>Generator buses where voltage on the high side of the GSU transformer exceed known or assumed maximum generator voltage limits</a:t>
            </a:r>
          </a:p>
          <a:p>
            <a:pPr marL="742950" lvl="1" indent="-285750">
              <a:buFont typeface="Arial" panose="020B0604020202020204" pitchFamily="34" charset="0"/>
              <a:buChar char="•"/>
            </a:pPr>
            <a:r>
              <a:rPr lang="en-US" sz="1600" dirty="0" smtClean="0"/>
              <a:t>Buses </a:t>
            </a:r>
            <a:r>
              <a:rPr lang="en-US" sz="1600" dirty="0"/>
              <a:t>with known UVLS protection schemes where voltages go below the </a:t>
            </a:r>
            <a:r>
              <a:rPr lang="en-US" sz="1600" dirty="0" smtClean="0"/>
              <a:t>under voltage </a:t>
            </a:r>
            <a:r>
              <a:rPr lang="en-US" sz="1600" dirty="0"/>
              <a:t>triggering </a:t>
            </a:r>
            <a:r>
              <a:rPr lang="en-US" sz="1600" dirty="0" smtClean="0"/>
              <a:t>level</a:t>
            </a:r>
            <a:endParaRPr lang="en-US" sz="1600" dirty="0"/>
          </a:p>
          <a:p>
            <a:pPr marL="342900" indent="-342900">
              <a:buFont typeface="Wingdings" panose="05000000000000000000" pitchFamily="2" charset="2"/>
              <a:buChar char="v"/>
            </a:pPr>
            <a:r>
              <a:rPr lang="en-US" sz="1800" dirty="0" smtClean="0"/>
              <a:t>The </a:t>
            </a:r>
            <a:r>
              <a:rPr lang="en-US" sz="1800" dirty="0"/>
              <a:t>thermal relay </a:t>
            </a:r>
            <a:r>
              <a:rPr lang="en-US" sz="1800" dirty="0" err="1"/>
              <a:t>loadability</a:t>
            </a:r>
            <a:r>
              <a:rPr lang="en-US" sz="1800" dirty="0"/>
              <a:t> limits will be based on 115% of Rate B or 150% of Rate A from the SSWG </a:t>
            </a:r>
            <a:r>
              <a:rPr lang="en-US" sz="1800" dirty="0" smtClean="0"/>
              <a:t>cases</a:t>
            </a:r>
          </a:p>
          <a:p>
            <a:pPr marL="342900" indent="-342900">
              <a:buFont typeface="Wingdings" panose="05000000000000000000" pitchFamily="2" charset="2"/>
              <a:buChar char="v"/>
            </a:pPr>
            <a:r>
              <a:rPr lang="en-US" sz="1800" dirty="0" smtClean="0"/>
              <a:t>The </a:t>
            </a:r>
            <a:r>
              <a:rPr lang="en-US" sz="1800" dirty="0"/>
              <a:t>voltage limits for the above criteria will be obtained from </a:t>
            </a:r>
            <a:r>
              <a:rPr lang="en-US" sz="1800" dirty="0" smtClean="0"/>
              <a:t>ERCOTs databases </a:t>
            </a:r>
            <a:r>
              <a:rPr lang="en-US" sz="1800" dirty="0"/>
              <a:t>used for dynamic </a:t>
            </a:r>
            <a:r>
              <a:rPr lang="en-US" sz="1800" dirty="0" smtClean="0"/>
              <a:t>studies</a:t>
            </a:r>
          </a:p>
          <a:p>
            <a:pPr marL="342900" indent="-342900">
              <a:buFont typeface="Wingdings" panose="05000000000000000000" pitchFamily="2" charset="2"/>
              <a:buChar char="v"/>
            </a:pPr>
            <a:r>
              <a:rPr lang="en-US" sz="1800" dirty="0" smtClean="0"/>
              <a:t>At the screening stage, the above </a:t>
            </a:r>
            <a:r>
              <a:rPr lang="en-US" sz="1800" dirty="0" smtClean="0"/>
              <a:t>criteria </a:t>
            </a:r>
            <a:r>
              <a:rPr lang="en-US" sz="1800" dirty="0" smtClean="0"/>
              <a:t>and process may </a:t>
            </a:r>
            <a:r>
              <a:rPr lang="en-US" sz="1800" dirty="0"/>
              <a:t>be </a:t>
            </a:r>
            <a:r>
              <a:rPr lang="en-US" sz="1800" dirty="0" smtClean="0"/>
              <a:t>simplified further to speed up the study.</a:t>
            </a:r>
            <a:endParaRPr lang="en-US" sz="1800" dirty="0"/>
          </a:p>
          <a:p>
            <a:pPr marL="342900" indent="-342900">
              <a:buFont typeface="Wingdings" panose="05000000000000000000" pitchFamily="2" charset="2"/>
              <a:buChar char="v"/>
            </a:pPr>
            <a:r>
              <a:rPr lang="en-US" sz="1800" dirty="0" smtClean="0"/>
              <a:t>The study will determine the accumulated load loss as a result of a system cascade.</a:t>
            </a:r>
            <a:endParaRPr lang="en-US" sz="1800" dirty="0"/>
          </a:p>
        </p:txBody>
      </p:sp>
    </p:spTree>
    <p:extLst>
      <p:ext uri="{BB962C8B-B14F-4D97-AF65-F5344CB8AC3E}">
        <p14:creationId xmlns:p14="http://schemas.microsoft.com/office/powerpoint/2010/main" val="343519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Cascade Analysis: Cascade analysis termination</a:t>
            </a:r>
            <a:endParaRPr lang="en-US" dirty="0"/>
          </a:p>
        </p:txBody>
      </p:sp>
      <p:sp>
        <p:nvSpPr>
          <p:cNvPr id="3" name="TextBox 2"/>
          <p:cNvSpPr txBox="1"/>
          <p:nvPr/>
        </p:nvSpPr>
        <p:spPr>
          <a:xfrm>
            <a:off x="457200" y="728276"/>
            <a:ext cx="8001000" cy="5016758"/>
          </a:xfrm>
          <a:prstGeom prst="rect">
            <a:avLst/>
          </a:prstGeom>
          <a:noFill/>
        </p:spPr>
        <p:txBody>
          <a:bodyPr wrap="square" rtlCol="0">
            <a:spAutoFit/>
          </a:bodyPr>
          <a:lstStyle>
            <a:defPPr>
              <a:defRPr lang="en-US"/>
            </a:defPPr>
            <a:lvl1pPr marL="0" indent="0">
              <a:lnSpc>
                <a:spcPct val="150000"/>
              </a:lnSpc>
              <a:buFont typeface="Wingdings" panose="05000000000000000000" pitchFamily="2" charset="2"/>
              <a:buNone/>
              <a:defRPr sz="2000"/>
            </a:lvl1pPr>
          </a:lstStyle>
          <a:p>
            <a:pPr marL="342900" indent="-342900">
              <a:buFont typeface="Wingdings" panose="05000000000000000000" pitchFamily="2" charset="2"/>
              <a:buChar char="v"/>
            </a:pPr>
            <a:r>
              <a:rPr lang="en-US" dirty="0" smtClean="0"/>
              <a:t>The contingency event is identified to be a ‘potential’ cascade event if</a:t>
            </a:r>
          </a:p>
          <a:p>
            <a:pPr marL="742950" lvl="1" indent="-285750">
              <a:buFont typeface="Arial" panose="020B0604020202020204" pitchFamily="34" charset="0"/>
              <a:buChar char="•"/>
            </a:pPr>
            <a:r>
              <a:rPr lang="en-US" sz="1600" dirty="0"/>
              <a:t>The accumulated amount of </a:t>
            </a:r>
            <a:r>
              <a:rPr lang="en-US" sz="1600" dirty="0" smtClean="0"/>
              <a:t>load loss is </a:t>
            </a:r>
            <a:r>
              <a:rPr lang="en-US" sz="1600" dirty="0"/>
              <a:t>greater than 6% of the total initial system load</a:t>
            </a:r>
          </a:p>
          <a:p>
            <a:pPr marL="742950" lvl="1" indent="-285750">
              <a:buFont typeface="Arial" panose="020B0604020202020204" pitchFamily="34" charset="0"/>
              <a:buChar char="•"/>
            </a:pPr>
            <a:r>
              <a:rPr lang="en-US" sz="1600" dirty="0"/>
              <a:t>The </a:t>
            </a:r>
            <a:r>
              <a:rPr lang="en-US" sz="1600" dirty="0" smtClean="0"/>
              <a:t>power flow </a:t>
            </a:r>
            <a:r>
              <a:rPr lang="en-US" sz="1600" dirty="0"/>
              <a:t>does not converge - which may be a result of a potential voltage collapse condition, subject to additional confirmation</a:t>
            </a:r>
          </a:p>
          <a:p>
            <a:pPr marL="742950" lvl="1" indent="-285750">
              <a:buFont typeface="Arial" panose="020B0604020202020204" pitchFamily="34" charset="0"/>
              <a:buChar char="•"/>
            </a:pPr>
            <a:r>
              <a:rPr lang="en-US" sz="1600" dirty="0"/>
              <a:t>The number of cascade levels exceeds three.</a:t>
            </a:r>
          </a:p>
          <a:p>
            <a:pPr marL="342900" indent="-342900">
              <a:buFont typeface="Wingdings" panose="05000000000000000000" pitchFamily="2" charset="2"/>
              <a:buChar char="v"/>
            </a:pPr>
            <a:r>
              <a:rPr lang="en-US" dirty="0" smtClean="0"/>
              <a:t>A </a:t>
            </a:r>
            <a:r>
              <a:rPr lang="en-US" dirty="0"/>
              <a:t>contingency causing potential cascade event will be studied in detail </a:t>
            </a:r>
            <a:r>
              <a:rPr lang="en-US" dirty="0" smtClean="0"/>
              <a:t>to determine </a:t>
            </a:r>
            <a:r>
              <a:rPr lang="en-US" dirty="0"/>
              <a:t>if the event leads to an actual cascade condition. </a:t>
            </a:r>
            <a:r>
              <a:rPr lang="en-US" dirty="0" smtClean="0"/>
              <a:t>If </a:t>
            </a:r>
            <a:r>
              <a:rPr lang="en-US" dirty="0"/>
              <a:t>a cascade condition is discovered a corrective action plan will be developed</a:t>
            </a:r>
          </a:p>
          <a:p>
            <a:pPr marL="342900" indent="-342900">
              <a:buFont typeface="Wingdings" panose="05000000000000000000" pitchFamily="2" charset="2"/>
              <a:buChar char="v"/>
            </a:pPr>
            <a:r>
              <a:rPr lang="en-US" dirty="0"/>
              <a:t>ERCOT will coordinate the testing and corrective action plan development for potential cascade events with respective </a:t>
            </a:r>
            <a:r>
              <a:rPr lang="en-US" dirty="0" smtClean="0"/>
              <a:t>TP</a:t>
            </a:r>
            <a:endParaRPr lang="en-US" dirty="0"/>
          </a:p>
        </p:txBody>
      </p:sp>
    </p:spTree>
    <p:extLst>
      <p:ext uri="{BB962C8B-B14F-4D97-AF65-F5344CB8AC3E}">
        <p14:creationId xmlns:p14="http://schemas.microsoft.com/office/powerpoint/2010/main" val="4265296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Cascade Analysis: Detailed studies</a:t>
            </a:r>
            <a:endParaRPr lang="en-US" dirty="0"/>
          </a:p>
        </p:txBody>
      </p:sp>
      <p:sp>
        <p:nvSpPr>
          <p:cNvPr id="3" name="TextBox 2"/>
          <p:cNvSpPr txBox="1"/>
          <p:nvPr/>
        </p:nvSpPr>
        <p:spPr>
          <a:xfrm>
            <a:off x="457200" y="685086"/>
            <a:ext cx="8001000" cy="4555093"/>
          </a:xfrm>
          <a:prstGeom prst="rect">
            <a:avLst/>
          </a:prstGeom>
          <a:noFill/>
        </p:spPr>
        <p:txBody>
          <a:bodyPr wrap="square" rtlCol="0">
            <a:spAutoFit/>
          </a:bodyPr>
          <a:lstStyle>
            <a:defPPr>
              <a:defRPr lang="en-US"/>
            </a:defPPr>
            <a:lvl1pPr marL="0" indent="0">
              <a:lnSpc>
                <a:spcPct val="150000"/>
              </a:lnSpc>
              <a:buFont typeface="Wingdings" panose="05000000000000000000" pitchFamily="2" charset="2"/>
              <a:buNone/>
              <a:defRPr sz="2000"/>
            </a:lvl1pPr>
          </a:lstStyle>
          <a:p>
            <a:pPr marL="457200" indent="-457200">
              <a:lnSpc>
                <a:spcPct val="100000"/>
              </a:lnSpc>
              <a:buFont typeface="Wingdings" panose="05000000000000000000" pitchFamily="2" charset="2"/>
              <a:buChar char="v"/>
            </a:pPr>
            <a:r>
              <a:rPr lang="en-US" sz="2800" dirty="0" smtClean="0"/>
              <a:t>Detailed studies to confirm cascade conditions will include (but may not be limited to)</a:t>
            </a:r>
          </a:p>
          <a:p>
            <a:pPr marL="800100" lvl="1" indent="-342900">
              <a:buFont typeface="Wingdings" panose="05000000000000000000" pitchFamily="2" charset="2"/>
              <a:buChar char="v"/>
            </a:pPr>
            <a:r>
              <a:rPr lang="en-US" sz="2000" dirty="0" smtClean="0"/>
              <a:t>For a power flow non-convergence, further evaluation will be done to identify non-numerical issues. A voltage stability assessment may be conducted to identify wide-spread voltage instability</a:t>
            </a:r>
          </a:p>
          <a:p>
            <a:pPr marL="800100" lvl="1" indent="-342900">
              <a:buFont typeface="Wingdings" panose="05000000000000000000" pitchFamily="2" charset="2"/>
              <a:buChar char="v"/>
            </a:pPr>
            <a:r>
              <a:rPr lang="en-US" sz="2000" dirty="0" smtClean="0"/>
              <a:t>Generator re-dispatch, tap setting changes and controlled load shed to reduce the overloads and voltages to within cascade trigger thresholds will be evaluated</a:t>
            </a:r>
          </a:p>
          <a:p>
            <a:pPr marL="800100" lvl="1" indent="-342900">
              <a:buFont typeface="Wingdings" panose="05000000000000000000" pitchFamily="2" charset="2"/>
              <a:buChar char="v"/>
            </a:pPr>
            <a:r>
              <a:rPr lang="en-US" sz="2000" dirty="0" smtClean="0"/>
              <a:t>A cascade condition will be confirmed if</a:t>
            </a:r>
          </a:p>
          <a:p>
            <a:pPr marL="1200150" lvl="2" indent="-285750">
              <a:buFont typeface="Arial" panose="020B0604020202020204" pitchFamily="34" charset="0"/>
              <a:buChar char="•"/>
            </a:pPr>
            <a:r>
              <a:rPr lang="en-US" dirty="0"/>
              <a:t>A wide-spread voltage instability is identified after voltage stability assessment</a:t>
            </a:r>
          </a:p>
          <a:p>
            <a:pPr marL="1200150" lvl="2" indent="-285750">
              <a:buFont typeface="Arial" panose="020B0604020202020204" pitchFamily="34" charset="0"/>
              <a:buChar char="•"/>
            </a:pPr>
            <a:r>
              <a:rPr lang="en-US" dirty="0"/>
              <a:t>Amount of the accumulated </a:t>
            </a:r>
            <a:r>
              <a:rPr lang="en-US" dirty="0" smtClean="0"/>
              <a:t>load loss as </a:t>
            </a:r>
            <a:r>
              <a:rPr lang="en-US" dirty="0"/>
              <a:t>a result of the event is greater than 6% of the total initial system load</a:t>
            </a:r>
            <a:endParaRPr lang="en-US" sz="2000" dirty="0"/>
          </a:p>
        </p:txBody>
      </p:sp>
    </p:spTree>
    <p:extLst>
      <p:ext uri="{BB962C8B-B14F-4D97-AF65-F5344CB8AC3E}">
        <p14:creationId xmlns:p14="http://schemas.microsoft.com/office/powerpoint/2010/main" val="4008290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TextBox 2"/>
          <p:cNvSpPr txBox="1"/>
          <p:nvPr/>
        </p:nvSpPr>
        <p:spPr>
          <a:xfrm>
            <a:off x="457200" y="838200"/>
            <a:ext cx="8001000" cy="2246769"/>
          </a:xfrm>
          <a:prstGeom prst="rect">
            <a:avLst/>
          </a:prstGeom>
          <a:noFill/>
        </p:spPr>
        <p:txBody>
          <a:bodyPr wrap="square" rtlCol="0">
            <a:spAutoFit/>
          </a:bodyPr>
          <a:lstStyle>
            <a:defPPr>
              <a:defRPr lang="en-US"/>
            </a:defPPr>
            <a:lvl1pPr marL="0" indent="0">
              <a:lnSpc>
                <a:spcPct val="150000"/>
              </a:lnSpc>
              <a:buFont typeface="Wingdings" panose="05000000000000000000" pitchFamily="2" charset="2"/>
              <a:buNone/>
              <a:defRPr sz="2000"/>
            </a:lvl1pPr>
          </a:lstStyle>
          <a:p>
            <a:pPr marL="457200" indent="-457200">
              <a:lnSpc>
                <a:spcPct val="100000"/>
              </a:lnSpc>
              <a:buFont typeface="Wingdings" panose="05000000000000000000" pitchFamily="2" charset="2"/>
              <a:buChar char="v"/>
            </a:pPr>
            <a:r>
              <a:rPr lang="en-US" sz="2800" dirty="0" smtClean="0"/>
              <a:t>Seek comments and feedback from stakeholders regarding the methodology</a:t>
            </a:r>
          </a:p>
          <a:p>
            <a:pPr marL="457200" indent="-457200">
              <a:lnSpc>
                <a:spcPct val="100000"/>
              </a:lnSpc>
              <a:buFont typeface="Wingdings" panose="05000000000000000000" pitchFamily="2" charset="2"/>
              <a:buChar char="v"/>
            </a:pPr>
            <a:r>
              <a:rPr lang="en-US" sz="2800" dirty="0"/>
              <a:t>Review tools needed to execute stated methodology</a:t>
            </a:r>
          </a:p>
          <a:p>
            <a:pPr marL="457200" indent="-457200">
              <a:lnSpc>
                <a:spcPct val="100000"/>
              </a:lnSpc>
              <a:buFont typeface="Wingdings" panose="05000000000000000000" pitchFamily="2" charset="2"/>
              <a:buChar char="v"/>
            </a:pPr>
            <a:r>
              <a:rPr lang="en-US" sz="2800" dirty="0" smtClean="0"/>
              <a:t>Finalize criteria to be applicable for 2015 RTP</a:t>
            </a:r>
          </a:p>
        </p:txBody>
      </p:sp>
    </p:spTree>
    <p:extLst>
      <p:ext uri="{BB962C8B-B14F-4D97-AF65-F5344CB8AC3E}">
        <p14:creationId xmlns:p14="http://schemas.microsoft.com/office/powerpoint/2010/main" val="112084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458200" cy="461665"/>
          </a:xfrm>
        </p:spPr>
        <p:txBody>
          <a:bodyPr/>
          <a:lstStyle/>
          <a:p>
            <a:pPr algn="ctr"/>
            <a:r>
              <a:rPr lang="en-US" dirty="0" smtClean="0"/>
              <a:t>Appendix</a:t>
            </a:r>
            <a:endParaRPr lang="en-US" dirty="0"/>
          </a:p>
        </p:txBody>
      </p:sp>
    </p:spTree>
    <p:extLst>
      <p:ext uri="{BB962C8B-B14F-4D97-AF65-F5344CB8AC3E}">
        <p14:creationId xmlns:p14="http://schemas.microsoft.com/office/powerpoint/2010/main" val="3465528875"/>
      </p:ext>
    </p:extLst>
  </p:cSld>
  <p:clrMapOvr>
    <a:masterClrMapping/>
  </p:clrMapOvr>
</p:sld>
</file>

<file path=ppt/theme/theme1.xml><?xml version="1.0" encoding="utf-8"?>
<a:theme xmlns:a="http://schemas.openxmlformats.org/drawingml/2006/main" name="1_2013 ERCOT Preliminary Load Forecast MAPE Statistics">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 ERCOT Preliminary Load Forecast MAPE Statistics</Template>
  <TotalTime>21801</TotalTime>
  <Words>583</Words>
  <Application>Microsoft Office PowerPoint</Application>
  <PresentationFormat>On-screen Show (4:3)</PresentationFormat>
  <Paragraphs>50</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1_2013 ERCOT Preliminary Load Forecast MAPE Statistics</vt:lpstr>
      <vt:lpstr>PowerPoint Presentation</vt:lpstr>
      <vt:lpstr>Outline</vt:lpstr>
      <vt:lpstr>Cascade analysis in RTP</vt:lpstr>
      <vt:lpstr>Cascade analysis definition</vt:lpstr>
      <vt:lpstr>Cascade Analysis: Relay trigger limits</vt:lpstr>
      <vt:lpstr>Cascade Analysis: Cascade analysis termination</vt:lpstr>
      <vt:lpstr>Cascade Analysis: Detailed studies</vt:lpstr>
      <vt:lpstr>Next Steps</vt:lpstr>
      <vt:lpstr>Appendix</vt:lpstr>
      <vt:lpstr>Screening for Potential Cascade Conditions</vt:lpstr>
      <vt:lpstr>Detailed Cascade Analysis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RTP Inputs and assumptions</dc:title>
  <dc:creator>SBorkar@ercot.com</dc:creator>
  <cp:lastModifiedBy>Kang, Sun Wook</cp:lastModifiedBy>
  <cp:revision>312</cp:revision>
  <cp:lastPrinted>2014-10-16T18:44:26Z</cp:lastPrinted>
  <dcterms:created xsi:type="dcterms:W3CDTF">2014-01-30T19:11:08Z</dcterms:created>
  <dcterms:modified xsi:type="dcterms:W3CDTF">2015-04-15T17:55:05Z</dcterms:modified>
</cp:coreProperties>
</file>