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8" r:id="rId7"/>
    <p:sldId id="279" r:id="rId8"/>
    <p:sldId id="282" r:id="rId9"/>
    <p:sldId id="302" r:id="rId10"/>
    <p:sldId id="283" r:id="rId11"/>
    <p:sldId id="303" r:id="rId12"/>
    <p:sldId id="290" r:id="rId13"/>
    <p:sldId id="295" r:id="rId14"/>
    <p:sldId id="296" r:id="rId15"/>
    <p:sldId id="304" r:id="rId16"/>
    <p:sldId id="305" r:id="rId17"/>
    <p:sldId id="289" r:id="rId18"/>
    <p:sldId id="292" r:id="rId19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andt Rydell" initials="BR" lastIdx="1" clrIdx="0"/>
  <p:cmAuthor id="1" name="Lauren Edmonds" initials="LME" lastIdx="12" clrIdx="1"/>
  <p:cmAuthor id="2" name="Jason Rhoades" initials="JLR" lastIdx="6" clrIdx="2"/>
  <p:cmAuthor id="3" name="Atherton, Allison" initials="AA" lastIdx="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1E2"/>
    <a:srgbClr val="00385E"/>
    <a:srgbClr val="005386"/>
    <a:srgbClr val="55BAB7"/>
    <a:srgbClr val="C4E3E1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75824" autoAdjust="0"/>
  </p:normalViewPr>
  <p:slideViewPr>
    <p:cSldViewPr snapToGrid="0" snapToObjects="1">
      <p:cViewPr>
        <p:scale>
          <a:sx n="100" d="100"/>
          <a:sy n="100" d="100"/>
        </p:scale>
        <p:origin x="-72" y="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55" d="100"/>
          <a:sy n="55" d="100"/>
        </p:scale>
        <p:origin x="-2832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mmittees/board/index.html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ercot.com/committees/board/tac/rms/amwg/index.html" TargetMode="External"/><Relationship Id="rId4" Type="http://schemas.openxmlformats.org/officeDocument/2006/relationships/hyperlink" Target="http://www.ercot.com/mktinfo/data_agg/index.html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mmittees/board/index.html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ercot.com/committees/board/tac/rms/amwg/index.html" TargetMode="External"/><Relationship Id="rId4" Type="http://schemas.openxmlformats.org/officeDocument/2006/relationships/hyperlink" Target="http://www.ercot.com/mktinfo/data_agg/index.html" TargetMode="Externa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400" b="1" dirty="0" smtClean="0"/>
              <a:t>SLIDE AVAILBLE</a:t>
            </a:r>
            <a:r>
              <a:rPr lang="en-US" sz="1400" b="1" baseline="0" dirty="0" smtClean="0"/>
              <a:t> IN THE </a:t>
            </a:r>
            <a:r>
              <a:rPr lang="en-US" sz="1400" b="1" dirty="0" smtClean="0"/>
              <a:t>ERCOT Monthly Operations Overview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Advanced Meter Settlement Impacts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ERCOT Wide Load Volumes by Meter Type at Initial Settlement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3"/>
              </a:rPr>
              <a:t>http://www.ercot.com/committees/board/index.html</a:t>
            </a:r>
            <a:endParaRPr lang="en-US" sz="1400" dirty="0" smtClean="0"/>
          </a:p>
          <a:p>
            <a:pPr marL="0" lvl="1"/>
            <a:endParaRPr lang="en-US" sz="1400" b="1" dirty="0" smtClean="0"/>
          </a:p>
          <a:p>
            <a:pPr marL="0" lvl="1"/>
            <a:endParaRPr lang="en-US" sz="1400" b="1" dirty="0" smtClean="0"/>
          </a:p>
          <a:p>
            <a:pPr marL="0" lvl="1"/>
            <a:r>
              <a:rPr lang="en-US" sz="1400" b="1" dirty="0" smtClean="0"/>
              <a:t>Additional Information Available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Load Estimation Counts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Counts of ESIIDs and percentages of counts by MRE settled with actual meter data, estimated using historical meter data, and estimated using default load.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4"/>
              </a:rPr>
              <a:t>http://www.ercot.com/mktinfo/data_agg/index.html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AMS Volume &amp; Count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Days lag between the Operating Day and the data loading date AMS reads.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5"/>
              </a:rPr>
              <a:t>http://www.ercot.com/committees/board/tac/rms/amwg/index.html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Reports posted under specific AMWG meeting pages on a periodic basis starting 03/2015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8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400" b="1" dirty="0" smtClean="0"/>
              <a:t>SLIDE AVAILBLE</a:t>
            </a:r>
            <a:r>
              <a:rPr lang="en-US" sz="1400" b="1" baseline="0" dirty="0" smtClean="0"/>
              <a:t> IN THE </a:t>
            </a:r>
            <a:r>
              <a:rPr lang="en-US" sz="1400" b="1" dirty="0" smtClean="0"/>
              <a:t>ERCOT Monthly Operations Overview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Advanced Meter Settlement Impacts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Slide: ERCOT Wide Load Volumes by Meter Type at Initial Settlement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3"/>
              </a:rPr>
              <a:t>http://www.ercot.com/committees/board/index.html</a:t>
            </a:r>
            <a:endParaRPr lang="en-US" sz="1400" dirty="0" smtClean="0"/>
          </a:p>
          <a:p>
            <a:pPr marL="0" lvl="1"/>
            <a:endParaRPr lang="en-US" sz="1400" b="1" dirty="0" smtClean="0"/>
          </a:p>
          <a:p>
            <a:pPr marL="0" lvl="1"/>
            <a:endParaRPr lang="en-US" sz="1400" b="1" dirty="0" smtClean="0"/>
          </a:p>
          <a:p>
            <a:pPr marL="0" lvl="1"/>
            <a:r>
              <a:rPr lang="en-US" sz="1400" b="1" dirty="0" smtClean="0"/>
              <a:t>Additional Information Available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Load Estimation Counts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Counts of ESIIDs and percentages of counts by MRE settled with actual meter data, estimated using historical meter data, and estimated using default load.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4"/>
              </a:rPr>
              <a:t>http://www.ercot.com/mktinfo/data_agg/index.html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AMS Volume &amp; Count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Days lag between the Operating Day and the data loading date AMS reads.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hlinkClick r:id="rId5"/>
              </a:rPr>
              <a:t>http://www.ercot.com/committees/board/tac/rms/amwg/index.html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Reports posted under specific AMWG meeting pages on a periodic basis starting 03/2015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82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950D2-1154-4F7F-81B2-11572060D791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B160E-BCD5-4FA1-A9E3-2623029C8025}" type="datetime1">
              <a:rPr lang="en-US" smtClean="0"/>
              <a:t>4/15/2015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42925" y="421739"/>
            <a:ext cx="7727950" cy="1922879"/>
            <a:chOff x="603250" y="546100"/>
            <a:chExt cx="7727950" cy="1922879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163760" y="2344618"/>
            <a:ext cx="643851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Settlement Stability</a:t>
            </a:r>
          </a:p>
          <a:p>
            <a:r>
              <a:rPr lang="en-US" sz="2000" dirty="0" smtClean="0"/>
              <a:t>2015 Q1 Update to COPS</a:t>
            </a:r>
          </a:p>
          <a:p>
            <a:endParaRPr lang="en-US" sz="3200" dirty="0"/>
          </a:p>
          <a:p>
            <a:r>
              <a:rPr lang="en-US" dirty="0" smtClean="0"/>
              <a:t>Mandy Bauld</a:t>
            </a:r>
          </a:p>
          <a:p>
            <a:r>
              <a:rPr lang="en-US" dirty="0" smtClean="0"/>
              <a:t>ERCOT</a:t>
            </a:r>
          </a:p>
          <a:p>
            <a:endParaRPr lang="en-US" dirty="0" smtClean="0"/>
          </a:p>
          <a:p>
            <a:r>
              <a:rPr lang="en-US" dirty="0" smtClean="0"/>
              <a:t>COPS</a:t>
            </a:r>
          </a:p>
          <a:p>
            <a:r>
              <a:rPr lang="en-US" dirty="0" smtClean="0"/>
              <a:t>04/15/2015</a:t>
            </a:r>
          </a:p>
        </p:txBody>
      </p: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424" y="717255"/>
            <a:ext cx="3627437" cy="279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83" y="3636410"/>
            <a:ext cx="7181850" cy="195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56" y="809625"/>
            <a:ext cx="4847894" cy="2466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87783" y="5593797"/>
            <a:ext cx="7418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NOTE</a:t>
            </a:r>
            <a:r>
              <a:rPr lang="en-US" sz="1000" dirty="0" smtClean="0"/>
              <a:t>: </a:t>
            </a:r>
            <a:r>
              <a:rPr lang="en-US" sz="900" dirty="0" smtClean="0"/>
              <a:t>“Total of Charges” represents the sum of statements that are a net charge to the Market Participant</a:t>
            </a:r>
            <a:r>
              <a:rPr lang="en-US" sz="900" dirty="0"/>
              <a:t> </a:t>
            </a:r>
            <a:r>
              <a:rPr lang="en-US" sz="900" dirty="0" smtClean="0"/>
              <a:t>(i.e., the amount due to ERCOT)</a:t>
            </a:r>
            <a:endParaRPr lang="en-US" sz="900" u="sng" dirty="0"/>
          </a:p>
        </p:txBody>
      </p:sp>
    </p:spTree>
    <p:extLst>
      <p:ext uri="{BB962C8B-B14F-4D97-AF65-F5344CB8AC3E}">
        <p14:creationId xmlns:p14="http://schemas.microsoft.com/office/powerpoint/2010/main" val="18177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pPr>
              <a:defRPr/>
            </a:pPr>
            <a:r>
              <a:rPr lang="en-US" dirty="0"/>
              <a:t>8.2(c)(v) Availability of ESIID consumption data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68024" y="1283299"/>
            <a:ext cx="2690248" cy="83099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March 2015: At month end, settling 6.7M </a:t>
            </a:r>
            <a:r>
              <a:rPr lang="en-US" sz="1600" dirty="0"/>
              <a:t>ESIIDs using Advanced Meter data.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950" y="3946989"/>
            <a:ext cx="2820218" cy="132343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March 2015: 98.4% </a:t>
            </a:r>
            <a:r>
              <a:rPr lang="en-US" sz="1600" dirty="0"/>
              <a:t>of the load in ERCOT is settled with 15-min interval data (AMS, Competitive IDR, and NOIE IDR). </a:t>
            </a:r>
          </a:p>
        </p:txBody>
      </p:sp>
      <p:pic>
        <p:nvPicPr>
          <p:cNvPr id="1027" name="Picture 3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843" y="3448050"/>
            <a:ext cx="574243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27" y="666750"/>
            <a:ext cx="574243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5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274393"/>
            <a:ext cx="8444685" cy="461665"/>
          </a:xfrm>
        </p:spPr>
        <p:txBody>
          <a:bodyPr/>
          <a:lstStyle/>
          <a:p>
            <a:r>
              <a:rPr lang="en-US" sz="2000" dirty="0"/>
              <a:t>8.2(c)(v) Availability of ESIID consumption data</a:t>
            </a:r>
            <a:r>
              <a:rPr lang="en-US" sz="1400" dirty="0">
                <a:solidFill>
                  <a:srgbClr val="C00000"/>
                </a:solidFill>
              </a:rPr>
              <a:t/>
            </a:r>
            <a:br>
              <a:rPr lang="en-US" sz="1400" dirty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4" y="715930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048" y="715930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4" y="3313406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048" y="3313406"/>
            <a:ext cx="4297680" cy="25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8.2(g) Uplift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813" y="3467456"/>
            <a:ext cx="10687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($Millions)</a:t>
            </a:r>
            <a:endParaRPr lang="en-US" sz="105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594609"/>
              </p:ext>
            </p:extLst>
          </p:nvPr>
        </p:nvGraphicFramePr>
        <p:xfrm>
          <a:off x="8079968" y="3456823"/>
          <a:ext cx="659220" cy="243840"/>
        </p:xfrm>
        <a:graphic>
          <a:graphicData uri="http://schemas.openxmlformats.org/drawingml/2006/table">
            <a:tbl>
              <a:tblPr/>
              <a:tblGrid>
                <a:gridCol w="659220"/>
              </a:tblGrid>
              <a:tr h="22328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$205.90</a:t>
                      </a:r>
                      <a:endParaRPr lang="en-US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432922"/>
            <a:ext cx="8334375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4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063" y="685800"/>
            <a:ext cx="832810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          ERCOT Performance Monitoring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      Settlement stability: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   Track number of price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1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“after-the-fact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strike="sngStrik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Track number and types of disputes submitted to ERCOT;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Report on compliance with timeliness of response and disposition of disputes;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       Other Settlement metrics; and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Availability of Electric Service Identifier (ESI ID) consumption data in conformance with 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Settlement timeline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      </a:t>
            </a:r>
            <a:r>
              <a:rPr lang="en-US" sz="11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Uplift: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ERCOT shall calculate and post the sum of all charges for all Qualified Scheduling Entities (QSEs) for each 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			and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year-to-date due to each of the following: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</a:t>
            </a:r>
            <a:r>
              <a:rPr lang="en-US" sz="11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The RUC Capacity-Short Charge, as described in Section 5.7.4.1, RUC Capacity-Short Charge;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The RUC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Charge, as described in Section 5.7.6, RUC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Load-Allocated Reliability Must Run Amount per QSE, as described in Section 6.6.6.5, RMR Service 				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(iv)       The Load-Allocated Voltage Support Service Amount per QSE, as described in Section 6.6.7.2, Voltage 					Support 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The Load-Allocated Black Start Service Amount per QSE, as described in Section 6.6.8.2, Black Start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Capacity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vi)       The Load-Allocated Emergency Energy Amount per QSE, as described in Section 6.6.9.2, Charge for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Emergency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Increases;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vii)      The Load-Allocated Real-Time Revenue Neutrality Amount per QSE, as described in Section 6.6.10,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				Time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Neutrality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Allocation</a:t>
            </a:r>
            <a:r>
              <a:rPr lang="en-US" sz="1100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and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(viii)     The total of the ERCOT System Administration Charge;</a:t>
            </a:r>
          </a:p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(ix)       The Load-Allocated Ancillary Service Imbalance Revenue Neutrality Amount, as described in Section 6.7.5,</a:t>
            </a:r>
            <a:r>
              <a:rPr lang="en-US" sz="1100" dirty="0" smtClean="0"/>
              <a:t> 				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Time Ancillary Service Imbalance Revenue Neutrality Allocation; and</a:t>
            </a:r>
          </a:p>
          <a:p>
            <a:r>
              <a:rPr lang="en-US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  The 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Load-Allocated Reliability Deployment 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Ancillary Service Imbalance Revenue Neutrality Amount, as 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described 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Section 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6.7.5,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Real-Time Ancillary Service Imbalance Revenue Neutrality Allocation</a:t>
            </a:r>
          </a:p>
          <a:p>
            <a:endParaRPr lang="en-US" sz="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/>
              <a:t>	</a:t>
            </a:r>
            <a:endParaRPr lang="en-US" sz="1400" b="1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PR 8.2 (2) </a:t>
            </a:r>
            <a:r>
              <a:rPr lang="en-US" sz="2000" dirty="0" smtClean="0"/>
              <a:t>– </a:t>
            </a:r>
            <a:r>
              <a:rPr lang="en-US" sz="1800" dirty="0" smtClean="0"/>
              <a:t>Settlement stability – </a:t>
            </a:r>
            <a:r>
              <a:rPr lang="en-US" sz="1800" i="1" dirty="0" smtClean="0"/>
              <a:t>potential protocol improvements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231348" y="5857262"/>
            <a:ext cx="4744150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Seeking input - Should (g) monitor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All costs/credits allocated to load, or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Only the unpreventable load ratio share based charge-types?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832" y="685800"/>
            <a:ext cx="2034368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Seeking input: 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Should (c)(iv) remain general so that COPS has the flexibility to change the focus, as needed? </a:t>
            </a:r>
            <a:r>
              <a:rPr lang="en-US" sz="700" i="1" dirty="0" smtClean="0"/>
              <a:t>(our recommendation)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What information should be provided in support of (c)(iv)?</a:t>
            </a:r>
          </a:p>
          <a:p>
            <a:pPr marL="342900" indent="-342900">
              <a:buAutoNum type="arabicParenR"/>
            </a:pPr>
            <a:r>
              <a:rPr lang="en-US" sz="1100" b="1" dirty="0" smtClean="0"/>
              <a:t>Other changes?</a:t>
            </a:r>
          </a:p>
        </p:txBody>
      </p:sp>
    </p:spTree>
    <p:extLst>
      <p:ext uri="{BB962C8B-B14F-4D97-AF65-F5344CB8AC3E}">
        <p14:creationId xmlns:p14="http://schemas.microsoft.com/office/powerpoint/2010/main" val="8326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7"/>
            <a:ext cx="83281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          ERCOT Performance Monitoring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      Settlement stability: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   Track number of price changes “after-the-fact”;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Track number and types of disputes submitted to ERCOT;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Report on compliance with timeliness of response and disposition of disputes;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       Other Settlement metrics; and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Availability of Electric Service Identifier (ESI ID) consumption data in conformance with Settlement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timeline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        Uplift:  ERCOT shall calculate and post the sum of all charges for all Qualified Scheduling Entities (QSEs) for each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month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year-to-date due to each of the following: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       The RUC Capacity-Short Charge, as described in Section 5.7.4.1, RUC Capacity-Short Charge;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        The RUC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Charge, as described in Section 5.7.6, RUC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Decommitment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Charge;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iii)       The Load-Allocated Reliability Must Run Amount per QSE, as described in Section 6.6.6.5, RMR Service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Charge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iv)       The Load-Allocated Voltage Support Service Amount per QSE, as described in Section 6.6.7.2, Voltage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Support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        The Load-Allocated Black Start Service Amount per QSE, as described in Section 6.6.8.2, Black Start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Capacity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vi)       The Load-Allocated Emergency Energy Amount per QSE, as described in Section 6.6.9.2, Charge for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Emergency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Increases;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vii)      The Load-Allocated Real-Time Revenue Neutrality Amount per QSE, as described in Section 6.6.10,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			Time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Neutrality Allocation; and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viii)     The total of the ERCOT System Administration Charge</a:t>
            </a: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/>
          </a:p>
          <a:p>
            <a:r>
              <a:rPr lang="en-US" sz="1400" b="1" dirty="0" smtClean="0"/>
              <a:t>	</a:t>
            </a:r>
            <a:endParaRPr lang="en-US" sz="1400" b="1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PR 8.2 (2) </a:t>
            </a:r>
            <a:r>
              <a:rPr lang="en-US" sz="2000" dirty="0" smtClean="0"/>
              <a:t>– </a:t>
            </a:r>
            <a:r>
              <a:rPr lang="en-US" sz="1800" dirty="0" smtClean="0"/>
              <a:t>Settlement stability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49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 smtClean="0"/>
              <a:t>8.2(c)(</a:t>
            </a:r>
            <a:r>
              <a:rPr lang="en-US" sz="1800" dirty="0" err="1" smtClean="0"/>
              <a:t>i</a:t>
            </a:r>
            <a:r>
              <a:rPr lang="en-US" sz="1800" dirty="0" smtClean="0"/>
              <a:t>) Track </a:t>
            </a:r>
            <a:r>
              <a:rPr lang="en-US" sz="1800" dirty="0"/>
              <a:t>number of price changes “after-the-fact</a:t>
            </a:r>
            <a:r>
              <a:rPr lang="en-US" sz="1800" dirty="0" smtClean="0"/>
              <a:t>”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717625"/>
              </p:ext>
            </p:extLst>
          </p:nvPr>
        </p:nvGraphicFramePr>
        <p:xfrm>
          <a:off x="993078" y="1307781"/>
          <a:ext cx="7169847" cy="188309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38675"/>
                <a:gridCol w="682897"/>
                <a:gridCol w="771525"/>
                <a:gridCol w="762000"/>
                <a:gridCol w="790575"/>
                <a:gridCol w="704850"/>
                <a:gridCol w="609600"/>
                <a:gridCol w="781050"/>
                <a:gridCol w="828675"/>
              </a:tblGrid>
              <a:tr h="439013">
                <a:tc gridSpan="9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2015 Q1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01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Corrected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Prices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DASPP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RTSPP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RTRMPR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ORDC Adders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DASPP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RTSPP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RTRMPR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ORDC Adders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6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03/25/2015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1196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985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68">
                <a:tc>
                  <a:txBody>
                    <a:bodyPr/>
                    <a:lstStyle/>
                    <a:p>
                      <a:pPr marL="0" marR="0" algn="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03/30/2015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34872" y="3402768"/>
            <a:ext cx="6300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 smtClean="0"/>
              <a:t>Notes:</a:t>
            </a:r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Price corrections for OD 3/25/2015 were due to the Tech Refresh Project production cutover.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Price </a:t>
            </a:r>
            <a:r>
              <a:rPr lang="en-US" sz="1100" dirty="0"/>
              <a:t>corrections for OD </a:t>
            </a:r>
            <a:r>
              <a:rPr lang="en-US" sz="1100" dirty="0" smtClean="0"/>
              <a:t>3/30/2015 </a:t>
            </a:r>
            <a:r>
              <a:rPr lang="en-US" sz="1100" dirty="0"/>
              <a:t>were due to </a:t>
            </a:r>
            <a:r>
              <a:rPr lang="en-US" sz="1100" dirty="0" smtClean="0"/>
              <a:t>an MMS application outage.</a:t>
            </a:r>
            <a:endParaRPr lang="en-US" sz="1100" u="sng" dirty="0"/>
          </a:p>
        </p:txBody>
      </p:sp>
    </p:spTree>
    <p:extLst>
      <p:ext uri="{BB962C8B-B14F-4D97-AF65-F5344CB8AC3E}">
        <p14:creationId xmlns:p14="http://schemas.microsoft.com/office/powerpoint/2010/main" val="21356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ii) </a:t>
            </a:r>
            <a:r>
              <a:rPr lang="en-US" sz="1800" dirty="0"/>
              <a:t>Track number and types of disputes </a:t>
            </a:r>
            <a:r>
              <a:rPr lang="en-US" sz="1800" dirty="0" smtClean="0"/>
              <a:t>submitted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17176"/>
              </p:ext>
            </p:extLst>
          </p:nvPr>
        </p:nvGraphicFramePr>
        <p:xfrm>
          <a:off x="731090" y="932367"/>
          <a:ext cx="7192768" cy="40233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630685"/>
                <a:gridCol w="1187361"/>
                <a:gridCol w="1187361"/>
                <a:gridCol w="1187361"/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2014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QUARTER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(All)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Row Labels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Denied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Granted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Ancillary Services-RTM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Congestion Revenue Rights-RTM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Emergency Operations-RTM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Energy-DAM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Energy-RTM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Gene. </a:t>
                      </a:r>
                      <a:r>
                        <a:rPr lang="fr-FR" sz="1600" b="1" u="none" strike="noStrike" dirty="0" err="1">
                          <a:effectLst/>
                          <a:latin typeface="+mj-lt"/>
                        </a:rPr>
                        <a:t>Res</a:t>
                      </a:r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. Base Pt </a:t>
                      </a:r>
                      <a:r>
                        <a:rPr lang="fr-FR" sz="1600" b="1" u="none" strike="noStrike" dirty="0" err="1">
                          <a:effectLst/>
                          <a:latin typeface="+mj-lt"/>
                        </a:rPr>
                        <a:t>Deviation</a:t>
                      </a:r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-RTM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Reliability Unit Commitment-RTM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30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ii) </a:t>
            </a:r>
            <a:r>
              <a:rPr lang="en-US" sz="1800" dirty="0"/>
              <a:t>Track number and types of disputes </a:t>
            </a:r>
            <a:r>
              <a:rPr lang="en-US" sz="1800" dirty="0" smtClean="0"/>
              <a:t>submitted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066086"/>
              </p:ext>
            </p:extLst>
          </p:nvPr>
        </p:nvGraphicFramePr>
        <p:xfrm>
          <a:off x="738820" y="901645"/>
          <a:ext cx="7523233" cy="3188208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126541"/>
                <a:gridCol w="1099173"/>
                <a:gridCol w="1099173"/>
                <a:gridCol w="1099173"/>
                <a:gridCol w="1099173"/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QUARTER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Q1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Row Labels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Denied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Granted </a:t>
                      </a:r>
                      <a:r>
                        <a:rPr lang="en-US" sz="1600" b="1" u="none" strike="noStrike" dirty="0" smtClean="0">
                          <a:effectLst/>
                        </a:rPr>
                        <a:t>w/Exc.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Congestion Revenue Rights-RTM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Energy-DAM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Energy-RTM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Emergency Operations-RTM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58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iii) </a:t>
            </a:r>
            <a:r>
              <a:rPr lang="en-US" sz="1800" dirty="0"/>
              <a:t>Response </a:t>
            </a:r>
            <a:r>
              <a:rPr lang="en-US" sz="1800" dirty="0" smtClean="0"/>
              <a:t>compliance </a:t>
            </a:r>
            <a:r>
              <a:rPr lang="en-US" sz="1800" dirty="0"/>
              <a:t>and disposition of </a:t>
            </a:r>
            <a:r>
              <a:rPr lang="en-US" sz="1800" dirty="0" smtClean="0"/>
              <a:t>disputes (timeliness)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467077"/>
              </p:ext>
            </p:extLst>
          </p:nvPr>
        </p:nvGraphicFramePr>
        <p:xfrm>
          <a:off x="762001" y="1050810"/>
          <a:ext cx="7159925" cy="4054410"/>
        </p:xfrm>
        <a:graphic>
          <a:graphicData uri="http://schemas.openxmlformats.org/drawingml/2006/table">
            <a:tbl>
              <a:tblPr/>
              <a:tblGrid>
                <a:gridCol w="3550553"/>
                <a:gridCol w="1203124"/>
                <a:gridCol w="1203124"/>
                <a:gridCol w="1203124"/>
              </a:tblGrid>
              <a:tr h="39681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2014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QUARTER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(All)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Row Labels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FINAL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TRUE-UP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Ancillary Services-RTM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Congestion Revenue Rights-RTM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Emergency Operations-RTM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Energy-DAM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Energy-RTM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fr-FR" sz="1800" b="1" u="none" strike="noStrike" dirty="0">
                          <a:effectLst/>
                        </a:rPr>
                        <a:t>Gene. </a:t>
                      </a:r>
                      <a:r>
                        <a:rPr lang="fr-FR" sz="1800" b="1" u="none" strike="noStrike" dirty="0" err="1">
                          <a:effectLst/>
                        </a:rPr>
                        <a:t>Res</a:t>
                      </a:r>
                      <a:r>
                        <a:rPr lang="fr-FR" sz="1800" b="1" u="none" strike="noStrike" dirty="0">
                          <a:effectLst/>
                        </a:rPr>
                        <a:t>. Base Pt </a:t>
                      </a:r>
                      <a:r>
                        <a:rPr lang="fr-FR" sz="1800" b="1" u="none" strike="noStrike" dirty="0" err="1">
                          <a:effectLst/>
                        </a:rPr>
                        <a:t>Deviation</a:t>
                      </a:r>
                      <a:r>
                        <a:rPr lang="fr-FR" sz="1800" b="1" u="none" strike="noStrike" dirty="0">
                          <a:effectLst/>
                        </a:rPr>
                        <a:t>-RTM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Reliability Unit Commitment-RTM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1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756" y="866898"/>
            <a:ext cx="8328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1800" dirty="0"/>
              <a:t>8.2(c)(</a:t>
            </a:r>
            <a:r>
              <a:rPr lang="en-US" sz="1800" dirty="0" smtClean="0"/>
              <a:t>iii) </a:t>
            </a:r>
            <a:r>
              <a:rPr lang="en-US" sz="1800" dirty="0"/>
              <a:t>Response </a:t>
            </a:r>
            <a:r>
              <a:rPr lang="en-US" sz="1800" dirty="0" smtClean="0"/>
              <a:t>compliance </a:t>
            </a:r>
            <a:r>
              <a:rPr lang="en-US" sz="1800" dirty="0"/>
              <a:t>and disposition of disputes (timeliness)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75668"/>
              </p:ext>
            </p:extLst>
          </p:nvPr>
        </p:nvGraphicFramePr>
        <p:xfrm>
          <a:off x="733665" y="1066500"/>
          <a:ext cx="6264693" cy="2926080"/>
        </p:xfrm>
        <a:graphic>
          <a:graphicData uri="http://schemas.openxmlformats.org/drawingml/2006/table">
            <a:tbl>
              <a:tblPr/>
              <a:tblGrid>
                <a:gridCol w="3678353"/>
                <a:gridCol w="1293170"/>
                <a:gridCol w="1293170"/>
              </a:tblGrid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2015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QUARTER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Q1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Row Labels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TRUE-UP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Congestion Revenue Rights-RTM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Energy-DAM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Energy-RTM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Emergency Operations-RTM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9144" marT="9144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0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</a:t>
            </a:r>
            <a:r>
              <a:rPr lang="en-US" sz="2000" dirty="0" smtClean="0"/>
              <a:t>iv) </a:t>
            </a:r>
            <a:r>
              <a:rPr lang="en-US" sz="2000" dirty="0"/>
              <a:t>Other Settlement </a:t>
            </a:r>
            <a:r>
              <a:rPr lang="en-US" sz="2000" dirty="0" smtClean="0"/>
              <a:t>metrics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045" y="3913818"/>
            <a:ext cx="451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NOTE: </a:t>
            </a:r>
            <a:r>
              <a:rPr lang="en-US" sz="1000" dirty="0" smtClean="0"/>
              <a:t>ERS </a:t>
            </a:r>
            <a:r>
              <a:rPr lang="en-US" sz="1000" dirty="0"/>
              <a:t>Final settlement data is not </a:t>
            </a:r>
            <a:r>
              <a:rPr lang="en-US" sz="1000" dirty="0" smtClean="0"/>
              <a:t>represented </a:t>
            </a:r>
            <a:r>
              <a:rPr lang="en-US" sz="1000" dirty="0"/>
              <a:t>in graph.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73288" y="4129262"/>
            <a:ext cx="1947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</a:rPr>
              <a:t>Average per year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042" y="4476519"/>
            <a:ext cx="355441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094120"/>
            <a:ext cx="86931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32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z="2000" dirty="0"/>
              <a:t>8.2(c)(iv) Other Settlement metrics</a:t>
            </a:r>
            <a:endParaRPr lang="en-US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955" y="868146"/>
            <a:ext cx="3425825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58" y="3677688"/>
            <a:ext cx="7181850" cy="195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7" y="779725"/>
            <a:ext cx="4782361" cy="269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9558" y="5622372"/>
            <a:ext cx="7418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/>
              <a:t>NOTE</a:t>
            </a:r>
            <a:r>
              <a:rPr lang="en-US" sz="1000" dirty="0" smtClean="0"/>
              <a:t>: </a:t>
            </a:r>
            <a:r>
              <a:rPr lang="en-US" sz="900" dirty="0" smtClean="0"/>
              <a:t>“Total of Charges” represents the sum of statements that are a net charge to the Market Participant</a:t>
            </a:r>
            <a:r>
              <a:rPr lang="en-US" sz="900" dirty="0"/>
              <a:t> </a:t>
            </a:r>
            <a:r>
              <a:rPr lang="en-US" sz="900" dirty="0" smtClean="0"/>
              <a:t>(i.e., the amount due to ERCOT)</a:t>
            </a:r>
            <a:endParaRPr lang="en-US" sz="900" u="sng" dirty="0"/>
          </a:p>
        </p:txBody>
      </p:sp>
    </p:spTree>
    <p:extLst>
      <p:ext uri="{BB962C8B-B14F-4D97-AF65-F5344CB8AC3E}">
        <p14:creationId xmlns:p14="http://schemas.microsoft.com/office/powerpoint/2010/main" val="817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Confidential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6370</TotalTime>
  <Words>672</Words>
  <Application>Microsoft Office PowerPoint</Application>
  <PresentationFormat>On-screen Show (4:3)</PresentationFormat>
  <Paragraphs>307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Presentation1</vt:lpstr>
      <vt:lpstr>Custom Design</vt:lpstr>
      <vt:lpstr>PowerPoint Presentation</vt:lpstr>
      <vt:lpstr> PR 8.2 (2) – Settlement stability </vt:lpstr>
      <vt:lpstr>8.2(c)(i) Track number of price changes “after-the-fact”</vt:lpstr>
      <vt:lpstr>8.2(c)(ii) Track number and types of disputes submitted</vt:lpstr>
      <vt:lpstr>8.2(c)(ii) Track number and types of disputes submitted</vt:lpstr>
      <vt:lpstr>8.2(c)(iii) Response compliance and disposition of disputes (timeliness)</vt:lpstr>
      <vt:lpstr>8.2(c)(iii) Response compliance and disposition of disputes (timeliness)</vt:lpstr>
      <vt:lpstr>8.2(c)(iv) Other Settlement metrics</vt:lpstr>
      <vt:lpstr>8.2(c)(iv) Other Settlement metrics</vt:lpstr>
      <vt:lpstr>8.2(c)(iv) Other Settlement metrics</vt:lpstr>
      <vt:lpstr>8.2(c)(v) Availability of ESIID consumption data</vt:lpstr>
      <vt:lpstr>8.2(c)(v) Availability of ESIID consumption data </vt:lpstr>
      <vt:lpstr>8.2(g) Uplift</vt:lpstr>
      <vt:lpstr> PR 8.2 (2) – Settlement stability – potential protocol improvements 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Hailey</dc:creator>
  <cp:lastModifiedBy>Clifton, Susan</cp:lastModifiedBy>
  <cp:revision>435</cp:revision>
  <cp:lastPrinted>2013-09-04T15:10:56Z</cp:lastPrinted>
  <dcterms:created xsi:type="dcterms:W3CDTF">2013-08-06T15:58:57Z</dcterms:created>
  <dcterms:modified xsi:type="dcterms:W3CDTF">2015-04-15T14:15:25Z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