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9"/>
  </p:notesMasterIdLst>
  <p:handoutMasterIdLst>
    <p:handoutMasterId r:id="rId10"/>
  </p:handoutMasterIdLst>
  <p:sldIdLst>
    <p:sldId id="260" r:id="rId6"/>
    <p:sldId id="263" r:id="rId7"/>
    <p:sldId id="266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1908" y="-57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584873"/>
            <a:chOff x="603250" y="546100"/>
            <a:chExt cx="7727950" cy="3584873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MP Online Data Entry - </a:t>
              </a:r>
              <a:r>
                <a:rPr lang="en-US" sz="3200" b="1" dirty="0" err="1"/>
                <a:t>Ph</a:t>
              </a:r>
              <a:r>
                <a:rPr lang="en-US" sz="3200" b="1" dirty="0"/>
                <a:t> 1</a:t>
              </a:r>
              <a:endParaRPr lang="en-US" b="1" dirty="0" smtClean="0"/>
            </a:p>
            <a:p>
              <a:r>
                <a:rPr lang="en-US" sz="2000" i="1" dirty="0" smtClean="0"/>
                <a:t>Laura Dronen</a:t>
              </a:r>
            </a:p>
            <a:p>
              <a:r>
                <a:rPr lang="en-US" dirty="0" smtClean="0"/>
                <a:t>Project Manager, ERCOT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ROS</a:t>
              </a:r>
            </a:p>
            <a:p>
              <a:r>
                <a:rPr lang="en-US" dirty="0" smtClean="0"/>
                <a:t>April 2</a:t>
              </a:r>
              <a:r>
                <a:rPr lang="en-US" baseline="30000" dirty="0" smtClean="0"/>
                <a:t>nd</a:t>
              </a:r>
              <a:r>
                <a:rPr lang="en-US" dirty="0" smtClean="0"/>
                <a:t>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Project Objective</a:t>
            </a:r>
            <a:endParaRPr lang="en-US" sz="2000" b="1" dirty="0"/>
          </a:p>
          <a:p>
            <a:r>
              <a:rPr lang="en-US" sz="1800" kern="0" dirty="0"/>
              <a:t>MP Online Data Entry - </a:t>
            </a:r>
            <a:r>
              <a:rPr lang="en-US" sz="1800" kern="0" dirty="0" smtClean="0"/>
              <a:t>Phase </a:t>
            </a:r>
            <a:r>
              <a:rPr lang="en-US" sz="1800" kern="0" dirty="0"/>
              <a:t>1 will replace the Resource and Registration Form (RARF) data submittal process with an online interface.</a:t>
            </a:r>
          </a:p>
          <a:p>
            <a:pPr marL="0" indent="0">
              <a:buNone/>
            </a:pPr>
            <a:endParaRPr lang="en-US" sz="2400" b="1" kern="0" dirty="0"/>
          </a:p>
          <a:p>
            <a:pPr marL="0" indent="0">
              <a:buNone/>
            </a:pPr>
            <a:r>
              <a:rPr lang="en-US" sz="2000" b="1" kern="0" dirty="0" smtClean="0"/>
              <a:t>Project Status</a:t>
            </a:r>
          </a:p>
          <a:p>
            <a:r>
              <a:rPr lang="en-US" sz="1800" kern="0" dirty="0"/>
              <a:t>Currently </a:t>
            </a:r>
            <a:r>
              <a:rPr lang="en-US" sz="1800" kern="0" dirty="0"/>
              <a:t>in </a:t>
            </a:r>
            <a:r>
              <a:rPr lang="en-US" sz="1800" kern="0" dirty="0"/>
              <a:t>the planning</a:t>
            </a:r>
            <a:r>
              <a:rPr lang="en-US" sz="1800" kern="0" dirty="0"/>
              <a:t> </a:t>
            </a:r>
            <a:r>
              <a:rPr lang="en-US" sz="1800" kern="0" dirty="0" smtClean="0"/>
              <a:t>phase</a:t>
            </a:r>
          </a:p>
          <a:p>
            <a:endParaRPr lang="en-US" sz="1000" kern="0" dirty="0"/>
          </a:p>
          <a:p>
            <a:r>
              <a:rPr lang="en-US" sz="1800" kern="0" dirty="0"/>
              <a:t>Requirements </a:t>
            </a:r>
            <a:r>
              <a:rPr lang="en-US" sz="1800" kern="0" dirty="0" smtClean="0"/>
              <a:t>complete</a:t>
            </a:r>
          </a:p>
          <a:p>
            <a:endParaRPr lang="en-US" sz="1000" kern="0" dirty="0"/>
          </a:p>
          <a:p>
            <a:r>
              <a:rPr lang="en-US" sz="1800" kern="0" dirty="0"/>
              <a:t>W</a:t>
            </a:r>
            <a:r>
              <a:rPr lang="en-US" sz="1800" kern="0" dirty="0"/>
              <a:t>orking </a:t>
            </a:r>
            <a:r>
              <a:rPr lang="en-US" sz="1800" kern="0" dirty="0"/>
              <a:t>with vendor to finalize their estimates for the </a:t>
            </a:r>
            <a:r>
              <a:rPr lang="en-US" sz="1800" kern="0" dirty="0" smtClean="0"/>
              <a:t>SOW</a:t>
            </a:r>
          </a:p>
          <a:p>
            <a:endParaRPr lang="en-US" sz="1000" kern="0" dirty="0"/>
          </a:p>
          <a:p>
            <a:r>
              <a:rPr lang="en-US" sz="1800" kern="0" dirty="0"/>
              <a:t>We expect the development phase to begin once NMMS enters into site acceptance testing</a:t>
            </a:r>
          </a:p>
          <a:p>
            <a:endParaRPr lang="en-US" sz="20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 Online Data Entry – Ph1 Project </a:t>
            </a:r>
            <a:r>
              <a:rPr lang="en-US" dirty="0" smtClean="0"/>
              <a:t>Objective and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kern="0" dirty="0"/>
              <a:t>Network Model </a:t>
            </a:r>
            <a:r>
              <a:rPr lang="en-US" sz="2000" b="1" kern="0" dirty="0"/>
              <a:t>Management System (NMMS) Upgrade </a:t>
            </a:r>
            <a:r>
              <a:rPr lang="en-US" sz="2000" b="1" kern="0" dirty="0"/>
              <a:t>is </a:t>
            </a:r>
            <a:r>
              <a:rPr lang="en-US" sz="2000" b="1" kern="0" dirty="0"/>
              <a:t>a pre-requisite to MP Online due to:</a:t>
            </a:r>
          </a:p>
          <a:p>
            <a:r>
              <a:rPr lang="en-US" sz="1800" kern="0" dirty="0"/>
              <a:t>The NMMS project provides the data security for MP </a:t>
            </a:r>
            <a:r>
              <a:rPr lang="en-US" sz="1800" kern="0" dirty="0" smtClean="0"/>
              <a:t>Online</a:t>
            </a:r>
          </a:p>
          <a:p>
            <a:endParaRPr lang="en-US" sz="1000" kern="0" dirty="0"/>
          </a:p>
          <a:p>
            <a:r>
              <a:rPr lang="en-US" sz="1800" kern="0" dirty="0"/>
              <a:t>The majority of resources need for MP Online are committed to NMMS</a:t>
            </a:r>
          </a:p>
          <a:p>
            <a:endParaRPr lang="en-US" sz="2400" b="1" kern="0" dirty="0" smtClean="0"/>
          </a:p>
          <a:p>
            <a:pPr marL="0" indent="0">
              <a:buNone/>
            </a:pPr>
            <a:r>
              <a:rPr lang="en-US" sz="2000" b="1" kern="0" dirty="0" smtClean="0"/>
              <a:t>NMMS </a:t>
            </a:r>
            <a:r>
              <a:rPr lang="en-US" sz="2000" b="1" kern="0" dirty="0"/>
              <a:t>Upgrade </a:t>
            </a:r>
            <a:r>
              <a:rPr lang="en-US" sz="2000" b="1" kern="0" dirty="0" smtClean="0"/>
              <a:t>project objective </a:t>
            </a:r>
            <a:r>
              <a:rPr lang="en-US" sz="2000" b="1" kern="0" dirty="0"/>
              <a:t>and </a:t>
            </a:r>
            <a:r>
              <a:rPr lang="en-US" sz="2000" b="1" kern="0" dirty="0" smtClean="0"/>
              <a:t>status</a:t>
            </a:r>
            <a:r>
              <a:rPr lang="en-US" sz="2000" b="1" kern="0" dirty="0"/>
              <a:t>:</a:t>
            </a:r>
            <a:endParaRPr lang="en-US" sz="2000" b="1" kern="0" dirty="0"/>
          </a:p>
          <a:p>
            <a:r>
              <a:rPr lang="en-US" sz="1800" kern="0" dirty="0" smtClean="0"/>
              <a:t>Project </a:t>
            </a:r>
            <a:r>
              <a:rPr lang="en-US" sz="1800" kern="0" dirty="0"/>
              <a:t>o</a:t>
            </a:r>
            <a:r>
              <a:rPr lang="en-US" sz="1800" kern="0" dirty="0" smtClean="0"/>
              <a:t>bjective</a:t>
            </a:r>
            <a:r>
              <a:rPr lang="en-US" sz="1800" kern="0" dirty="0" smtClean="0"/>
              <a:t>: Upgrade </a:t>
            </a:r>
            <a:r>
              <a:rPr lang="en-US" sz="1800" kern="0" dirty="0"/>
              <a:t>NMMS to </a:t>
            </a:r>
            <a:r>
              <a:rPr lang="en-US" sz="1800" kern="0" dirty="0"/>
              <a:t>Common Model Management </a:t>
            </a:r>
            <a:r>
              <a:rPr lang="en-US" sz="1800" kern="0" dirty="0" smtClean="0"/>
              <a:t>System (CMMS) </a:t>
            </a:r>
            <a:r>
              <a:rPr lang="en-US" sz="1800" kern="0" dirty="0"/>
              <a:t>and implement key enhancements </a:t>
            </a:r>
            <a:r>
              <a:rPr lang="en-US" sz="1800" kern="0" dirty="0" smtClean="0"/>
              <a:t>for </a:t>
            </a:r>
            <a:r>
              <a:rPr lang="en-US" sz="1800" kern="0" dirty="0"/>
              <a:t>u</a:t>
            </a:r>
            <a:r>
              <a:rPr lang="en-US" sz="1800" kern="0" dirty="0" smtClean="0"/>
              <a:t>ser interface (UI) </a:t>
            </a:r>
            <a:r>
              <a:rPr lang="en-US" sz="1800" kern="0" dirty="0"/>
              <a:t>and process improvements as well as complete an environment refresh of all servers, OS and </a:t>
            </a:r>
            <a:r>
              <a:rPr lang="en-US" sz="1800" kern="0" dirty="0" smtClean="0"/>
              <a:t>databases</a:t>
            </a:r>
          </a:p>
          <a:p>
            <a:endParaRPr lang="en-US" sz="1000" kern="0" dirty="0" smtClean="0"/>
          </a:p>
          <a:p>
            <a:r>
              <a:rPr lang="en-US" sz="1800" kern="0" dirty="0" smtClean="0"/>
              <a:t>NMMS </a:t>
            </a:r>
            <a:r>
              <a:rPr lang="en-US" sz="1800" kern="0" dirty="0"/>
              <a:t>Upgrade is </a:t>
            </a:r>
            <a:r>
              <a:rPr lang="en-US" sz="1800" kern="0" dirty="0" smtClean="0"/>
              <a:t>in the execution phase currently </a:t>
            </a:r>
            <a:r>
              <a:rPr lang="en-US" sz="1800" kern="0" dirty="0"/>
              <a:t>targeting a </a:t>
            </a:r>
            <a:r>
              <a:rPr lang="en-US" sz="1800" kern="0" dirty="0" smtClean="0"/>
              <a:t>Q2 2016 </a:t>
            </a:r>
            <a:r>
              <a:rPr lang="en-US" sz="1800" kern="0" dirty="0"/>
              <a:t>go-live following </a:t>
            </a:r>
            <a:r>
              <a:rPr lang="en-US" sz="1800" kern="0" dirty="0"/>
              <a:t>Energy Management </a:t>
            </a:r>
            <a:r>
              <a:rPr lang="en-US" sz="1800" kern="0" dirty="0" smtClean="0"/>
              <a:t>System (EMS) </a:t>
            </a:r>
            <a:r>
              <a:rPr lang="en-US" sz="1800" kern="0" dirty="0"/>
              <a:t>Upgrade </a:t>
            </a:r>
            <a:endParaRPr lang="en-US" sz="1800" kern="0" dirty="0" smtClean="0"/>
          </a:p>
          <a:p>
            <a:endParaRPr lang="en-US" sz="1000" kern="0" dirty="0" smtClean="0"/>
          </a:p>
          <a:p>
            <a:r>
              <a:rPr lang="en-US" sz="1800" kern="0" dirty="0"/>
              <a:t>ERCOT will be showing  NMMS screen shots to Resource Data Working </a:t>
            </a:r>
            <a:r>
              <a:rPr lang="en-US" sz="1800" kern="0" dirty="0" smtClean="0"/>
              <a:t>Group (RDWG) </a:t>
            </a:r>
            <a:r>
              <a:rPr lang="en-US" sz="1800" kern="0" dirty="0"/>
              <a:t>in the next quarter </a:t>
            </a:r>
            <a:endParaRPr lang="en-US" sz="1800" kern="0" dirty="0" smtClean="0"/>
          </a:p>
          <a:p>
            <a:pPr lvl="1"/>
            <a:endParaRPr lang="en-US" sz="1400" kern="0" dirty="0"/>
          </a:p>
          <a:p>
            <a:pPr lvl="1"/>
            <a:endParaRPr lang="en-US" sz="1400" kern="0" dirty="0" smtClean="0"/>
          </a:p>
          <a:p>
            <a:pPr marL="0" indent="0">
              <a:buNone/>
            </a:pPr>
            <a:endParaRPr lang="en-US" sz="1000" kern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 Online Data Entry - </a:t>
            </a:r>
            <a:r>
              <a:rPr lang="en-US" dirty="0" smtClean="0"/>
              <a:t>Prerequisites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c34af464-7aa1-4edd-9be4-83dffc1cb926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4523</TotalTime>
  <Words>222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MP Online Data Entry – Ph1 Project Objective and Status</vt:lpstr>
      <vt:lpstr>MP Online Data Entry - Prerequisites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Dronen, Laura</cp:lastModifiedBy>
  <cp:revision>126</cp:revision>
  <cp:lastPrinted>2015-03-30T15:57:41Z</cp:lastPrinted>
  <dcterms:created xsi:type="dcterms:W3CDTF">2010-04-12T23:12:02Z</dcterms:created>
  <dcterms:modified xsi:type="dcterms:W3CDTF">2015-03-30T16:01:29Z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