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3"/>
  </p:notesMasterIdLst>
  <p:sldIdLst>
    <p:sldId id="287" r:id="rId6"/>
    <p:sldId id="285" r:id="rId7"/>
    <p:sldId id="293" r:id="rId8"/>
    <p:sldId id="294" r:id="rId9"/>
    <p:sldId id="290" r:id="rId10"/>
    <p:sldId id="301" r:id="rId11"/>
    <p:sldId id="302" r:id="rId12"/>
    <p:sldId id="304" r:id="rId13"/>
    <p:sldId id="303" r:id="rId14"/>
    <p:sldId id="296" r:id="rId15"/>
    <p:sldId id="295" r:id="rId16"/>
    <p:sldId id="291" r:id="rId17"/>
    <p:sldId id="298" r:id="rId18"/>
    <p:sldId id="299" r:id="rId19"/>
    <p:sldId id="305" r:id="rId20"/>
    <p:sldId id="292" r:id="rId21"/>
    <p:sldId id="288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1E2"/>
    <a:srgbClr val="005386"/>
    <a:srgbClr val="55BAB7"/>
    <a:srgbClr val="00385E"/>
    <a:srgbClr val="C4E3E1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95" autoAdjust="0"/>
  </p:normalViewPr>
  <p:slideViewPr>
    <p:cSldViewPr snapToGrid="0" snapToObjects="1" showGuides="1">
      <p:cViewPr>
        <p:scale>
          <a:sx n="80" d="100"/>
          <a:sy n="80" d="100"/>
        </p:scale>
        <p:origin x="-522" y="-168"/>
      </p:cViewPr>
      <p:guideLst>
        <p:guide orient="horz" pos="2544"/>
        <p:guide orient="horz" pos="90"/>
        <p:guide orient="horz" pos="493"/>
        <p:guide pos="5057"/>
        <p:guide pos="6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97139-2D50-4DA8-8830-982179790371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208A3-E40A-4B97-B652-9C597D59F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2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Page 39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F0414-B75A-4AD9-BE85-F2E3A7943195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1610-3CDA-4053-9E78-2278BDE1581A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F89F-7DB9-4057-821C-D95B069AD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3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5F3F-484D-4769-84F8-89CD00954802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EDA0-AEA6-43D0-A938-7A35B0BD3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8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258E-3CB9-4F1E-B86F-4F05C20AC96C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7068-11C8-4020-A340-73BA64380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19775" y="6391275"/>
            <a:ext cx="2943225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ERCOT Public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11430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19 January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A1DE-E77E-46D0-8215-F795D827A4AB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9FCB-C54D-4ADA-9F12-493D8F05A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1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00F9-C65E-4571-8FC2-735C36BF7020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83E6-4885-48C2-B15B-1A032C667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BC90-9828-42A3-892A-F6299CC2D2E7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BDBD-FF9C-4424-B22A-86EABFA56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3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057F-DE4E-4EC5-ADC1-719CFB8B9DB2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26EF-74D5-44F7-9F70-502D70A3D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5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C203-7679-4BCC-8513-8AD89D1D01C9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62EC-33A0-40E7-81C1-B899FFF15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6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730D-E181-40E4-82D5-934153C56745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89B4-0893-47F8-9187-BC595DB32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5868-FBF5-4F18-9360-14F6D265F20C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7023-9D89-4BAF-8831-7CB829B91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EA59-4324-4DFC-8019-0A1129451610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4106-EA22-4D92-B74F-C1380AB1D928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9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38C9-829E-4C98-ADF6-05A82EA33039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6069-05F1-4D0D-969C-BEC90E3F0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BE0705-9C42-4E0C-A959-064328F6FC99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D5C50-EAB5-4562-9FF6-5FE30770E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1033" name="Picture 8" descr="ERCOT cmyk-0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5" r:id="rId1"/>
    <p:sldLayoutId id="2147493646" r:id="rId2"/>
    <p:sldLayoutId id="2147493647" r:id="rId3"/>
    <p:sldLayoutId id="2147493648" r:id="rId4"/>
    <p:sldLayoutId id="2147493649" r:id="rId5"/>
    <p:sldLayoutId id="2147493650" r:id="rId6"/>
    <p:sldLayoutId id="2147493651" r:id="rId7"/>
    <p:sldLayoutId id="2147493656" r:id="rId8"/>
    <p:sldLayoutId id="2147493652" r:id="rId9"/>
    <p:sldLayoutId id="2147493653" r:id="rId10"/>
    <p:sldLayoutId id="2147493654" r:id="rId11"/>
    <p:sldLayoutId id="214749365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45466-1DB6-4ABD-9526-7A382919762B}" type="datetimeFigureOut">
              <a:rPr lang="en-US"/>
              <a:pPr>
                <a:defRPr/>
              </a:pPr>
              <a:t>4/14/2015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A8472-F0AE-44DC-8DC4-3CB81519A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5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3"/>
          <p:cNvGrpSpPr>
            <a:grpSpLocks/>
          </p:cNvGrpSpPr>
          <p:nvPr/>
        </p:nvGrpSpPr>
        <p:grpSpPr bwMode="auto">
          <a:xfrm>
            <a:off x="603250" y="1498600"/>
            <a:ext cx="7727950" cy="3585007"/>
            <a:chOff x="603250" y="546100"/>
            <a:chExt cx="7727950" cy="3584703"/>
          </a:xfrm>
        </p:grpSpPr>
        <p:pic>
          <p:nvPicPr>
            <p:cNvPr id="409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TextBox 9"/>
            <p:cNvSpPr txBox="1">
              <a:spLocks noChangeArrowheads="1"/>
            </p:cNvSpPr>
            <p:nvPr/>
          </p:nvSpPr>
          <p:spPr bwMode="auto">
            <a:xfrm>
              <a:off x="787400" y="2130425"/>
              <a:ext cx="7543800" cy="20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/>
                <a:t>ERCOT Credit Loss Model</a:t>
              </a:r>
              <a:endParaRPr lang="en-US" altLang="en-US" sz="18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smtClean="0"/>
                <a:t>Mark Ruane</a:t>
              </a:r>
              <a:endParaRPr lang="en-US" altLang="en-US" sz="20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Credit Work Group / Market Credit Work Group</a:t>
              </a:r>
              <a:endParaRPr lang="en-US" altLang="en-US" sz="18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ERCOT Public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April 22, 2015</a:t>
              </a:r>
              <a:endParaRPr lang="en-US" altLang="en-US" sz="18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502"/>
              <a:ext cx="6286500" cy="12699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" y="957322"/>
            <a:ext cx="6309360" cy="132343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 smtClean="0"/>
              <a:t>Key Assumptions – Default Module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Default probabilities from credit scoring model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Default correlations among market segments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QSE default sensitivity to market events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Default occurrence is a stochastic variable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4900" y="2732782"/>
            <a:ext cx="6309360" cy="132343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 smtClean="0"/>
              <a:t>Key Assumptions – Price Module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Mean reversion and jump parameters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Implied ERCOT market forward prices (based on NG forwards)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Shape factors reflecting differences between simple average and load-weighted prices</a:t>
            </a:r>
          </a:p>
        </p:txBody>
      </p:sp>
    </p:spTree>
    <p:extLst>
      <p:ext uri="{BB962C8B-B14F-4D97-AF65-F5344CB8AC3E}">
        <p14:creationId xmlns:p14="http://schemas.microsoft.com/office/powerpoint/2010/main" val="14906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900" y="1103471"/>
            <a:ext cx="6309360" cy="18158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 smtClean="0"/>
              <a:t>Key Assumptions – Exposure Module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Distinguishes between market price events and non-market (random) shocks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Volume escalation, depending on nature of Counter-Party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Volume escalation and likelihood of default near a high-priced day are stochastic variables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Mass transition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900" y="3564731"/>
            <a:ext cx="6309360" cy="10772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 smtClean="0"/>
              <a:t>Key Assumptions – Collateral Module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No excess cash collateral in base case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Illiquid collateral, </a:t>
            </a:r>
            <a:r>
              <a:rPr lang="en-US" sz="1600" dirty="0" err="1" smtClean="0"/>
              <a:t>eg</a:t>
            </a:r>
            <a:r>
              <a:rPr lang="en-US" sz="1600" dirty="0" smtClean="0"/>
              <a:t> guarantees, can be haircut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Collateral recomputed based on simplified EAL</a:t>
            </a:r>
          </a:p>
        </p:txBody>
      </p:sp>
    </p:spTree>
    <p:extLst>
      <p:ext uri="{BB962C8B-B14F-4D97-AF65-F5344CB8AC3E}">
        <p14:creationId xmlns:p14="http://schemas.microsoft.com/office/powerpoint/2010/main" val="23371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Model Base Case</a:t>
            </a:r>
          </a:p>
          <a:p>
            <a:pPr marL="342900" lvl="1" indent="-342900"/>
            <a:r>
              <a:rPr lang="en-US" sz="2000" dirty="0" smtClean="0"/>
              <a:t>Did not include current (excess) collateral held by ERCOT</a:t>
            </a:r>
          </a:p>
          <a:p>
            <a:pPr marL="342900" lvl="1" indent="-342900"/>
            <a:r>
              <a:rPr lang="en-US" sz="2000" dirty="0" smtClean="0"/>
              <a:t>Represented what was enforceable by ERCOT under Protocols</a:t>
            </a:r>
          </a:p>
          <a:p>
            <a:pPr marL="342900" lvl="1" indent="-342900"/>
            <a:endParaRPr lang="en-US" sz="2000" dirty="0"/>
          </a:p>
          <a:p>
            <a:pPr marL="0" lvl="1" indent="0">
              <a:buNone/>
            </a:pPr>
            <a:r>
              <a:rPr lang="en-US" sz="2000" dirty="0" smtClean="0"/>
              <a:t>Model “Current Case”</a:t>
            </a:r>
          </a:p>
          <a:p>
            <a:pPr marL="342900" lvl="1" indent="-342900"/>
            <a:r>
              <a:rPr lang="en-US" sz="2000" dirty="0" smtClean="0"/>
              <a:t>Used actual levels and types of collateral</a:t>
            </a:r>
          </a:p>
          <a:p>
            <a:pPr marL="342900" lvl="1" indent="-342900"/>
            <a:r>
              <a:rPr lang="en-US" sz="2000" dirty="0" smtClean="0"/>
              <a:t>Assumed some degree of excess collateral would be maintained until a default event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642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769441"/>
          </a:xfrm>
        </p:spPr>
        <p:txBody>
          <a:bodyPr>
            <a:spAutoFit/>
          </a:bodyPr>
          <a:lstStyle/>
          <a:p>
            <a:pPr marL="0" lvl="1" indent="0">
              <a:buNone/>
            </a:pPr>
            <a:r>
              <a:rPr lang="en-US" sz="2000" dirty="0" smtClean="0"/>
              <a:t>Historic outcomes – Base Case</a:t>
            </a:r>
          </a:p>
          <a:p>
            <a:pPr marL="0" lvl="1" indent="0">
              <a:buNone/>
            </a:pP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5741582" y="5372596"/>
            <a:ext cx="2604976" cy="646331"/>
          </a:xfrm>
          <a:prstGeom prst="borderCallout2">
            <a:avLst>
              <a:gd name="adj1" fmla="val 15871"/>
              <a:gd name="adj2" fmla="val -926"/>
              <a:gd name="adj3" fmla="val 18750"/>
              <a:gd name="adj4" fmla="val -16667"/>
              <a:gd name="adj5" fmla="val -236664"/>
              <a:gd name="adj6" fmla="val 51095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Note 1-year mean and median losses are higher than actual experience to date in nodal market. 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4"/>
          <p:cNvSpPr txBox="1">
            <a:spLocks noChangeArrowheads="1"/>
          </p:cNvSpPr>
          <p:nvPr/>
        </p:nvSpPr>
        <p:spPr bwMode="auto">
          <a:xfrm>
            <a:off x="457200" y="1066800"/>
            <a:ext cx="81518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1400" smtClean="0"/>
              <a:t>Simulations using FYE-2009 and Q3-2009 Financials</a:t>
            </a:r>
            <a:endParaRPr lang="en-US" sz="1400" dirty="0" smtClean="0"/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1143000" y="3962400"/>
            <a:ext cx="1719262" cy="745631"/>
            <a:chOff x="1989138" y="4829175"/>
            <a:chExt cx="1719262" cy="744594"/>
          </a:xfrm>
        </p:grpSpPr>
        <p:sp>
          <p:nvSpPr>
            <p:cNvPr id="21" name="Rectangle 71"/>
            <p:cNvSpPr>
              <a:spLocks noChangeArrowheads="1"/>
            </p:cNvSpPr>
            <p:nvPr/>
          </p:nvSpPr>
          <p:spPr bwMode="auto">
            <a:xfrm>
              <a:off x="2233613" y="4992688"/>
              <a:ext cx="407987" cy="187325"/>
            </a:xfrm>
            <a:prstGeom prst="rect">
              <a:avLst/>
            </a:prstGeom>
            <a:solidFill>
              <a:srgbClr val="43CE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Rectangle 72"/>
            <p:cNvSpPr>
              <a:spLocks noChangeArrowheads="1"/>
            </p:cNvSpPr>
            <p:nvPr/>
          </p:nvSpPr>
          <p:spPr bwMode="auto">
            <a:xfrm>
              <a:off x="2233613" y="5287963"/>
              <a:ext cx="407987" cy="187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2646363" y="4854574"/>
              <a:ext cx="875561" cy="71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sz="1200" dirty="0" smtClean="0"/>
                <a:t>FYE</a:t>
              </a:r>
              <a:r>
                <a:rPr lang="en-US" sz="1200" b="0" dirty="0" smtClean="0"/>
                <a:t>-2009</a:t>
              </a:r>
              <a:endParaRPr lang="en-US" sz="1200" b="0" dirty="0"/>
            </a:p>
            <a:p>
              <a:pPr>
                <a:lnSpc>
                  <a:spcPct val="170000"/>
                </a:lnSpc>
              </a:pPr>
              <a:r>
                <a:rPr lang="en-US" sz="1200" b="0" dirty="0" smtClean="0"/>
                <a:t>Q3-2009</a:t>
              </a:r>
              <a:endParaRPr lang="en-US" sz="1200" b="0" dirty="0"/>
            </a:p>
          </p:txBody>
        </p:sp>
        <p:sp>
          <p:nvSpPr>
            <p:cNvPr id="24" name="Rectangle 74"/>
            <p:cNvSpPr>
              <a:spLocks noChangeArrowheads="1"/>
            </p:cNvSpPr>
            <p:nvPr/>
          </p:nvSpPr>
          <p:spPr bwMode="auto">
            <a:xfrm>
              <a:off x="1989138" y="4829175"/>
              <a:ext cx="1719262" cy="727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93" y="1968500"/>
            <a:ext cx="3173019" cy="18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1804988"/>
            <a:ext cx="54483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1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0" y="4343400"/>
            <a:ext cx="1719262" cy="745630"/>
            <a:chOff x="1989138" y="4829175"/>
            <a:chExt cx="1719262" cy="744592"/>
          </a:xfrm>
        </p:grpSpPr>
        <p:sp>
          <p:nvSpPr>
            <p:cNvPr id="25608" name="Rectangle 71"/>
            <p:cNvSpPr>
              <a:spLocks noChangeArrowheads="1"/>
            </p:cNvSpPr>
            <p:nvPr/>
          </p:nvSpPr>
          <p:spPr bwMode="auto">
            <a:xfrm>
              <a:off x="2233613" y="4992688"/>
              <a:ext cx="407987" cy="187325"/>
            </a:xfrm>
            <a:prstGeom prst="rect">
              <a:avLst/>
            </a:prstGeom>
            <a:solidFill>
              <a:srgbClr val="43CE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09" name="Rectangle 72"/>
            <p:cNvSpPr>
              <a:spLocks noChangeArrowheads="1"/>
            </p:cNvSpPr>
            <p:nvPr/>
          </p:nvSpPr>
          <p:spPr bwMode="auto">
            <a:xfrm>
              <a:off x="2233613" y="5287963"/>
              <a:ext cx="407987" cy="187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610" name="Text Box 73"/>
            <p:cNvSpPr txBox="1">
              <a:spLocks noChangeArrowheads="1"/>
            </p:cNvSpPr>
            <p:nvPr/>
          </p:nvSpPr>
          <p:spPr bwMode="auto">
            <a:xfrm>
              <a:off x="2646363" y="4854573"/>
              <a:ext cx="875561" cy="71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sz="1200" dirty="0" smtClean="0"/>
                <a:t>FYE</a:t>
              </a:r>
              <a:r>
                <a:rPr lang="en-US" sz="1200" b="0" dirty="0" smtClean="0"/>
                <a:t>-2009</a:t>
              </a:r>
              <a:endParaRPr lang="en-US" sz="1200" b="0" dirty="0"/>
            </a:p>
            <a:p>
              <a:pPr>
                <a:lnSpc>
                  <a:spcPct val="170000"/>
                </a:lnSpc>
              </a:pPr>
              <a:r>
                <a:rPr lang="en-US" sz="1200" b="0" dirty="0" smtClean="0"/>
                <a:t>Q3-2009</a:t>
              </a:r>
              <a:endParaRPr lang="en-US" sz="1200" b="0" dirty="0"/>
            </a:p>
          </p:txBody>
        </p:sp>
        <p:sp>
          <p:nvSpPr>
            <p:cNvPr id="25611" name="Rectangle 74"/>
            <p:cNvSpPr>
              <a:spLocks noChangeArrowheads="1"/>
            </p:cNvSpPr>
            <p:nvPr/>
          </p:nvSpPr>
          <p:spPr bwMode="auto">
            <a:xfrm>
              <a:off x="1989138" y="4829175"/>
              <a:ext cx="1719262" cy="727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5604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84981" y="1279525"/>
            <a:ext cx="8151813" cy="5254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/>
              <a:t>Simulations using FYE-2009 and Q3-2009 Financials</a:t>
            </a:r>
          </a:p>
        </p:txBody>
      </p:sp>
      <p:sp>
        <p:nvSpPr>
          <p:cNvPr id="25605" name="Footer Placeholder 10"/>
          <p:cNvSpPr>
            <a:spLocks noGrp="1"/>
          </p:cNvSpPr>
          <p:nvPr>
            <p:ph type="ftr" sz="quarter" idx="10"/>
          </p:nvPr>
        </p:nvSpPr>
        <p:spPr bwMode="auto">
          <a:xfrm>
            <a:off x="5819775" y="6477000"/>
            <a:ext cx="2943225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ERCOT Public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887539"/>
            <a:ext cx="3757719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804988"/>
            <a:ext cx="47053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Former ERCOT Potential Future Exposure Model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769441"/>
          </a:xfrm>
        </p:spPr>
        <p:txBody>
          <a:bodyPr>
            <a:spAutoFit/>
          </a:bodyPr>
          <a:lstStyle/>
          <a:p>
            <a:pPr marL="0" lvl="1" indent="0">
              <a:buNone/>
            </a:pPr>
            <a:r>
              <a:rPr lang="en-US" sz="2000" dirty="0" smtClean="0"/>
              <a:t>Historic outcomes – Current Case</a:t>
            </a:r>
          </a:p>
          <a:p>
            <a:pPr marL="0" lvl="1" indent="0">
              <a:buNone/>
            </a:pP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900" y="1767223"/>
            <a:ext cx="6309360" cy="23083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 smtClean="0"/>
              <a:t>Key Assumptions – Nodal Model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Price simulation in key locations only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DAM price locations considered as additional hubs with different parameters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Forward values for CRRs based upon implied ERCOT market forward prices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CRRs envisioned as one-month obligations only, settling in DAM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Exposure calculation similar to zonal, with additions of DALE, DAM invoices and Average Invoice Liability (AIL)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685800"/>
            <a:ext cx="8508670" cy="97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charset="0"/>
              <a:buNone/>
            </a:pPr>
            <a:r>
              <a:rPr lang="en-US" sz="2000" smtClean="0"/>
              <a:t>A model for the nodal market was prototyped but apparently never validated or run.</a:t>
            </a:r>
          </a:p>
          <a:p>
            <a:pPr marL="0" lvl="1" indent="0">
              <a:buFont typeface="Arial" charset="0"/>
              <a:buNone/>
            </a:pPr>
            <a:endParaRPr lang="en-US" sz="2000" smtClean="0"/>
          </a:p>
          <a:p>
            <a:pPr marL="0" lvl="1" indent="0">
              <a:buFont typeface="Arial" charset="0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490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Former ERCOT Potential Future Exposure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473044" cy="451559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In 2011 ERCOT solicited bids to update the credit loss model for the nodal market.  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With a cost estimated at $400k - $800k, F&amp;A elected to not update the model.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 smtClean="0"/>
              <a:t>The credit scoring model </a:t>
            </a:r>
            <a:r>
              <a:rPr lang="en-US" sz="2000" dirty="0" smtClean="0"/>
              <a:t>could be updated internally with </a:t>
            </a:r>
            <a:r>
              <a:rPr lang="en-US" sz="2000" smtClean="0"/>
              <a:t>Market input.</a:t>
            </a:r>
            <a:endParaRPr lang="en-US" sz="2000" dirty="0"/>
          </a:p>
          <a:p>
            <a:pPr marL="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682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661711" y="2708275"/>
            <a:ext cx="3820577" cy="719241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en-US" sz="2000" dirty="0" smtClean="0"/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2925"/>
          </a:xfrm>
        </p:spPr>
        <p:txBody>
          <a:bodyPr/>
          <a:lstStyle/>
          <a:p>
            <a:pPr algn="l"/>
            <a:r>
              <a:rPr lang="en-US" sz="2000" dirty="0"/>
              <a:t>Credit Updates</a:t>
            </a:r>
          </a:p>
        </p:txBody>
      </p:sp>
    </p:spTree>
    <p:extLst>
      <p:ext uri="{BB962C8B-B14F-4D97-AF65-F5344CB8AC3E}">
        <p14:creationId xmlns:p14="http://schemas.microsoft.com/office/powerpoint/2010/main" val="5279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Former ERCOT 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ERCOT received Potential Future Exposure (PFE) estimates from Oliver Wyman in February 2008.  In 2009, subsequent to the adoption of the Market Credit Risk Standard, PFEs were re-estimated quarterly using the Wyman model. 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dirty="0" smtClean="0"/>
              <a:t>Estimates were derived from two models:</a:t>
            </a:r>
          </a:p>
          <a:p>
            <a:pPr marL="342900" lvl="1" indent="-342900"/>
            <a:r>
              <a:rPr lang="en-US" sz="2000" dirty="0" smtClean="0"/>
              <a:t>Credit scoring model</a:t>
            </a:r>
          </a:p>
          <a:p>
            <a:pPr marL="742950" lvl="2" indent="-342900"/>
            <a:r>
              <a:rPr lang="en-US" sz="1600" dirty="0" smtClean="0"/>
              <a:t>Uses Counter-Party financial data to generate synthetic Counter-Party credit ratings and probabilities of default, which was an input to:</a:t>
            </a:r>
          </a:p>
          <a:p>
            <a:pPr marL="342900" lvl="1" indent="-342900"/>
            <a:endParaRPr lang="en-US" sz="2000" dirty="0" smtClean="0"/>
          </a:p>
          <a:p>
            <a:pPr marL="342900" lvl="1" indent="-342900"/>
            <a:r>
              <a:rPr lang="en-US" sz="2000" dirty="0" smtClean="0"/>
              <a:t>Credit loss model</a:t>
            </a:r>
          </a:p>
          <a:p>
            <a:pPr marL="742950" lvl="2" indent="-342900"/>
            <a:r>
              <a:rPr lang="en-US" sz="1600" dirty="0" smtClean="0"/>
              <a:t>Generates probability distribution of credit losses</a:t>
            </a:r>
          </a:p>
          <a:p>
            <a:pPr marL="742950" lvl="2" indent="-342900"/>
            <a:r>
              <a:rPr lang="en-US" sz="1600" dirty="0" smtClean="0"/>
              <a:t>Excel front end with VB code</a:t>
            </a:r>
          </a:p>
          <a:p>
            <a:pPr marL="742950" lvl="2" indent="-342900"/>
            <a:r>
              <a:rPr lang="en-US" sz="1600" dirty="0" smtClean="0"/>
              <a:t>Versions for zonal and nodal markets</a:t>
            </a: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889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Scoring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707886"/>
          </a:xfrm>
        </p:spPr>
        <p:txBody>
          <a:bodyPr>
            <a:spAutoFit/>
          </a:bodyPr>
          <a:lstStyle/>
          <a:p>
            <a:pPr marL="0" lvl="1" indent="0">
              <a:buNone/>
            </a:pPr>
            <a:r>
              <a:rPr lang="en-US" sz="2000" dirty="0" smtClean="0"/>
              <a:t>The credit scoring model estimated proxy ratings based on Counter-Party financial ratios and qualitative assessment.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1570" y="1828800"/>
            <a:ext cx="2948940" cy="31356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/>
              <a:t>Quantitative </a:t>
            </a:r>
            <a:r>
              <a:rPr lang="en-US" sz="1600" u="sng" dirty="0" smtClean="0"/>
              <a:t>Inputs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Working Capital / Sales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Cash / Assets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Current Ratio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EBITDA / Interest Expense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FCF / Debt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Total Debt / Total Capital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Equity / Assets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EBITDA / Sales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Net Income / Assets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Total Assets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Sales / </a:t>
            </a:r>
            <a:r>
              <a:rPr lang="en-US" sz="1600" dirty="0" smtClean="0"/>
              <a:t>Assets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60938" y="1828800"/>
            <a:ext cx="2948940" cy="15696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 smtClean="0"/>
              <a:t>Qualitative Inputs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Policies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Management Quality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ERCOT Relationship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Performance / Strategy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Industry Characteristics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42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Scoring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 dirty="0" smtClean="0"/>
              <a:t>Allowance for warning signal adjustments</a:t>
            </a:r>
          </a:p>
          <a:p>
            <a:pPr marL="342900" lvl="1" indent="-342900"/>
            <a:r>
              <a:rPr lang="en-US" sz="2000" dirty="0" smtClean="0"/>
              <a:t>Ratings of subsidiaries tied to parents with “group logic” scoring</a:t>
            </a:r>
          </a:p>
          <a:p>
            <a:pPr marL="342900" lvl="1" indent="-342900"/>
            <a:endParaRPr lang="en-US" sz="2000" dirty="0"/>
          </a:p>
          <a:p>
            <a:pPr marL="342900" lvl="1" indent="-342900"/>
            <a:endParaRPr lang="en-US" sz="2000" dirty="0" smtClean="0"/>
          </a:p>
          <a:p>
            <a:pPr marL="342900" lvl="1" indent="-342900"/>
            <a:endParaRPr lang="en-US" sz="2000" dirty="0"/>
          </a:p>
          <a:p>
            <a:pPr marL="342900" lvl="1" indent="-342900"/>
            <a:endParaRPr lang="en-US" sz="2000" dirty="0" smtClean="0"/>
          </a:p>
          <a:p>
            <a:pPr marL="342900" lvl="1" indent="-342900"/>
            <a:endParaRPr lang="en-US" sz="2000" dirty="0"/>
          </a:p>
          <a:p>
            <a:pPr marL="342900" lvl="1" indent="-342900"/>
            <a:endParaRPr lang="en-US" sz="2000" dirty="0" smtClean="0"/>
          </a:p>
          <a:p>
            <a:pPr marL="342900" lvl="1" indent="-342900"/>
            <a:endParaRPr lang="en-US" sz="2000" dirty="0"/>
          </a:p>
          <a:p>
            <a:pPr marL="342900" lvl="1" indent="-342900"/>
            <a:endParaRPr lang="en-US" sz="2000" dirty="0" smtClean="0"/>
          </a:p>
          <a:p>
            <a:pPr marL="342900" lvl="1" indent="-342900"/>
            <a:r>
              <a:rPr lang="en-US" sz="2000" dirty="0" smtClean="0"/>
              <a:t>Default probabilities for ratings calibrated based on ERCOT historical average loss rate and assumed worst case default probability.</a:t>
            </a:r>
            <a:endParaRPr lang="en-US" sz="16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6208" y="1645920"/>
            <a:ext cx="6309360" cy="25545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0D1E2"/>
              </a:gs>
              <a:gs pos="100000">
                <a:schemeClr val="tx2">
                  <a:lumMod val="25000"/>
                  <a:lumOff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600" u="sng" dirty="0" smtClean="0"/>
              <a:t>Group Logic Determinants</a:t>
            </a:r>
            <a:endParaRPr lang="en-US" sz="1600" u="sng" dirty="0"/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QSE and parent have same primary line of business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QSE covers a key geographical area for the parent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QSE covers a key customer segment for the parent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QSE fulfills an essential activity for the parent within a service line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QSE is clearly controlled by the parent through influence on management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QSE and parent share the same name</a:t>
            </a:r>
          </a:p>
          <a:p>
            <a:pPr marL="285750" lvl="2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The parent has a minimum 45% ownership in the subsidiary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28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138160" cy="685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High-level model schematic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30" y="1770698"/>
            <a:ext cx="6113315" cy="38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138160" cy="685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Price module schematic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82" y="1014413"/>
            <a:ext cx="73501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138160" cy="685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Default module schematic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9" y="1156650"/>
            <a:ext cx="7529513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138160" cy="685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Price module schematic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0" y="1010250"/>
            <a:ext cx="73501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Credit Loss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5213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sz="1050" dirty="0"/>
              <a:t>ERCOT Public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138160" cy="685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/>
              <a:t>Exposure module schematic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69225"/>
            <a:ext cx="754062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B35CFF-028E-42FA-B883-6D3B52DC7A0C}">
  <ds:schemaRefs>
    <ds:schemaRef ds:uri="http://purl.org/dc/elements/1.1/"/>
    <ds:schemaRef ds:uri="http://schemas.openxmlformats.org/package/2006/metadata/core-properties"/>
    <ds:schemaRef ds:uri="http://www.w3.org/XML/1998/namespace"/>
    <ds:schemaRef ds:uri="c34af464-7aa1-4edd-9be4-83dffc1cb92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7214</TotalTime>
  <Words>733</Words>
  <Application>Microsoft Office PowerPoint</Application>
  <PresentationFormat>On-screen Show (4:3)</PresentationFormat>
  <Paragraphs>157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 Updates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Ruane, Mark</cp:lastModifiedBy>
  <cp:revision>255</cp:revision>
  <cp:lastPrinted>2013-04-05T20:39:02Z</cp:lastPrinted>
  <dcterms:created xsi:type="dcterms:W3CDTF">2010-04-12T23:12:02Z</dcterms:created>
  <dcterms:modified xsi:type="dcterms:W3CDTF">2015-04-14T18:11:56Z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