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4"/>
    <p:sldMasterId id="2147484557" r:id="rId5"/>
    <p:sldMasterId id="2147484570" r:id="rId6"/>
  </p:sldMasterIdLst>
  <p:notesMasterIdLst>
    <p:notesMasterId r:id="rId13"/>
  </p:notesMasterIdLst>
  <p:handoutMasterIdLst>
    <p:handoutMasterId r:id="rId14"/>
  </p:handoutMasterIdLst>
  <p:sldIdLst>
    <p:sldId id="258" r:id="rId7"/>
    <p:sldId id="263" r:id="rId8"/>
    <p:sldId id="270" r:id="rId9"/>
    <p:sldId id="262" r:id="rId10"/>
    <p:sldId id="266" r:id="rId11"/>
    <p:sldId id="271" r:id="rId12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6DCC0"/>
    <a:srgbClr val="B6CEEA"/>
    <a:srgbClr val="D3DFBD"/>
    <a:srgbClr val="5469A2"/>
    <a:srgbClr val="40949A"/>
    <a:srgbClr val="0000CC"/>
    <a:srgbClr val="FF33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3346" autoAdjust="0"/>
  </p:normalViewPr>
  <p:slideViewPr>
    <p:cSldViewPr>
      <p:cViewPr>
        <p:scale>
          <a:sx n="70" d="100"/>
          <a:sy n="70" d="100"/>
        </p:scale>
        <p:origin x="-1164" y="-894"/>
      </p:cViewPr>
      <p:guideLst>
        <p:guide orient="horz" pos="4224"/>
        <p:guide pos="153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8" d="100"/>
          <a:sy n="98" d="100"/>
        </p:scale>
        <p:origin x="-3576" y="-96"/>
      </p:cViewPr>
      <p:guideLst>
        <p:guide orient="horz" pos="2904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presProps" Target="presProps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753" cy="461010"/>
          </a:xfrm>
          <a:prstGeom prst="rect">
            <a:avLst/>
          </a:prstGeom>
        </p:spPr>
        <p:txBody>
          <a:bodyPr vert="horz" lIns="92294" tIns="46147" rIns="92294" bIns="46147" rtlCol="0"/>
          <a:lstStyle>
            <a:lvl1pPr algn="l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6895" y="0"/>
            <a:ext cx="3005753" cy="461010"/>
          </a:xfrm>
          <a:prstGeom prst="rect">
            <a:avLst/>
          </a:prstGeom>
        </p:spPr>
        <p:txBody>
          <a:bodyPr vert="horz" lIns="92294" tIns="46147" rIns="92294" bIns="46147" rtlCol="0"/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E40AB873-8418-4FF9-B0E9-7EEE62B7D353}" type="datetimeFigureOut">
              <a:rPr lang="en-US"/>
              <a:pPr>
                <a:defRPr/>
              </a:pPr>
              <a:t>4/13/2015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7638"/>
            <a:ext cx="3005753" cy="461010"/>
          </a:xfrm>
          <a:prstGeom prst="rect">
            <a:avLst/>
          </a:prstGeom>
        </p:spPr>
        <p:txBody>
          <a:bodyPr vert="horz" lIns="92294" tIns="46147" rIns="92294" bIns="46147" rtlCol="0" anchor="b"/>
          <a:lstStyle>
            <a:lvl1pPr algn="l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6895" y="8757638"/>
            <a:ext cx="3005753" cy="461010"/>
          </a:xfrm>
          <a:prstGeom prst="rect">
            <a:avLst/>
          </a:prstGeom>
        </p:spPr>
        <p:txBody>
          <a:bodyPr vert="horz" lIns="92294" tIns="46147" rIns="92294" bIns="46147" rtlCol="0" anchor="b"/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FD2BE994-B40A-42B7-A99C-1CC25E30AC6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2706910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753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4" tIns="46147" rIns="92294" bIns="46147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6895" y="0"/>
            <a:ext cx="3005753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4" tIns="46147" rIns="92294" bIns="46147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0463" y="690563"/>
            <a:ext cx="4613275" cy="34591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4353" y="4380371"/>
            <a:ext cx="5545496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4" tIns="46147" rIns="92294" bIns="4614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638"/>
            <a:ext cx="3005753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4" tIns="46147" rIns="92294" bIns="46147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6895" y="8757638"/>
            <a:ext cx="3005753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4" tIns="46147" rIns="92294" bIns="46147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9EB1E30D-9A37-4BCB-AD80-742C44C0ECA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9631358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" descr="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1295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>
            <a:spLocks noChangeArrowheads="1"/>
          </p:cNvSpPr>
          <p:nvPr userDrawn="1"/>
        </p:nvSpPr>
        <p:spPr bwMode="auto">
          <a:xfrm>
            <a:off x="0" y="1143000"/>
            <a:ext cx="9144000" cy="5715000"/>
          </a:xfrm>
          <a:prstGeom prst="rect">
            <a:avLst/>
          </a:prstGeom>
          <a:solidFill>
            <a:srgbClr val="5469A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en-US" dirty="0" smtClean="0"/>
          </a:p>
        </p:txBody>
      </p:sp>
      <p:sp>
        <p:nvSpPr>
          <p:cNvPr id="6" name="Line 14"/>
          <p:cNvSpPr>
            <a:spLocks noChangeShapeType="1"/>
          </p:cNvSpPr>
          <p:nvPr userDrawn="1"/>
        </p:nvSpPr>
        <p:spPr bwMode="auto">
          <a:xfrm>
            <a:off x="0" y="11430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343150" y="3581400"/>
            <a:ext cx="6343650" cy="1143000"/>
          </a:xfrm>
        </p:spPr>
        <p:txBody>
          <a:bodyPr/>
          <a:lstStyle>
            <a:lvl1pPr marL="0" indent="0">
              <a:buFontTx/>
              <a:buNone/>
              <a:defRPr b="0">
                <a:solidFill>
                  <a:schemeClr val="bg1"/>
                </a:solidFill>
                <a:latin typeface="Arial Black" pitchFamily="34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2333625" y="1905000"/>
            <a:ext cx="6477000" cy="1241425"/>
          </a:xfrm>
        </p:spPr>
        <p:txBody>
          <a:bodyPr/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dt" sz="half" idx="10"/>
          </p:nvPr>
        </p:nvSpPr>
        <p:spPr>
          <a:xfrm>
            <a:off x="2333625" y="5467350"/>
            <a:ext cx="6276975" cy="476250"/>
          </a:xfrm>
        </p:spPr>
        <p:txBody>
          <a:bodyPr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dirty="0"/>
              <a:t>11/12/2013</a:t>
            </a:r>
          </a:p>
        </p:txBody>
      </p:sp>
      <p:sp>
        <p:nvSpPr>
          <p:cNvPr id="8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2333625" y="5067300"/>
            <a:ext cx="6276975" cy="419100"/>
          </a:xfrm>
        </p:spPr>
        <p:txBody>
          <a:bodyPr/>
          <a:lstStyle>
            <a:lvl1pPr algn="l">
              <a:defRPr sz="18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dirty="0"/>
              <a:t>MISUG</a:t>
            </a:r>
          </a:p>
        </p:txBody>
      </p:sp>
    </p:spTree>
    <p:extLst>
      <p:ext uri="{BB962C8B-B14F-4D97-AF65-F5344CB8AC3E}">
        <p14:creationId xmlns:p14="http://schemas.microsoft.com/office/powerpoint/2010/main" val="27746326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7ADBD5-8E14-496C-BEFD-60D3FD976DD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MISUG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11/12/2013</a:t>
            </a:r>
          </a:p>
        </p:txBody>
      </p:sp>
    </p:spTree>
    <p:extLst>
      <p:ext uri="{BB962C8B-B14F-4D97-AF65-F5344CB8AC3E}">
        <p14:creationId xmlns:p14="http://schemas.microsoft.com/office/powerpoint/2010/main" val="10225696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0"/>
            <a:ext cx="21717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0"/>
            <a:ext cx="63627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D94640-EEC4-4F28-8F69-6FCA5E7A32D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MISUG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11/12/2013</a:t>
            </a:r>
          </a:p>
        </p:txBody>
      </p:sp>
    </p:spTree>
    <p:extLst>
      <p:ext uri="{BB962C8B-B14F-4D97-AF65-F5344CB8AC3E}">
        <p14:creationId xmlns:p14="http://schemas.microsoft.com/office/powerpoint/2010/main" val="32356907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" descr="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1295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13"/>
          <p:cNvSpPr>
            <a:spLocks noChangeArrowheads="1"/>
          </p:cNvSpPr>
          <p:nvPr userDrawn="1"/>
        </p:nvSpPr>
        <p:spPr bwMode="auto">
          <a:xfrm>
            <a:off x="0" y="1143000"/>
            <a:ext cx="9144000" cy="5715000"/>
          </a:xfrm>
          <a:prstGeom prst="rect">
            <a:avLst/>
          </a:prstGeom>
          <a:solidFill>
            <a:srgbClr val="5469A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20000"/>
              </a:spcBef>
              <a:defRPr/>
            </a:pPr>
            <a:endParaRPr lang="en-US" altLang="en-US" sz="1600" b="1" dirty="0" smtClean="0">
              <a:solidFill>
                <a:srgbClr val="000000"/>
              </a:solidFill>
            </a:endParaRPr>
          </a:p>
        </p:txBody>
      </p:sp>
      <p:sp>
        <p:nvSpPr>
          <p:cNvPr id="6" name="Line 14"/>
          <p:cNvSpPr>
            <a:spLocks noChangeShapeType="1"/>
          </p:cNvSpPr>
          <p:nvPr userDrawn="1"/>
        </p:nvSpPr>
        <p:spPr bwMode="auto">
          <a:xfrm>
            <a:off x="0" y="11430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343150" y="3581400"/>
            <a:ext cx="5334000" cy="1143000"/>
          </a:xfrm>
        </p:spPr>
        <p:txBody>
          <a:bodyPr/>
          <a:lstStyle>
            <a:lvl1pPr marL="0" indent="0">
              <a:buFontTx/>
              <a:buNone/>
              <a:defRPr b="0">
                <a:solidFill>
                  <a:schemeClr val="bg1"/>
                </a:solidFill>
                <a:latin typeface="Arial Black" pitchFamily="34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2333625" y="1905000"/>
            <a:ext cx="6477000" cy="1241425"/>
          </a:xfrm>
        </p:spPr>
        <p:txBody>
          <a:bodyPr/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dt" sz="half" idx="10"/>
          </p:nvPr>
        </p:nvSpPr>
        <p:spPr>
          <a:xfrm>
            <a:off x="2333625" y="5467350"/>
            <a:ext cx="2133600" cy="476250"/>
          </a:xfrm>
        </p:spPr>
        <p:txBody>
          <a:bodyPr/>
          <a:lstStyle>
            <a:lvl1pPr>
              <a:defRPr sz="18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 dirty="0"/>
              <a:t>Date</a:t>
            </a:r>
          </a:p>
        </p:txBody>
      </p:sp>
      <p:sp>
        <p:nvSpPr>
          <p:cNvPr id="8" name="Footer Placeholder 7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2333625" y="5067300"/>
            <a:ext cx="2895600" cy="4191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spcBef>
                <a:spcPct val="0"/>
              </a:spcBef>
              <a:defRPr sz="1800" b="1">
                <a:solidFill>
                  <a:srgbClr val="FFFFFF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en-US" dirty="0"/>
              <a:t>Meeting Title (optional)</a:t>
            </a:r>
          </a:p>
        </p:txBody>
      </p:sp>
    </p:spTree>
    <p:extLst>
      <p:ext uri="{BB962C8B-B14F-4D97-AF65-F5344CB8AC3E}">
        <p14:creationId xmlns:p14="http://schemas.microsoft.com/office/powerpoint/2010/main" val="8912343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E7E514-8344-4255-B596-51472E70895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23162563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1559AF-DD58-4B3E-B1EC-AAB046081BC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4806687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E4BF26-FCFD-4B22-8CD7-93AD9CCF50D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24095434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8B6943-6ABE-4208-8CD1-8D7E1F93BE3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301121886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23C08E-E457-48C3-B79F-7DCC7416F8F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427401426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26BBFA-74E9-4281-9FB1-C67721CE926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182353741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60154D-D383-4028-BA5F-329DCB1B921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20892642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MISUG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4AFDFD-AF52-42B9-BFFA-3A6E01303ADF}" type="datetime1">
              <a:rPr lang="en-US" smtClean="0"/>
              <a:t>4/13/2015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189619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748D57-AE05-4A24-8C82-21513A50D00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272501877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76DF57-71F4-4BDE-89D1-BC34EB338C4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221487950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0"/>
            <a:ext cx="21717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0"/>
            <a:ext cx="63627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1F0079-5CEF-43F4-8365-0E52ED43361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96774136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6868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066800"/>
            <a:ext cx="4038600" cy="472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472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4FF079-913E-4CC1-AD78-1F91F803F84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250285416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" descr="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1295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13"/>
          <p:cNvSpPr>
            <a:spLocks noChangeArrowheads="1"/>
          </p:cNvSpPr>
          <p:nvPr userDrawn="1"/>
        </p:nvSpPr>
        <p:spPr bwMode="auto">
          <a:xfrm>
            <a:off x="0" y="1143000"/>
            <a:ext cx="9144000" cy="5715000"/>
          </a:xfrm>
          <a:prstGeom prst="rect">
            <a:avLst/>
          </a:prstGeom>
          <a:solidFill>
            <a:srgbClr val="5469A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20000"/>
              </a:spcBef>
              <a:defRPr/>
            </a:pPr>
            <a:endParaRPr lang="en-US" altLang="en-US" sz="1600" b="1" dirty="0" smtClean="0">
              <a:solidFill>
                <a:srgbClr val="000000"/>
              </a:solidFill>
            </a:endParaRPr>
          </a:p>
        </p:txBody>
      </p:sp>
      <p:sp>
        <p:nvSpPr>
          <p:cNvPr id="6" name="Line 14"/>
          <p:cNvSpPr>
            <a:spLocks noChangeShapeType="1"/>
          </p:cNvSpPr>
          <p:nvPr userDrawn="1"/>
        </p:nvSpPr>
        <p:spPr bwMode="auto">
          <a:xfrm>
            <a:off x="0" y="11430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343150" y="3581400"/>
            <a:ext cx="5334000" cy="1143000"/>
          </a:xfrm>
        </p:spPr>
        <p:txBody>
          <a:bodyPr/>
          <a:lstStyle>
            <a:lvl1pPr marL="0" indent="0">
              <a:buFontTx/>
              <a:buNone/>
              <a:defRPr b="0">
                <a:solidFill>
                  <a:schemeClr val="bg1"/>
                </a:solidFill>
                <a:latin typeface="Arial Black" pitchFamily="34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2333625" y="1905000"/>
            <a:ext cx="6477000" cy="1241425"/>
          </a:xfrm>
        </p:spPr>
        <p:txBody>
          <a:bodyPr/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dt" sz="half" idx="10"/>
          </p:nvPr>
        </p:nvSpPr>
        <p:spPr>
          <a:xfrm>
            <a:off x="2333625" y="5467350"/>
            <a:ext cx="2133600" cy="476250"/>
          </a:xfrm>
        </p:spPr>
        <p:txBody>
          <a:bodyPr/>
          <a:lstStyle>
            <a:lvl1pPr>
              <a:defRPr sz="18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 dirty="0"/>
              <a:t>Date</a:t>
            </a:r>
          </a:p>
        </p:txBody>
      </p:sp>
      <p:sp>
        <p:nvSpPr>
          <p:cNvPr id="8" name="Footer Placeholder 7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2333625" y="5067300"/>
            <a:ext cx="2895600" cy="4191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spcBef>
                <a:spcPct val="0"/>
              </a:spcBef>
              <a:defRPr sz="1800" b="1">
                <a:solidFill>
                  <a:srgbClr val="FFFFFF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en-US" dirty="0"/>
              <a:t>Meeting Title (optional)</a:t>
            </a:r>
          </a:p>
        </p:txBody>
      </p:sp>
    </p:spTree>
    <p:extLst>
      <p:ext uri="{BB962C8B-B14F-4D97-AF65-F5344CB8AC3E}">
        <p14:creationId xmlns:p14="http://schemas.microsoft.com/office/powerpoint/2010/main" val="275758293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E29E5A-7120-4CA3-8470-17AD90039D4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18230212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C19C27-A54B-4C6B-8966-907B1423D75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229418154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1D4027-AF34-46EE-9FB0-ACCF958F7BF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406326249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9BECF3-9BC1-49D4-A10B-CA6A52D4A50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221258022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10E4CF-8617-4A59-8E1A-C964680B6B6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5371857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515C95-74DC-4513-A0C6-741B56F2C5F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MISUG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11/12/2013</a:t>
            </a:r>
          </a:p>
        </p:txBody>
      </p:sp>
    </p:spTree>
    <p:extLst>
      <p:ext uri="{BB962C8B-B14F-4D97-AF65-F5344CB8AC3E}">
        <p14:creationId xmlns:p14="http://schemas.microsoft.com/office/powerpoint/2010/main" val="270352245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935E33-E79E-40A8-8CEE-26961E45407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377978836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79EA4C-79CA-44B3-8EC5-AB1FCC11B1A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47032939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89C9B3-6C51-43B0-9CF5-7956AD57BD3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157655040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EE323E-B317-4FA5-96D2-891A6413C8A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158089645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0"/>
            <a:ext cx="21717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0"/>
            <a:ext cx="63627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D105BC-F05D-4CD8-8789-53D732CAE9E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290031889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6868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066800"/>
            <a:ext cx="4038600" cy="472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472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4AFDB7-8BAC-48BA-A059-84A6FC81A8C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10646125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727DEF-85A0-4C73-A6ED-9422E968175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MISUG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11/12/2013</a:t>
            </a:r>
          </a:p>
        </p:txBody>
      </p:sp>
    </p:spTree>
    <p:extLst>
      <p:ext uri="{BB962C8B-B14F-4D97-AF65-F5344CB8AC3E}">
        <p14:creationId xmlns:p14="http://schemas.microsoft.com/office/powerpoint/2010/main" val="3961920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9E7FD1-B434-402C-A8B9-A4C57B57E99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MISUG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11/12/2013</a:t>
            </a:r>
          </a:p>
        </p:txBody>
      </p:sp>
    </p:spTree>
    <p:extLst>
      <p:ext uri="{BB962C8B-B14F-4D97-AF65-F5344CB8AC3E}">
        <p14:creationId xmlns:p14="http://schemas.microsoft.com/office/powerpoint/2010/main" val="41722323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38626E-994C-4043-99F8-E38CDDD67F2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MISUG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11/12/2013</a:t>
            </a:r>
          </a:p>
        </p:txBody>
      </p:sp>
    </p:spTree>
    <p:extLst>
      <p:ext uri="{BB962C8B-B14F-4D97-AF65-F5344CB8AC3E}">
        <p14:creationId xmlns:p14="http://schemas.microsoft.com/office/powerpoint/2010/main" val="22089041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C67EF7-275A-4CBB-9ED3-3C812C3F6A8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MISUG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11/12/2013</a:t>
            </a:r>
          </a:p>
        </p:txBody>
      </p:sp>
    </p:spTree>
    <p:extLst>
      <p:ext uri="{BB962C8B-B14F-4D97-AF65-F5344CB8AC3E}">
        <p14:creationId xmlns:p14="http://schemas.microsoft.com/office/powerpoint/2010/main" val="1368937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3BB353-2F96-4FCA-B929-B852567D6D7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MISUG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11/12/2013</a:t>
            </a:r>
          </a:p>
        </p:txBody>
      </p:sp>
    </p:spTree>
    <p:extLst>
      <p:ext uri="{BB962C8B-B14F-4D97-AF65-F5344CB8AC3E}">
        <p14:creationId xmlns:p14="http://schemas.microsoft.com/office/powerpoint/2010/main" val="34732409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ACF08E-C36B-45E0-B8A3-8A51423F42B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MISUG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11/12/2013</a:t>
            </a:r>
          </a:p>
        </p:txBody>
      </p:sp>
    </p:spTree>
    <p:extLst>
      <p:ext uri="{BB962C8B-B14F-4D97-AF65-F5344CB8AC3E}">
        <p14:creationId xmlns:p14="http://schemas.microsoft.com/office/powerpoint/2010/main" val="11345169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66800"/>
            <a:ext cx="82296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C1886128-D83E-425A-9A97-C8B7B01196A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28" name="Rectangle 7"/>
          <p:cNvSpPr>
            <a:spLocks noChangeArrowheads="1"/>
          </p:cNvSpPr>
          <p:nvPr/>
        </p:nvSpPr>
        <p:spPr bwMode="auto">
          <a:xfrm>
            <a:off x="0" y="6235700"/>
            <a:ext cx="9144000" cy="622300"/>
          </a:xfrm>
          <a:prstGeom prst="rect">
            <a:avLst/>
          </a:prstGeom>
          <a:solidFill>
            <a:srgbClr val="ECEC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en-US" dirty="0" smtClean="0"/>
          </a:p>
        </p:txBody>
      </p:sp>
      <p:pic>
        <p:nvPicPr>
          <p:cNvPr id="1029" name="Picture 8" descr="logo_C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6289675"/>
            <a:ext cx="854075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Rectangle 9"/>
          <p:cNvSpPr>
            <a:spLocks noChangeArrowheads="1"/>
          </p:cNvSpPr>
          <p:nvPr/>
        </p:nvSpPr>
        <p:spPr bwMode="auto">
          <a:xfrm>
            <a:off x="0" y="0"/>
            <a:ext cx="9144000" cy="685800"/>
          </a:xfrm>
          <a:prstGeom prst="rect">
            <a:avLst/>
          </a:prstGeom>
          <a:solidFill>
            <a:srgbClr val="5469A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en-US" dirty="0" smtClean="0"/>
          </a:p>
        </p:txBody>
      </p:sp>
      <p:sp>
        <p:nvSpPr>
          <p:cNvPr id="103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0"/>
            <a:ext cx="8686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48400" y="645795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MISUG</a:t>
            </a:r>
          </a:p>
        </p:txBody>
      </p:sp>
      <p:sp>
        <p:nvSpPr>
          <p:cNvPr id="1033" name="Line 11"/>
          <p:cNvSpPr>
            <a:spLocks noChangeShapeType="1"/>
          </p:cNvSpPr>
          <p:nvPr/>
        </p:nvSpPr>
        <p:spPr bwMode="auto">
          <a:xfrm>
            <a:off x="1069975" y="6457950"/>
            <a:ext cx="0" cy="219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43000" y="64579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11/12/2013</a:t>
            </a:r>
          </a:p>
        </p:txBody>
      </p:sp>
      <p:sp>
        <p:nvSpPr>
          <p:cNvPr id="1035" name="Line 12"/>
          <p:cNvSpPr>
            <a:spLocks noChangeShapeType="1"/>
          </p:cNvSpPr>
          <p:nvPr/>
        </p:nvSpPr>
        <p:spPr bwMode="auto">
          <a:xfrm>
            <a:off x="0" y="6731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036" name="Rectangle 13"/>
          <p:cNvSpPr>
            <a:spLocks noChangeArrowheads="1"/>
          </p:cNvSpPr>
          <p:nvPr/>
        </p:nvSpPr>
        <p:spPr bwMode="auto">
          <a:xfrm>
            <a:off x="3429000" y="6477000"/>
            <a:ext cx="2514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fld id="{4BCA8036-EEAC-4AF0-BC5E-EE390FA20DE7}" type="slidenum">
              <a:rPr lang="en-US" altLang="en-US" sz="1200" smtClean="0"/>
              <a:pPr algn="ctr" eaLnBrk="1" hangingPunct="1">
                <a:defRPr/>
              </a:pPr>
              <a:t>‹#›</a:t>
            </a:fld>
            <a:endParaRPr lang="en-US" altLang="en-US" sz="1200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96" r:id="rId1"/>
    <p:sldLayoutId id="2147484697" r:id="rId2"/>
    <p:sldLayoutId id="2147484665" r:id="rId3"/>
    <p:sldLayoutId id="2147484666" r:id="rId4"/>
    <p:sldLayoutId id="2147484667" r:id="rId5"/>
    <p:sldLayoutId id="2147484668" r:id="rId6"/>
    <p:sldLayoutId id="2147484669" r:id="rId7"/>
    <p:sldLayoutId id="2147484670" r:id="rId8"/>
    <p:sldLayoutId id="2147484671" r:id="rId9"/>
    <p:sldLayoutId id="2147484672" r:id="rId10"/>
    <p:sldLayoutId id="2147484673" r:id="rId11"/>
  </p:sldLayoutIdLst>
  <p:hf sldNum="0"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66800"/>
            <a:ext cx="82296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400" b="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fld id="{8F683DC0-2E3D-49A2-8FF6-8A7361F62A2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052" name="Rectangle 7"/>
          <p:cNvSpPr>
            <a:spLocks noChangeArrowheads="1"/>
          </p:cNvSpPr>
          <p:nvPr userDrawn="1"/>
        </p:nvSpPr>
        <p:spPr bwMode="auto">
          <a:xfrm>
            <a:off x="0" y="6235700"/>
            <a:ext cx="9144000" cy="622300"/>
          </a:xfrm>
          <a:prstGeom prst="rect">
            <a:avLst/>
          </a:prstGeom>
          <a:solidFill>
            <a:srgbClr val="ECEC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20000"/>
              </a:spcBef>
              <a:defRPr/>
            </a:pPr>
            <a:endParaRPr lang="en-US" altLang="en-US" sz="1600" b="1" dirty="0" smtClean="0">
              <a:solidFill>
                <a:srgbClr val="000000"/>
              </a:solidFill>
            </a:endParaRPr>
          </a:p>
        </p:txBody>
      </p:sp>
      <p:pic>
        <p:nvPicPr>
          <p:cNvPr id="2053" name="Picture 8" descr="logo_C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6289675"/>
            <a:ext cx="854075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4" name="Rectangle 9"/>
          <p:cNvSpPr>
            <a:spLocks noChangeArrowheads="1"/>
          </p:cNvSpPr>
          <p:nvPr userDrawn="1"/>
        </p:nvSpPr>
        <p:spPr bwMode="auto">
          <a:xfrm>
            <a:off x="0" y="0"/>
            <a:ext cx="9144000" cy="685800"/>
          </a:xfrm>
          <a:prstGeom prst="rect">
            <a:avLst/>
          </a:prstGeom>
          <a:solidFill>
            <a:srgbClr val="5469A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20000"/>
              </a:spcBef>
              <a:defRPr/>
            </a:pPr>
            <a:endParaRPr lang="en-US" altLang="en-US" sz="1600" b="1" dirty="0" smtClean="0">
              <a:solidFill>
                <a:srgbClr val="000000"/>
              </a:solidFill>
            </a:endParaRPr>
          </a:p>
        </p:txBody>
      </p:sp>
      <p:sp>
        <p:nvSpPr>
          <p:cNvPr id="205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0"/>
            <a:ext cx="8686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6" name="Line 11"/>
          <p:cNvSpPr>
            <a:spLocks noChangeShapeType="1"/>
          </p:cNvSpPr>
          <p:nvPr userDrawn="1"/>
        </p:nvSpPr>
        <p:spPr bwMode="auto">
          <a:xfrm>
            <a:off x="1069975" y="6457950"/>
            <a:ext cx="0" cy="219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43000" y="64579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spcBef>
                <a:spcPct val="0"/>
              </a:spcBef>
              <a:defRPr sz="1200" b="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en-US" dirty="0"/>
              <a:t>Date</a:t>
            </a:r>
          </a:p>
        </p:txBody>
      </p:sp>
      <p:sp>
        <p:nvSpPr>
          <p:cNvPr id="2058" name="Line 12"/>
          <p:cNvSpPr>
            <a:spLocks noChangeShapeType="1"/>
          </p:cNvSpPr>
          <p:nvPr userDrawn="1"/>
        </p:nvSpPr>
        <p:spPr bwMode="auto">
          <a:xfrm>
            <a:off x="0" y="6731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2059" name="Rectangle 13"/>
          <p:cNvSpPr>
            <a:spLocks noChangeArrowheads="1"/>
          </p:cNvSpPr>
          <p:nvPr userDrawn="1"/>
        </p:nvSpPr>
        <p:spPr bwMode="auto">
          <a:xfrm>
            <a:off x="8229600" y="6248400"/>
            <a:ext cx="533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fld id="{A3E74C30-00D6-4D3D-9899-25A2A561F7F2}" type="slidenum">
              <a:rPr lang="en-US" altLang="en-US" sz="1200" smtClean="0">
                <a:solidFill>
                  <a:srgbClr val="000000"/>
                </a:solidFill>
              </a:rPr>
              <a:pPr algn="ctr" eaLnBrk="1" hangingPunct="1">
                <a:defRPr/>
              </a:pPr>
              <a:t>‹#›</a:t>
            </a:fld>
            <a:endParaRPr lang="en-US" altLang="en-US" sz="1200" dirty="0" smtClean="0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98" r:id="rId1"/>
    <p:sldLayoutId id="2147484674" r:id="rId2"/>
    <p:sldLayoutId id="2147484675" r:id="rId3"/>
    <p:sldLayoutId id="2147484676" r:id="rId4"/>
    <p:sldLayoutId id="2147484677" r:id="rId5"/>
    <p:sldLayoutId id="2147484678" r:id="rId6"/>
    <p:sldLayoutId id="2147484679" r:id="rId7"/>
    <p:sldLayoutId id="2147484680" r:id="rId8"/>
    <p:sldLayoutId id="2147484681" r:id="rId9"/>
    <p:sldLayoutId id="2147484682" r:id="rId10"/>
    <p:sldLayoutId id="2147484683" r:id="rId11"/>
    <p:sldLayoutId id="2147484684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66800"/>
            <a:ext cx="82296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400" b="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fld id="{AAF883C0-4780-40CD-B9C9-28A3514AB63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076" name="Rectangle 7"/>
          <p:cNvSpPr>
            <a:spLocks noChangeArrowheads="1"/>
          </p:cNvSpPr>
          <p:nvPr userDrawn="1"/>
        </p:nvSpPr>
        <p:spPr bwMode="auto">
          <a:xfrm>
            <a:off x="0" y="6235700"/>
            <a:ext cx="9144000" cy="622300"/>
          </a:xfrm>
          <a:prstGeom prst="rect">
            <a:avLst/>
          </a:prstGeom>
          <a:solidFill>
            <a:srgbClr val="ECEC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20000"/>
              </a:spcBef>
              <a:defRPr/>
            </a:pPr>
            <a:endParaRPr lang="en-US" altLang="en-US" sz="1600" b="1" dirty="0" smtClean="0">
              <a:solidFill>
                <a:srgbClr val="000000"/>
              </a:solidFill>
            </a:endParaRPr>
          </a:p>
        </p:txBody>
      </p:sp>
      <p:pic>
        <p:nvPicPr>
          <p:cNvPr id="3077" name="Picture 8" descr="logo_C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6289675"/>
            <a:ext cx="854075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8" name="Rectangle 9"/>
          <p:cNvSpPr>
            <a:spLocks noChangeArrowheads="1"/>
          </p:cNvSpPr>
          <p:nvPr userDrawn="1"/>
        </p:nvSpPr>
        <p:spPr bwMode="auto">
          <a:xfrm>
            <a:off x="0" y="0"/>
            <a:ext cx="9144000" cy="685800"/>
          </a:xfrm>
          <a:prstGeom prst="rect">
            <a:avLst/>
          </a:prstGeom>
          <a:solidFill>
            <a:srgbClr val="5469A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20000"/>
              </a:spcBef>
              <a:defRPr/>
            </a:pPr>
            <a:endParaRPr lang="en-US" altLang="en-US" sz="1600" b="1" dirty="0" smtClean="0">
              <a:solidFill>
                <a:srgbClr val="000000"/>
              </a:solidFill>
            </a:endParaRPr>
          </a:p>
        </p:txBody>
      </p:sp>
      <p:sp>
        <p:nvSpPr>
          <p:cNvPr id="307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0"/>
            <a:ext cx="8686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3080" name="Line 11"/>
          <p:cNvSpPr>
            <a:spLocks noChangeShapeType="1"/>
          </p:cNvSpPr>
          <p:nvPr userDrawn="1"/>
        </p:nvSpPr>
        <p:spPr bwMode="auto">
          <a:xfrm>
            <a:off x="1069975" y="6457950"/>
            <a:ext cx="0" cy="219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43000" y="64579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spcBef>
                <a:spcPct val="0"/>
              </a:spcBef>
              <a:defRPr sz="1200" b="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en-US" dirty="0"/>
              <a:t>Date</a:t>
            </a:r>
          </a:p>
        </p:txBody>
      </p:sp>
      <p:sp>
        <p:nvSpPr>
          <p:cNvPr id="3082" name="Line 12"/>
          <p:cNvSpPr>
            <a:spLocks noChangeShapeType="1"/>
          </p:cNvSpPr>
          <p:nvPr userDrawn="1"/>
        </p:nvSpPr>
        <p:spPr bwMode="auto">
          <a:xfrm>
            <a:off x="0" y="6731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3083" name="Rectangle 13"/>
          <p:cNvSpPr>
            <a:spLocks noChangeArrowheads="1"/>
          </p:cNvSpPr>
          <p:nvPr userDrawn="1"/>
        </p:nvSpPr>
        <p:spPr bwMode="auto">
          <a:xfrm>
            <a:off x="8229600" y="6248400"/>
            <a:ext cx="533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fld id="{55E441C8-B86E-4BDF-B317-B0763D2EBCA8}" type="slidenum">
              <a:rPr lang="en-US" altLang="en-US" sz="1200" smtClean="0">
                <a:solidFill>
                  <a:srgbClr val="000000"/>
                </a:solidFill>
              </a:rPr>
              <a:pPr algn="ctr" eaLnBrk="1" hangingPunct="1">
                <a:defRPr/>
              </a:pPr>
              <a:t>‹#›</a:t>
            </a:fld>
            <a:endParaRPr lang="en-US" altLang="en-US" sz="1200" dirty="0" smtClean="0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99" r:id="rId1"/>
    <p:sldLayoutId id="2147484685" r:id="rId2"/>
    <p:sldLayoutId id="2147484686" r:id="rId3"/>
    <p:sldLayoutId id="2147484687" r:id="rId4"/>
    <p:sldLayoutId id="2147484688" r:id="rId5"/>
    <p:sldLayoutId id="2147484689" r:id="rId6"/>
    <p:sldLayoutId id="2147484690" r:id="rId7"/>
    <p:sldLayoutId id="2147484691" r:id="rId8"/>
    <p:sldLayoutId id="2147484692" r:id="rId9"/>
    <p:sldLayoutId id="2147484693" r:id="rId10"/>
    <p:sldLayoutId id="2147484694" r:id="rId11"/>
    <p:sldLayoutId id="2147484695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0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April 15, 2015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MISUG Update to COPS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NOGRR084 </a:t>
            </a:r>
            <a:r>
              <a:rPr lang="en-US" dirty="0" smtClean="0"/>
              <a:t>– </a:t>
            </a:r>
            <a:r>
              <a:rPr lang="en-US" dirty="0"/>
              <a:t>Daily </a:t>
            </a:r>
            <a:r>
              <a:rPr lang="en-US" dirty="0" smtClean="0"/>
              <a:t>Grid </a:t>
            </a:r>
            <a:r>
              <a:rPr lang="en-US" dirty="0"/>
              <a:t>Operations </a:t>
            </a:r>
            <a:r>
              <a:rPr lang="en-US" dirty="0" smtClean="0"/>
              <a:t>Report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1313" indent="-341313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600" dirty="0" smtClean="0">
                <a:latin typeface="Calibri"/>
                <a:ea typeface="Times New Roman"/>
              </a:rPr>
              <a:t>ERCOT is working with OWG/ROS to update gray-boxed language for NOGRR084</a:t>
            </a:r>
            <a:endParaRPr lang="en-US" sz="2600" dirty="0">
              <a:latin typeface="Calibri"/>
              <a:ea typeface="Times New Roman"/>
            </a:endParaRPr>
          </a:p>
          <a:p>
            <a:pPr marL="741363" lvl="1" indent="-341313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600" dirty="0" smtClean="0">
                <a:latin typeface="Calibri"/>
                <a:ea typeface="Times New Roman"/>
              </a:rPr>
              <a:t>Next OWG Meeting is April 23, 2015.</a:t>
            </a:r>
          </a:p>
          <a:p>
            <a:pPr marL="741363" lvl="1" indent="-341313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600" dirty="0" smtClean="0">
                <a:latin typeface="Calibri"/>
                <a:ea typeface="Times New Roman"/>
              </a:rPr>
              <a:t>New NOGRR will propose changes to the existing NOGRR084 gray-boxed language</a:t>
            </a:r>
          </a:p>
          <a:p>
            <a:pPr marL="341313" indent="-341313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600" dirty="0" smtClean="0">
                <a:latin typeface="Calibri"/>
                <a:ea typeface="Times New Roman"/>
              </a:rPr>
              <a:t>Next </a:t>
            </a:r>
            <a:r>
              <a:rPr lang="en-US" sz="2600" dirty="0">
                <a:latin typeface="Calibri"/>
                <a:ea typeface="Times New Roman"/>
              </a:rPr>
              <a:t>Steps</a:t>
            </a:r>
          </a:p>
          <a:p>
            <a:pPr marL="741363" lvl="1" indent="-341313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600" dirty="0" smtClean="0">
                <a:latin typeface="Calibri"/>
                <a:ea typeface="Times New Roman"/>
              </a:rPr>
              <a:t>New </a:t>
            </a:r>
            <a:r>
              <a:rPr lang="en-US" sz="2600" dirty="0">
                <a:latin typeface="Calibri"/>
                <a:ea typeface="Times New Roman"/>
              </a:rPr>
              <a:t>IA will be created with new price </a:t>
            </a:r>
            <a:r>
              <a:rPr lang="en-US" sz="2600" dirty="0" smtClean="0">
                <a:latin typeface="Calibri"/>
                <a:ea typeface="Times New Roman"/>
              </a:rPr>
              <a:t>tag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864AFDFD-AF52-42B9-BFFA-3A6E01303ADF}" type="datetime1">
              <a:rPr lang="en-US" smtClean="0"/>
              <a:t>4/13/2015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7884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SCR775 – Indicative LMP Display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1313" indent="-341313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600" dirty="0" smtClean="0">
                <a:latin typeface="Calibri"/>
                <a:ea typeface="Times New Roman"/>
              </a:rPr>
              <a:t>ERCOT presented mock-ups that had been discussed with DSWG</a:t>
            </a:r>
          </a:p>
          <a:p>
            <a:pPr marL="341313" indent="-341313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600" dirty="0" smtClean="0">
                <a:latin typeface="Calibri"/>
                <a:ea typeface="Times New Roman"/>
              </a:rPr>
              <a:t>A layout and displayed time period were finalized</a:t>
            </a:r>
          </a:p>
          <a:p>
            <a:pPr marL="341313" indent="-341313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600" dirty="0" smtClean="0">
                <a:latin typeface="Calibri"/>
                <a:ea typeface="Times New Roman"/>
              </a:rPr>
              <a:t>Implementation is currently slated for 6/26/2015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864AFDFD-AF52-42B9-BFFA-3A6E01303ADF}" type="datetime1">
              <a:rPr lang="en-US" smtClean="0"/>
              <a:t>4/13/2015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8689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Reports to be Discontinued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lvl="0" indent="-341313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2100" dirty="0">
                <a:solidFill>
                  <a:srgbClr val="000000"/>
                </a:solidFill>
                <a:latin typeface="Calibri"/>
                <a:ea typeface="Times New Roman"/>
              </a:rPr>
              <a:t>MISUG previously reported ERCOT Manual Efforts &amp; Market Report True-Up</a:t>
            </a:r>
          </a:p>
          <a:p>
            <a:pPr marL="341313" indent="-341313">
              <a:lnSpc>
                <a:spcPct val="120000"/>
              </a:lnSpc>
              <a:spcBef>
                <a:spcPts val="600"/>
              </a:spcBef>
              <a:spcAft>
                <a:spcPts val="1200"/>
              </a:spcAft>
              <a:defRPr/>
            </a:pPr>
            <a:r>
              <a:rPr lang="en-US" sz="2100" dirty="0">
                <a:solidFill>
                  <a:srgbClr val="000000"/>
                </a:solidFill>
                <a:latin typeface="Calibri"/>
                <a:ea typeface="Times New Roman"/>
              </a:rPr>
              <a:t>15 reports have been recommended for discontinuation/decommissioning</a:t>
            </a:r>
          </a:p>
          <a:p>
            <a:pPr marL="741363" lvl="1" indent="-341313">
              <a:lnSpc>
                <a:spcPct val="120000"/>
              </a:lnSpc>
              <a:spcBef>
                <a:spcPts val="600"/>
              </a:spcBef>
              <a:spcAft>
                <a:spcPts val="1200"/>
              </a:spcAft>
              <a:defRPr/>
            </a:pPr>
            <a:r>
              <a:rPr lang="en-US" sz="2100" dirty="0" smtClean="0">
                <a:solidFill>
                  <a:srgbClr val="000000"/>
                </a:solidFill>
                <a:latin typeface="Calibri"/>
                <a:ea typeface="Times New Roman"/>
              </a:rPr>
              <a:t>NPRRs</a:t>
            </a:r>
            <a:r>
              <a:rPr lang="en-US" sz="2100" dirty="0">
                <a:solidFill>
                  <a:srgbClr val="000000"/>
                </a:solidFill>
                <a:latin typeface="Calibri"/>
                <a:ea typeface="Times New Roman"/>
              </a:rPr>
              <a:t>, LPRR, NOGRR were submitted to PRS to discontinue these reports</a:t>
            </a:r>
          </a:p>
          <a:p>
            <a:pPr marL="741363" lvl="1" indent="-341313">
              <a:lnSpc>
                <a:spcPct val="120000"/>
              </a:lnSpc>
              <a:spcBef>
                <a:spcPts val="600"/>
              </a:spcBef>
              <a:spcAft>
                <a:spcPts val="1200"/>
              </a:spcAft>
              <a:defRPr/>
            </a:pPr>
            <a:r>
              <a:rPr lang="en-US" sz="2100" dirty="0">
                <a:solidFill>
                  <a:srgbClr val="000000"/>
                </a:solidFill>
                <a:latin typeface="Calibri"/>
                <a:ea typeface="Times New Roman"/>
              </a:rPr>
              <a:t>Tabled at TAC: </a:t>
            </a:r>
            <a:r>
              <a:rPr lang="en-US" sz="2100" b="1" dirty="0">
                <a:solidFill>
                  <a:srgbClr val="000000"/>
                </a:solidFill>
                <a:latin typeface="Calibri"/>
                <a:ea typeface="Times New Roman"/>
              </a:rPr>
              <a:t>NOGRR138</a:t>
            </a:r>
            <a:r>
              <a:rPr lang="en-US" sz="2100" dirty="0">
                <a:solidFill>
                  <a:srgbClr val="000000"/>
                </a:solidFill>
                <a:latin typeface="Calibri"/>
                <a:ea typeface="Times New Roman"/>
              </a:rPr>
              <a:t> </a:t>
            </a:r>
          </a:p>
          <a:p>
            <a:pPr marL="741363" lvl="1" indent="-341313">
              <a:lnSpc>
                <a:spcPct val="120000"/>
              </a:lnSpc>
              <a:spcBef>
                <a:spcPts val="600"/>
              </a:spcBef>
              <a:spcAft>
                <a:spcPts val="1200"/>
              </a:spcAft>
              <a:defRPr/>
            </a:pPr>
            <a:r>
              <a:rPr lang="en-US" sz="2100" dirty="0">
                <a:solidFill>
                  <a:srgbClr val="000000"/>
                </a:solidFill>
                <a:latin typeface="Calibri"/>
                <a:ea typeface="Times New Roman"/>
              </a:rPr>
              <a:t>Tabled at TAC, waiting on Board to consider NPRR661: </a:t>
            </a:r>
            <a:r>
              <a:rPr lang="en-US" sz="2100" b="1" dirty="0">
                <a:solidFill>
                  <a:srgbClr val="000000"/>
                </a:solidFill>
                <a:latin typeface="Calibri"/>
                <a:ea typeface="Times New Roman"/>
              </a:rPr>
              <a:t>LPGRR054</a:t>
            </a:r>
          </a:p>
          <a:p>
            <a:pPr marL="741363" lvl="1" indent="-341313">
              <a:lnSpc>
                <a:spcPct val="120000"/>
              </a:lnSpc>
              <a:spcBef>
                <a:spcPts val="600"/>
              </a:spcBef>
              <a:spcAft>
                <a:spcPts val="1200"/>
              </a:spcAft>
              <a:defRPr/>
            </a:pPr>
            <a:r>
              <a:rPr lang="en-US" sz="2100" dirty="0">
                <a:solidFill>
                  <a:srgbClr val="000000"/>
                </a:solidFill>
                <a:latin typeface="Calibri"/>
                <a:ea typeface="Times New Roman"/>
              </a:rPr>
              <a:t>Going to Board: </a:t>
            </a:r>
            <a:r>
              <a:rPr lang="en-US" sz="2100" b="1" dirty="0">
                <a:solidFill>
                  <a:srgbClr val="000000"/>
                </a:solidFill>
                <a:latin typeface="Calibri"/>
                <a:ea typeface="Times New Roman"/>
              </a:rPr>
              <a:t>NPRR654, NPRR655, NPRR657, NPRR661</a:t>
            </a:r>
            <a:r>
              <a:rPr lang="en-US" sz="2100" dirty="0">
                <a:solidFill>
                  <a:srgbClr val="000000"/>
                </a:solidFill>
                <a:latin typeface="Calibri"/>
                <a:ea typeface="Times New Roman"/>
              </a:rPr>
              <a:t> </a:t>
            </a:r>
          </a:p>
          <a:p>
            <a:pPr marL="741363" lvl="1" indent="-341313">
              <a:lnSpc>
                <a:spcPct val="120000"/>
              </a:lnSpc>
              <a:spcBef>
                <a:spcPts val="600"/>
              </a:spcBef>
              <a:spcAft>
                <a:spcPts val="1200"/>
              </a:spcAft>
              <a:defRPr/>
            </a:pPr>
            <a:r>
              <a:rPr lang="en-US" sz="2100" dirty="0">
                <a:solidFill>
                  <a:srgbClr val="000000"/>
                </a:solidFill>
                <a:latin typeface="Calibri"/>
                <a:ea typeface="Times New Roman"/>
              </a:rPr>
              <a:t>Board approved, implemented: </a:t>
            </a:r>
            <a:r>
              <a:rPr lang="en-US" sz="2100" b="1" dirty="0">
                <a:solidFill>
                  <a:srgbClr val="000000"/>
                </a:solidFill>
                <a:latin typeface="Calibri"/>
                <a:ea typeface="Times New Roman"/>
              </a:rPr>
              <a:t>NPRR658</a:t>
            </a:r>
          </a:p>
          <a:p>
            <a:pPr marL="741363" lvl="1" indent="-341313">
              <a:lnSpc>
                <a:spcPct val="120000"/>
              </a:lnSpc>
              <a:spcBef>
                <a:spcPts val="600"/>
              </a:spcBef>
              <a:spcAft>
                <a:spcPts val="1200"/>
              </a:spcAft>
              <a:defRPr/>
            </a:pPr>
            <a:r>
              <a:rPr lang="en-US" sz="2100" dirty="0">
                <a:solidFill>
                  <a:srgbClr val="000000"/>
                </a:solidFill>
                <a:latin typeface="Calibri"/>
                <a:ea typeface="Times New Roman"/>
              </a:rPr>
              <a:t>Board approved, to be implemented:</a:t>
            </a:r>
            <a:r>
              <a:rPr lang="en-US" sz="2100" b="1" dirty="0">
                <a:solidFill>
                  <a:srgbClr val="000000"/>
                </a:solidFill>
                <a:latin typeface="Calibri"/>
                <a:ea typeface="Times New Roman"/>
              </a:rPr>
              <a:t> NPRR659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864AFDFD-AF52-42B9-BFFA-3A6E01303ADF}" type="datetime1">
              <a:rPr lang="en-US" smtClean="0"/>
              <a:t>4/13/2015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9097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External Web Services (EWS) Modification Workshop 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105400"/>
          </a:xfrm>
        </p:spPr>
        <p:txBody>
          <a:bodyPr>
            <a:normAutofit/>
          </a:bodyPr>
          <a:lstStyle/>
          <a:p>
            <a:pPr marL="341313" indent="-341313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600" dirty="0">
                <a:latin typeface="Calibri"/>
                <a:ea typeface="Times New Roman"/>
              </a:rPr>
              <a:t>MISUG </a:t>
            </a:r>
            <a:r>
              <a:rPr lang="en-US" sz="2600" dirty="0" smtClean="0">
                <a:latin typeface="Calibri"/>
                <a:ea typeface="Times New Roman"/>
              </a:rPr>
              <a:t>is currently facilitating an initiative to </a:t>
            </a:r>
            <a:r>
              <a:rPr lang="en-US" sz="2600" dirty="0">
                <a:latin typeface="Calibri"/>
                <a:ea typeface="Times New Roman"/>
              </a:rPr>
              <a:t>evaluate the technical feasibility of changing </a:t>
            </a:r>
            <a:r>
              <a:rPr lang="en-US" sz="2600" dirty="0" smtClean="0">
                <a:latin typeface="Calibri"/>
                <a:ea typeface="Times New Roman"/>
              </a:rPr>
              <a:t>how the ERCOT EWS delivers information</a:t>
            </a:r>
            <a:endParaRPr lang="en-US" sz="2600" dirty="0">
              <a:latin typeface="Calibri"/>
              <a:ea typeface="Times New Roman"/>
            </a:endParaRPr>
          </a:p>
          <a:p>
            <a:pPr marL="741363" lvl="1" indent="-341313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600" dirty="0" smtClean="0">
                <a:latin typeface="Calibri"/>
                <a:ea typeface="Times New Roman"/>
              </a:rPr>
              <a:t>EWS Workshop I: November 14, 2014</a:t>
            </a:r>
          </a:p>
          <a:p>
            <a:pPr marL="741363" lvl="1" indent="-341313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600" dirty="0">
                <a:latin typeface="Calibri"/>
                <a:ea typeface="Times New Roman"/>
              </a:rPr>
              <a:t>EWS Workshop </a:t>
            </a:r>
            <a:r>
              <a:rPr lang="en-US" sz="2600" dirty="0" smtClean="0">
                <a:latin typeface="Calibri"/>
                <a:ea typeface="Times New Roman"/>
              </a:rPr>
              <a:t>II: March 30, 2015</a:t>
            </a:r>
          </a:p>
          <a:p>
            <a:pPr marL="341313" indent="-341313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600" dirty="0" smtClean="0">
                <a:latin typeface="Calibri"/>
                <a:ea typeface="Times New Roman"/>
              </a:rPr>
              <a:t>Topics</a:t>
            </a:r>
          </a:p>
          <a:p>
            <a:pPr marL="741363" lvl="1" indent="-341313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600" dirty="0" smtClean="0">
                <a:latin typeface="Calibri"/>
                <a:ea typeface="Times New Roman"/>
              </a:rPr>
              <a:t>Prototype for making last-published data available for reports</a:t>
            </a:r>
            <a:endParaRPr lang="en-US" sz="2600" dirty="0">
              <a:latin typeface="Calibri"/>
              <a:ea typeface="Times New Roman"/>
            </a:endParaRPr>
          </a:p>
          <a:p>
            <a:pPr marL="741363" lvl="1" indent="-341313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600" dirty="0" smtClean="0">
                <a:latin typeface="Calibri"/>
                <a:ea typeface="Times New Roman"/>
              </a:rPr>
              <a:t>Discussion of notifications for new content</a:t>
            </a:r>
            <a:endParaRPr lang="en-US" sz="2600" dirty="0">
              <a:latin typeface="Calibri"/>
              <a:ea typeface="Times New Roman"/>
            </a:endParaRPr>
          </a:p>
          <a:p>
            <a:pPr marL="741363" lvl="1" indent="-341313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600" dirty="0" smtClean="0">
                <a:latin typeface="Calibri"/>
                <a:ea typeface="Times New Roman"/>
              </a:rPr>
              <a:t>Public API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864AFDFD-AF52-42B9-BFFA-3A6E01303ADF}" type="datetime1">
              <a:rPr lang="en-US" smtClean="0"/>
              <a:t>4/13/2015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3262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External Web Services (EWS) Modification Workshop 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600" dirty="0" smtClean="0">
                <a:latin typeface="Calibri" panose="020F0502020204030204" pitchFamily="34" charset="0"/>
              </a:rPr>
              <a:t>Next</a:t>
            </a:r>
            <a:r>
              <a:rPr lang="en-US" sz="2400" dirty="0" smtClean="0">
                <a:latin typeface="Calibri" panose="020F0502020204030204" pitchFamily="34" charset="0"/>
              </a:rPr>
              <a:t> Steps</a:t>
            </a:r>
          </a:p>
          <a:p>
            <a:pPr lvl="1"/>
            <a:r>
              <a:rPr lang="en-US" sz="2400" b="0" dirty="0" smtClean="0">
                <a:latin typeface="Calibri" panose="020F0502020204030204" pitchFamily="34" charset="0"/>
              </a:rPr>
              <a:t>ERCOT </a:t>
            </a:r>
            <a:r>
              <a:rPr lang="en-US" sz="2400" b="0" dirty="0" smtClean="0">
                <a:latin typeface="Calibri" panose="020F0502020204030204" pitchFamily="34" charset="0"/>
              </a:rPr>
              <a:t>to distribute online survey to Market Participants regarding preferences </a:t>
            </a:r>
            <a:r>
              <a:rPr lang="en-US" sz="2400" b="0" dirty="0">
                <a:latin typeface="Calibri" panose="020F0502020204030204" pitchFamily="34" charset="0"/>
              </a:rPr>
              <a:t>and </a:t>
            </a:r>
            <a:r>
              <a:rPr lang="en-US" sz="2400" b="0" dirty="0" smtClean="0">
                <a:latin typeface="Calibri" panose="020F0502020204030204" pitchFamily="34" charset="0"/>
              </a:rPr>
              <a:t>interests</a:t>
            </a:r>
          </a:p>
          <a:p>
            <a:pPr lvl="1"/>
            <a:r>
              <a:rPr lang="en-US" sz="2400" b="0" dirty="0" smtClean="0">
                <a:latin typeface="Calibri" panose="020F0502020204030204" pitchFamily="34" charset="0"/>
              </a:rPr>
              <a:t>Results </a:t>
            </a:r>
            <a:r>
              <a:rPr lang="en-US" sz="2400" b="0" dirty="0" smtClean="0">
                <a:latin typeface="Calibri" panose="020F0502020204030204" pitchFamily="34" charset="0"/>
              </a:rPr>
              <a:t>to be tabulated </a:t>
            </a:r>
            <a:r>
              <a:rPr lang="en-US" sz="2400" b="0" dirty="0">
                <a:latin typeface="Calibri" panose="020F0502020204030204" pitchFamily="34" charset="0"/>
              </a:rPr>
              <a:t>and distributed in a future MISUG </a:t>
            </a:r>
            <a:r>
              <a:rPr lang="en-US" sz="2400" b="0" dirty="0" smtClean="0">
                <a:latin typeface="Calibri" panose="020F0502020204030204" pitchFamily="34" charset="0"/>
              </a:rPr>
              <a:t>meeting</a:t>
            </a:r>
          </a:p>
          <a:p>
            <a:pPr lvl="1"/>
            <a:r>
              <a:rPr lang="en-US" sz="2400" b="0" dirty="0" smtClean="0">
                <a:latin typeface="Calibri" panose="020F0502020204030204" pitchFamily="34" charset="0"/>
              </a:rPr>
              <a:t>Based </a:t>
            </a:r>
            <a:r>
              <a:rPr lang="en-US" sz="2400" b="0" dirty="0">
                <a:latin typeface="Calibri" panose="020F0502020204030204" pitchFamily="34" charset="0"/>
              </a:rPr>
              <a:t>on </a:t>
            </a:r>
            <a:r>
              <a:rPr lang="en-US" sz="2400" b="0" dirty="0" smtClean="0">
                <a:latin typeface="Calibri" panose="020F0502020204030204" pitchFamily="34" charset="0"/>
              </a:rPr>
              <a:t>feedback, </a:t>
            </a:r>
            <a:r>
              <a:rPr lang="en-US" sz="2400" b="0" dirty="0">
                <a:latin typeface="Calibri" panose="020F0502020204030204" pitchFamily="34" charset="0"/>
              </a:rPr>
              <a:t>ERCOT will begin </a:t>
            </a:r>
            <a:r>
              <a:rPr lang="en-US" sz="2400" b="0" dirty="0" smtClean="0">
                <a:latin typeface="Calibri" panose="020F0502020204030204" pitchFamily="34" charset="0"/>
              </a:rPr>
              <a:t>defining </a:t>
            </a:r>
            <a:r>
              <a:rPr lang="en-US" sz="2400" b="0" dirty="0">
                <a:latin typeface="Calibri" panose="020F0502020204030204" pitchFamily="34" charset="0"/>
              </a:rPr>
              <a:t>a revised EWS </a:t>
            </a:r>
            <a:r>
              <a:rPr lang="en-US" sz="2400" b="0" dirty="0" smtClean="0">
                <a:latin typeface="Calibri" panose="020F0502020204030204" pitchFamily="34" charset="0"/>
              </a:rPr>
              <a:t>interface</a:t>
            </a:r>
          </a:p>
          <a:p>
            <a:pPr lvl="1"/>
            <a:r>
              <a:rPr lang="en-US" sz="2400" b="0" dirty="0" smtClean="0">
                <a:latin typeface="Calibri" panose="020F0502020204030204" pitchFamily="34" charset="0"/>
              </a:rPr>
              <a:t>MISUG </a:t>
            </a:r>
            <a:r>
              <a:rPr lang="en-US" sz="2400" b="0" dirty="0">
                <a:latin typeface="Calibri" panose="020F0502020204030204" pitchFamily="34" charset="0"/>
              </a:rPr>
              <a:t>will be used as the means for communicating progress and gathering feedback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864AFDFD-AF52-42B9-BFFA-3A6E01303ADF}" type="datetime1">
              <a:rPr lang="en-US" smtClean="0"/>
              <a:t>4/13/2015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8147026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228600" marR="0" indent="-228600" algn="ctr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>
            <a:tab pos="1033463" algn="l"/>
            <a:tab pos="1143000" algn="l"/>
            <a:tab pos="2624138" algn="l"/>
          </a:tabLst>
          <a:defRPr kumimoji="0" lang="en-US" sz="1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228600" marR="0" indent="-228600" algn="ctr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>
            <a:tab pos="1033463" algn="l"/>
            <a:tab pos="1143000" algn="l"/>
            <a:tab pos="2624138" algn="l"/>
          </a:tabLst>
          <a:defRPr kumimoji="0" lang="en-US" sz="1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228600" marR="0" indent="-228600" algn="ctr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>
            <a:tab pos="1033463" algn="l"/>
            <a:tab pos="1143000" algn="l"/>
            <a:tab pos="2624138" algn="l"/>
          </a:tabLst>
          <a:defRPr kumimoji="0" lang="en-US" sz="1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228600" marR="0" indent="-228600" algn="ctr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>
            <a:tab pos="1033463" algn="l"/>
            <a:tab pos="1143000" algn="l"/>
            <a:tab pos="2624138" algn="l"/>
          </a:tabLst>
          <a:defRPr kumimoji="0" lang="en-US" sz="1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EB6C32BA7893B4D8D08DA703C6B8599" ma:contentTypeVersion="0" ma:contentTypeDescription="Create a new document." ma:contentTypeScope="" ma:versionID="438847a72b75665982a8a359f97ca60b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429eac13a7923d6b47fc28e8f4096b10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/>
  </documentManagement>
</p:properties>
</file>

<file path=customXml/itemProps1.xml><?xml version="1.0" encoding="utf-8"?>
<ds:datastoreItem xmlns:ds="http://schemas.openxmlformats.org/officeDocument/2006/customXml" ds:itemID="{0825E013-A11A-4E41-BBD9-78105CDE0F7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AB91161-3323-48F3-8EC8-C98D5648DBD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6206FDB-A00F-4E50-B10F-7F91EE97870B}">
  <ds:schemaRefs>
    <ds:schemaRef ds:uri="http://www.w3.org/XML/1998/namespace"/>
    <ds:schemaRef ds:uri="http://schemas.microsoft.com/office/2006/metadata/properties"/>
    <ds:schemaRef ds:uri="http://purl.org/dc/terms/"/>
    <ds:schemaRef ds:uri="http://schemas.microsoft.com/office/infopath/2007/PartnerControls"/>
    <ds:schemaRef ds:uri="http://purl.org/dc/elements/1.1/"/>
    <ds:schemaRef ds:uri="http://purl.org/dc/dcmitype/"/>
    <ds:schemaRef ds:uri="c34af464-7aa1-4edd-9be4-83dffc1cb926"/>
    <ds:schemaRef ds:uri="http://schemas.microsoft.com/office/2006/documentManagement/types"/>
    <ds:schemaRef ds:uri="http://schemas.openxmlformats.org/package/2006/metadata/core-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11185</TotalTime>
  <Words>285</Words>
  <Application>Microsoft Office PowerPoint</Application>
  <PresentationFormat>On-screen Show (4:3)</PresentationFormat>
  <Paragraphs>41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Custom Design</vt:lpstr>
      <vt:lpstr>1_Custom Design</vt:lpstr>
      <vt:lpstr>2_Custom Design</vt:lpstr>
      <vt:lpstr>MISUG Update to COPS</vt:lpstr>
      <vt:lpstr>NOGRR084 – Daily Grid Operations Report</vt:lpstr>
      <vt:lpstr>SCR775 – Indicative LMP Display</vt:lpstr>
      <vt:lpstr>Reports to be Discontinued</vt:lpstr>
      <vt:lpstr>External Web Services (EWS) Modification Workshop II</vt:lpstr>
      <vt:lpstr>External Web Services (EWS) Modification Workshop II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Instructions</dc:title>
  <dc:creator>Apodaca, Amy</dc:creator>
  <cp:lastModifiedBy>Jacobs, Kaci</cp:lastModifiedBy>
  <cp:revision>816</cp:revision>
  <cp:lastPrinted>2015-04-13T14:50:48Z</cp:lastPrinted>
  <dcterms:created xsi:type="dcterms:W3CDTF">2005-04-21T14:28:35Z</dcterms:created>
  <dcterms:modified xsi:type="dcterms:W3CDTF">2015-04-13T14:54:17Z</dcterms:modified>
</cp:coreProperties>
</file>