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4557" r:id="rId5"/>
    <p:sldMasterId id="2147484570" r:id="rId6"/>
  </p:sldMasterIdLst>
  <p:notesMasterIdLst>
    <p:notesMasterId r:id="rId13"/>
  </p:notesMasterIdLst>
  <p:handoutMasterIdLst>
    <p:handoutMasterId r:id="rId14"/>
  </p:handoutMasterIdLst>
  <p:sldIdLst>
    <p:sldId id="258" r:id="rId7"/>
    <p:sldId id="263" r:id="rId8"/>
    <p:sldId id="270" r:id="rId9"/>
    <p:sldId id="262" r:id="rId10"/>
    <p:sldId id="266" r:id="rId11"/>
    <p:sldId id="271" r:id="rId1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3346" autoAdjust="0"/>
  </p:normalViewPr>
  <p:slideViewPr>
    <p:cSldViewPr>
      <p:cViewPr>
        <p:scale>
          <a:sx n="70" d="100"/>
          <a:sy n="70" d="100"/>
        </p:scale>
        <p:origin x="-1164" y="-89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4/13/2015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ADBD5-8E14-496C-BEFD-60D3FD976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02256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94640-EEC4-4F28-8F69-6FCA5E7A3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23569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91234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7E514-8344-4255-B596-51472E708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16256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59AF-DD58-4B3E-B1EC-AAB046081B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80668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4BF26-FCFD-4B22-8CD7-93AD9CCF50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0954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B6943-6ABE-4208-8CD1-8D7E1F93BE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11218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C08E-E457-48C3-B79F-7DCC7416F8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74014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6BBFA-74E9-4281-9FB1-C67721CE92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3537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0154D-D383-4028-BA5F-329DCB1B92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8926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FDFD-AF52-42B9-BFFA-3A6E01303ADF}" type="datetime1">
              <a:rPr lang="en-US" smtClean="0"/>
              <a:t>4/13/2015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48D57-AE05-4A24-8C82-21513A50D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2501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6DF57-71F4-4BDE-89D1-BC34EB338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14879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F0079-5CEF-43F4-8365-0E52ED4336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67741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FF079-913E-4CC1-AD78-1F91F803F8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28541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7575829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9E5A-7120-4CA3-8470-17AD90039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302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9C27-A54B-4C6B-8966-907B1423D7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941815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D4027-AF34-46EE-9FB0-ACCF958F7B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63262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ECF3-9BC1-49D4-A10B-CA6A52D4A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125802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0E4CF-8617-4A59-8E1A-C964680B6B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3718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35E33-E79E-40A8-8CEE-26961E4540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79788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EA4C-79CA-44B3-8EC5-AB1FCC11B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70329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9C9B3-6C51-43B0-9CF5-7956AD57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76550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E323E-B317-4FA5-96D2-891A6413C8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808964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105BC-F05D-4CD8-8789-53D732CAE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9003188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AFDB7-8BAC-48BA-A059-84A6FC81A8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646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F683DC0-2E3D-49A2-8FF6-8A7361F62A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2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6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2058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9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3E74C30-00D6-4D3D-9899-25A2A561F7F2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  <p:sldLayoutId id="21474846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AAF883C0-4780-40CD-B9C9-28A3514AB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6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0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308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3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55E441C8-B86E-4BDF-B317-B0763D2EBCA8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5" r:id="rId2"/>
    <p:sldLayoutId id="2147484686" r:id="rId3"/>
    <p:sldLayoutId id="2147484687" r:id="rId4"/>
    <p:sldLayoutId id="2147484688" r:id="rId5"/>
    <p:sldLayoutId id="2147484689" r:id="rId6"/>
    <p:sldLayoutId id="2147484690" r:id="rId7"/>
    <p:sldLayoutId id="2147484691" r:id="rId8"/>
    <p:sldLayoutId id="2147484692" r:id="rId9"/>
    <p:sldLayoutId id="2147484693" r:id="rId10"/>
    <p:sldLayoutId id="2147484694" r:id="rId11"/>
    <p:sldLayoutId id="214748469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April 15,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</a:t>
            </a:r>
            <a:r>
              <a:rPr lang="en-US" dirty="0" smtClean="0"/>
              <a:t>– </a:t>
            </a:r>
            <a:r>
              <a:rPr lang="en-US" dirty="0"/>
              <a:t>Daily </a:t>
            </a:r>
            <a:r>
              <a:rPr lang="en-US" dirty="0" smtClean="0"/>
              <a:t>Grid </a:t>
            </a:r>
            <a:r>
              <a:rPr lang="en-US" dirty="0"/>
              <a:t>Operations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is working with OWG/ROS to update gray-boxed language for NOGRR084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Next OWG Meeting is April 23, 2015.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New NOGRR will propose changes to the existing NOGRR084 gray-boxed language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Next </a:t>
            </a:r>
            <a:r>
              <a:rPr lang="en-US" sz="2600" dirty="0">
                <a:latin typeface="Calibri"/>
                <a:ea typeface="Times New Roman"/>
              </a:rPr>
              <a:t>Steps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New </a:t>
            </a:r>
            <a:r>
              <a:rPr lang="en-US" sz="2600" dirty="0">
                <a:latin typeface="Calibri"/>
                <a:ea typeface="Times New Roman"/>
              </a:rPr>
              <a:t>IA will be created with new price </a:t>
            </a:r>
            <a:r>
              <a:rPr lang="en-US" sz="2600" dirty="0" smtClean="0">
                <a:latin typeface="Calibri"/>
                <a:ea typeface="Times New Roman"/>
              </a:rPr>
              <a:t>tag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4/13/2015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8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SCR775 – Indicative LMP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presented mock-ups that had been discussed with DSWG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A layout and displayed time period were finalized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Implementation is currently slated for 6/26/2015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4/13/2015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Reports to be Discontinued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-341313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MISUG previously reported ERCOT Manual Efforts &amp; Market Report True-Up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15 reports have been recommended for discontinuation/decommissioning</a:t>
            </a:r>
          </a:p>
          <a:p>
            <a:pPr marL="741363" lvl="1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 smtClean="0">
                <a:solidFill>
                  <a:srgbClr val="000000"/>
                </a:solidFill>
                <a:latin typeface="Calibri"/>
                <a:ea typeface="Times New Roman"/>
              </a:rPr>
              <a:t>NPRRs</a:t>
            </a: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, LPRR, NOGRR were submitted to PRS to discontinue these reports</a:t>
            </a:r>
          </a:p>
          <a:p>
            <a:pPr marL="741363" lvl="1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Tabled at TAC: </a:t>
            </a:r>
            <a:r>
              <a:rPr lang="en-US" sz="2100" b="1" dirty="0">
                <a:solidFill>
                  <a:srgbClr val="000000"/>
                </a:solidFill>
                <a:latin typeface="Calibri"/>
                <a:ea typeface="Times New Roman"/>
              </a:rPr>
              <a:t>NOGRR138</a:t>
            </a: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</a:p>
          <a:p>
            <a:pPr marL="741363" lvl="1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Tabled at TAC, waiting on Board to consider NPRR661: </a:t>
            </a:r>
            <a:r>
              <a:rPr lang="en-US" sz="2100" b="1" dirty="0">
                <a:solidFill>
                  <a:srgbClr val="000000"/>
                </a:solidFill>
                <a:latin typeface="Calibri"/>
                <a:ea typeface="Times New Roman"/>
              </a:rPr>
              <a:t>LPGRR054</a:t>
            </a:r>
          </a:p>
          <a:p>
            <a:pPr marL="741363" lvl="1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Going to Board: </a:t>
            </a:r>
            <a:r>
              <a:rPr lang="en-US" sz="2100" b="1" dirty="0">
                <a:solidFill>
                  <a:srgbClr val="000000"/>
                </a:solidFill>
                <a:latin typeface="Calibri"/>
                <a:ea typeface="Times New Roman"/>
              </a:rPr>
              <a:t>NPRR654, NPRR655, NPRR657, NPRR661</a:t>
            </a: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</a:p>
          <a:p>
            <a:pPr marL="741363" lvl="1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Board approved, implemented: </a:t>
            </a:r>
            <a:r>
              <a:rPr lang="en-US" sz="2100" b="1" dirty="0">
                <a:solidFill>
                  <a:srgbClr val="000000"/>
                </a:solidFill>
                <a:latin typeface="Calibri"/>
                <a:ea typeface="Times New Roman"/>
              </a:rPr>
              <a:t>NPRR658</a:t>
            </a:r>
          </a:p>
          <a:p>
            <a:pPr marL="741363" lvl="1" indent="-341313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100" dirty="0">
                <a:solidFill>
                  <a:srgbClr val="000000"/>
                </a:solidFill>
                <a:latin typeface="Calibri"/>
                <a:ea typeface="Times New Roman"/>
              </a:rPr>
              <a:t>Board approved, to be implemented:</a:t>
            </a:r>
            <a:r>
              <a:rPr lang="en-US" sz="2100" b="1" dirty="0">
                <a:solidFill>
                  <a:srgbClr val="000000"/>
                </a:solidFill>
                <a:latin typeface="Calibri"/>
                <a:ea typeface="Times New Roman"/>
              </a:rPr>
              <a:t> NPRR659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4/13/2015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External Web Services (EWS) Modification Workshop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</a:rPr>
              <a:t>MISUG </a:t>
            </a:r>
            <a:r>
              <a:rPr lang="en-US" sz="2600" dirty="0" smtClean="0">
                <a:latin typeface="Calibri"/>
                <a:ea typeface="Times New Roman"/>
              </a:rPr>
              <a:t>is currently facilitating an initiative to </a:t>
            </a:r>
            <a:r>
              <a:rPr lang="en-US" sz="2600" dirty="0">
                <a:latin typeface="Calibri"/>
                <a:ea typeface="Times New Roman"/>
              </a:rPr>
              <a:t>evaluate the technical feasibility of changing </a:t>
            </a:r>
            <a:r>
              <a:rPr lang="en-US" sz="2600" dirty="0" smtClean="0">
                <a:latin typeface="Calibri"/>
                <a:ea typeface="Times New Roman"/>
              </a:rPr>
              <a:t>how the ERCOT EWS delivers information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EWS Workshop I: November 14, 2014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</a:rPr>
              <a:t>EWS Workshop </a:t>
            </a:r>
            <a:r>
              <a:rPr lang="en-US" sz="2600" dirty="0" smtClean="0">
                <a:latin typeface="Calibri"/>
                <a:ea typeface="Times New Roman"/>
              </a:rPr>
              <a:t>II: March 30, 2015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Topics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Prototype for making last-published data available for reports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Discussion of notifications for new content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Public API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4/13/2015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External Web Services (EWS) Modification Workshop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>
                <a:latin typeface="Calibri" panose="020F0502020204030204" pitchFamily="34" charset="0"/>
              </a:rPr>
              <a:t>Next</a:t>
            </a:r>
            <a:r>
              <a:rPr lang="en-US" sz="2400" dirty="0" smtClean="0">
                <a:latin typeface="Calibri" panose="020F0502020204030204" pitchFamily="34" charset="0"/>
              </a:rPr>
              <a:t> Steps</a:t>
            </a:r>
          </a:p>
          <a:p>
            <a:pPr lvl="1"/>
            <a:r>
              <a:rPr lang="en-US" sz="2400" b="0" dirty="0" smtClean="0">
                <a:latin typeface="Calibri" panose="020F0502020204030204" pitchFamily="34" charset="0"/>
              </a:rPr>
              <a:t>ERCOT </a:t>
            </a:r>
            <a:r>
              <a:rPr lang="en-US" sz="2400" b="0" dirty="0" smtClean="0">
                <a:latin typeface="Calibri" panose="020F0502020204030204" pitchFamily="34" charset="0"/>
              </a:rPr>
              <a:t>to distribute online survey to Market Participants regarding preferences </a:t>
            </a:r>
            <a:r>
              <a:rPr lang="en-US" sz="2400" b="0" dirty="0">
                <a:latin typeface="Calibri" panose="020F0502020204030204" pitchFamily="34" charset="0"/>
              </a:rPr>
              <a:t>and </a:t>
            </a:r>
            <a:r>
              <a:rPr lang="en-US" sz="2400" b="0" dirty="0" smtClean="0">
                <a:latin typeface="Calibri" panose="020F0502020204030204" pitchFamily="34" charset="0"/>
              </a:rPr>
              <a:t>interests</a:t>
            </a:r>
          </a:p>
          <a:p>
            <a:pPr lvl="1"/>
            <a:r>
              <a:rPr lang="en-US" sz="2400" b="0" dirty="0" smtClean="0">
                <a:latin typeface="Calibri" panose="020F0502020204030204" pitchFamily="34" charset="0"/>
              </a:rPr>
              <a:t>Results </a:t>
            </a:r>
            <a:r>
              <a:rPr lang="en-US" sz="2400" b="0" dirty="0" smtClean="0">
                <a:latin typeface="Calibri" panose="020F0502020204030204" pitchFamily="34" charset="0"/>
              </a:rPr>
              <a:t>to be tabulated </a:t>
            </a:r>
            <a:r>
              <a:rPr lang="en-US" sz="2400" b="0" dirty="0">
                <a:latin typeface="Calibri" panose="020F0502020204030204" pitchFamily="34" charset="0"/>
              </a:rPr>
              <a:t>and distributed in a future MISUG </a:t>
            </a:r>
            <a:r>
              <a:rPr lang="en-US" sz="2400" b="0" dirty="0" smtClean="0">
                <a:latin typeface="Calibri" panose="020F0502020204030204" pitchFamily="34" charset="0"/>
              </a:rPr>
              <a:t>meeting</a:t>
            </a:r>
          </a:p>
          <a:p>
            <a:pPr lvl="1"/>
            <a:r>
              <a:rPr lang="en-US" sz="2400" b="0" dirty="0" smtClean="0">
                <a:latin typeface="Calibri" panose="020F0502020204030204" pitchFamily="34" charset="0"/>
              </a:rPr>
              <a:t>Based </a:t>
            </a:r>
            <a:r>
              <a:rPr lang="en-US" sz="2400" b="0" dirty="0">
                <a:latin typeface="Calibri" panose="020F0502020204030204" pitchFamily="34" charset="0"/>
              </a:rPr>
              <a:t>on </a:t>
            </a:r>
            <a:r>
              <a:rPr lang="en-US" sz="2400" b="0" dirty="0" smtClean="0">
                <a:latin typeface="Calibri" panose="020F0502020204030204" pitchFamily="34" charset="0"/>
              </a:rPr>
              <a:t>feedback, </a:t>
            </a:r>
            <a:r>
              <a:rPr lang="en-US" sz="2400" b="0" dirty="0">
                <a:latin typeface="Calibri" panose="020F0502020204030204" pitchFamily="34" charset="0"/>
              </a:rPr>
              <a:t>ERCOT will begin </a:t>
            </a:r>
            <a:r>
              <a:rPr lang="en-US" sz="2400" b="0" dirty="0" smtClean="0">
                <a:latin typeface="Calibri" panose="020F0502020204030204" pitchFamily="34" charset="0"/>
              </a:rPr>
              <a:t>defining </a:t>
            </a:r>
            <a:r>
              <a:rPr lang="en-US" sz="2400" b="0" dirty="0">
                <a:latin typeface="Calibri" panose="020F0502020204030204" pitchFamily="34" charset="0"/>
              </a:rPr>
              <a:t>a revised EWS </a:t>
            </a:r>
            <a:r>
              <a:rPr lang="en-US" sz="2400" b="0" dirty="0" smtClean="0">
                <a:latin typeface="Calibri" panose="020F0502020204030204" pitchFamily="34" charset="0"/>
              </a:rPr>
              <a:t>interface</a:t>
            </a:r>
          </a:p>
          <a:p>
            <a:pPr lvl="1"/>
            <a:r>
              <a:rPr lang="en-US" sz="2400" b="0" dirty="0" smtClean="0">
                <a:latin typeface="Calibri" panose="020F0502020204030204" pitchFamily="34" charset="0"/>
              </a:rPr>
              <a:t>MISUG </a:t>
            </a:r>
            <a:r>
              <a:rPr lang="en-US" sz="2400" b="0" dirty="0">
                <a:latin typeface="Calibri" panose="020F0502020204030204" pitchFamily="34" charset="0"/>
              </a:rPr>
              <a:t>will be used as the means for communicating progress and gathering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4/13/2015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470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c34af464-7aa1-4edd-9be4-83dffc1cb926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11185</TotalTime>
  <Words>285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Custom Design</vt:lpstr>
      <vt:lpstr>1_Custom Design</vt:lpstr>
      <vt:lpstr>2_Custom Design</vt:lpstr>
      <vt:lpstr>MISUG Update to COPS</vt:lpstr>
      <vt:lpstr>NOGRR084 – Daily Grid Operations Report</vt:lpstr>
      <vt:lpstr>SCR775 – Indicative LMP Display</vt:lpstr>
      <vt:lpstr>Reports to be Discontinued</vt:lpstr>
      <vt:lpstr>External Web Services (EWS) Modification Workshop II</vt:lpstr>
      <vt:lpstr>External Web Services (EWS) Modification Workshop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Jacobs, Kaci</cp:lastModifiedBy>
  <cp:revision>816</cp:revision>
  <cp:lastPrinted>2015-04-13T14:50:48Z</cp:lastPrinted>
  <dcterms:created xsi:type="dcterms:W3CDTF">2005-04-21T14:28:35Z</dcterms:created>
  <dcterms:modified xsi:type="dcterms:W3CDTF">2015-04-13T14:54:17Z</dcterms:modified>
</cp:coreProperties>
</file>