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7" r:id="rId7"/>
    <p:sldId id="268" r:id="rId8"/>
    <p:sldId id="269" r:id="rId9"/>
    <p:sldId id="263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8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540C-1D9C-45C1-B900-A2CCFA5F901F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B883-FA0D-484B-B8C0-69D9B599B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764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540C-1D9C-45C1-B900-A2CCFA5F901F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B883-FA0D-484B-B8C0-69D9B599B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66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540C-1D9C-45C1-B900-A2CCFA5F901F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B883-FA0D-484B-B8C0-69D9B599B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23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540C-1D9C-45C1-B900-A2CCFA5F901F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B883-FA0D-484B-B8C0-69D9B599B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552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540C-1D9C-45C1-B900-A2CCFA5F901F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B883-FA0D-484B-B8C0-69D9B599B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784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540C-1D9C-45C1-B900-A2CCFA5F901F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B883-FA0D-484B-B8C0-69D9B599B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673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540C-1D9C-45C1-B900-A2CCFA5F901F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B883-FA0D-484B-B8C0-69D9B599B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908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540C-1D9C-45C1-B900-A2CCFA5F901F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B883-FA0D-484B-B8C0-69D9B599B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64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540C-1D9C-45C1-B900-A2CCFA5F901F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B883-FA0D-484B-B8C0-69D9B599B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614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540C-1D9C-45C1-B900-A2CCFA5F901F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B883-FA0D-484B-B8C0-69D9B599B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130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540C-1D9C-45C1-B900-A2CCFA5F901F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B883-FA0D-484B-B8C0-69D9B599B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699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4540C-1D9C-45C1-B900-A2CCFA5F901F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0B883-FA0D-484B-B8C0-69D9B599B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52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Book Antiqua"/>
                <a:cs typeface="Book Antiqua"/>
              </a:rPr>
              <a:t>Price </a:t>
            </a:r>
            <a:r>
              <a:rPr lang="en-US" dirty="0" smtClean="0">
                <a:latin typeface="Book Antiqua"/>
                <a:cs typeface="Book Antiqua"/>
              </a:rPr>
              <a:t>Correction Process </a:t>
            </a:r>
            <a:endParaRPr lang="en-US" dirty="0">
              <a:latin typeface="Book Antiqua"/>
              <a:cs typeface="Book Antiqu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Book Antiqua"/>
                <a:cs typeface="Book Antiqua"/>
              </a:rPr>
              <a:t>Resmi Surendran</a:t>
            </a:r>
          </a:p>
          <a:p>
            <a:r>
              <a:rPr lang="en-US" dirty="0" smtClean="0">
                <a:latin typeface="Book Antiqua"/>
                <a:cs typeface="Book Antiqua"/>
              </a:rPr>
              <a:t>QMWG</a:t>
            </a:r>
          </a:p>
          <a:p>
            <a:r>
              <a:rPr lang="en-US" dirty="0" smtClean="0">
                <a:latin typeface="Book Antiqua"/>
                <a:cs typeface="Book Antiqua"/>
              </a:rPr>
              <a:t>04/10/2015</a:t>
            </a:r>
            <a:endParaRPr lang="en-US" dirty="0">
              <a:latin typeface="Book Antiqua"/>
              <a:cs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3642942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21" y="76200"/>
            <a:ext cx="9129851" cy="6629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3" name="Straight Arrow Connector 2"/>
          <p:cNvCxnSpPr/>
          <p:nvPr/>
        </p:nvCxnSpPr>
        <p:spPr>
          <a:xfrm>
            <a:off x="1752600" y="3429000"/>
            <a:ext cx="914400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85800" y="3182779"/>
            <a:ext cx="1196161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 smtClean="0"/>
              <a:t>3/30/2015 6:42 am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789835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Book Antiqua"/>
                <a:cs typeface="Book Antiqua"/>
              </a:rPr>
              <a:t>Real-Time Price Correction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1054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Book Antiqua"/>
                <a:cs typeface="Book Antiqua"/>
              </a:rPr>
              <a:t>Real-Time Price Correction Timeline</a:t>
            </a:r>
            <a:endParaRPr lang="en-US" b="1" dirty="0" smtClean="0">
              <a:latin typeface="Book Antiqua"/>
              <a:cs typeface="Book Antiqua"/>
            </a:endParaRPr>
          </a:p>
          <a:p>
            <a:pPr lvl="1"/>
            <a:r>
              <a:rPr lang="en-US" sz="2000" dirty="0" smtClean="0">
                <a:latin typeface="Book Antiqua"/>
                <a:cs typeface="Book Antiqua"/>
              </a:rPr>
              <a:t>ERCOT could correct Real-Time Price until </a:t>
            </a:r>
            <a:r>
              <a:rPr lang="en-US" sz="2000" dirty="0" smtClean="0">
                <a:solidFill>
                  <a:srgbClr val="FF0000"/>
                </a:solidFill>
                <a:latin typeface="Book Antiqua"/>
                <a:cs typeface="Book Antiqua"/>
              </a:rPr>
              <a:t>1600 </a:t>
            </a:r>
            <a:r>
              <a:rPr lang="en-US" sz="2000" dirty="0">
                <a:solidFill>
                  <a:srgbClr val="FF0000"/>
                </a:solidFill>
                <a:latin typeface="Book Antiqua"/>
                <a:cs typeface="Book Antiqua"/>
              </a:rPr>
              <a:t>of the second Business Day </a:t>
            </a:r>
            <a:r>
              <a:rPr lang="en-US" sz="2000" dirty="0">
                <a:latin typeface="Book Antiqua"/>
                <a:cs typeface="Book Antiqua"/>
              </a:rPr>
              <a:t>after the Operating </a:t>
            </a:r>
            <a:r>
              <a:rPr lang="en-US" sz="2000" dirty="0" smtClean="0">
                <a:latin typeface="Book Antiqua"/>
                <a:cs typeface="Book Antiqua"/>
              </a:rPr>
              <a:t>Day, </a:t>
            </a:r>
          </a:p>
          <a:p>
            <a:pPr lvl="1"/>
            <a:r>
              <a:rPr lang="en-US" sz="2000" dirty="0" smtClean="0">
                <a:latin typeface="Book Antiqua"/>
                <a:cs typeface="Book Antiqua"/>
              </a:rPr>
              <a:t>ERCOT BOD </a:t>
            </a:r>
            <a:r>
              <a:rPr lang="en-US" sz="2000" dirty="0">
                <a:latin typeface="Book Antiqua"/>
                <a:cs typeface="Book Antiqua"/>
              </a:rPr>
              <a:t>could </a:t>
            </a:r>
            <a:r>
              <a:rPr lang="en-US" sz="2000" dirty="0" smtClean="0">
                <a:latin typeface="Book Antiqua"/>
                <a:cs typeface="Book Antiqua"/>
              </a:rPr>
              <a:t>approve Real</a:t>
            </a:r>
            <a:r>
              <a:rPr lang="en-US" sz="2000" dirty="0">
                <a:latin typeface="Book Antiqua"/>
                <a:cs typeface="Book Antiqua"/>
              </a:rPr>
              <a:t>-Time Price </a:t>
            </a:r>
            <a:r>
              <a:rPr lang="en-US" sz="2000" dirty="0" smtClean="0">
                <a:latin typeface="Book Antiqua"/>
                <a:cs typeface="Book Antiqua"/>
              </a:rPr>
              <a:t>Correction if ERCOT has notified MPs </a:t>
            </a:r>
            <a:r>
              <a:rPr lang="en-US" sz="2000" dirty="0" smtClean="0">
                <a:solidFill>
                  <a:srgbClr val="FF0000"/>
                </a:solidFill>
                <a:latin typeface="Book Antiqua"/>
                <a:cs typeface="Book Antiqua"/>
              </a:rPr>
              <a:t>within 30 </a:t>
            </a:r>
            <a:r>
              <a:rPr lang="en-US" sz="2000" dirty="0">
                <a:solidFill>
                  <a:srgbClr val="FF0000"/>
                </a:solidFill>
                <a:latin typeface="Book Antiqua"/>
                <a:cs typeface="Book Antiqua"/>
              </a:rPr>
              <a:t>days </a:t>
            </a:r>
            <a:r>
              <a:rPr lang="en-US" sz="2000" dirty="0">
                <a:latin typeface="Book Antiqua"/>
                <a:cs typeface="Book Antiqua"/>
              </a:rPr>
              <a:t>after the Operating Day. </a:t>
            </a:r>
          </a:p>
          <a:p>
            <a:pPr lvl="1"/>
            <a:endParaRPr lang="en-US" sz="1600" dirty="0" smtClean="0">
              <a:latin typeface="Book Antiqua"/>
              <a:cs typeface="Book Antiqua"/>
            </a:endParaRPr>
          </a:p>
          <a:p>
            <a:pPr marL="342900" lvl="2" indent="-342900"/>
            <a:r>
              <a:rPr lang="en-US" b="1" dirty="0">
                <a:latin typeface="Book Antiqua"/>
                <a:cs typeface="Book Antiqua"/>
              </a:rPr>
              <a:t>SCED failure </a:t>
            </a:r>
            <a:r>
              <a:rPr lang="en-US" sz="3200" dirty="0" smtClean="0">
                <a:latin typeface="Book Antiqua"/>
                <a:cs typeface="Book Antiqua"/>
              </a:rPr>
              <a:t>– </a:t>
            </a:r>
            <a:r>
              <a:rPr lang="en-US" sz="2000" dirty="0">
                <a:latin typeface="Book Antiqua"/>
                <a:cs typeface="Book Antiqua"/>
              </a:rPr>
              <a:t>When</a:t>
            </a:r>
            <a:r>
              <a:rPr lang="en-US" sz="3200" dirty="0" smtClean="0">
                <a:latin typeface="Book Antiqua"/>
                <a:cs typeface="Book Antiqua"/>
              </a:rPr>
              <a:t> </a:t>
            </a:r>
            <a:r>
              <a:rPr lang="en-US" sz="2000" dirty="0" smtClean="0">
                <a:latin typeface="Book Antiqua"/>
                <a:cs typeface="Book Antiqua"/>
              </a:rPr>
              <a:t>SCED </a:t>
            </a:r>
            <a:r>
              <a:rPr lang="en-US" sz="2000" dirty="0" smtClean="0">
                <a:solidFill>
                  <a:srgbClr val="FF0000"/>
                </a:solidFill>
                <a:latin typeface="Book Antiqua"/>
                <a:cs typeface="Book Antiqua"/>
              </a:rPr>
              <a:t>fails </a:t>
            </a:r>
            <a:r>
              <a:rPr lang="en-US" sz="2000" dirty="0">
                <a:solidFill>
                  <a:srgbClr val="FF0000"/>
                </a:solidFill>
                <a:latin typeface="Book Antiqua"/>
                <a:cs typeface="Book Antiqua"/>
              </a:rPr>
              <a:t>to </a:t>
            </a:r>
            <a:r>
              <a:rPr lang="en-US" sz="2000" dirty="0" smtClean="0">
                <a:solidFill>
                  <a:srgbClr val="FF0000"/>
                </a:solidFill>
                <a:latin typeface="Book Antiqua"/>
                <a:cs typeface="Book Antiqua"/>
              </a:rPr>
              <a:t>complet</a:t>
            </a:r>
            <a:r>
              <a:rPr lang="en-US" sz="2000" dirty="0">
                <a:solidFill>
                  <a:srgbClr val="FF0000"/>
                </a:solidFill>
                <a:latin typeface="Book Antiqua"/>
                <a:cs typeface="Book Antiqua"/>
              </a:rPr>
              <a:t>e </a:t>
            </a:r>
            <a:r>
              <a:rPr lang="en-US" sz="2000" dirty="0" smtClean="0">
                <a:solidFill>
                  <a:srgbClr val="FF0000"/>
                </a:solidFill>
                <a:latin typeface="Book Antiqua"/>
                <a:cs typeface="Book Antiqua"/>
              </a:rPr>
              <a:t>execution</a:t>
            </a:r>
            <a:r>
              <a:rPr lang="en-US" sz="2000" dirty="0" smtClean="0">
                <a:latin typeface="Book Antiqua"/>
                <a:cs typeface="Book Antiqua"/>
              </a:rPr>
              <a:t>, </a:t>
            </a:r>
            <a:r>
              <a:rPr lang="en-US" sz="2000" dirty="0">
                <a:latin typeface="Book Antiqua"/>
                <a:cs typeface="Book Antiqua"/>
              </a:rPr>
              <a:t>hold the SCED LMP from last good </a:t>
            </a:r>
            <a:r>
              <a:rPr lang="en-US" sz="2000" dirty="0" smtClean="0">
                <a:latin typeface="Book Antiqua"/>
                <a:cs typeface="Book Antiqua"/>
              </a:rPr>
              <a:t>SCED</a:t>
            </a:r>
          </a:p>
          <a:p>
            <a:pPr marL="342900" lvl="2" indent="-342900"/>
            <a:endParaRPr lang="en-US" sz="2000" dirty="0" smtClean="0">
              <a:latin typeface="Book Antiqua"/>
              <a:cs typeface="Book Antiqua"/>
            </a:endParaRPr>
          </a:p>
          <a:p>
            <a:pPr marL="342900" lvl="2" indent="-342900"/>
            <a:r>
              <a:rPr lang="en-US" b="1" dirty="0">
                <a:latin typeface="Book Antiqua"/>
                <a:cs typeface="Book Antiqua"/>
              </a:rPr>
              <a:t>Correct Prices </a:t>
            </a:r>
          </a:p>
          <a:p>
            <a:pPr marL="800100" lvl="3" indent="-342900"/>
            <a:r>
              <a:rPr lang="en-US" dirty="0">
                <a:latin typeface="Book Antiqua"/>
                <a:cs typeface="Book Antiqua"/>
              </a:rPr>
              <a:t>When SCED </a:t>
            </a:r>
            <a:r>
              <a:rPr lang="en-US" dirty="0">
                <a:solidFill>
                  <a:srgbClr val="FF0000"/>
                </a:solidFill>
                <a:latin typeface="Book Antiqua"/>
                <a:cs typeface="Book Antiqua"/>
              </a:rPr>
              <a:t>solution is </a:t>
            </a:r>
            <a:r>
              <a:rPr lang="en-US" dirty="0" smtClean="0">
                <a:solidFill>
                  <a:srgbClr val="FF0000"/>
                </a:solidFill>
                <a:latin typeface="Book Antiqua"/>
                <a:cs typeface="Book Antiqua"/>
              </a:rPr>
              <a:t>invalid </a:t>
            </a:r>
          </a:p>
          <a:p>
            <a:pPr marL="800100" lvl="3" indent="-342900"/>
            <a:r>
              <a:rPr lang="en-US" dirty="0" smtClean="0">
                <a:latin typeface="Book Antiqua"/>
                <a:cs typeface="Book Antiqua"/>
              </a:rPr>
              <a:t>Specific </a:t>
            </a:r>
            <a:r>
              <a:rPr lang="en-US" dirty="0" smtClean="0">
                <a:solidFill>
                  <a:srgbClr val="FF0000"/>
                </a:solidFill>
                <a:latin typeface="Book Antiqua"/>
                <a:cs typeface="Book Antiqua"/>
              </a:rPr>
              <a:t>Prices are invalid </a:t>
            </a:r>
            <a:r>
              <a:rPr lang="en-US" dirty="0" smtClean="0">
                <a:latin typeface="Book Antiqua"/>
                <a:cs typeface="Book Antiqua"/>
              </a:rPr>
              <a:t>in a otherwise valid solution</a:t>
            </a:r>
          </a:p>
          <a:p>
            <a:pPr marL="800100" lvl="3" indent="-342900"/>
            <a:r>
              <a:rPr lang="en-US" dirty="0" smtClean="0">
                <a:solidFill>
                  <a:srgbClr val="000000"/>
                </a:solidFill>
                <a:latin typeface="Book Antiqua"/>
                <a:cs typeface="Book Antiqua"/>
              </a:rPr>
              <a:t>Correct </a:t>
            </a:r>
            <a:r>
              <a:rPr lang="en-US" dirty="0" smtClean="0">
                <a:solidFill>
                  <a:srgbClr val="FF0000"/>
                </a:solidFill>
                <a:latin typeface="Book Antiqua"/>
                <a:cs typeface="Book Antiqua"/>
              </a:rPr>
              <a:t>RTRMPR</a:t>
            </a:r>
            <a:r>
              <a:rPr lang="en-US" dirty="0" smtClean="0">
                <a:solidFill>
                  <a:srgbClr val="000000"/>
                </a:solidFill>
                <a:latin typeface="Book Antiqua"/>
                <a:cs typeface="Book Antiqua"/>
              </a:rPr>
              <a:t> when </a:t>
            </a:r>
            <a:r>
              <a:rPr lang="en-US" dirty="0" smtClean="0">
                <a:solidFill>
                  <a:srgbClr val="FF0000"/>
                </a:solidFill>
                <a:latin typeface="Book Antiqua"/>
                <a:cs typeface="Book Antiqua"/>
              </a:rPr>
              <a:t>BPs received are inconsistent </a:t>
            </a:r>
            <a:r>
              <a:rPr lang="en-US" dirty="0" smtClean="0">
                <a:latin typeface="Book Antiqua"/>
                <a:cs typeface="Book Antiqua"/>
              </a:rPr>
              <a:t>with SCED BPs</a:t>
            </a:r>
          </a:p>
        </p:txBody>
      </p:sp>
    </p:spTree>
    <p:extLst>
      <p:ext uri="{BB962C8B-B14F-4D97-AF65-F5344CB8AC3E}">
        <p14:creationId xmlns:p14="http://schemas.microsoft.com/office/powerpoint/2010/main" val="455938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ook Antiqua"/>
                <a:cs typeface="Book Antiqua"/>
              </a:rPr>
              <a:t>Scenarios Requiring Price Correction</a:t>
            </a:r>
            <a:endParaRPr lang="en-US" dirty="0">
              <a:latin typeface="Book Antiqua"/>
              <a:cs typeface="Book Antiqu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307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b="1" dirty="0">
                <a:latin typeface="Book Antiqua" pitchFamily="18" charset="0"/>
              </a:rPr>
              <a:t>Input data </a:t>
            </a:r>
            <a:r>
              <a:rPr lang="en-US" sz="2000" b="1" dirty="0" smtClean="0">
                <a:latin typeface="Book Antiqua" pitchFamily="18" charset="0"/>
              </a:rPr>
              <a:t>error</a:t>
            </a:r>
            <a:endParaRPr lang="en-US" sz="2000" dirty="0" smtClean="0">
              <a:latin typeface="Book Antiqua" pitchFamily="18" charset="0"/>
            </a:endParaRPr>
          </a:p>
          <a:p>
            <a:pPr marL="688975" lvl="1" indent="-231775">
              <a:buFont typeface="Courier New" pitchFamily="49" charset="0"/>
              <a:buChar char="o"/>
              <a:defRPr/>
            </a:pPr>
            <a:r>
              <a:rPr lang="en-US" sz="1600" dirty="0">
                <a:latin typeface="Book Antiqua" pitchFamily="18" charset="0"/>
              </a:rPr>
              <a:t>S</a:t>
            </a:r>
            <a:r>
              <a:rPr lang="en-US" sz="1600" dirty="0" smtClean="0">
                <a:latin typeface="Book Antiqua" pitchFamily="18" charset="0"/>
              </a:rPr>
              <a:t>tale/incorrect/incomplete inputs like  offers, gen parameters, de-energized buses list, RLC data </a:t>
            </a:r>
            <a:r>
              <a:rPr lang="en-US" sz="1600" dirty="0" err="1" smtClean="0">
                <a:latin typeface="Book Antiqua" pitchFamily="18" charset="0"/>
              </a:rPr>
              <a:t>etc</a:t>
            </a:r>
            <a:endParaRPr lang="en-US" sz="1600" dirty="0" smtClean="0">
              <a:latin typeface="Book Antiqua" pitchFamily="18" charset="0"/>
            </a:endParaRPr>
          </a:p>
          <a:p>
            <a:pPr lvl="1">
              <a:buFont typeface="Arial" pitchFamily="34" charset="0"/>
              <a:buChar char="•"/>
              <a:defRPr/>
            </a:pPr>
            <a:endParaRPr lang="en-US" sz="500" dirty="0">
              <a:latin typeface="Book Antiqua" pitchFamily="18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sz="2000" b="1" dirty="0">
                <a:latin typeface="Book Antiqua" pitchFamily="18" charset="0"/>
              </a:rPr>
              <a:t> Output data error </a:t>
            </a:r>
          </a:p>
          <a:p>
            <a:pPr marL="688975" lvl="1" indent="-231775">
              <a:buFont typeface="Courier New" pitchFamily="49" charset="0"/>
              <a:buChar char="o"/>
              <a:defRPr/>
            </a:pPr>
            <a:r>
              <a:rPr lang="en-US" sz="1600" dirty="0" smtClean="0">
                <a:latin typeface="Book Antiqua" pitchFamily="18" charset="0"/>
              </a:rPr>
              <a:t>Stale/Incorrect</a:t>
            </a:r>
            <a:r>
              <a:rPr lang="en-US" sz="1600" dirty="0">
                <a:latin typeface="Book Antiqua" pitchFamily="18" charset="0"/>
              </a:rPr>
              <a:t>/incomplete data </a:t>
            </a:r>
            <a:r>
              <a:rPr lang="en-US" sz="1600" dirty="0" smtClean="0">
                <a:latin typeface="Book Antiqua" pitchFamily="18" charset="0"/>
              </a:rPr>
              <a:t>transfer </a:t>
            </a:r>
            <a:r>
              <a:rPr lang="en-US" sz="1600" dirty="0">
                <a:latin typeface="Book Antiqua" pitchFamily="18" charset="0"/>
              </a:rPr>
              <a:t>like Base Points not being telemetered to Market </a:t>
            </a:r>
            <a:r>
              <a:rPr lang="en-US" sz="1600" dirty="0" smtClean="0">
                <a:latin typeface="Book Antiqua" pitchFamily="18" charset="0"/>
              </a:rPr>
              <a:t>Participants, SCED solution not published to SPP calculation module </a:t>
            </a:r>
            <a:r>
              <a:rPr lang="en-US" sz="1600" dirty="0" err="1" smtClean="0">
                <a:latin typeface="Book Antiqua" pitchFamily="18" charset="0"/>
              </a:rPr>
              <a:t>etc</a:t>
            </a:r>
            <a:endParaRPr lang="en-US" sz="1600" dirty="0">
              <a:latin typeface="Book Antiqua" pitchFamily="18" charset="0"/>
            </a:endParaRPr>
          </a:p>
          <a:p>
            <a:pPr lvl="1">
              <a:buFont typeface="Arial" pitchFamily="34" charset="0"/>
              <a:buChar char="•"/>
              <a:defRPr/>
            </a:pPr>
            <a:endParaRPr lang="en-US" sz="500" dirty="0">
              <a:latin typeface="Book Antiqua" pitchFamily="18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b="1" dirty="0">
                <a:latin typeface="Book Antiqua" pitchFamily="18" charset="0"/>
              </a:rPr>
              <a:t>Software error</a:t>
            </a:r>
          </a:p>
          <a:p>
            <a:pPr lvl="1">
              <a:buFont typeface="Courier New" pitchFamily="49" charset="0"/>
              <a:buChar char="o"/>
              <a:defRPr/>
            </a:pPr>
            <a:r>
              <a:rPr lang="en-US" sz="1600" dirty="0" smtClean="0">
                <a:latin typeface="Book Antiqua" pitchFamily="18" charset="0"/>
              </a:rPr>
              <a:t>Memory leaks</a:t>
            </a:r>
          </a:p>
          <a:p>
            <a:pPr lvl="1">
              <a:buFont typeface="Courier New" pitchFamily="49" charset="0"/>
              <a:buChar char="o"/>
              <a:defRPr/>
            </a:pPr>
            <a:r>
              <a:rPr lang="en-US" sz="1600" dirty="0" smtClean="0">
                <a:latin typeface="Book Antiqua" pitchFamily="18" charset="0"/>
              </a:rPr>
              <a:t>Implementation defects in processes like mitigation, offer extension, SPP calculation </a:t>
            </a:r>
            <a:r>
              <a:rPr lang="en-US" sz="1600" dirty="0" err="1" smtClean="0">
                <a:latin typeface="Book Antiqua" pitchFamily="18" charset="0"/>
              </a:rPr>
              <a:t>etc</a:t>
            </a:r>
            <a:endParaRPr lang="en-US" sz="1600" dirty="0">
              <a:latin typeface="Book Antiqua" pitchFamily="18" charset="0"/>
            </a:endParaRPr>
          </a:p>
          <a:p>
            <a:pPr lvl="1">
              <a:buFont typeface="Arial" pitchFamily="34" charset="0"/>
              <a:buChar char="•"/>
              <a:defRPr/>
            </a:pPr>
            <a:endParaRPr lang="en-US" sz="500" dirty="0">
              <a:latin typeface="Book Antiqua" pitchFamily="18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b="1" dirty="0" smtClean="0">
                <a:latin typeface="Book Antiqua" pitchFamily="18" charset="0"/>
              </a:rPr>
              <a:t>Infrastructure failure</a:t>
            </a:r>
            <a:endParaRPr lang="en-US" sz="2000" b="1" dirty="0">
              <a:latin typeface="Book Antiqua" pitchFamily="18" charset="0"/>
            </a:endParaRPr>
          </a:p>
          <a:p>
            <a:pPr lvl="1">
              <a:buFont typeface="Courier New" pitchFamily="49" charset="0"/>
              <a:buChar char="o"/>
              <a:defRPr/>
            </a:pPr>
            <a:r>
              <a:rPr lang="en-US" sz="1600" dirty="0">
                <a:latin typeface="Book Antiqua" pitchFamily="18" charset="0"/>
              </a:rPr>
              <a:t>Un-planned outages (Systems, Applications, Databases, ICCP telemetry)</a:t>
            </a:r>
          </a:p>
          <a:p>
            <a:pPr lvl="1">
              <a:buFont typeface="Courier New" pitchFamily="49" charset="0"/>
              <a:buChar char="o"/>
              <a:defRPr/>
            </a:pPr>
            <a:r>
              <a:rPr lang="en-US" sz="1600" dirty="0">
                <a:latin typeface="Book Antiqua" pitchFamily="18" charset="0"/>
              </a:rPr>
              <a:t>Planned outages (Site failovers, Software releases)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68864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Book Antiqua"/>
                <a:cs typeface="Book Antiqua"/>
              </a:rPr>
              <a:t>Price Correction Methodology</a:t>
            </a:r>
            <a:endParaRPr lang="en-US" dirty="0">
              <a:latin typeface="Book Antiqua"/>
              <a:cs typeface="Book Antiqu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2400" dirty="0" smtClean="0">
                <a:latin typeface="Book Antiqua"/>
                <a:cs typeface="Book Antiqua"/>
              </a:rPr>
              <a:t>SCED results are valid in general but few prices have issue</a:t>
            </a:r>
          </a:p>
          <a:p>
            <a:pPr lvl="1"/>
            <a:r>
              <a:rPr lang="en-US" sz="2000" dirty="0" smtClean="0">
                <a:latin typeface="Book Antiqua"/>
                <a:cs typeface="Book Antiqua"/>
              </a:rPr>
              <a:t>Use the SCED solution and correct the prices which have issues</a:t>
            </a:r>
          </a:p>
          <a:p>
            <a:pPr lvl="2"/>
            <a:r>
              <a:rPr lang="en-US" sz="1600" dirty="0" smtClean="0">
                <a:latin typeface="Book Antiqua"/>
                <a:cs typeface="Book Antiqua"/>
              </a:rPr>
              <a:t>Ex: Incorrect heuristic rule, Logical CC price calculation issue </a:t>
            </a:r>
            <a:r>
              <a:rPr lang="en-US" sz="1600" dirty="0" err="1" smtClean="0">
                <a:latin typeface="Book Antiqua"/>
                <a:cs typeface="Book Antiqua"/>
              </a:rPr>
              <a:t>etc</a:t>
            </a:r>
            <a:endParaRPr lang="en-US" sz="1600" dirty="0" smtClean="0">
              <a:latin typeface="Book Antiqua"/>
              <a:cs typeface="Book Antiqua"/>
            </a:endParaRPr>
          </a:p>
          <a:p>
            <a:pPr marL="914400" lvl="1" indent="-457200">
              <a:buFont typeface="+mj-lt"/>
              <a:buAutoNum type="arabicPeriod"/>
            </a:pPr>
            <a:endParaRPr lang="en-US" sz="2000" dirty="0" smtClean="0">
              <a:latin typeface="Book Antiqua"/>
              <a:cs typeface="Book Antiqua"/>
            </a:endParaRPr>
          </a:p>
          <a:p>
            <a:pPr>
              <a:buFont typeface="+mj-lt"/>
              <a:buAutoNum type="arabicPeriod"/>
            </a:pPr>
            <a:r>
              <a:rPr lang="en-US" sz="2400" dirty="0" smtClean="0">
                <a:latin typeface="Book Antiqua"/>
                <a:cs typeface="Book Antiqua"/>
              </a:rPr>
              <a:t>SCED results are valid in general but SPP calculation has issue</a:t>
            </a:r>
          </a:p>
          <a:p>
            <a:pPr lvl="1"/>
            <a:r>
              <a:rPr lang="en-US" sz="2000" dirty="0" smtClean="0">
                <a:latin typeface="Book Antiqua"/>
                <a:cs typeface="Book Antiqua"/>
              </a:rPr>
              <a:t>Recalculate SPP using the valid SCED solution</a:t>
            </a:r>
          </a:p>
          <a:p>
            <a:pPr marL="914400" lvl="1" indent="-457200">
              <a:buFont typeface="+mj-lt"/>
              <a:buAutoNum type="arabicPeriod"/>
            </a:pPr>
            <a:endParaRPr lang="en-US" sz="2000" dirty="0" smtClean="0">
              <a:latin typeface="Book Antiqua"/>
              <a:cs typeface="Book Antiqua"/>
            </a:endParaRPr>
          </a:p>
          <a:p>
            <a:pPr>
              <a:buFont typeface="+mj-lt"/>
              <a:buAutoNum type="arabicPeriod"/>
            </a:pPr>
            <a:r>
              <a:rPr lang="en-US" sz="2400" dirty="0" smtClean="0">
                <a:latin typeface="Book Antiqua"/>
                <a:cs typeface="Book Antiqua"/>
              </a:rPr>
              <a:t>SCED results are valid but not published and hence SPP is based on previous interval price</a:t>
            </a:r>
          </a:p>
          <a:p>
            <a:pPr lvl="1"/>
            <a:r>
              <a:rPr lang="en-US" sz="2000" dirty="0" smtClean="0">
                <a:latin typeface="Book Antiqua"/>
                <a:cs typeface="Book Antiqua"/>
              </a:rPr>
              <a:t>Recalculate SPP using the unpublished valid SCED LMP</a:t>
            </a:r>
          </a:p>
        </p:txBody>
      </p:sp>
    </p:spTree>
    <p:extLst>
      <p:ext uri="{BB962C8B-B14F-4D97-AF65-F5344CB8AC3E}">
        <p14:creationId xmlns:p14="http://schemas.microsoft.com/office/powerpoint/2010/main" val="4010543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latin typeface="Book Antiqua"/>
                <a:cs typeface="Book Antiqua"/>
              </a:rPr>
              <a:t>Price Correction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sz="2400" dirty="0">
                <a:latin typeface="Book Antiqua"/>
                <a:cs typeface="Book Antiqua"/>
              </a:rPr>
              <a:t>SCED results are valid but EBP is set </a:t>
            </a:r>
          </a:p>
          <a:p>
            <a:pPr lvl="1"/>
            <a:r>
              <a:rPr lang="en-US" sz="2000" dirty="0">
                <a:latin typeface="Book Antiqua"/>
                <a:cs typeface="Book Antiqua"/>
              </a:rPr>
              <a:t>15-minute RTRMPR (meter price) is a LMP, time and BP weighted and hence is recalculated using EBP weighting </a:t>
            </a:r>
          </a:p>
          <a:p>
            <a:pPr lvl="1"/>
            <a:r>
              <a:rPr lang="en-US" sz="2000" dirty="0">
                <a:latin typeface="Book Antiqua"/>
                <a:cs typeface="Book Antiqua"/>
              </a:rPr>
              <a:t>15-minute RTSPP is just LMP and time weighted and hence not corrected if SCED LMPs are correct </a:t>
            </a:r>
            <a:endParaRPr lang="en-US" sz="2000" dirty="0" smtClean="0">
              <a:latin typeface="Book Antiqua"/>
              <a:cs typeface="Book Antiqua"/>
            </a:endParaRPr>
          </a:p>
          <a:p>
            <a:pPr marL="914400" lvl="1" indent="-457200">
              <a:buFont typeface="+mj-lt"/>
              <a:buAutoNum type="arabicPeriod"/>
            </a:pPr>
            <a:endParaRPr lang="en-US" sz="2000" dirty="0">
              <a:latin typeface="Book Antiqua"/>
              <a:cs typeface="Book Antiqua"/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en-US" sz="2400" dirty="0" smtClean="0">
                <a:latin typeface="Book Antiqua"/>
                <a:cs typeface="Book Antiqua"/>
              </a:rPr>
              <a:t>SCED </a:t>
            </a:r>
            <a:r>
              <a:rPr lang="en-US" sz="2400" dirty="0">
                <a:latin typeface="Book Antiqua"/>
                <a:cs typeface="Book Antiqua"/>
              </a:rPr>
              <a:t>results are invalid due to incorrect input or SCED software error</a:t>
            </a:r>
          </a:p>
          <a:p>
            <a:pPr lvl="1"/>
            <a:r>
              <a:rPr lang="en-US" sz="2000" dirty="0" smtClean="0">
                <a:latin typeface="Book Antiqua"/>
                <a:cs typeface="Book Antiqua"/>
              </a:rPr>
              <a:t>Rerun </a:t>
            </a:r>
            <a:r>
              <a:rPr lang="en-US" sz="2000" dirty="0">
                <a:latin typeface="Book Antiqua"/>
                <a:cs typeface="Book Antiqua"/>
              </a:rPr>
              <a:t>the SCED using the correct input or with fixed SCED software and calculate the correct </a:t>
            </a:r>
            <a:r>
              <a:rPr lang="en-US" sz="2000" dirty="0" smtClean="0">
                <a:latin typeface="Book Antiqua"/>
                <a:cs typeface="Book Antiqua"/>
              </a:rPr>
              <a:t>prices</a:t>
            </a:r>
            <a:endParaRPr lang="en-US" sz="2000" dirty="0">
              <a:latin typeface="Book Antiqua"/>
              <a:cs typeface="Book Antiqua"/>
            </a:endParaRPr>
          </a:p>
          <a:p>
            <a:pPr marL="914400" lvl="1" indent="-457200">
              <a:buFont typeface="+mj-lt"/>
              <a:buAutoNum type="arabicPeriod"/>
            </a:pPr>
            <a:endParaRPr lang="en-US" sz="2000" dirty="0">
              <a:latin typeface="Book Antiqua"/>
              <a:cs typeface="Book Antiqua"/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en-US" sz="2400" dirty="0" smtClean="0">
                <a:latin typeface="Book Antiqua"/>
                <a:cs typeface="Book Antiqua"/>
              </a:rPr>
              <a:t>SCED </a:t>
            </a:r>
            <a:r>
              <a:rPr lang="en-US" sz="2400" dirty="0">
                <a:latin typeface="Book Antiqua"/>
                <a:cs typeface="Book Antiqua"/>
              </a:rPr>
              <a:t>is not running – SCED failure</a:t>
            </a:r>
          </a:p>
          <a:p>
            <a:pPr lvl="1"/>
            <a:r>
              <a:rPr lang="en-US" sz="2000" dirty="0">
                <a:latin typeface="Book Antiqua"/>
                <a:cs typeface="Book Antiqua"/>
              </a:rPr>
              <a:t>Use the last good SCED LMP until next good SCED </a:t>
            </a:r>
            <a:r>
              <a:rPr lang="en-US" sz="2000" dirty="0" smtClean="0">
                <a:latin typeface="Book Antiqua"/>
                <a:cs typeface="Book Antiqua"/>
              </a:rPr>
              <a:t>LMP</a:t>
            </a:r>
          </a:p>
          <a:p>
            <a:pPr lvl="1"/>
            <a:endParaRPr lang="en-US" sz="2000" dirty="0">
              <a:latin typeface="Book Antiqua"/>
              <a:cs typeface="Book Antiqua"/>
            </a:endParaRPr>
          </a:p>
          <a:p>
            <a:endParaRPr lang="en-US" sz="2400" dirty="0">
              <a:latin typeface="Book Antiqua"/>
              <a:cs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2659438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 Antiqua" panose="02040602050305030304" pitchFamily="18" charset="0"/>
              </a:rPr>
              <a:t>Price Correction Statistics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Book Antiqua" panose="02040602050305030304" pitchFamily="18" charset="0"/>
              </a:rPr>
              <a:t>Price correction events till date :</a:t>
            </a:r>
          </a:p>
          <a:p>
            <a:pPr lvl="1"/>
            <a:r>
              <a:rPr lang="en-US" dirty="0" smtClean="0">
                <a:latin typeface="Book Antiqua" panose="02040602050305030304" pitchFamily="18" charset="0"/>
              </a:rPr>
              <a:t>SCED – </a:t>
            </a:r>
            <a:r>
              <a:rPr lang="en-US" b="1" dirty="0" smtClean="0">
                <a:latin typeface="Book Antiqua" panose="02040602050305030304" pitchFamily="18" charset="0"/>
              </a:rPr>
              <a:t>62</a:t>
            </a:r>
            <a:r>
              <a:rPr lang="en-US" dirty="0" smtClean="0">
                <a:latin typeface="Book Antiqua" panose="02040602050305030304" pitchFamily="18" charset="0"/>
              </a:rPr>
              <a:t> 	</a:t>
            </a:r>
            <a:r>
              <a:rPr lang="en-US" sz="3200" dirty="0" smtClean="0">
                <a:latin typeface="Book Antiqua" panose="02040602050305030304" pitchFamily="18" charset="0"/>
              </a:rPr>
              <a:t> </a:t>
            </a:r>
            <a:r>
              <a:rPr lang="en-US" sz="2000" dirty="0" smtClean="0">
                <a:latin typeface="Book Antiqua" panose="02040602050305030304" pitchFamily="18" charset="0"/>
              </a:rPr>
              <a:t>(</a:t>
            </a:r>
            <a:r>
              <a:rPr lang="en-US" sz="20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27</a:t>
            </a:r>
            <a:r>
              <a:rPr lang="en-US" sz="2000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smtClean="0">
                <a:latin typeface="Book Antiqua" panose="02040602050305030304" pitchFamily="18" charset="0"/>
              </a:rPr>
              <a:t>if we ignore 2011 &amp; 2010)</a:t>
            </a:r>
          </a:p>
          <a:p>
            <a:pPr lvl="1"/>
            <a:r>
              <a:rPr lang="en-US" dirty="0" smtClean="0">
                <a:latin typeface="Book Antiqua" panose="02040602050305030304" pitchFamily="18" charset="0"/>
              </a:rPr>
              <a:t>DAM – </a:t>
            </a:r>
            <a:r>
              <a:rPr lang="en-US" b="1" dirty="0" smtClean="0">
                <a:latin typeface="Book Antiqua" panose="02040602050305030304" pitchFamily="18" charset="0"/>
              </a:rPr>
              <a:t>26</a:t>
            </a:r>
            <a:r>
              <a:rPr lang="en-US" dirty="0" smtClean="0">
                <a:latin typeface="Book Antiqua" panose="02040602050305030304" pitchFamily="18" charset="0"/>
              </a:rPr>
              <a:t>	 </a:t>
            </a:r>
            <a:r>
              <a:rPr lang="en-US" sz="2000" dirty="0" smtClean="0">
                <a:latin typeface="Book Antiqua" panose="02040602050305030304" pitchFamily="18" charset="0"/>
              </a:rPr>
              <a:t>(</a:t>
            </a:r>
            <a:r>
              <a:rPr lang="en-US" sz="2000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5 </a:t>
            </a:r>
            <a:r>
              <a:rPr lang="en-US" sz="2000" dirty="0" smtClean="0">
                <a:latin typeface="Book Antiqua" panose="02040602050305030304" pitchFamily="18" charset="0"/>
              </a:rPr>
              <a:t>if we ignore 2011 &amp; 2010)</a:t>
            </a:r>
          </a:p>
          <a:p>
            <a:pPr marL="0" indent="0">
              <a:buNone/>
            </a:pPr>
            <a:endParaRPr lang="en-US" sz="2400" dirty="0">
              <a:latin typeface="Book Antiqua" panose="02040602050305030304" pitchFamily="18" charset="0"/>
            </a:endParaRPr>
          </a:p>
          <a:p>
            <a:r>
              <a:rPr lang="en-US" sz="2400" dirty="0" smtClean="0">
                <a:latin typeface="Book Antiqua" panose="02040602050305030304" pitchFamily="18" charset="0"/>
              </a:rPr>
              <a:t>Corrected SPPs - </a:t>
            </a:r>
            <a:r>
              <a:rPr lang="en-US" sz="2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0.1%</a:t>
            </a:r>
            <a:r>
              <a:rPr lang="en-US" sz="2400" dirty="0" smtClean="0">
                <a:latin typeface="Book Antiqua" panose="02040602050305030304" pitchFamily="18" charset="0"/>
              </a:rPr>
              <a:t> in SCED and </a:t>
            </a:r>
            <a:r>
              <a:rPr lang="en-US" sz="2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0.06%</a:t>
            </a:r>
            <a:r>
              <a:rPr lang="en-US" sz="2400" dirty="0" smtClean="0">
                <a:latin typeface="Book Antiqua" panose="02040602050305030304" pitchFamily="18" charset="0"/>
              </a:rPr>
              <a:t> in DAM</a:t>
            </a:r>
          </a:p>
          <a:p>
            <a:endParaRPr lang="en-US" sz="2400" dirty="0" smtClean="0">
              <a:latin typeface="Book Antiqua" panose="02040602050305030304" pitchFamily="18" charset="0"/>
            </a:endParaRPr>
          </a:p>
          <a:p>
            <a:r>
              <a:rPr lang="en-US" sz="2400" dirty="0" smtClean="0">
                <a:latin typeface="Book Antiqua" panose="02040602050305030304" pitchFamily="18" charset="0"/>
              </a:rPr>
              <a:t>Prices corrected up – </a:t>
            </a:r>
            <a:r>
              <a:rPr lang="en-US" sz="2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46.5% </a:t>
            </a:r>
            <a:r>
              <a:rPr lang="en-US" sz="2400" dirty="0" smtClean="0">
                <a:latin typeface="Book Antiqua" panose="02040602050305030304" pitchFamily="18" charset="0"/>
              </a:rPr>
              <a:t>in SCED and </a:t>
            </a:r>
            <a:r>
              <a:rPr lang="en-US" sz="2400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61% </a:t>
            </a:r>
            <a:r>
              <a:rPr lang="en-US" sz="2400" dirty="0" smtClean="0">
                <a:latin typeface="Book Antiqua" panose="02040602050305030304" pitchFamily="18" charset="0"/>
              </a:rPr>
              <a:t>in DAM </a:t>
            </a:r>
            <a:endParaRPr lang="en-US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906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01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Book Antiqua" panose="02040602050305030304" pitchFamily="18" charset="0"/>
              </a:rPr>
              <a:t>March 30th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Book Antiqua" panose="02040602050305030304" pitchFamily="18" charset="0"/>
              </a:rPr>
              <a:t>H</a:t>
            </a:r>
            <a:r>
              <a:rPr lang="en-US" sz="2000" dirty="0" smtClean="0">
                <a:latin typeface="Book Antiqua" panose="02040602050305030304" pitchFamily="18" charset="0"/>
              </a:rPr>
              <a:t>ardware </a:t>
            </a:r>
            <a:r>
              <a:rPr lang="en-US" sz="2000" dirty="0">
                <a:latin typeface="Book Antiqua" panose="02040602050305030304" pitchFamily="18" charset="0"/>
              </a:rPr>
              <a:t>failure on a </a:t>
            </a:r>
            <a:r>
              <a:rPr lang="en-US" sz="2000" dirty="0" smtClean="0">
                <a:latin typeface="Book Antiqua" panose="02040602050305030304" pitchFamily="18" charset="0"/>
              </a:rPr>
              <a:t>server at 6:13 AM caused SCED to fail</a:t>
            </a:r>
          </a:p>
          <a:p>
            <a:r>
              <a:rPr lang="en-US" sz="2000" dirty="0" smtClean="0">
                <a:latin typeface="Book Antiqua" panose="02040602050305030304" pitchFamily="18" charset="0"/>
              </a:rPr>
              <a:t>SCED came back at 6:39 AM</a:t>
            </a:r>
            <a:endParaRPr lang="en-US" sz="2000" dirty="0">
              <a:latin typeface="Book Antiqua" panose="02040602050305030304" pitchFamily="18" charset="0"/>
            </a:endParaRPr>
          </a:p>
        </p:txBody>
      </p:sp>
      <p:pic>
        <p:nvPicPr>
          <p:cNvPr id="1028" name="Picture 4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35" y="1826085"/>
            <a:ext cx="8603865" cy="5031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2382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 panose="02040602050305030304" pitchFamily="18" charset="0"/>
              </a:rPr>
              <a:t>March 30th</a:t>
            </a:r>
            <a:endParaRPr lang="en-US" dirty="0"/>
          </a:p>
        </p:txBody>
      </p:sp>
      <p:pic>
        <p:nvPicPr>
          <p:cNvPr id="2050" name="Chart 4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447800"/>
            <a:ext cx="9017061" cy="511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1686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"/>
            <a:ext cx="9129851" cy="6629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6" name="Straight Arrow Connector 5"/>
          <p:cNvCxnSpPr/>
          <p:nvPr/>
        </p:nvCxnSpPr>
        <p:spPr>
          <a:xfrm flipH="1">
            <a:off x="2971800" y="2514600"/>
            <a:ext cx="9144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86200" y="2391489"/>
            <a:ext cx="1196161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 smtClean="0"/>
              <a:t>3/30/2015 6:42 am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4900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</TotalTime>
  <Words>402</Words>
  <Application>Microsoft Office PowerPoint</Application>
  <PresentationFormat>On-screen Show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Price Correction Process </vt:lpstr>
      <vt:lpstr>Real-Time Price Correction Protocol</vt:lpstr>
      <vt:lpstr>Scenarios Requiring Price Correction</vt:lpstr>
      <vt:lpstr>Price Correction Methodology</vt:lpstr>
      <vt:lpstr>Price Correction Methodology</vt:lpstr>
      <vt:lpstr>Price Correction Statistics</vt:lpstr>
      <vt:lpstr>March 30th</vt:lpstr>
      <vt:lpstr>March 30th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TIEC 03122015</dc:creator>
  <cp:lastModifiedBy>TIEC 03122015</cp:lastModifiedBy>
  <cp:revision>34</cp:revision>
  <dcterms:created xsi:type="dcterms:W3CDTF">2015-04-08T21:41:58Z</dcterms:created>
  <dcterms:modified xsi:type="dcterms:W3CDTF">2015-04-10T19:38:28Z</dcterms:modified>
</cp:coreProperties>
</file>