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7"/>
  </p:notesMasterIdLst>
  <p:sldIdLst>
    <p:sldId id="256" r:id="rId2"/>
    <p:sldId id="257" r:id="rId3"/>
    <p:sldId id="267" r:id="rId4"/>
    <p:sldId id="26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1B1BC-7AAD-46F0-BF03-34FFD6E59EC0}" type="datetimeFigureOut">
              <a:rPr lang="en-US" smtClean="0"/>
              <a:t>4/10/2015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2BE5C-3B84-4C03-B445-5764A8E290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9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F2BE5C-3B84-4C03-B445-5764A8E290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020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EB58A-DD29-44DB-A90C-C792FB93A6C9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6434-6A72-4567-BAE4-E453F14B1404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646D-71F2-4559-B8E7-F107066E9449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0553-303B-48BD-8A49-07B6361911FD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123B4-4CE5-4768-968C-91B956B110D5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3B20C-673B-49C7-8370-DBA260778F34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30009-72A6-4BFE-8867-4DF98E7EFB04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8368B-CD98-4CBE-89D3-21BF3AEEF76C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70285-799D-4AEF-A65C-495F2C2A6CBF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D5FF3-3976-4195-9B89-23929A30C35B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19C9-D995-47C2-85C5-406111958B0C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E92DEC-9BE4-4717-8914-A7110CA04E86}" type="datetime1">
              <a:rPr lang="en-US" smtClean="0"/>
              <a:t>4/10/2015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F9B5F8-15F9-4B42-A359-1054D275252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15/5/5/59434-COPS-RMS-WORKSHOP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April 14, 2015</a:t>
            </a:r>
          </a:p>
          <a:p>
            <a:pPr algn="ctr"/>
            <a:r>
              <a:rPr lang="en-US" dirty="0" smtClean="0"/>
              <a:t>Update to COPS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95400"/>
            <a:ext cx="8382000" cy="3630057"/>
          </a:xfrm>
        </p:spPr>
        <p:txBody>
          <a:bodyPr/>
          <a:lstStyle/>
          <a:p>
            <a:r>
              <a:rPr lang="en-US" sz="4000" dirty="0" smtClean="0"/>
              <a:t>RMS/COPS Workshop IV Update: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IDR </a:t>
            </a:r>
            <a:r>
              <a:rPr lang="en-US" sz="4400" dirty="0"/>
              <a:t>Meter Protocol Requirement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4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689" y="5638800"/>
            <a:ext cx="6512511" cy="838200"/>
          </a:xfrm>
        </p:spPr>
        <p:txBody>
          <a:bodyPr/>
          <a:lstStyle/>
          <a:p>
            <a:r>
              <a:rPr lang="en-US" sz="2800" dirty="0" smtClean="0"/>
              <a:t>02.24.15 </a:t>
            </a:r>
            <a:br>
              <a:rPr lang="en-US" sz="2800" dirty="0" smtClean="0"/>
            </a:br>
            <a:r>
              <a:rPr lang="en-US" sz="2800" dirty="0" smtClean="0"/>
              <a:t>WebEx Only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52400"/>
            <a:ext cx="8686800" cy="5867400"/>
          </a:xfrm>
        </p:spPr>
        <p:txBody>
          <a:bodyPr>
            <a:normAutofit fontScale="55000" lnSpcReduction="20000"/>
          </a:bodyPr>
          <a:lstStyle/>
          <a:p>
            <a:endParaRPr lang="en-US" sz="3100" dirty="0" smtClean="0"/>
          </a:p>
          <a:p>
            <a:r>
              <a:rPr lang="en-US" sz="3100" b="1" dirty="0" smtClean="0"/>
              <a:t>IDR Required Workshop IV WebEx was held on Tuesday 02/24/15 </a:t>
            </a:r>
            <a:r>
              <a:rPr lang="en-US" sz="3100" dirty="0" smtClean="0"/>
              <a:t>: </a:t>
            </a:r>
          </a:p>
          <a:p>
            <a:pPr lvl="1"/>
            <a:r>
              <a:rPr lang="en-US" sz="2900" b="1" dirty="0" smtClean="0"/>
              <a:t>42 MPs </a:t>
            </a:r>
            <a:r>
              <a:rPr lang="en-US" sz="2900" dirty="0" smtClean="0"/>
              <a:t>were in attendance included CRs, TDSPs and ERCOT’s Staff members  </a:t>
            </a:r>
          </a:p>
          <a:p>
            <a:endParaRPr lang="en-US" sz="3100" dirty="0" smtClean="0"/>
          </a:p>
          <a:p>
            <a:endParaRPr lang="en-US" sz="3100" dirty="0" smtClean="0"/>
          </a:p>
          <a:p>
            <a:r>
              <a:rPr lang="en-US" sz="3100" b="1" dirty="0" smtClean="0"/>
              <a:t>Workshop IV discussed</a:t>
            </a:r>
            <a:r>
              <a:rPr lang="en-US" sz="3100" dirty="0" smtClean="0"/>
              <a:t>:</a:t>
            </a:r>
          </a:p>
          <a:p>
            <a:pPr lvl="1"/>
            <a:r>
              <a:rPr lang="en-US" sz="2900" b="1" dirty="0" smtClean="0"/>
              <a:t>TDSPs’ </a:t>
            </a:r>
            <a:r>
              <a:rPr lang="en-US" sz="2900" b="1" dirty="0"/>
              <a:t>feedback </a:t>
            </a:r>
            <a:r>
              <a:rPr lang="en-US" sz="2900" b="1" dirty="0" smtClean="0"/>
              <a:t>concerning how threshold changes may impact </a:t>
            </a:r>
            <a:r>
              <a:rPr lang="en-US" sz="2900" b="1" dirty="0"/>
              <a:t>TDSP’s current and future 4CP application, billing systems and/or rate structure</a:t>
            </a:r>
            <a:r>
              <a:rPr lang="en-US" sz="2900" b="1" dirty="0" smtClean="0"/>
              <a:t> </a:t>
            </a:r>
            <a:r>
              <a:rPr lang="en-US" sz="2900" b="1" dirty="0"/>
              <a:t>IF IDR Threshold is </a:t>
            </a:r>
            <a:r>
              <a:rPr lang="en-US" sz="2900" b="1" dirty="0" smtClean="0"/>
              <a:t>raised</a:t>
            </a:r>
            <a:r>
              <a:rPr lang="en-US" sz="2900" dirty="0" smtClean="0"/>
              <a:t>.</a:t>
            </a:r>
          </a:p>
          <a:p>
            <a:pPr lvl="2"/>
            <a:r>
              <a:rPr lang="en-US" sz="2700" dirty="0" smtClean="0"/>
              <a:t>Overall the TDSPs were supportive of increasing the threshold to either 1MW or could go as high as 1.5MW, however,  either threshold change would be applied on a going forward basis.   </a:t>
            </a:r>
          </a:p>
          <a:p>
            <a:pPr lvl="2"/>
            <a:r>
              <a:rPr lang="en-US" sz="2700" dirty="0" smtClean="0"/>
              <a:t>TDSPs’ concerns were expressed of how mass </a:t>
            </a:r>
            <a:r>
              <a:rPr lang="en-US" sz="2700" dirty="0"/>
              <a:t>c</a:t>
            </a:r>
            <a:r>
              <a:rPr lang="en-US" sz="2700" dirty="0" smtClean="0"/>
              <a:t>hanges to their current IDR Required population may impact their current rate structure and their application of 4CP. </a:t>
            </a:r>
          </a:p>
          <a:p>
            <a:pPr lvl="2"/>
            <a:endParaRPr lang="en-US" sz="2700" dirty="0" smtClean="0"/>
          </a:p>
          <a:p>
            <a:pPr lvl="1"/>
            <a:r>
              <a:rPr lang="en-US" sz="2900" b="1" dirty="0" smtClean="0"/>
              <a:t>ERCOT’s concerns were expressed</a:t>
            </a:r>
            <a:r>
              <a:rPr lang="en-US" sz="2900" dirty="0" smtClean="0"/>
              <a:t>:</a:t>
            </a:r>
          </a:p>
          <a:p>
            <a:pPr lvl="2"/>
            <a:r>
              <a:rPr lang="en-US" sz="2700" dirty="0" smtClean="0"/>
              <a:t>Applying new threshold changes retroactively across current population of BUSIDRRQ ESI IDs would have a Load Forecasting impact that would require a new profile assignment in order to maintain forecasting integrity, </a:t>
            </a:r>
          </a:p>
          <a:p>
            <a:pPr lvl="2"/>
            <a:r>
              <a:rPr lang="en-US" sz="2700" dirty="0" smtClean="0"/>
              <a:t>There could be negative impacts to Demand Response and DR products currently available to AMS ESI IDs and;</a:t>
            </a:r>
          </a:p>
          <a:p>
            <a:pPr lvl="2"/>
            <a:r>
              <a:rPr lang="en-US" sz="2700" dirty="0" smtClean="0"/>
              <a:t>Possible negative impacts created if </a:t>
            </a:r>
            <a:r>
              <a:rPr lang="en-US" sz="2700" dirty="0"/>
              <a:t>large volumes of ESI IDs </a:t>
            </a:r>
            <a:r>
              <a:rPr lang="en-US" sz="2700" dirty="0" smtClean="0"/>
              <a:t>are transitioned </a:t>
            </a:r>
            <a:r>
              <a:rPr lang="en-US" sz="2700" dirty="0"/>
              <a:t>from </a:t>
            </a:r>
            <a:r>
              <a:rPr lang="en-US" sz="2700" dirty="0" smtClean="0"/>
              <a:t>current 4CP designations.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3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689" y="5791200"/>
            <a:ext cx="6512511" cy="685800"/>
          </a:xfrm>
        </p:spPr>
        <p:txBody>
          <a:bodyPr/>
          <a:lstStyle/>
          <a:p>
            <a:r>
              <a:rPr lang="en-US" sz="2800" dirty="0" smtClean="0"/>
              <a:t>02.24.15 </a:t>
            </a:r>
            <a:br>
              <a:rPr lang="en-US" sz="2800" dirty="0" smtClean="0"/>
            </a:br>
            <a:r>
              <a:rPr lang="en-US" sz="2800" dirty="0" smtClean="0"/>
              <a:t>WebEx Only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87630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/>
              <a:t>Question</a:t>
            </a:r>
            <a:r>
              <a:rPr lang="en-US" sz="3100" dirty="0"/>
              <a:t>:  IF Threshold is raised do Market Participants and ERCOT have a preferred threshold limit?</a:t>
            </a:r>
          </a:p>
          <a:p>
            <a:r>
              <a:rPr lang="en-US" sz="3100" b="1" dirty="0"/>
              <a:t>Question</a:t>
            </a:r>
            <a:r>
              <a:rPr lang="en-US" sz="3100" dirty="0"/>
              <a:t>:  IF Threshold is raised should the threshold change apply to IDR meters on a going forward basis following necessary protocol(s)/guide(s) language </a:t>
            </a:r>
            <a:r>
              <a:rPr lang="en-US" sz="3100" dirty="0" smtClean="0"/>
              <a:t>final approval</a:t>
            </a:r>
            <a:r>
              <a:rPr lang="en-US" sz="3100" dirty="0"/>
              <a:t>? </a:t>
            </a:r>
          </a:p>
          <a:p>
            <a:endParaRPr lang="en-US" sz="3100" dirty="0" smtClean="0"/>
          </a:p>
          <a:p>
            <a:r>
              <a:rPr lang="en-US" sz="3100" b="1" dirty="0" smtClean="0"/>
              <a:t>Based upon Workshop IV’s Market discussions, we have come to the following: </a:t>
            </a:r>
          </a:p>
          <a:p>
            <a:pPr lvl="1"/>
            <a:r>
              <a:rPr lang="en-US" sz="2900" b="1" dirty="0" smtClean="0"/>
              <a:t>Conclusion</a:t>
            </a:r>
            <a:r>
              <a:rPr lang="en-US" sz="2900" dirty="0" smtClean="0"/>
              <a:t>:  </a:t>
            </a:r>
          </a:p>
          <a:p>
            <a:pPr lvl="2"/>
            <a:r>
              <a:rPr lang="en-US" sz="2700" dirty="0" smtClean="0"/>
              <a:t>Raise the IDR Meter Protocol Requirement Threshold from 700 kW to 1.5MW* </a:t>
            </a:r>
          </a:p>
          <a:p>
            <a:pPr lvl="3"/>
            <a:r>
              <a:rPr lang="en-US" sz="2500" b="1" dirty="0" smtClean="0"/>
              <a:t>Note</a:t>
            </a:r>
            <a:r>
              <a:rPr lang="en-US" sz="2500" dirty="0" smtClean="0"/>
              <a:t>:  Oncor and CenterPoint Energy </a:t>
            </a:r>
            <a:r>
              <a:rPr lang="en-US" sz="2500" dirty="0" smtClean="0"/>
              <a:t>verified company’s </a:t>
            </a:r>
            <a:r>
              <a:rPr lang="en-US" sz="2500" dirty="0" smtClean="0"/>
              <a:t>position on 1.5MW </a:t>
            </a:r>
            <a:r>
              <a:rPr lang="en-US" sz="2500" dirty="0" smtClean="0"/>
              <a:t>limit were both neutral positions.  </a:t>
            </a:r>
            <a:endParaRPr lang="en-US" sz="2500" dirty="0" smtClean="0"/>
          </a:p>
          <a:p>
            <a:pPr lvl="2"/>
            <a:r>
              <a:rPr lang="en-US" sz="2700" dirty="0" smtClean="0"/>
              <a:t>New Threshold limit would be applied to qualifying ESI IDs that meet the new threshold on a going-forward basis.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7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689" y="5791200"/>
            <a:ext cx="6512511" cy="685800"/>
          </a:xfrm>
        </p:spPr>
        <p:txBody>
          <a:bodyPr/>
          <a:lstStyle/>
          <a:p>
            <a:r>
              <a:rPr lang="en-US" sz="2800" dirty="0" smtClean="0"/>
              <a:t>02.24.15 </a:t>
            </a:r>
            <a:br>
              <a:rPr lang="en-US" sz="2800" dirty="0" smtClean="0"/>
            </a:br>
            <a:r>
              <a:rPr lang="en-US" sz="2800" dirty="0" smtClean="0"/>
              <a:t>WebEx Only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52400"/>
            <a:ext cx="8763000" cy="5638800"/>
          </a:xfrm>
        </p:spPr>
        <p:txBody>
          <a:bodyPr>
            <a:normAutofit fontScale="70000" lnSpcReduction="20000"/>
          </a:bodyPr>
          <a:lstStyle/>
          <a:p>
            <a:endParaRPr lang="en-US" sz="3100" b="1" dirty="0" smtClean="0">
              <a:solidFill>
                <a:srgbClr val="C00000"/>
              </a:solidFill>
            </a:endParaRPr>
          </a:p>
          <a:p>
            <a:r>
              <a:rPr lang="en-US" sz="3100" b="1" dirty="0" smtClean="0">
                <a:solidFill>
                  <a:srgbClr val="C00000"/>
                </a:solidFill>
              </a:rPr>
              <a:t>Workshop IV Action Items</a:t>
            </a:r>
            <a:r>
              <a:rPr lang="en-US" sz="3100" dirty="0" smtClean="0"/>
              <a:t>:   </a:t>
            </a:r>
          </a:p>
          <a:p>
            <a:pPr lvl="1"/>
            <a:r>
              <a:rPr lang="en-US" sz="2900" b="1" dirty="0" smtClean="0">
                <a:solidFill>
                  <a:srgbClr val="C00000"/>
                </a:solidFill>
              </a:rPr>
              <a:t>TDSPs</a:t>
            </a:r>
            <a:r>
              <a:rPr lang="en-US" sz="2900" dirty="0" smtClean="0"/>
              <a:t>:  Chris Rowley (Oncor) volunteered to start the TDSP(s) Matrix to memorialize each TDSP’s process of:</a:t>
            </a:r>
          </a:p>
          <a:p>
            <a:pPr lvl="2"/>
            <a:r>
              <a:rPr lang="en-US" sz="2700" dirty="0" smtClean="0"/>
              <a:t>How new threshold would be applied to qualifying ESI IDs? </a:t>
            </a:r>
          </a:p>
          <a:p>
            <a:pPr lvl="2"/>
            <a:r>
              <a:rPr lang="en-US" sz="2700" dirty="0" smtClean="0"/>
              <a:t>Will existing ESI IDs currently BUSIDRRQ profiles be grandfathered in? </a:t>
            </a:r>
          </a:p>
          <a:p>
            <a:pPr lvl="2"/>
            <a:r>
              <a:rPr lang="en-US" sz="2700" dirty="0" smtClean="0"/>
              <a:t>How would Customer(s) requesting IDR removal that </a:t>
            </a:r>
            <a:r>
              <a:rPr lang="en-US" sz="2700" dirty="0"/>
              <a:t>no longer </a:t>
            </a:r>
            <a:r>
              <a:rPr lang="en-US" sz="2700" dirty="0" smtClean="0"/>
              <a:t>qualify under new threshold limits be </a:t>
            </a:r>
            <a:r>
              <a:rPr lang="en-US" sz="2700" dirty="0"/>
              <a:t>processed</a:t>
            </a:r>
            <a:r>
              <a:rPr lang="en-US" sz="2700" dirty="0" smtClean="0"/>
              <a:t>?</a:t>
            </a:r>
          </a:p>
          <a:p>
            <a:pPr lvl="2"/>
            <a:r>
              <a:rPr lang="en-US" sz="2700" dirty="0" smtClean="0"/>
              <a:t>At what point would or does 4CP apply? </a:t>
            </a:r>
          </a:p>
          <a:p>
            <a:pPr lvl="2"/>
            <a:endParaRPr lang="en-US" sz="2700" dirty="0"/>
          </a:p>
          <a:p>
            <a:pPr lvl="1"/>
            <a:r>
              <a:rPr lang="en-US" sz="2900" b="1" dirty="0" smtClean="0">
                <a:solidFill>
                  <a:srgbClr val="C00000"/>
                </a:solidFill>
              </a:rPr>
              <a:t>ERCOT and K. Scott</a:t>
            </a:r>
            <a:r>
              <a:rPr lang="en-US" sz="2900" dirty="0" smtClean="0"/>
              <a:t>:  Identify ERCOT Nodal Protocols and/or Market Guides where language will need to be modified to bring forward to Workshop V for Market Participant’s  reviews, discussions and consensus.  </a:t>
            </a:r>
            <a:r>
              <a:rPr lang="en-US" sz="2900" b="1" dirty="0" smtClean="0"/>
              <a:t>Work in Progress</a:t>
            </a:r>
            <a:r>
              <a:rPr lang="en-US" sz="2900" dirty="0" smtClean="0"/>
              <a:t>. </a:t>
            </a:r>
            <a:endParaRPr lang="en-US" sz="2900" dirty="0" smtClean="0"/>
          </a:p>
          <a:p>
            <a:pPr marL="365760" lvl="1" indent="0">
              <a:buNone/>
            </a:pPr>
            <a:endParaRPr lang="en-US" sz="2900" dirty="0" smtClean="0"/>
          </a:p>
          <a:p>
            <a:pPr lvl="1"/>
            <a:r>
              <a:rPr lang="en-US" sz="3000" b="1" dirty="0" smtClean="0">
                <a:solidFill>
                  <a:srgbClr val="C00000"/>
                </a:solidFill>
              </a:rPr>
              <a:t>K</a:t>
            </a:r>
            <a:r>
              <a:rPr lang="en-US" sz="3000" b="1" dirty="0">
                <a:solidFill>
                  <a:srgbClr val="C00000"/>
                </a:solidFill>
              </a:rPr>
              <a:t>. Scott</a:t>
            </a:r>
            <a:r>
              <a:rPr lang="en-US" sz="3000" dirty="0"/>
              <a:t>:  </a:t>
            </a:r>
            <a:r>
              <a:rPr lang="en-US" sz="3000" dirty="0" smtClean="0"/>
              <a:t>Scheduled </a:t>
            </a:r>
            <a:r>
              <a:rPr lang="en-US" sz="3000" dirty="0"/>
              <a:t>IDR Meter Protocol Requirement Threshold Workshop </a:t>
            </a:r>
            <a:r>
              <a:rPr lang="en-US" sz="3000" dirty="0" smtClean="0"/>
              <a:t>V on May 5, 2015 at 1:30 PM following RMS meeting.  </a:t>
            </a:r>
            <a:endParaRPr lang="en-US" sz="3000" dirty="0"/>
          </a:p>
          <a:p>
            <a:pPr lvl="2"/>
            <a:r>
              <a:rPr lang="en-US" sz="2300" dirty="0">
                <a:hlinkClick r:id="rId2"/>
              </a:rPr>
              <a:t>http://</a:t>
            </a:r>
            <a:r>
              <a:rPr lang="en-US" sz="2300" dirty="0" smtClean="0">
                <a:hlinkClick r:id="rId2"/>
              </a:rPr>
              <a:t>www.ercot.com/calendar/2015/5/5/59434-COPS-RMS-WORKSHOPS</a:t>
            </a:r>
            <a:endParaRPr lang="en-US" sz="2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9B5F8-15F9-4B42-A359-1054D27525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648200"/>
            <a:ext cx="6512511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881" y="731838"/>
            <a:ext cx="3475037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492875"/>
            <a:ext cx="1828800" cy="365125"/>
          </a:xfrm>
        </p:spPr>
        <p:txBody>
          <a:bodyPr/>
          <a:lstStyle/>
          <a:p>
            <a:fld id="{0DF9B5F8-15F9-4B42-A359-1054D27525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9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528</TotalTime>
  <Words>465</Words>
  <Application>Microsoft Office PowerPoint</Application>
  <PresentationFormat>On-screen Show (4:3)</PresentationFormat>
  <Paragraphs>47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RMS/COPS Workshop IV Update:   IDR Meter Protocol Requirement Threshold</vt:lpstr>
      <vt:lpstr>02.24.15  WebEx Only</vt:lpstr>
      <vt:lpstr>02.24.15  WebEx Only</vt:lpstr>
      <vt:lpstr>02.24.15  WebEx Only</vt:lpstr>
      <vt:lpstr>Questions?</vt:lpstr>
    </vt:vector>
  </TitlesOfParts>
  <Company>CenterPoint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RMS/COPS Workshop I IDR Meter Protocol Requirement Threshold</dc:title>
  <dc:creator>Scott, Kathy D.</dc:creator>
  <cp:lastModifiedBy>Scott, Kathy D.</cp:lastModifiedBy>
  <cp:revision>58</cp:revision>
  <dcterms:created xsi:type="dcterms:W3CDTF">2014-10-24T21:12:16Z</dcterms:created>
  <dcterms:modified xsi:type="dcterms:W3CDTF">2015-04-10T17:19:41Z</dcterms:modified>
</cp:coreProperties>
</file>