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04" r:id="rId1"/>
  </p:sldMasterIdLst>
  <p:notesMasterIdLst>
    <p:notesMasterId r:id="rId7"/>
  </p:notesMasterIdLst>
  <p:sldIdLst>
    <p:sldId id="334" r:id="rId2"/>
    <p:sldId id="319" r:id="rId3"/>
    <p:sldId id="326" r:id="rId4"/>
    <p:sldId id="343" r:id="rId5"/>
    <p:sldId id="33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DBBC9"/>
    <a:srgbClr val="8097C6"/>
    <a:srgbClr val="0E78EC"/>
    <a:srgbClr val="0970E1"/>
    <a:srgbClr val="277CD9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412" autoAdjust="0"/>
    <p:restoredTop sz="94660"/>
  </p:normalViewPr>
  <p:slideViewPr>
    <p:cSldViewPr>
      <p:cViewPr>
        <p:scale>
          <a:sx n="66" d="100"/>
          <a:sy n="66" d="100"/>
        </p:scale>
        <p:origin x="-6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C9A7B10-9654-4B02-B124-A76940759932}" type="doc">
      <dgm:prSet loTypeId="urn:microsoft.com/office/officeart/2005/8/layout/vList5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43AD1C6B-DAE2-44F1-85FF-E5384026AD0E}">
      <dgm:prSet phldrT="[Text]"/>
      <dgm:spPr/>
      <dgm:t>
        <a:bodyPr/>
        <a:lstStyle/>
        <a:p>
          <a:r>
            <a:rPr lang="en-US" dirty="0" smtClean="0"/>
            <a:t>Move</a:t>
          </a:r>
          <a:r>
            <a:rPr lang="en-US" baseline="0" dirty="0" smtClean="0"/>
            <a:t> SMT to ERCOT</a:t>
          </a:r>
          <a:endParaRPr lang="en-US" dirty="0"/>
        </a:p>
      </dgm:t>
    </dgm:pt>
    <dgm:pt modelId="{D3B5B9BB-8F84-4422-B0DC-1564960372FD}" type="parTrans" cxnId="{6140843E-9AA9-4AD8-9C06-EA780C10B899}">
      <dgm:prSet/>
      <dgm:spPr/>
      <dgm:t>
        <a:bodyPr/>
        <a:lstStyle/>
        <a:p>
          <a:endParaRPr lang="en-US"/>
        </a:p>
      </dgm:t>
    </dgm:pt>
    <dgm:pt modelId="{7E75B7D2-1B22-48BA-A3C4-9D8F132B7436}" type="sibTrans" cxnId="{6140843E-9AA9-4AD8-9C06-EA780C10B899}">
      <dgm:prSet/>
      <dgm:spPr/>
      <dgm:t>
        <a:bodyPr/>
        <a:lstStyle/>
        <a:p>
          <a:endParaRPr lang="en-US"/>
        </a:p>
      </dgm:t>
    </dgm:pt>
    <dgm:pt modelId="{E7612316-F6F2-47DC-B08F-2F157E5B3149}">
      <dgm:prSet phldrT="[Text]"/>
      <dgm:spPr/>
      <dgm:t>
        <a:bodyPr/>
        <a:lstStyle/>
        <a:p>
          <a:r>
            <a:rPr lang="en-US" dirty="0" smtClean="0"/>
            <a:t>Increase data consistency.</a:t>
          </a:r>
          <a:endParaRPr lang="en-US" dirty="0"/>
        </a:p>
      </dgm:t>
    </dgm:pt>
    <dgm:pt modelId="{F47C68CB-7CE1-43B1-A569-09F9C36D255E}" type="parTrans" cxnId="{24638990-D2CD-4DDA-9DE1-4E8ADFEF5847}">
      <dgm:prSet/>
      <dgm:spPr/>
      <dgm:t>
        <a:bodyPr/>
        <a:lstStyle/>
        <a:p>
          <a:endParaRPr lang="en-US"/>
        </a:p>
      </dgm:t>
    </dgm:pt>
    <dgm:pt modelId="{6309CFF5-0B6B-47D8-B771-3BB3F58338C6}" type="sibTrans" cxnId="{24638990-D2CD-4DDA-9DE1-4E8ADFEF5847}">
      <dgm:prSet/>
      <dgm:spPr/>
      <dgm:t>
        <a:bodyPr/>
        <a:lstStyle/>
        <a:p>
          <a:endParaRPr lang="en-US"/>
        </a:p>
      </dgm:t>
    </dgm:pt>
    <dgm:pt modelId="{3F633209-6D28-431E-B075-5A9E4EEE1E50}">
      <dgm:prSet phldrT="[Text]"/>
      <dgm:spPr/>
      <dgm:t>
        <a:bodyPr/>
        <a:lstStyle/>
        <a:p>
          <a:r>
            <a:rPr lang="en-US" dirty="0" smtClean="0"/>
            <a:t>Count customers using data</a:t>
          </a:r>
          <a:endParaRPr lang="en-US" dirty="0"/>
        </a:p>
      </dgm:t>
    </dgm:pt>
    <dgm:pt modelId="{2F310E84-405F-486C-9B13-F12DDAF2D350}" type="parTrans" cxnId="{C84E6B13-CC00-475D-A2CA-31E806AE903A}">
      <dgm:prSet/>
      <dgm:spPr/>
      <dgm:t>
        <a:bodyPr/>
        <a:lstStyle/>
        <a:p>
          <a:endParaRPr lang="en-US"/>
        </a:p>
      </dgm:t>
    </dgm:pt>
    <dgm:pt modelId="{610B2039-E6FD-499C-8E80-ABE32DA9B81A}" type="sibTrans" cxnId="{C84E6B13-CC00-475D-A2CA-31E806AE903A}">
      <dgm:prSet/>
      <dgm:spPr/>
      <dgm:t>
        <a:bodyPr/>
        <a:lstStyle/>
        <a:p>
          <a:endParaRPr lang="en-US"/>
        </a:p>
      </dgm:t>
    </dgm:pt>
    <dgm:pt modelId="{B46C613D-D64B-43EF-9E99-2C019D0631B8}">
      <dgm:prSet phldrT="[Text]"/>
      <dgm:spPr/>
      <dgm:t>
        <a:bodyPr/>
        <a:lstStyle/>
        <a:p>
          <a:r>
            <a:rPr lang="en-US" dirty="0" smtClean="0"/>
            <a:t>No one can say with any certainty how many customers use their data.</a:t>
          </a:r>
          <a:endParaRPr lang="en-US" dirty="0"/>
        </a:p>
      </dgm:t>
    </dgm:pt>
    <dgm:pt modelId="{00E03DAB-3FDD-4A98-BED9-2F59C7168986}" type="parTrans" cxnId="{A7F5F472-F96C-4D99-99C1-1974F95C28C1}">
      <dgm:prSet/>
      <dgm:spPr/>
      <dgm:t>
        <a:bodyPr/>
        <a:lstStyle/>
        <a:p>
          <a:endParaRPr lang="en-US"/>
        </a:p>
      </dgm:t>
    </dgm:pt>
    <dgm:pt modelId="{AE390412-345B-4BFA-B6BB-3BBAFD58C80F}" type="sibTrans" cxnId="{A7F5F472-F96C-4D99-99C1-1974F95C28C1}">
      <dgm:prSet/>
      <dgm:spPr/>
      <dgm:t>
        <a:bodyPr/>
        <a:lstStyle/>
        <a:p>
          <a:endParaRPr lang="en-US"/>
        </a:p>
      </dgm:t>
    </dgm:pt>
    <dgm:pt modelId="{D52D7D30-FCDE-4D54-B273-A69014182226}">
      <dgm:prSet phldrT="[Text]"/>
      <dgm:spPr/>
      <dgm:t>
        <a:bodyPr/>
        <a:lstStyle/>
        <a:p>
          <a:r>
            <a:rPr lang="en-US" dirty="0" smtClean="0"/>
            <a:t>ERCOT gathers data on time-of-use and peak rebate, but not pre-pay, usage alerts, etc.</a:t>
          </a:r>
          <a:endParaRPr lang="en-US" dirty="0"/>
        </a:p>
      </dgm:t>
    </dgm:pt>
    <dgm:pt modelId="{9DF14AAF-D22B-4E15-A2F2-415A0C448B81}" type="parTrans" cxnId="{71DBC523-E919-403A-95A5-60A4982074C9}">
      <dgm:prSet/>
      <dgm:spPr/>
      <dgm:t>
        <a:bodyPr/>
        <a:lstStyle/>
        <a:p>
          <a:endParaRPr lang="en-US"/>
        </a:p>
      </dgm:t>
    </dgm:pt>
    <dgm:pt modelId="{B610D849-AABF-4CED-890A-DD9124C7C688}" type="sibTrans" cxnId="{71DBC523-E919-403A-95A5-60A4982074C9}">
      <dgm:prSet/>
      <dgm:spPr/>
      <dgm:t>
        <a:bodyPr/>
        <a:lstStyle/>
        <a:p>
          <a:endParaRPr lang="en-US"/>
        </a:p>
      </dgm:t>
    </dgm:pt>
    <dgm:pt modelId="{A0675982-2E66-45EB-B643-E3E8ED90473E}">
      <dgm:prSet phldrT="[Text]"/>
      <dgm:spPr/>
      <dgm:t>
        <a:bodyPr/>
        <a:lstStyle/>
        <a:p>
          <a:r>
            <a:rPr lang="en-US" dirty="0" smtClean="0"/>
            <a:t>Use smart meters to verify savings</a:t>
          </a:r>
          <a:endParaRPr lang="en-US" dirty="0"/>
        </a:p>
      </dgm:t>
    </dgm:pt>
    <dgm:pt modelId="{F0CD85B4-E0F4-4D6A-8566-7C7397620419}" type="parTrans" cxnId="{EB811542-72DB-4211-A343-6FF081E68E07}">
      <dgm:prSet/>
      <dgm:spPr/>
      <dgm:t>
        <a:bodyPr/>
        <a:lstStyle/>
        <a:p>
          <a:endParaRPr lang="en-US"/>
        </a:p>
      </dgm:t>
    </dgm:pt>
    <dgm:pt modelId="{B772C523-52B7-42CD-8957-9DC85EB5BA7F}" type="sibTrans" cxnId="{EB811542-72DB-4211-A343-6FF081E68E07}">
      <dgm:prSet/>
      <dgm:spPr/>
      <dgm:t>
        <a:bodyPr/>
        <a:lstStyle/>
        <a:p>
          <a:endParaRPr lang="en-US"/>
        </a:p>
      </dgm:t>
    </dgm:pt>
    <dgm:pt modelId="{103A42A6-776A-4172-80CE-820242C3676F}">
      <dgm:prSet phldrT="[Text]"/>
      <dgm:spPr/>
      <dgm:t>
        <a:bodyPr/>
        <a:lstStyle/>
        <a:p>
          <a:r>
            <a:rPr lang="en-US" dirty="0" smtClean="0"/>
            <a:t>Efficiency from competitive services could contribute to Texas’ compliance with air quality standards.</a:t>
          </a:r>
          <a:endParaRPr lang="en-US" dirty="0"/>
        </a:p>
      </dgm:t>
    </dgm:pt>
    <dgm:pt modelId="{CFBBC72A-A75F-49EE-B533-A014865AEF8D}" type="parTrans" cxnId="{94847A0F-9F40-4A1D-B5DA-B4004C93EBB0}">
      <dgm:prSet/>
      <dgm:spPr/>
      <dgm:t>
        <a:bodyPr/>
        <a:lstStyle/>
        <a:p>
          <a:endParaRPr lang="en-US"/>
        </a:p>
      </dgm:t>
    </dgm:pt>
    <dgm:pt modelId="{02F55FAB-C0C9-46E1-830B-F7C347DCED8A}" type="sibTrans" cxnId="{94847A0F-9F40-4A1D-B5DA-B4004C93EBB0}">
      <dgm:prSet/>
      <dgm:spPr/>
      <dgm:t>
        <a:bodyPr/>
        <a:lstStyle/>
        <a:p>
          <a:endParaRPr lang="en-US"/>
        </a:p>
      </dgm:t>
    </dgm:pt>
    <dgm:pt modelId="{B68C8781-59F8-433E-8F07-CAA0882D1653}">
      <dgm:prSet phldrT="[Text]"/>
      <dgm:spPr/>
      <dgm:t>
        <a:bodyPr/>
        <a:lstStyle/>
        <a:p>
          <a:r>
            <a:rPr lang="en-US" dirty="0" smtClean="0"/>
            <a:t>Verification is difficult, but meters help.</a:t>
          </a:r>
          <a:endParaRPr lang="en-US" dirty="0"/>
        </a:p>
      </dgm:t>
    </dgm:pt>
    <dgm:pt modelId="{6211010B-E9B2-4974-BC07-9C8067B6995E}" type="parTrans" cxnId="{881F30F1-DB6F-4DA9-9F37-D7B88EA6726E}">
      <dgm:prSet/>
      <dgm:spPr/>
      <dgm:t>
        <a:bodyPr/>
        <a:lstStyle/>
        <a:p>
          <a:endParaRPr lang="en-US"/>
        </a:p>
      </dgm:t>
    </dgm:pt>
    <dgm:pt modelId="{2AFB8F87-E564-4413-A783-40FC22D081C1}" type="sibTrans" cxnId="{881F30F1-DB6F-4DA9-9F37-D7B88EA6726E}">
      <dgm:prSet/>
      <dgm:spPr/>
      <dgm:t>
        <a:bodyPr/>
        <a:lstStyle/>
        <a:p>
          <a:endParaRPr lang="en-US"/>
        </a:p>
      </dgm:t>
    </dgm:pt>
    <dgm:pt modelId="{F5DC3135-1F24-449E-953A-63970FE52009}">
      <dgm:prSet phldrT="[Text]"/>
      <dgm:spPr/>
      <dgm:t>
        <a:bodyPr/>
        <a:lstStyle/>
        <a:p>
          <a:r>
            <a:rPr lang="en-US" dirty="0" smtClean="0"/>
            <a:t>Supported by REPs, TDUs, and third parties.</a:t>
          </a:r>
          <a:endParaRPr lang="en-US" dirty="0"/>
        </a:p>
      </dgm:t>
    </dgm:pt>
    <dgm:pt modelId="{D1E64E22-93C6-4270-A83E-3522C1271146}" type="parTrans" cxnId="{151A4E4C-768F-4A92-A432-9FB389F18388}">
      <dgm:prSet/>
      <dgm:spPr/>
      <dgm:t>
        <a:bodyPr/>
        <a:lstStyle/>
        <a:p>
          <a:endParaRPr lang="en-US"/>
        </a:p>
      </dgm:t>
    </dgm:pt>
    <dgm:pt modelId="{6BE14222-6073-4F08-A722-AEA669CC49EE}" type="sibTrans" cxnId="{151A4E4C-768F-4A92-A432-9FB389F18388}">
      <dgm:prSet/>
      <dgm:spPr/>
      <dgm:t>
        <a:bodyPr/>
        <a:lstStyle/>
        <a:p>
          <a:endParaRPr lang="en-US"/>
        </a:p>
      </dgm:t>
    </dgm:pt>
    <dgm:pt modelId="{D09E27CF-E0F6-4055-9323-F42DC64AC0C0}">
      <dgm:prSet phldrT="[Text]"/>
      <dgm:spPr/>
      <dgm:t>
        <a:bodyPr/>
        <a:lstStyle/>
        <a:p>
          <a:r>
            <a:rPr lang="en-US" dirty="0" smtClean="0"/>
            <a:t>Can be done in way that protects proprietary info.</a:t>
          </a:r>
          <a:endParaRPr lang="en-US" dirty="0"/>
        </a:p>
      </dgm:t>
    </dgm:pt>
    <dgm:pt modelId="{0EF3B51E-3E8C-47F4-AF60-5720CA568E50}" type="parTrans" cxnId="{AF7DECDD-D6AE-42C9-ACB0-7E1C135EC53E}">
      <dgm:prSet/>
      <dgm:spPr/>
      <dgm:t>
        <a:bodyPr/>
        <a:lstStyle/>
        <a:p>
          <a:endParaRPr lang="en-US"/>
        </a:p>
      </dgm:t>
    </dgm:pt>
    <dgm:pt modelId="{0AF97C46-EB2E-4909-9238-3C201159354A}" type="sibTrans" cxnId="{AF7DECDD-D6AE-42C9-ACB0-7E1C135EC53E}">
      <dgm:prSet/>
      <dgm:spPr/>
      <dgm:t>
        <a:bodyPr/>
        <a:lstStyle/>
        <a:p>
          <a:endParaRPr lang="en-US"/>
        </a:p>
      </dgm:t>
    </dgm:pt>
    <dgm:pt modelId="{5ACADACB-92DB-431C-BF3F-D05C30D590F4}">
      <dgm:prSet phldrT="[Text]"/>
      <dgm:spPr/>
      <dgm:t>
        <a:bodyPr/>
        <a:lstStyle/>
        <a:p>
          <a:r>
            <a:rPr lang="en-US" dirty="0" smtClean="0"/>
            <a:t>Key questions about third party access and direct customer access remain.</a:t>
          </a:r>
          <a:endParaRPr lang="en-US" dirty="0"/>
        </a:p>
      </dgm:t>
    </dgm:pt>
    <dgm:pt modelId="{D1A2A57C-44E4-400D-A834-2190802C1445}" type="parTrans" cxnId="{148720CF-51D9-48EE-8566-C42F5989810C}">
      <dgm:prSet/>
      <dgm:spPr/>
    </dgm:pt>
    <dgm:pt modelId="{13F14BFF-9876-412C-8B09-FB2C37EEBC72}" type="sibTrans" cxnId="{148720CF-51D9-48EE-8566-C42F5989810C}">
      <dgm:prSet/>
      <dgm:spPr/>
    </dgm:pt>
    <dgm:pt modelId="{3729F47A-73C4-4C40-A69D-C56C114FD41B}" type="pres">
      <dgm:prSet presAssocID="{7C9A7B10-9654-4B02-B124-A7694075993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1C3BDFC-32B2-4A31-AB10-5A07DAE9B3C4}" type="pres">
      <dgm:prSet presAssocID="{43AD1C6B-DAE2-44F1-85FF-E5384026AD0E}" presName="linNode" presStyleCnt="0"/>
      <dgm:spPr/>
    </dgm:pt>
    <dgm:pt modelId="{6AD37229-02DD-48AA-A91F-38DC1B9701F0}" type="pres">
      <dgm:prSet presAssocID="{43AD1C6B-DAE2-44F1-85FF-E5384026AD0E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4058E3-1F4E-4772-8AE2-24D44C7B9DCD}" type="pres">
      <dgm:prSet presAssocID="{43AD1C6B-DAE2-44F1-85FF-E5384026AD0E}" presName="descendantText" presStyleLbl="alignAccFollowNode1" presStyleIdx="0" presStyleCnt="3" custScaleY="12357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BC5D44-C345-4DA1-91DC-8544200B4093}" type="pres">
      <dgm:prSet presAssocID="{7E75B7D2-1B22-48BA-A3C4-9D8F132B7436}" presName="sp" presStyleCnt="0"/>
      <dgm:spPr/>
    </dgm:pt>
    <dgm:pt modelId="{43FA75F7-C636-4CD9-B731-974B23B36174}" type="pres">
      <dgm:prSet presAssocID="{3F633209-6D28-431E-B075-5A9E4EEE1E50}" presName="linNode" presStyleCnt="0"/>
      <dgm:spPr/>
    </dgm:pt>
    <dgm:pt modelId="{09C44234-0A38-4D39-8508-3FD4B0453C4C}" type="pres">
      <dgm:prSet presAssocID="{3F633209-6D28-431E-B075-5A9E4EEE1E50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AD966E-19A5-46CE-A6BD-C184812A70B1}" type="pres">
      <dgm:prSet presAssocID="{3F633209-6D28-431E-B075-5A9E4EEE1E50}" presName="descendantText" presStyleLbl="alignAccFollowNode1" presStyleIdx="1" presStyleCnt="3" custScaleY="14936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B57E93-41D0-4819-ADB5-625A61CEF357}" type="pres">
      <dgm:prSet presAssocID="{610B2039-E6FD-499C-8E80-ABE32DA9B81A}" presName="sp" presStyleCnt="0"/>
      <dgm:spPr/>
    </dgm:pt>
    <dgm:pt modelId="{90FC054D-1636-48FF-B916-50516067DFDD}" type="pres">
      <dgm:prSet presAssocID="{A0675982-2E66-45EB-B643-E3E8ED90473E}" presName="linNode" presStyleCnt="0"/>
      <dgm:spPr/>
    </dgm:pt>
    <dgm:pt modelId="{14975A8F-52C2-4616-9B30-63A1DD50F526}" type="pres">
      <dgm:prSet presAssocID="{A0675982-2E66-45EB-B643-E3E8ED90473E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1443F8-E366-4CC8-B70D-75BA4084FDAE}" type="pres">
      <dgm:prSet presAssocID="{A0675982-2E66-45EB-B643-E3E8ED90473E}" presName="descendantText" presStyleLbl="alignAccFollowNode1" presStyleIdx="2" presStyleCnt="3" custScaleY="11226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1DBC523-E919-403A-95A5-60A4982074C9}" srcId="{3F633209-6D28-431E-B075-5A9E4EEE1E50}" destId="{D52D7D30-FCDE-4D54-B273-A69014182226}" srcOrd="1" destOrd="0" parTransId="{9DF14AAF-D22B-4E15-A2F2-415A0C448B81}" sibTransId="{B610D849-AABF-4CED-890A-DD9124C7C688}"/>
    <dgm:cxn modelId="{A7F5F472-F96C-4D99-99C1-1974F95C28C1}" srcId="{3F633209-6D28-431E-B075-5A9E4EEE1E50}" destId="{B46C613D-D64B-43EF-9E99-2C019D0631B8}" srcOrd="0" destOrd="0" parTransId="{00E03DAB-3FDD-4A98-BED9-2F59C7168986}" sibTransId="{AE390412-345B-4BFA-B6BB-3BBAFD58C80F}"/>
    <dgm:cxn modelId="{1E1BDEE9-FF07-432E-A1DA-A12DE3D68BE5}" type="presOf" srcId="{5ACADACB-92DB-431C-BF3F-D05C30D590F4}" destId="{E14058E3-1F4E-4772-8AE2-24D44C7B9DCD}" srcOrd="0" destOrd="2" presId="urn:microsoft.com/office/officeart/2005/8/layout/vList5"/>
    <dgm:cxn modelId="{148720CF-51D9-48EE-8566-C42F5989810C}" srcId="{43AD1C6B-DAE2-44F1-85FF-E5384026AD0E}" destId="{5ACADACB-92DB-431C-BF3F-D05C30D590F4}" srcOrd="2" destOrd="0" parTransId="{D1A2A57C-44E4-400D-A834-2190802C1445}" sibTransId="{13F14BFF-9876-412C-8B09-FB2C37EEBC72}"/>
    <dgm:cxn modelId="{354B8104-ACFB-411A-94E5-FDEA7D260F4D}" type="presOf" srcId="{B68C8781-59F8-433E-8F07-CAA0882D1653}" destId="{501443F8-E366-4CC8-B70D-75BA4084FDAE}" srcOrd="0" destOrd="1" presId="urn:microsoft.com/office/officeart/2005/8/layout/vList5"/>
    <dgm:cxn modelId="{A4C90F75-6AFD-457F-947C-7DCE3F23EAC7}" type="presOf" srcId="{A0675982-2E66-45EB-B643-E3E8ED90473E}" destId="{14975A8F-52C2-4616-9B30-63A1DD50F526}" srcOrd="0" destOrd="0" presId="urn:microsoft.com/office/officeart/2005/8/layout/vList5"/>
    <dgm:cxn modelId="{6140843E-9AA9-4AD8-9C06-EA780C10B899}" srcId="{7C9A7B10-9654-4B02-B124-A76940759932}" destId="{43AD1C6B-DAE2-44F1-85FF-E5384026AD0E}" srcOrd="0" destOrd="0" parTransId="{D3B5B9BB-8F84-4422-B0DC-1564960372FD}" sibTransId="{7E75B7D2-1B22-48BA-A3C4-9D8F132B7436}"/>
    <dgm:cxn modelId="{AF7DECDD-D6AE-42C9-ACB0-7E1C135EC53E}" srcId="{3F633209-6D28-431E-B075-5A9E4EEE1E50}" destId="{D09E27CF-E0F6-4055-9323-F42DC64AC0C0}" srcOrd="2" destOrd="0" parTransId="{0EF3B51E-3E8C-47F4-AF60-5720CA568E50}" sibTransId="{0AF97C46-EB2E-4909-9238-3C201159354A}"/>
    <dgm:cxn modelId="{8AC66E1A-5E20-47CB-A26A-E5E0929A656B}" type="presOf" srcId="{D09E27CF-E0F6-4055-9323-F42DC64AC0C0}" destId="{F1AD966E-19A5-46CE-A6BD-C184812A70B1}" srcOrd="0" destOrd="2" presId="urn:microsoft.com/office/officeart/2005/8/layout/vList5"/>
    <dgm:cxn modelId="{A426420D-B53C-48FB-9119-6A0053040EA1}" type="presOf" srcId="{43AD1C6B-DAE2-44F1-85FF-E5384026AD0E}" destId="{6AD37229-02DD-48AA-A91F-38DC1B9701F0}" srcOrd="0" destOrd="0" presId="urn:microsoft.com/office/officeart/2005/8/layout/vList5"/>
    <dgm:cxn modelId="{E9E2205A-B970-433F-BB8E-A46EDD2FA2D2}" type="presOf" srcId="{103A42A6-776A-4172-80CE-820242C3676F}" destId="{501443F8-E366-4CC8-B70D-75BA4084FDAE}" srcOrd="0" destOrd="0" presId="urn:microsoft.com/office/officeart/2005/8/layout/vList5"/>
    <dgm:cxn modelId="{93907B54-6921-463F-BC25-5950509B7880}" type="presOf" srcId="{7C9A7B10-9654-4B02-B124-A76940759932}" destId="{3729F47A-73C4-4C40-A69D-C56C114FD41B}" srcOrd="0" destOrd="0" presId="urn:microsoft.com/office/officeart/2005/8/layout/vList5"/>
    <dgm:cxn modelId="{7920FA43-A53C-47C3-83FA-42C9FB7FC1AB}" type="presOf" srcId="{3F633209-6D28-431E-B075-5A9E4EEE1E50}" destId="{09C44234-0A38-4D39-8508-3FD4B0453C4C}" srcOrd="0" destOrd="0" presId="urn:microsoft.com/office/officeart/2005/8/layout/vList5"/>
    <dgm:cxn modelId="{94847A0F-9F40-4A1D-B5DA-B4004C93EBB0}" srcId="{A0675982-2E66-45EB-B643-E3E8ED90473E}" destId="{103A42A6-776A-4172-80CE-820242C3676F}" srcOrd="0" destOrd="0" parTransId="{CFBBC72A-A75F-49EE-B533-A014865AEF8D}" sibTransId="{02F55FAB-C0C9-46E1-830B-F7C347DCED8A}"/>
    <dgm:cxn modelId="{24638990-D2CD-4DDA-9DE1-4E8ADFEF5847}" srcId="{43AD1C6B-DAE2-44F1-85FF-E5384026AD0E}" destId="{E7612316-F6F2-47DC-B08F-2F157E5B3149}" srcOrd="0" destOrd="0" parTransId="{F47C68CB-7CE1-43B1-A569-09F9C36D255E}" sibTransId="{6309CFF5-0B6B-47D8-B771-3BB3F58338C6}"/>
    <dgm:cxn modelId="{433FC185-AFC3-48E6-AF57-E86F1E1305B3}" type="presOf" srcId="{B46C613D-D64B-43EF-9E99-2C019D0631B8}" destId="{F1AD966E-19A5-46CE-A6BD-C184812A70B1}" srcOrd="0" destOrd="0" presId="urn:microsoft.com/office/officeart/2005/8/layout/vList5"/>
    <dgm:cxn modelId="{C84E6B13-CC00-475D-A2CA-31E806AE903A}" srcId="{7C9A7B10-9654-4B02-B124-A76940759932}" destId="{3F633209-6D28-431E-B075-5A9E4EEE1E50}" srcOrd="1" destOrd="0" parTransId="{2F310E84-405F-486C-9B13-F12DDAF2D350}" sibTransId="{610B2039-E6FD-499C-8E80-ABE32DA9B81A}"/>
    <dgm:cxn modelId="{151A4E4C-768F-4A92-A432-9FB389F18388}" srcId="{43AD1C6B-DAE2-44F1-85FF-E5384026AD0E}" destId="{F5DC3135-1F24-449E-953A-63970FE52009}" srcOrd="1" destOrd="0" parTransId="{D1E64E22-93C6-4270-A83E-3522C1271146}" sibTransId="{6BE14222-6073-4F08-A722-AEA669CC49EE}"/>
    <dgm:cxn modelId="{0936245D-28FA-4DA5-A375-8849C3A3F634}" type="presOf" srcId="{F5DC3135-1F24-449E-953A-63970FE52009}" destId="{E14058E3-1F4E-4772-8AE2-24D44C7B9DCD}" srcOrd="0" destOrd="1" presId="urn:microsoft.com/office/officeart/2005/8/layout/vList5"/>
    <dgm:cxn modelId="{EB811542-72DB-4211-A343-6FF081E68E07}" srcId="{7C9A7B10-9654-4B02-B124-A76940759932}" destId="{A0675982-2E66-45EB-B643-E3E8ED90473E}" srcOrd="2" destOrd="0" parTransId="{F0CD85B4-E0F4-4D6A-8566-7C7397620419}" sibTransId="{B772C523-52B7-42CD-8957-9DC85EB5BA7F}"/>
    <dgm:cxn modelId="{71F3739E-510C-4769-8154-427258F92B22}" type="presOf" srcId="{D52D7D30-FCDE-4D54-B273-A69014182226}" destId="{F1AD966E-19A5-46CE-A6BD-C184812A70B1}" srcOrd="0" destOrd="1" presId="urn:microsoft.com/office/officeart/2005/8/layout/vList5"/>
    <dgm:cxn modelId="{98CDC2DD-7B11-47FB-8290-9A03C112E6BA}" type="presOf" srcId="{E7612316-F6F2-47DC-B08F-2F157E5B3149}" destId="{E14058E3-1F4E-4772-8AE2-24D44C7B9DCD}" srcOrd="0" destOrd="0" presId="urn:microsoft.com/office/officeart/2005/8/layout/vList5"/>
    <dgm:cxn modelId="{881F30F1-DB6F-4DA9-9F37-D7B88EA6726E}" srcId="{A0675982-2E66-45EB-B643-E3E8ED90473E}" destId="{B68C8781-59F8-433E-8F07-CAA0882D1653}" srcOrd="1" destOrd="0" parTransId="{6211010B-E9B2-4974-BC07-9C8067B6995E}" sibTransId="{2AFB8F87-E564-4413-A783-40FC22D081C1}"/>
    <dgm:cxn modelId="{379677F2-5483-410A-8B2C-CED07D23A63A}" type="presParOf" srcId="{3729F47A-73C4-4C40-A69D-C56C114FD41B}" destId="{11C3BDFC-32B2-4A31-AB10-5A07DAE9B3C4}" srcOrd="0" destOrd="0" presId="urn:microsoft.com/office/officeart/2005/8/layout/vList5"/>
    <dgm:cxn modelId="{7CBAF882-D64F-402A-AB84-749023860F31}" type="presParOf" srcId="{11C3BDFC-32B2-4A31-AB10-5A07DAE9B3C4}" destId="{6AD37229-02DD-48AA-A91F-38DC1B9701F0}" srcOrd="0" destOrd="0" presId="urn:microsoft.com/office/officeart/2005/8/layout/vList5"/>
    <dgm:cxn modelId="{590587E7-477C-435C-BCDF-A38742082BB8}" type="presParOf" srcId="{11C3BDFC-32B2-4A31-AB10-5A07DAE9B3C4}" destId="{E14058E3-1F4E-4772-8AE2-24D44C7B9DCD}" srcOrd="1" destOrd="0" presId="urn:microsoft.com/office/officeart/2005/8/layout/vList5"/>
    <dgm:cxn modelId="{5CBAEC0C-FCA4-401B-A640-CBDFCD4E7510}" type="presParOf" srcId="{3729F47A-73C4-4C40-A69D-C56C114FD41B}" destId="{C8BC5D44-C345-4DA1-91DC-8544200B4093}" srcOrd="1" destOrd="0" presId="urn:microsoft.com/office/officeart/2005/8/layout/vList5"/>
    <dgm:cxn modelId="{541D5E0E-116F-4452-8311-FED910F5057A}" type="presParOf" srcId="{3729F47A-73C4-4C40-A69D-C56C114FD41B}" destId="{43FA75F7-C636-4CD9-B731-974B23B36174}" srcOrd="2" destOrd="0" presId="urn:microsoft.com/office/officeart/2005/8/layout/vList5"/>
    <dgm:cxn modelId="{73474F9B-A023-4AD9-B660-420832D9C16C}" type="presParOf" srcId="{43FA75F7-C636-4CD9-B731-974B23B36174}" destId="{09C44234-0A38-4D39-8508-3FD4B0453C4C}" srcOrd="0" destOrd="0" presId="urn:microsoft.com/office/officeart/2005/8/layout/vList5"/>
    <dgm:cxn modelId="{DC1A2268-549C-47F9-BF82-C913DB17B3B0}" type="presParOf" srcId="{43FA75F7-C636-4CD9-B731-974B23B36174}" destId="{F1AD966E-19A5-46CE-A6BD-C184812A70B1}" srcOrd="1" destOrd="0" presId="urn:microsoft.com/office/officeart/2005/8/layout/vList5"/>
    <dgm:cxn modelId="{859732B6-3874-47F1-8541-154CA0B0A512}" type="presParOf" srcId="{3729F47A-73C4-4C40-A69D-C56C114FD41B}" destId="{B4B57E93-41D0-4819-ADB5-625A61CEF357}" srcOrd="3" destOrd="0" presId="urn:microsoft.com/office/officeart/2005/8/layout/vList5"/>
    <dgm:cxn modelId="{C793A108-13AB-4A03-B83F-6A903313917A}" type="presParOf" srcId="{3729F47A-73C4-4C40-A69D-C56C114FD41B}" destId="{90FC054D-1636-48FF-B916-50516067DFDD}" srcOrd="4" destOrd="0" presId="urn:microsoft.com/office/officeart/2005/8/layout/vList5"/>
    <dgm:cxn modelId="{5AF39F18-BD38-4329-91EB-038DC58511EB}" type="presParOf" srcId="{90FC054D-1636-48FF-B916-50516067DFDD}" destId="{14975A8F-52C2-4616-9B30-63A1DD50F526}" srcOrd="0" destOrd="0" presId="urn:microsoft.com/office/officeart/2005/8/layout/vList5"/>
    <dgm:cxn modelId="{42899001-D2C7-4366-AC20-CEFED1464D26}" type="presParOf" srcId="{90FC054D-1636-48FF-B916-50516067DFDD}" destId="{501443F8-E366-4CC8-B70D-75BA4084FDAE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C9A7B10-9654-4B02-B124-A76940759932}" type="doc">
      <dgm:prSet loTypeId="urn:microsoft.com/office/officeart/2005/8/layout/vList5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43AD1C6B-DAE2-44F1-85FF-E5384026AD0E}">
      <dgm:prSet phldrT="[Text]"/>
      <dgm:spPr/>
      <dgm:t>
        <a:bodyPr/>
        <a:lstStyle/>
        <a:p>
          <a:r>
            <a:rPr lang="en-US" dirty="0" smtClean="0"/>
            <a:t>Make it easier for customers to share data</a:t>
          </a:r>
          <a:endParaRPr lang="en-US" dirty="0"/>
        </a:p>
      </dgm:t>
    </dgm:pt>
    <dgm:pt modelId="{D3B5B9BB-8F84-4422-B0DC-1564960372FD}" type="parTrans" cxnId="{6140843E-9AA9-4AD8-9C06-EA780C10B899}">
      <dgm:prSet/>
      <dgm:spPr/>
      <dgm:t>
        <a:bodyPr/>
        <a:lstStyle/>
        <a:p>
          <a:endParaRPr lang="en-US"/>
        </a:p>
      </dgm:t>
    </dgm:pt>
    <dgm:pt modelId="{7E75B7D2-1B22-48BA-A3C4-9D8F132B7436}" type="sibTrans" cxnId="{6140843E-9AA9-4AD8-9C06-EA780C10B899}">
      <dgm:prSet/>
      <dgm:spPr/>
      <dgm:t>
        <a:bodyPr/>
        <a:lstStyle/>
        <a:p>
          <a:endParaRPr lang="en-US"/>
        </a:p>
      </dgm:t>
    </dgm:pt>
    <dgm:pt modelId="{E7612316-F6F2-47DC-B08F-2F157E5B3149}">
      <dgm:prSet phldrT="[Text]"/>
      <dgm:spPr/>
      <dgm:t>
        <a:bodyPr/>
        <a:lstStyle/>
        <a:p>
          <a:r>
            <a:rPr lang="en-US" dirty="0" smtClean="0"/>
            <a:t>Numerous third parties reported that sign up was so difficult that they gave up.</a:t>
          </a:r>
          <a:endParaRPr lang="en-US" dirty="0"/>
        </a:p>
      </dgm:t>
    </dgm:pt>
    <dgm:pt modelId="{F47C68CB-7CE1-43B1-A569-09F9C36D255E}" type="parTrans" cxnId="{24638990-D2CD-4DDA-9DE1-4E8ADFEF5847}">
      <dgm:prSet/>
      <dgm:spPr/>
      <dgm:t>
        <a:bodyPr/>
        <a:lstStyle/>
        <a:p>
          <a:endParaRPr lang="en-US"/>
        </a:p>
      </dgm:t>
    </dgm:pt>
    <dgm:pt modelId="{6309CFF5-0B6B-47D8-B771-3BB3F58338C6}" type="sibTrans" cxnId="{24638990-D2CD-4DDA-9DE1-4E8ADFEF5847}">
      <dgm:prSet/>
      <dgm:spPr/>
      <dgm:t>
        <a:bodyPr/>
        <a:lstStyle/>
        <a:p>
          <a:endParaRPr lang="en-US"/>
        </a:p>
      </dgm:t>
    </dgm:pt>
    <dgm:pt modelId="{50BB55E4-6602-4474-8AEB-80678EAC382D}">
      <dgm:prSet phldrT="[Text]"/>
      <dgm:spPr/>
      <dgm:t>
        <a:bodyPr/>
        <a:lstStyle/>
        <a:p>
          <a:r>
            <a:rPr lang="en-US" dirty="0" smtClean="0"/>
            <a:t>Federated access can be done safely and securely.</a:t>
          </a:r>
          <a:endParaRPr lang="en-US" dirty="0"/>
        </a:p>
      </dgm:t>
    </dgm:pt>
    <dgm:pt modelId="{1177FD2F-6DF6-46BE-A38A-4B8C0B344941}" type="parTrans" cxnId="{F6884EDE-4E76-4314-8789-FDA583BFA472}">
      <dgm:prSet/>
      <dgm:spPr/>
      <dgm:t>
        <a:bodyPr/>
        <a:lstStyle/>
        <a:p>
          <a:endParaRPr lang="en-US"/>
        </a:p>
      </dgm:t>
    </dgm:pt>
    <dgm:pt modelId="{6FD349FC-D802-417B-AEC9-EAE3C2D4AAAF}" type="sibTrans" cxnId="{F6884EDE-4E76-4314-8789-FDA583BFA472}">
      <dgm:prSet/>
      <dgm:spPr/>
      <dgm:t>
        <a:bodyPr/>
        <a:lstStyle/>
        <a:p>
          <a:endParaRPr lang="en-US"/>
        </a:p>
      </dgm:t>
    </dgm:pt>
    <dgm:pt modelId="{3F633209-6D28-431E-B075-5A9E4EEE1E50}">
      <dgm:prSet phldrT="[Text]"/>
      <dgm:spPr/>
      <dgm:t>
        <a:bodyPr/>
        <a:lstStyle/>
        <a:p>
          <a:r>
            <a:rPr lang="en-US" dirty="0" smtClean="0"/>
            <a:t>Educate consumers of smart energy’s potential</a:t>
          </a:r>
          <a:endParaRPr lang="en-US" dirty="0"/>
        </a:p>
      </dgm:t>
    </dgm:pt>
    <dgm:pt modelId="{2F310E84-405F-486C-9B13-F12DDAF2D350}" type="parTrans" cxnId="{C84E6B13-CC00-475D-A2CA-31E806AE903A}">
      <dgm:prSet/>
      <dgm:spPr/>
      <dgm:t>
        <a:bodyPr/>
        <a:lstStyle/>
        <a:p>
          <a:endParaRPr lang="en-US"/>
        </a:p>
      </dgm:t>
    </dgm:pt>
    <dgm:pt modelId="{610B2039-E6FD-499C-8E80-ABE32DA9B81A}" type="sibTrans" cxnId="{C84E6B13-CC00-475D-A2CA-31E806AE903A}">
      <dgm:prSet/>
      <dgm:spPr/>
      <dgm:t>
        <a:bodyPr/>
        <a:lstStyle/>
        <a:p>
          <a:endParaRPr lang="en-US"/>
        </a:p>
      </dgm:t>
    </dgm:pt>
    <dgm:pt modelId="{B46C613D-D64B-43EF-9E99-2C019D0631B8}">
      <dgm:prSet phldrT="[Text]"/>
      <dgm:spPr/>
      <dgm:t>
        <a:bodyPr/>
        <a:lstStyle/>
        <a:p>
          <a:r>
            <a:rPr lang="en-US" dirty="0" smtClean="0"/>
            <a:t>No money currently spent by utilities or PUCT.</a:t>
          </a:r>
          <a:endParaRPr lang="en-US" dirty="0"/>
        </a:p>
      </dgm:t>
    </dgm:pt>
    <dgm:pt modelId="{00E03DAB-3FDD-4A98-BED9-2F59C7168986}" type="parTrans" cxnId="{A7F5F472-F96C-4D99-99C1-1974F95C28C1}">
      <dgm:prSet/>
      <dgm:spPr/>
      <dgm:t>
        <a:bodyPr/>
        <a:lstStyle/>
        <a:p>
          <a:endParaRPr lang="en-US"/>
        </a:p>
      </dgm:t>
    </dgm:pt>
    <dgm:pt modelId="{AE390412-345B-4BFA-B6BB-3BBAFD58C80F}" type="sibTrans" cxnId="{A7F5F472-F96C-4D99-99C1-1974F95C28C1}">
      <dgm:prSet/>
      <dgm:spPr/>
      <dgm:t>
        <a:bodyPr/>
        <a:lstStyle/>
        <a:p>
          <a:endParaRPr lang="en-US"/>
        </a:p>
      </dgm:t>
    </dgm:pt>
    <dgm:pt modelId="{A0675982-2E66-45EB-B643-E3E8ED90473E}">
      <dgm:prSet phldrT="[Text]"/>
      <dgm:spPr/>
      <dgm:t>
        <a:bodyPr/>
        <a:lstStyle/>
        <a:p>
          <a:r>
            <a:rPr lang="en-US" dirty="0" smtClean="0"/>
            <a:t>Create better opportunities for loads in ERCOT market</a:t>
          </a:r>
          <a:endParaRPr lang="en-US" dirty="0"/>
        </a:p>
      </dgm:t>
    </dgm:pt>
    <dgm:pt modelId="{F0CD85B4-E0F4-4D6A-8566-7C7397620419}" type="parTrans" cxnId="{EB811542-72DB-4211-A343-6FF081E68E07}">
      <dgm:prSet/>
      <dgm:spPr/>
      <dgm:t>
        <a:bodyPr/>
        <a:lstStyle/>
        <a:p>
          <a:endParaRPr lang="en-US"/>
        </a:p>
      </dgm:t>
    </dgm:pt>
    <dgm:pt modelId="{B772C523-52B7-42CD-8957-9DC85EB5BA7F}" type="sibTrans" cxnId="{EB811542-72DB-4211-A343-6FF081E68E07}">
      <dgm:prSet/>
      <dgm:spPr/>
      <dgm:t>
        <a:bodyPr/>
        <a:lstStyle/>
        <a:p>
          <a:endParaRPr lang="en-US"/>
        </a:p>
      </dgm:t>
    </dgm:pt>
    <dgm:pt modelId="{103A42A6-776A-4172-80CE-820242C3676F}">
      <dgm:prSet phldrT="[Text]"/>
      <dgm:spPr/>
      <dgm:t>
        <a:bodyPr/>
        <a:lstStyle/>
        <a:p>
          <a:r>
            <a:rPr lang="en-US" dirty="0" smtClean="0"/>
            <a:t>Market</a:t>
          </a:r>
          <a:r>
            <a:rPr lang="en-US" baseline="0" dirty="0" smtClean="0"/>
            <a:t> continually evolves and improves</a:t>
          </a:r>
          <a:endParaRPr lang="en-US" dirty="0"/>
        </a:p>
      </dgm:t>
    </dgm:pt>
    <dgm:pt modelId="{CFBBC72A-A75F-49EE-B533-A014865AEF8D}" type="parTrans" cxnId="{94847A0F-9F40-4A1D-B5DA-B4004C93EBB0}">
      <dgm:prSet/>
      <dgm:spPr/>
      <dgm:t>
        <a:bodyPr/>
        <a:lstStyle/>
        <a:p>
          <a:endParaRPr lang="en-US"/>
        </a:p>
      </dgm:t>
    </dgm:pt>
    <dgm:pt modelId="{02F55FAB-C0C9-46E1-830B-F7C347DCED8A}" type="sibTrans" cxnId="{94847A0F-9F40-4A1D-B5DA-B4004C93EBB0}">
      <dgm:prSet/>
      <dgm:spPr/>
      <dgm:t>
        <a:bodyPr/>
        <a:lstStyle/>
        <a:p>
          <a:endParaRPr lang="en-US"/>
        </a:p>
      </dgm:t>
    </dgm:pt>
    <dgm:pt modelId="{7F987F27-B152-4382-9046-1DA3D2370289}">
      <dgm:prSet phldrT="[Text]"/>
      <dgm:spPr/>
      <dgm:t>
        <a:bodyPr/>
        <a:lstStyle/>
        <a:p>
          <a:r>
            <a:rPr lang="en-US" dirty="0" smtClean="0"/>
            <a:t>Leverage existing education (</a:t>
          </a:r>
          <a:r>
            <a:rPr lang="en-US" dirty="0" err="1" smtClean="0"/>
            <a:t>PowerToChoose</a:t>
          </a:r>
          <a:r>
            <a:rPr lang="en-US" dirty="0" smtClean="0"/>
            <a:t>, Power to Save, conservation alerts, etc...)</a:t>
          </a:r>
          <a:endParaRPr lang="en-US" dirty="0"/>
        </a:p>
      </dgm:t>
    </dgm:pt>
    <dgm:pt modelId="{F43EDC5D-B916-4401-89AE-6273F085890E}" type="parTrans" cxnId="{5890E52E-F3CC-40E7-9188-827A5D06FFE4}">
      <dgm:prSet/>
      <dgm:spPr/>
      <dgm:t>
        <a:bodyPr/>
        <a:lstStyle/>
        <a:p>
          <a:endParaRPr lang="en-US"/>
        </a:p>
      </dgm:t>
    </dgm:pt>
    <dgm:pt modelId="{9424D806-2D33-4BAB-80CB-476C9117E961}" type="sibTrans" cxnId="{5890E52E-F3CC-40E7-9188-827A5D06FFE4}">
      <dgm:prSet/>
      <dgm:spPr/>
      <dgm:t>
        <a:bodyPr/>
        <a:lstStyle/>
        <a:p>
          <a:endParaRPr lang="en-US"/>
        </a:p>
      </dgm:t>
    </dgm:pt>
    <dgm:pt modelId="{C547C8D8-C061-4EFC-88BA-A243E5E8947B}">
      <dgm:prSet phldrT="[Text]"/>
      <dgm:spPr/>
      <dgm:t>
        <a:bodyPr/>
        <a:lstStyle/>
        <a:p>
          <a:r>
            <a:rPr lang="en-US" dirty="0" smtClean="0"/>
            <a:t>Meter data allows innovative new ways to enhance competition of the market, if load has a path to participate.</a:t>
          </a:r>
          <a:endParaRPr lang="en-US" dirty="0"/>
        </a:p>
      </dgm:t>
    </dgm:pt>
    <dgm:pt modelId="{C70626FB-986D-40EC-876D-A4CF8FA95D12}" type="parTrans" cxnId="{9D0AEA0D-8031-4026-8734-B63CCD14495F}">
      <dgm:prSet/>
      <dgm:spPr/>
      <dgm:t>
        <a:bodyPr/>
        <a:lstStyle/>
        <a:p>
          <a:endParaRPr lang="en-US"/>
        </a:p>
      </dgm:t>
    </dgm:pt>
    <dgm:pt modelId="{9BDF63D1-671D-47B2-9F48-AA0C0370275E}" type="sibTrans" cxnId="{9D0AEA0D-8031-4026-8734-B63CCD14495F}">
      <dgm:prSet/>
      <dgm:spPr/>
      <dgm:t>
        <a:bodyPr/>
        <a:lstStyle/>
        <a:p>
          <a:endParaRPr lang="en-US"/>
        </a:p>
      </dgm:t>
    </dgm:pt>
    <dgm:pt modelId="{3729F47A-73C4-4C40-A69D-C56C114FD41B}" type="pres">
      <dgm:prSet presAssocID="{7C9A7B10-9654-4B02-B124-A7694075993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1C3BDFC-32B2-4A31-AB10-5A07DAE9B3C4}" type="pres">
      <dgm:prSet presAssocID="{43AD1C6B-DAE2-44F1-85FF-E5384026AD0E}" presName="linNode" presStyleCnt="0"/>
      <dgm:spPr/>
    </dgm:pt>
    <dgm:pt modelId="{6AD37229-02DD-48AA-A91F-38DC1B9701F0}" type="pres">
      <dgm:prSet presAssocID="{43AD1C6B-DAE2-44F1-85FF-E5384026AD0E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4058E3-1F4E-4772-8AE2-24D44C7B9DCD}" type="pres">
      <dgm:prSet presAssocID="{43AD1C6B-DAE2-44F1-85FF-E5384026AD0E}" presName="descendantText" presStyleLbl="alignAccFollowNode1" presStyleIdx="0" presStyleCnt="3" custScaleY="11368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BC5D44-C345-4DA1-91DC-8544200B4093}" type="pres">
      <dgm:prSet presAssocID="{7E75B7D2-1B22-48BA-A3C4-9D8F132B7436}" presName="sp" presStyleCnt="0"/>
      <dgm:spPr/>
    </dgm:pt>
    <dgm:pt modelId="{43FA75F7-C636-4CD9-B731-974B23B36174}" type="pres">
      <dgm:prSet presAssocID="{3F633209-6D28-431E-B075-5A9E4EEE1E50}" presName="linNode" presStyleCnt="0"/>
      <dgm:spPr/>
    </dgm:pt>
    <dgm:pt modelId="{09C44234-0A38-4D39-8508-3FD4B0453C4C}" type="pres">
      <dgm:prSet presAssocID="{3F633209-6D28-431E-B075-5A9E4EEE1E50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AD966E-19A5-46CE-A6BD-C184812A70B1}" type="pres">
      <dgm:prSet presAssocID="{3F633209-6D28-431E-B075-5A9E4EEE1E50}" presName="descendantText" presStyleLbl="alignAccFollowNode1" presStyleIdx="1" presStyleCnt="3" custScaleY="11889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B57E93-41D0-4819-ADB5-625A61CEF357}" type="pres">
      <dgm:prSet presAssocID="{610B2039-E6FD-499C-8E80-ABE32DA9B81A}" presName="sp" presStyleCnt="0"/>
      <dgm:spPr/>
    </dgm:pt>
    <dgm:pt modelId="{90FC054D-1636-48FF-B916-50516067DFDD}" type="pres">
      <dgm:prSet presAssocID="{A0675982-2E66-45EB-B643-E3E8ED90473E}" presName="linNode" presStyleCnt="0"/>
      <dgm:spPr/>
    </dgm:pt>
    <dgm:pt modelId="{14975A8F-52C2-4616-9B30-63A1DD50F526}" type="pres">
      <dgm:prSet presAssocID="{A0675982-2E66-45EB-B643-E3E8ED90473E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1443F8-E366-4CC8-B70D-75BA4084FDAE}" type="pres">
      <dgm:prSet presAssocID="{A0675982-2E66-45EB-B643-E3E8ED90473E}" presName="descendantText" presStyleLbl="alignAccFollowNode1" presStyleIdx="2" presStyleCnt="3" custScaleY="1133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7F5F472-F96C-4D99-99C1-1974F95C28C1}" srcId="{3F633209-6D28-431E-B075-5A9E4EEE1E50}" destId="{B46C613D-D64B-43EF-9E99-2C019D0631B8}" srcOrd="0" destOrd="0" parTransId="{00E03DAB-3FDD-4A98-BED9-2F59C7168986}" sibTransId="{AE390412-345B-4BFA-B6BB-3BBAFD58C80F}"/>
    <dgm:cxn modelId="{340AD926-338B-407D-BF1F-E67813D326E1}" type="presOf" srcId="{50BB55E4-6602-4474-8AEB-80678EAC382D}" destId="{E14058E3-1F4E-4772-8AE2-24D44C7B9DCD}" srcOrd="0" destOrd="1" presId="urn:microsoft.com/office/officeart/2005/8/layout/vList5"/>
    <dgm:cxn modelId="{9D0AEA0D-8031-4026-8734-B63CCD14495F}" srcId="{A0675982-2E66-45EB-B643-E3E8ED90473E}" destId="{C547C8D8-C061-4EFC-88BA-A243E5E8947B}" srcOrd="1" destOrd="0" parTransId="{C70626FB-986D-40EC-876D-A4CF8FA95D12}" sibTransId="{9BDF63D1-671D-47B2-9F48-AA0C0370275E}"/>
    <dgm:cxn modelId="{E09D3CD8-FBF9-4CFA-A607-C750AEF0666C}" type="presOf" srcId="{A0675982-2E66-45EB-B643-E3E8ED90473E}" destId="{14975A8F-52C2-4616-9B30-63A1DD50F526}" srcOrd="0" destOrd="0" presId="urn:microsoft.com/office/officeart/2005/8/layout/vList5"/>
    <dgm:cxn modelId="{6140843E-9AA9-4AD8-9C06-EA780C10B899}" srcId="{7C9A7B10-9654-4B02-B124-A76940759932}" destId="{43AD1C6B-DAE2-44F1-85FF-E5384026AD0E}" srcOrd="0" destOrd="0" parTransId="{D3B5B9BB-8F84-4422-B0DC-1564960372FD}" sibTransId="{7E75B7D2-1B22-48BA-A3C4-9D8F132B7436}"/>
    <dgm:cxn modelId="{2F3DED65-CF23-4450-B8AF-ACB16D665EF8}" type="presOf" srcId="{7C9A7B10-9654-4B02-B124-A76940759932}" destId="{3729F47A-73C4-4C40-A69D-C56C114FD41B}" srcOrd="0" destOrd="0" presId="urn:microsoft.com/office/officeart/2005/8/layout/vList5"/>
    <dgm:cxn modelId="{A886CDC7-0914-4BAE-8A41-408625378134}" type="presOf" srcId="{7F987F27-B152-4382-9046-1DA3D2370289}" destId="{F1AD966E-19A5-46CE-A6BD-C184812A70B1}" srcOrd="0" destOrd="1" presId="urn:microsoft.com/office/officeart/2005/8/layout/vList5"/>
    <dgm:cxn modelId="{9C463668-3609-4B48-89CD-AAB8B6A1998C}" type="presOf" srcId="{B46C613D-D64B-43EF-9E99-2C019D0631B8}" destId="{F1AD966E-19A5-46CE-A6BD-C184812A70B1}" srcOrd="0" destOrd="0" presId="urn:microsoft.com/office/officeart/2005/8/layout/vList5"/>
    <dgm:cxn modelId="{F6884EDE-4E76-4314-8789-FDA583BFA472}" srcId="{43AD1C6B-DAE2-44F1-85FF-E5384026AD0E}" destId="{50BB55E4-6602-4474-8AEB-80678EAC382D}" srcOrd="1" destOrd="0" parTransId="{1177FD2F-6DF6-46BE-A38A-4B8C0B344941}" sibTransId="{6FD349FC-D802-417B-AEC9-EAE3C2D4AAAF}"/>
    <dgm:cxn modelId="{94847A0F-9F40-4A1D-B5DA-B4004C93EBB0}" srcId="{A0675982-2E66-45EB-B643-E3E8ED90473E}" destId="{103A42A6-776A-4172-80CE-820242C3676F}" srcOrd="0" destOrd="0" parTransId="{CFBBC72A-A75F-49EE-B533-A014865AEF8D}" sibTransId="{02F55FAB-C0C9-46E1-830B-F7C347DCED8A}"/>
    <dgm:cxn modelId="{D25AD582-579C-4030-B39C-B5CAF1E9219A}" type="presOf" srcId="{C547C8D8-C061-4EFC-88BA-A243E5E8947B}" destId="{501443F8-E366-4CC8-B70D-75BA4084FDAE}" srcOrd="0" destOrd="1" presId="urn:microsoft.com/office/officeart/2005/8/layout/vList5"/>
    <dgm:cxn modelId="{5890E52E-F3CC-40E7-9188-827A5D06FFE4}" srcId="{3F633209-6D28-431E-B075-5A9E4EEE1E50}" destId="{7F987F27-B152-4382-9046-1DA3D2370289}" srcOrd="1" destOrd="0" parTransId="{F43EDC5D-B916-4401-89AE-6273F085890E}" sibTransId="{9424D806-2D33-4BAB-80CB-476C9117E961}"/>
    <dgm:cxn modelId="{24638990-D2CD-4DDA-9DE1-4E8ADFEF5847}" srcId="{43AD1C6B-DAE2-44F1-85FF-E5384026AD0E}" destId="{E7612316-F6F2-47DC-B08F-2F157E5B3149}" srcOrd="0" destOrd="0" parTransId="{F47C68CB-7CE1-43B1-A569-09F9C36D255E}" sibTransId="{6309CFF5-0B6B-47D8-B771-3BB3F58338C6}"/>
    <dgm:cxn modelId="{C84E6B13-CC00-475D-A2CA-31E806AE903A}" srcId="{7C9A7B10-9654-4B02-B124-A76940759932}" destId="{3F633209-6D28-431E-B075-5A9E4EEE1E50}" srcOrd="1" destOrd="0" parTransId="{2F310E84-405F-486C-9B13-F12DDAF2D350}" sibTransId="{610B2039-E6FD-499C-8E80-ABE32DA9B81A}"/>
    <dgm:cxn modelId="{3C524B76-7BC5-45C6-869A-5893838F9745}" type="presOf" srcId="{103A42A6-776A-4172-80CE-820242C3676F}" destId="{501443F8-E366-4CC8-B70D-75BA4084FDAE}" srcOrd="0" destOrd="0" presId="urn:microsoft.com/office/officeart/2005/8/layout/vList5"/>
    <dgm:cxn modelId="{102DD469-EEBA-47F9-916D-C7206C5789DC}" type="presOf" srcId="{43AD1C6B-DAE2-44F1-85FF-E5384026AD0E}" destId="{6AD37229-02DD-48AA-A91F-38DC1B9701F0}" srcOrd="0" destOrd="0" presId="urn:microsoft.com/office/officeart/2005/8/layout/vList5"/>
    <dgm:cxn modelId="{EB811542-72DB-4211-A343-6FF081E68E07}" srcId="{7C9A7B10-9654-4B02-B124-A76940759932}" destId="{A0675982-2E66-45EB-B643-E3E8ED90473E}" srcOrd="2" destOrd="0" parTransId="{F0CD85B4-E0F4-4D6A-8566-7C7397620419}" sibTransId="{B772C523-52B7-42CD-8957-9DC85EB5BA7F}"/>
    <dgm:cxn modelId="{D5C7E8F7-2215-4468-83A2-51668FFAB7C7}" type="presOf" srcId="{E7612316-F6F2-47DC-B08F-2F157E5B3149}" destId="{E14058E3-1F4E-4772-8AE2-24D44C7B9DCD}" srcOrd="0" destOrd="0" presId="urn:microsoft.com/office/officeart/2005/8/layout/vList5"/>
    <dgm:cxn modelId="{140E0CAA-6625-4678-A2ED-A02308A17D0A}" type="presOf" srcId="{3F633209-6D28-431E-B075-5A9E4EEE1E50}" destId="{09C44234-0A38-4D39-8508-3FD4B0453C4C}" srcOrd="0" destOrd="0" presId="urn:microsoft.com/office/officeart/2005/8/layout/vList5"/>
    <dgm:cxn modelId="{C3882236-AEAF-4872-BB2E-39B38EAE7D80}" type="presParOf" srcId="{3729F47A-73C4-4C40-A69D-C56C114FD41B}" destId="{11C3BDFC-32B2-4A31-AB10-5A07DAE9B3C4}" srcOrd="0" destOrd="0" presId="urn:microsoft.com/office/officeart/2005/8/layout/vList5"/>
    <dgm:cxn modelId="{D95DFA51-A20C-4E34-8E97-6FD3FC100B05}" type="presParOf" srcId="{11C3BDFC-32B2-4A31-AB10-5A07DAE9B3C4}" destId="{6AD37229-02DD-48AA-A91F-38DC1B9701F0}" srcOrd="0" destOrd="0" presId="urn:microsoft.com/office/officeart/2005/8/layout/vList5"/>
    <dgm:cxn modelId="{E04E474E-E99D-41C0-BB30-B86397E21AF2}" type="presParOf" srcId="{11C3BDFC-32B2-4A31-AB10-5A07DAE9B3C4}" destId="{E14058E3-1F4E-4772-8AE2-24D44C7B9DCD}" srcOrd="1" destOrd="0" presId="urn:microsoft.com/office/officeart/2005/8/layout/vList5"/>
    <dgm:cxn modelId="{66D254A9-45B5-42AD-BAA0-3F4F3C2C2410}" type="presParOf" srcId="{3729F47A-73C4-4C40-A69D-C56C114FD41B}" destId="{C8BC5D44-C345-4DA1-91DC-8544200B4093}" srcOrd="1" destOrd="0" presId="urn:microsoft.com/office/officeart/2005/8/layout/vList5"/>
    <dgm:cxn modelId="{22B9F90E-1999-4215-9DAD-E87F33EAFBEF}" type="presParOf" srcId="{3729F47A-73C4-4C40-A69D-C56C114FD41B}" destId="{43FA75F7-C636-4CD9-B731-974B23B36174}" srcOrd="2" destOrd="0" presId="urn:microsoft.com/office/officeart/2005/8/layout/vList5"/>
    <dgm:cxn modelId="{418AC68A-19BD-48ED-9A31-C0EE5A61B32A}" type="presParOf" srcId="{43FA75F7-C636-4CD9-B731-974B23B36174}" destId="{09C44234-0A38-4D39-8508-3FD4B0453C4C}" srcOrd="0" destOrd="0" presId="urn:microsoft.com/office/officeart/2005/8/layout/vList5"/>
    <dgm:cxn modelId="{508E2EA4-4282-4A1E-ABFC-DD0BCA55C067}" type="presParOf" srcId="{43FA75F7-C636-4CD9-B731-974B23B36174}" destId="{F1AD966E-19A5-46CE-A6BD-C184812A70B1}" srcOrd="1" destOrd="0" presId="urn:microsoft.com/office/officeart/2005/8/layout/vList5"/>
    <dgm:cxn modelId="{7F436EDE-B83C-40A3-8707-5A4ADE493106}" type="presParOf" srcId="{3729F47A-73C4-4C40-A69D-C56C114FD41B}" destId="{B4B57E93-41D0-4819-ADB5-625A61CEF357}" srcOrd="3" destOrd="0" presId="urn:microsoft.com/office/officeart/2005/8/layout/vList5"/>
    <dgm:cxn modelId="{44D92AD9-E5FC-40A6-815F-F05C777CB1B8}" type="presParOf" srcId="{3729F47A-73C4-4C40-A69D-C56C114FD41B}" destId="{90FC054D-1636-48FF-B916-50516067DFDD}" srcOrd="4" destOrd="0" presId="urn:microsoft.com/office/officeart/2005/8/layout/vList5"/>
    <dgm:cxn modelId="{78ACB309-ABFE-444E-B170-72A6BDACC998}" type="presParOf" srcId="{90FC054D-1636-48FF-B916-50516067DFDD}" destId="{14975A8F-52C2-4616-9B30-63A1DD50F526}" srcOrd="0" destOrd="0" presId="urn:microsoft.com/office/officeart/2005/8/layout/vList5"/>
    <dgm:cxn modelId="{E09681A4-44DA-4D40-BAF6-0B790452CAA3}" type="presParOf" srcId="{90FC054D-1636-48FF-B916-50516067DFDD}" destId="{501443F8-E366-4CC8-B70D-75BA4084FDAE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4058E3-1F4E-4772-8AE2-24D44C7B9DCD}">
      <dsp:nvSpPr>
        <dsp:cNvPr id="0" name=""/>
        <dsp:cNvSpPr/>
      </dsp:nvSpPr>
      <dsp:spPr>
        <a:xfrm rot="5400000">
          <a:off x="4911705" y="-1882698"/>
          <a:ext cx="1576109" cy="5364480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Increase data consistency.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Supported by REPs, TDUs, and third parties.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Key questions about third party access and direct customer access remain.</a:t>
          </a:r>
          <a:endParaRPr lang="en-US" sz="1900" kern="1200" dirty="0"/>
        </a:p>
      </dsp:txBody>
      <dsp:txXfrm rot="-5400000">
        <a:off x="3017520" y="88426"/>
        <a:ext cx="5287541" cy="1422231"/>
      </dsp:txXfrm>
    </dsp:sp>
    <dsp:sp modelId="{6AD37229-02DD-48AA-A91F-38DC1B9701F0}">
      <dsp:nvSpPr>
        <dsp:cNvPr id="0" name=""/>
        <dsp:cNvSpPr/>
      </dsp:nvSpPr>
      <dsp:spPr>
        <a:xfrm>
          <a:off x="0" y="2399"/>
          <a:ext cx="3017520" cy="1594284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Move</a:t>
          </a:r>
          <a:r>
            <a:rPr lang="en-US" sz="3100" kern="1200" baseline="0" dirty="0" smtClean="0"/>
            <a:t> SMT to ERCOT</a:t>
          </a:r>
          <a:endParaRPr lang="en-US" sz="3100" kern="1200" dirty="0"/>
        </a:p>
      </dsp:txBody>
      <dsp:txXfrm>
        <a:off x="77827" y="80226"/>
        <a:ext cx="2861866" cy="1438630"/>
      </dsp:txXfrm>
    </dsp:sp>
    <dsp:sp modelId="{F1AD966E-19A5-46CE-A6BD-C184812A70B1}">
      <dsp:nvSpPr>
        <dsp:cNvPr id="0" name=""/>
        <dsp:cNvSpPr/>
      </dsp:nvSpPr>
      <dsp:spPr>
        <a:xfrm rot="5400000">
          <a:off x="4741691" y="-50720"/>
          <a:ext cx="1905003" cy="5359241"/>
        </a:xfrm>
        <a:prstGeom prst="round2SameRect">
          <a:avLst/>
        </a:prstGeom>
        <a:solidFill>
          <a:schemeClr val="accent3">
            <a:tint val="40000"/>
            <a:alpha val="90000"/>
            <a:hueOff val="5358425"/>
            <a:satOff val="-6896"/>
            <a:lumOff val="-537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5358425"/>
              <a:satOff val="-6896"/>
              <a:lumOff val="-53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No one can say with any certainty how many customers use their data.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ERCOT gathers data on time-of-use and peak rebate, but not pre-pay, usage alerts, etc.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Can be done in way that protects proprietary info.</a:t>
          </a:r>
          <a:endParaRPr lang="en-US" sz="1900" kern="1200" dirty="0"/>
        </a:p>
      </dsp:txBody>
      <dsp:txXfrm rot="-5400000">
        <a:off x="3014573" y="1769393"/>
        <a:ext cx="5266246" cy="1719013"/>
      </dsp:txXfrm>
    </dsp:sp>
    <dsp:sp modelId="{09C44234-0A38-4D39-8508-3FD4B0453C4C}">
      <dsp:nvSpPr>
        <dsp:cNvPr id="0" name=""/>
        <dsp:cNvSpPr/>
      </dsp:nvSpPr>
      <dsp:spPr>
        <a:xfrm>
          <a:off x="0" y="1831757"/>
          <a:ext cx="3014573" cy="1594284"/>
        </a:xfrm>
        <a:prstGeom prst="roundRect">
          <a:avLst/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Count customers using data</a:t>
          </a:r>
          <a:endParaRPr lang="en-US" sz="3100" kern="1200" dirty="0"/>
        </a:p>
      </dsp:txBody>
      <dsp:txXfrm>
        <a:off x="77827" y="1909584"/>
        <a:ext cx="2858919" cy="1438630"/>
      </dsp:txXfrm>
    </dsp:sp>
    <dsp:sp modelId="{501443F8-E366-4CC8-B70D-75BA4084FDAE}">
      <dsp:nvSpPr>
        <dsp:cNvPr id="0" name=""/>
        <dsp:cNvSpPr/>
      </dsp:nvSpPr>
      <dsp:spPr>
        <a:xfrm rot="5400000">
          <a:off x="4983843" y="1776018"/>
          <a:ext cx="1431832" cy="5364480"/>
        </a:xfrm>
        <a:prstGeom prst="round2SameRect">
          <a:avLst/>
        </a:prstGeom>
        <a:solidFill>
          <a:schemeClr val="accent3">
            <a:tint val="40000"/>
            <a:alpha val="90000"/>
            <a:hueOff val="10716850"/>
            <a:satOff val="-13793"/>
            <a:lumOff val="-1075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10716850"/>
              <a:satOff val="-13793"/>
              <a:lumOff val="-107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Efficiency from competitive services could contribute to Texas’ compliance with air quality standards.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Verification is difficult, but meters help.</a:t>
          </a:r>
          <a:endParaRPr lang="en-US" sz="1900" kern="1200" dirty="0"/>
        </a:p>
      </dsp:txBody>
      <dsp:txXfrm rot="-5400000">
        <a:off x="3017519" y="3812238"/>
        <a:ext cx="5294584" cy="1292040"/>
      </dsp:txXfrm>
    </dsp:sp>
    <dsp:sp modelId="{14975A8F-52C2-4616-9B30-63A1DD50F526}">
      <dsp:nvSpPr>
        <dsp:cNvPr id="0" name=""/>
        <dsp:cNvSpPr/>
      </dsp:nvSpPr>
      <dsp:spPr>
        <a:xfrm>
          <a:off x="0" y="3661116"/>
          <a:ext cx="3017520" cy="1594284"/>
        </a:xfrm>
        <a:prstGeom prst="roundRec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Use smart meters to verify savings</a:t>
          </a:r>
          <a:endParaRPr lang="en-US" sz="3100" kern="1200" dirty="0"/>
        </a:p>
      </dsp:txBody>
      <dsp:txXfrm>
        <a:off x="77827" y="3738943"/>
        <a:ext cx="2861866" cy="143863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4058E3-1F4E-4772-8AE2-24D44C7B9DCD}">
      <dsp:nvSpPr>
        <dsp:cNvPr id="0" name=""/>
        <dsp:cNvSpPr/>
      </dsp:nvSpPr>
      <dsp:spPr>
        <a:xfrm rot="5400000">
          <a:off x="4821897" y="-1779595"/>
          <a:ext cx="1548461" cy="5266944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Numerous third parties reported that sign up was so difficult that they gave up.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Federated access can be done safely and securely.</a:t>
          </a:r>
          <a:endParaRPr lang="en-US" sz="2000" kern="1200" dirty="0"/>
        </a:p>
      </dsp:txBody>
      <dsp:txXfrm rot="-5400000">
        <a:off x="2962656" y="155236"/>
        <a:ext cx="5191354" cy="1397281"/>
      </dsp:txXfrm>
    </dsp:sp>
    <dsp:sp modelId="{6AD37229-02DD-48AA-A91F-38DC1B9701F0}">
      <dsp:nvSpPr>
        <dsp:cNvPr id="0" name=""/>
        <dsp:cNvSpPr/>
      </dsp:nvSpPr>
      <dsp:spPr>
        <a:xfrm>
          <a:off x="0" y="2579"/>
          <a:ext cx="2962656" cy="1702593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Make it easier for customers to share data</a:t>
          </a:r>
          <a:endParaRPr lang="en-US" sz="2500" kern="1200" dirty="0"/>
        </a:p>
      </dsp:txBody>
      <dsp:txXfrm>
        <a:off x="83114" y="85693"/>
        <a:ext cx="2796428" cy="1536365"/>
      </dsp:txXfrm>
    </dsp:sp>
    <dsp:sp modelId="{F1AD966E-19A5-46CE-A6BD-C184812A70B1}">
      <dsp:nvSpPr>
        <dsp:cNvPr id="0" name=""/>
        <dsp:cNvSpPr/>
      </dsp:nvSpPr>
      <dsp:spPr>
        <a:xfrm rot="5400000">
          <a:off x="4786394" y="8127"/>
          <a:ext cx="1619466" cy="5266944"/>
        </a:xfrm>
        <a:prstGeom prst="round2SameRect">
          <a:avLst/>
        </a:prstGeom>
        <a:solidFill>
          <a:schemeClr val="accent3">
            <a:tint val="40000"/>
            <a:alpha val="90000"/>
            <a:hueOff val="5358425"/>
            <a:satOff val="-6896"/>
            <a:lumOff val="-537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5358425"/>
              <a:satOff val="-6896"/>
              <a:lumOff val="-53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No money currently spent by utilities or PUCT.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Leverage existing education (</a:t>
          </a:r>
          <a:r>
            <a:rPr lang="en-US" sz="2000" kern="1200" dirty="0" err="1" smtClean="0"/>
            <a:t>PowerToChoose</a:t>
          </a:r>
          <a:r>
            <a:rPr lang="en-US" sz="2000" kern="1200" dirty="0" smtClean="0"/>
            <a:t>, Power to Save, conservation alerts, etc...)</a:t>
          </a:r>
          <a:endParaRPr lang="en-US" sz="2000" kern="1200" dirty="0"/>
        </a:p>
      </dsp:txBody>
      <dsp:txXfrm rot="-5400000">
        <a:off x="2962655" y="1910922"/>
        <a:ext cx="5187888" cy="1461354"/>
      </dsp:txXfrm>
    </dsp:sp>
    <dsp:sp modelId="{09C44234-0A38-4D39-8508-3FD4B0453C4C}">
      <dsp:nvSpPr>
        <dsp:cNvPr id="0" name=""/>
        <dsp:cNvSpPr/>
      </dsp:nvSpPr>
      <dsp:spPr>
        <a:xfrm>
          <a:off x="0" y="1790303"/>
          <a:ext cx="2962656" cy="1702593"/>
        </a:xfrm>
        <a:prstGeom prst="roundRect">
          <a:avLst/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Educate consumers of smart energy’s potential</a:t>
          </a:r>
          <a:endParaRPr lang="en-US" sz="2500" kern="1200" dirty="0"/>
        </a:p>
      </dsp:txBody>
      <dsp:txXfrm>
        <a:off x="83114" y="1873417"/>
        <a:ext cx="2796428" cy="1536365"/>
      </dsp:txXfrm>
    </dsp:sp>
    <dsp:sp modelId="{501443F8-E366-4CC8-B70D-75BA4084FDAE}">
      <dsp:nvSpPr>
        <dsp:cNvPr id="0" name=""/>
        <dsp:cNvSpPr/>
      </dsp:nvSpPr>
      <dsp:spPr>
        <a:xfrm rot="5400000">
          <a:off x="4824403" y="1795851"/>
          <a:ext cx="1543448" cy="5266944"/>
        </a:xfrm>
        <a:prstGeom prst="round2SameRect">
          <a:avLst/>
        </a:prstGeom>
        <a:solidFill>
          <a:schemeClr val="accent3">
            <a:tint val="40000"/>
            <a:alpha val="90000"/>
            <a:hueOff val="10716850"/>
            <a:satOff val="-13793"/>
            <a:lumOff val="-1075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10716850"/>
              <a:satOff val="-13793"/>
              <a:lumOff val="-107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Market</a:t>
          </a:r>
          <a:r>
            <a:rPr lang="en-US" sz="2000" kern="1200" baseline="0" dirty="0" smtClean="0"/>
            <a:t> continually evolves and improves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Meter data allows innovative new ways to enhance competition of the market, if load has a path to participate.</a:t>
          </a:r>
          <a:endParaRPr lang="en-US" sz="2000" kern="1200" dirty="0"/>
        </a:p>
      </dsp:txBody>
      <dsp:txXfrm rot="-5400000">
        <a:off x="2962656" y="3732944"/>
        <a:ext cx="5191599" cy="1392758"/>
      </dsp:txXfrm>
    </dsp:sp>
    <dsp:sp modelId="{14975A8F-52C2-4616-9B30-63A1DD50F526}">
      <dsp:nvSpPr>
        <dsp:cNvPr id="0" name=""/>
        <dsp:cNvSpPr/>
      </dsp:nvSpPr>
      <dsp:spPr>
        <a:xfrm>
          <a:off x="0" y="3578026"/>
          <a:ext cx="2962656" cy="1702593"/>
        </a:xfrm>
        <a:prstGeom prst="roundRec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Create better opportunities for loads in ERCOT market</a:t>
          </a:r>
          <a:endParaRPr lang="en-US" sz="2500" kern="1200" dirty="0"/>
        </a:p>
      </dsp:txBody>
      <dsp:txXfrm>
        <a:off x="83114" y="3661140"/>
        <a:ext cx="2796428" cy="15363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0EA710-FCA0-469B-9843-5EA525BBD5D4}" type="datetimeFigureOut">
              <a:rPr lang="en-US" smtClean="0"/>
              <a:pPr/>
              <a:t>4/9/2015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71EA92-A098-47CC-9101-B5B23AD024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8450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71EA92-A098-47CC-9101-B5B23AD0244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71EA92-A098-47CC-9101-B5B23AD0244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property owners, lenders, energy service companies, industry trade associations, local governmental authorities, and others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71EA92-A098-47CC-9101-B5B23AD0244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property owners, lenders, energy service companies, industry trade associations, local governmental authorities, and others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71EA92-A098-47CC-9101-B5B23AD0244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9A6D0-C453-470C-9166-BAEC6CB94D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9A6D0-C453-470C-9166-BAEC6CB94D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9A6D0-C453-470C-9166-BAEC6CB94D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9A6D0-C453-470C-9166-BAEC6CB94D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9A6D0-C453-470C-9166-BAEC6CB94D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9A6D0-C453-470C-9166-BAEC6CB94D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9A6D0-C453-470C-9166-BAEC6CB94D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9A6D0-C453-470C-9166-BAEC6CB94D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9A6D0-C453-470C-9166-BAEC6CB94D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9A6D0-C453-470C-9166-BAEC6CB94D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9A6D0-C453-470C-9166-BAEC6CB94D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356350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86C3F8-513B-4066-A32B-AF776B0550A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505200" y="6172200"/>
            <a:ext cx="210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Rectangle 9"/>
          <p:cNvSpPr/>
          <p:nvPr/>
        </p:nvSpPr>
        <p:spPr>
          <a:xfrm>
            <a:off x="152400" y="914400"/>
            <a:ext cx="8839200" cy="76200"/>
          </a:xfrm>
          <a:prstGeom prst="rect">
            <a:avLst/>
          </a:prstGeom>
          <a:solidFill>
            <a:srgbClr val="277C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05" r:id="rId1"/>
    <p:sldLayoutId id="2147484106" r:id="rId2"/>
    <p:sldLayoutId id="2147484107" r:id="rId3"/>
    <p:sldLayoutId id="2147484108" r:id="rId4"/>
    <p:sldLayoutId id="2147484109" r:id="rId5"/>
    <p:sldLayoutId id="2147484110" r:id="rId6"/>
    <p:sldLayoutId id="2147484111" r:id="rId7"/>
    <p:sldLayoutId id="2147484112" r:id="rId8"/>
    <p:sldLayoutId id="2147484113" r:id="rId9"/>
    <p:sldLayoutId id="2147484114" r:id="rId10"/>
    <p:sldLayoutId id="2147484115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eepartnership.org/intelligent-energy-management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2438400"/>
            <a:ext cx="7772400" cy="2517775"/>
          </a:xfrm>
        </p:spPr>
        <p:txBody>
          <a:bodyPr>
            <a:normAutofit fontScale="90000"/>
          </a:bodyPr>
          <a:lstStyle/>
          <a:p>
            <a:r>
              <a:rPr lang="en-US" sz="7200" dirty="0" smtClean="0"/>
              <a:t>Clean Energy Roadmap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Doug Lewin</a:t>
            </a:r>
            <a:br>
              <a:rPr lang="en-US" dirty="0" smtClean="0"/>
            </a:br>
            <a:r>
              <a:rPr lang="en-US" dirty="0" smtClean="0"/>
              <a:t>Executive Director, SPEER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Presentation to DSWG</a:t>
            </a:r>
            <a:br>
              <a:rPr lang="en-US" dirty="0" smtClean="0"/>
            </a:br>
            <a:r>
              <a:rPr lang="en-US" dirty="0" smtClean="0"/>
              <a:t>April 8,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1143000"/>
            <a:ext cx="8534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endParaRPr lang="en-US" sz="2200" dirty="0" smtClean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0" y="23878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Smart Energy Roadmap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1295400"/>
            <a:ext cx="77724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600" dirty="0" smtClean="0"/>
              <a:t>Follows the Update on Smart Energy in Texas (July 2014)</a:t>
            </a:r>
          </a:p>
          <a:p>
            <a:pPr>
              <a:buFont typeface="Arial" pitchFamily="34" charset="0"/>
              <a:buChar char="•"/>
            </a:pPr>
            <a:r>
              <a:rPr lang="en-US" sz="3600" dirty="0" smtClean="0"/>
              <a:t>Roadmap circulated to approx. 100 reviewers including TDUs, REPs, third parties, DR providers, aggregators, brokers, and consultants, etc. </a:t>
            </a:r>
          </a:p>
          <a:p>
            <a:pPr>
              <a:buFont typeface="Arial" pitchFamily="34" charset="0"/>
              <a:buChar char="•"/>
            </a:pPr>
            <a:r>
              <a:rPr lang="en-US" sz="3600" dirty="0" smtClean="0"/>
              <a:t>Texas is a leader. Texas can do much more.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Six Key Recommendations</a:t>
            </a:r>
            <a:endParaRPr lang="en-US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381000" y="1143000"/>
          <a:ext cx="83820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Roadmap, continued</a:t>
            </a:r>
            <a:endParaRPr lang="en-US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457200" y="1143000"/>
          <a:ext cx="8229600" cy="5283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8991600" cy="4800600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en-US" sz="3600" dirty="0" smtClean="0"/>
              <a:t> </a:t>
            </a:r>
          </a:p>
          <a:p>
            <a:pPr lvl="1" algn="ctr">
              <a:buNone/>
            </a:pPr>
            <a:r>
              <a:rPr lang="en-US" sz="3600" dirty="0" smtClean="0"/>
              <a:t>To see the draft Roadmap:</a:t>
            </a:r>
            <a:endParaRPr lang="en-US" sz="3600" dirty="0" smtClean="0">
              <a:hlinkClick r:id="rId2"/>
            </a:endParaRPr>
          </a:p>
          <a:p>
            <a:pPr lvl="1" algn="ctr">
              <a:buNone/>
            </a:pPr>
            <a:endParaRPr lang="en-US" sz="3600" dirty="0" smtClean="0">
              <a:hlinkClick r:id="rId2"/>
            </a:endParaRPr>
          </a:p>
          <a:p>
            <a:pPr lvl="1" algn="ctr">
              <a:buNone/>
            </a:pPr>
            <a:r>
              <a:rPr lang="en-US" sz="3600" dirty="0" smtClean="0">
                <a:hlinkClick r:id="rId2"/>
              </a:rPr>
              <a:t>http://eepartnership.org/intelligent-energy-management/</a:t>
            </a:r>
            <a:endParaRPr lang="en-US" sz="3600" dirty="0" smtClean="0"/>
          </a:p>
          <a:p>
            <a:pPr lvl="1" algn="ctr">
              <a:buNone/>
            </a:pPr>
            <a:endParaRPr lang="en-US" sz="3600" dirty="0" smtClean="0"/>
          </a:p>
          <a:p>
            <a:pPr lvl="1" algn="ctr">
              <a:buNone/>
            </a:pPr>
            <a:r>
              <a:rPr lang="en-US" sz="3600" dirty="0" smtClean="0"/>
              <a:t>Please provide input!</a:t>
            </a:r>
          </a:p>
          <a:p>
            <a:pPr lvl="1" algn="ctr">
              <a:buNone/>
            </a:pPr>
            <a:r>
              <a:rPr lang="en-US" sz="3600" dirty="0" smtClean="0"/>
              <a:t>DLewin@EEPartnership.org</a:t>
            </a:r>
          </a:p>
          <a:p>
            <a:pPr lvl="1" algn="ctr">
              <a:buNone/>
            </a:pPr>
            <a:r>
              <a:rPr lang="en-US" sz="3600" dirty="0" smtClean="0"/>
              <a:t>512-279-0753</a:t>
            </a:r>
          </a:p>
          <a:p>
            <a:pPr lvl="1" algn="ctr">
              <a:buNone/>
            </a:pPr>
            <a:r>
              <a:rPr lang="en-US" sz="3600" dirty="0" smtClean="0"/>
              <a:t>www.eepartnership.org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nergy Efficiency as a Resource 201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6232</TotalTime>
  <Words>323</Words>
  <Application>Microsoft Office PowerPoint</Application>
  <PresentationFormat>On-screen Show (4:3)</PresentationFormat>
  <Paragraphs>42</Paragraphs>
  <Slides>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Energy Efficiency as a Resource 2013</vt:lpstr>
      <vt:lpstr>Clean Energy Roadmap Doug Lewin Executive Director, SPEER  Presentation to DSWG April 8, 2015</vt:lpstr>
      <vt:lpstr>PowerPoint Presentation</vt:lpstr>
      <vt:lpstr>Six Key Recommendations</vt:lpstr>
      <vt:lpstr>Roadmap, continued</vt:lpstr>
      <vt:lpstr>PowerPoint Presentation</vt:lpstr>
    </vt:vector>
  </TitlesOfParts>
  <Company>Windows User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Introducing PACE in Texas Doug Lewin Executive Director, SPEER</dc:title>
  <dc:creator>DLewin</dc:creator>
  <cp:lastModifiedBy>sdkrein</cp:lastModifiedBy>
  <cp:revision>127</cp:revision>
  <dcterms:created xsi:type="dcterms:W3CDTF">2013-08-01T20:36:23Z</dcterms:created>
  <dcterms:modified xsi:type="dcterms:W3CDTF">2015-04-09T18:30:28Z</dcterms:modified>
</cp:coreProperties>
</file>