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1"/>
  </p:notesMasterIdLst>
  <p:handoutMasterIdLst>
    <p:handoutMasterId r:id="rId12"/>
  </p:handoutMasterIdLst>
  <p:sldIdLst>
    <p:sldId id="401" r:id="rId8"/>
    <p:sldId id="406" r:id="rId9"/>
    <p:sldId id="407" r:id="rId10"/>
  </p:sldIdLst>
  <p:sldSz cx="9144000" cy="6858000" type="screen4x3"/>
  <p:notesSz cx="9236075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29" d="100"/>
          <a:sy n="129" d="100"/>
        </p:scale>
        <p:origin x="-1050" y="-9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4444" y="3330420"/>
            <a:ext cx="7387187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714" y="758372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– </a:t>
            </a:r>
            <a:r>
              <a:rPr lang="en-US" sz="1600" dirty="0" smtClean="0"/>
              <a:t>February, March</a:t>
            </a:r>
            <a:endParaRPr lang="en-US" sz="1600" dirty="0" smtClean="0"/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 smtClean="0"/>
              <a:t>Retail Market </a:t>
            </a:r>
            <a:r>
              <a:rPr lang="en-US" sz="1600" dirty="0"/>
              <a:t>IT </a:t>
            </a:r>
            <a:r>
              <a:rPr lang="en-US" sz="1600" dirty="0" smtClean="0"/>
              <a:t>systems met all SLA targets</a:t>
            </a:r>
          </a:p>
          <a:p>
            <a:pPr marL="0" indent="0">
              <a:buNone/>
            </a:pPr>
            <a:r>
              <a:rPr lang="en-US" sz="1600" dirty="0" smtClean="0"/>
              <a:t>Incidents </a:t>
            </a:r>
            <a:r>
              <a:rPr lang="en-US" sz="1600" dirty="0"/>
              <a:t>&amp; Maintenance – </a:t>
            </a:r>
            <a:r>
              <a:rPr lang="en-US" sz="1600" dirty="0" smtClean="0"/>
              <a:t>February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02/08/15 </a:t>
            </a:r>
            <a:r>
              <a:rPr lang="en-US" sz="1600" dirty="0"/>
              <a:t>– Retail Market planned maintenance </a:t>
            </a:r>
            <a:r>
              <a:rPr lang="en-US" sz="1600" dirty="0" smtClean="0"/>
              <a:t>outage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02/04,11,14/15 </a:t>
            </a:r>
            <a:r>
              <a:rPr lang="en-US" sz="1600" dirty="0"/>
              <a:t>– </a:t>
            </a:r>
            <a:r>
              <a:rPr lang="en-US" sz="1600" dirty="0" smtClean="0"/>
              <a:t>Premature transitioning of </a:t>
            </a:r>
            <a:r>
              <a:rPr lang="en-US" sz="1600" dirty="0" err="1" smtClean="0"/>
              <a:t>MarkeTrak</a:t>
            </a:r>
            <a:r>
              <a:rPr lang="en-US" sz="1600" dirty="0" smtClean="0"/>
              <a:t> issues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02/17/15 </a:t>
            </a:r>
            <a:r>
              <a:rPr lang="en-US" sz="1600" dirty="0"/>
              <a:t>– </a:t>
            </a:r>
            <a:r>
              <a:rPr lang="en-US" sz="1600" dirty="0" smtClean="0"/>
              <a:t>Duplicate Retail </a:t>
            </a:r>
            <a:r>
              <a:rPr lang="en-US" sz="1600" dirty="0" smtClean="0"/>
              <a:t>transactions, Find ESIID intermittent timeouts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Incidents &amp; </a:t>
            </a:r>
            <a:r>
              <a:rPr lang="en-US" sz="1600" dirty="0"/>
              <a:t>Maintenance – </a:t>
            </a:r>
            <a:r>
              <a:rPr lang="en-US" sz="1600" dirty="0" smtClean="0"/>
              <a:t>March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03/01/15 </a:t>
            </a:r>
            <a:r>
              <a:rPr lang="en-US" sz="1600" dirty="0"/>
              <a:t>– Retail </a:t>
            </a:r>
            <a:r>
              <a:rPr lang="en-US" sz="1600" dirty="0" smtClean="0"/>
              <a:t>Release (Database Upgrade)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03/05/15 – System communication issue impacting the following services:</a:t>
            </a:r>
          </a:p>
          <a:p>
            <a:pPr lvl="2"/>
            <a:r>
              <a:rPr lang="en-US" sz="1200" b="0" dirty="0" smtClean="0"/>
              <a:t>Retail transaction processing</a:t>
            </a:r>
          </a:p>
          <a:p>
            <a:pPr lvl="2"/>
            <a:r>
              <a:rPr lang="en-US" sz="1200" b="0" dirty="0" smtClean="0"/>
              <a:t>Find ESIID, Find Transaction</a:t>
            </a:r>
            <a:endParaRPr lang="en-US" sz="1200" b="0" dirty="0"/>
          </a:p>
          <a:p>
            <a:pPr lvl="2"/>
            <a:r>
              <a:rPr lang="en-US" sz="1200" b="0" dirty="0" err="1" smtClean="0"/>
              <a:t>MarkeTrak</a:t>
            </a:r>
            <a:endParaRPr lang="en-US" sz="1200" b="0" dirty="0"/>
          </a:p>
          <a:p>
            <a:pPr lvl="2"/>
            <a:r>
              <a:rPr lang="en-US" sz="1200" b="0" dirty="0" smtClean="0"/>
              <a:t>MPIM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03/11/15 </a:t>
            </a:r>
            <a:r>
              <a:rPr lang="en-US" sz="1600" dirty="0"/>
              <a:t>– </a:t>
            </a:r>
            <a:r>
              <a:rPr lang="en-US" sz="1600" dirty="0" smtClean="0"/>
              <a:t>Find ESIID, Find Transaction slow performance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Supplemental AMS Interval Data Report Issue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No impacts to report in </a:t>
            </a:r>
            <a:r>
              <a:rPr lang="en-US" sz="1600" dirty="0" smtClean="0"/>
              <a:t>February or March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A long term solution has been developed and </a:t>
            </a:r>
            <a:r>
              <a:rPr lang="en-US" sz="1600" dirty="0" smtClean="0"/>
              <a:t>is scheduled fo</a:t>
            </a:r>
            <a:r>
              <a:rPr lang="en-US" sz="1600" dirty="0" smtClean="0"/>
              <a:t>r R3 release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MarkeTrak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ERCOT Public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69" y="1054510"/>
            <a:ext cx="8023781" cy="4852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443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7356</TotalTime>
  <Words>141</Words>
  <Application>Microsoft Office PowerPoint</Application>
  <PresentationFormat>On-screen Show (4:3)</PresentationFormat>
  <Paragraphs>51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  <vt:lpstr>MarkeTrak Performance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350</cp:revision>
  <cp:lastPrinted>2015-03-02T23:22:39Z</cp:lastPrinted>
  <dcterms:created xsi:type="dcterms:W3CDTF">2010-04-12T23:12:02Z</dcterms:created>
  <dcterms:modified xsi:type="dcterms:W3CDTF">2015-04-06T21:48:44Z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