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59" r:id="rId4"/>
    <p:sldId id="266" r:id="rId5"/>
    <p:sldId id="262" r:id="rId6"/>
    <p:sldId id="264" r:id="rId7"/>
    <p:sldId id="261" r:id="rId8"/>
    <p:sldId id="258" r:id="rId9"/>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39" autoAdjust="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D588B9F-BEE4-4E77-A75E-4E72A9FB54A4}" type="datetimeFigureOut">
              <a:rPr lang="en-US" smtClean="0"/>
              <a:pPr/>
              <a:t>4/8/2015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300233-75B6-4176-B20C-AEB29B3B3B6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588B9F-BEE4-4E77-A75E-4E72A9FB54A4}" type="datetimeFigureOut">
              <a:rPr lang="en-US" smtClean="0"/>
              <a:pPr/>
              <a:t>4/8/2015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300233-75B6-4176-B20C-AEB29B3B3B6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588B9F-BEE4-4E77-A75E-4E72A9FB54A4}" type="datetimeFigureOut">
              <a:rPr lang="en-US" smtClean="0"/>
              <a:pPr/>
              <a:t>4/8/2015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300233-75B6-4176-B20C-AEB29B3B3B69}"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066800"/>
            <a:ext cx="40386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6731981A-7905-41B0-8858-66AAA0FFBCF3}" type="slidenum">
              <a:rPr lang="en-US">
                <a:solidFill>
                  <a:srgbClr val="000000"/>
                </a:solidFill>
              </a:rPr>
              <a:pPr>
                <a:defRPr/>
              </a:pPr>
              <a:t>‹#›</a:t>
            </a:fld>
            <a:endParaRPr lang="en-US" dirty="0">
              <a:solidFill>
                <a:srgbClr val="000000"/>
              </a:solidFill>
            </a:endParaRPr>
          </a:p>
        </p:txBody>
      </p:sp>
      <p:sp>
        <p:nvSpPr>
          <p:cNvPr id="6" name="Rectangle 4"/>
          <p:cNvSpPr>
            <a:spLocks noGrp="1" noChangeArrowheads="1"/>
          </p:cNvSpPr>
          <p:nvPr>
            <p:ph type="dt" sz="half" idx="11"/>
          </p:nvPr>
        </p:nvSpPr>
        <p:spPr>
          <a:ln/>
        </p:spPr>
        <p:txBody>
          <a:bodyPr/>
          <a:lstStyle>
            <a:lvl1pPr>
              <a:defRPr/>
            </a:lvl1pPr>
          </a:lstStyle>
          <a:p>
            <a:pPr>
              <a:defRPr/>
            </a:pPr>
            <a:r>
              <a:rPr lang="en-US" dirty="0">
                <a:solidFill>
                  <a:srgbClr val="000000"/>
                </a:solidFill>
              </a:rPr>
              <a:t>Date</a:t>
            </a:r>
          </a:p>
        </p:txBody>
      </p:sp>
    </p:spTree>
    <p:extLst>
      <p:ext uri="{BB962C8B-B14F-4D97-AF65-F5344CB8AC3E}">
        <p14:creationId xmlns="" xmlns:p14="http://schemas.microsoft.com/office/powerpoint/2010/main" val="161241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588B9F-BEE4-4E77-A75E-4E72A9FB54A4}" type="datetimeFigureOut">
              <a:rPr lang="en-US" smtClean="0"/>
              <a:pPr/>
              <a:t>4/8/2015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300233-75B6-4176-B20C-AEB29B3B3B6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588B9F-BEE4-4E77-A75E-4E72A9FB54A4}" type="datetimeFigureOut">
              <a:rPr lang="en-US" smtClean="0"/>
              <a:pPr/>
              <a:t>4/8/2015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300233-75B6-4176-B20C-AEB29B3B3B69}"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D588B9F-BEE4-4E77-A75E-4E72A9FB54A4}" type="datetimeFigureOut">
              <a:rPr lang="en-US" smtClean="0"/>
              <a:pPr/>
              <a:t>4/8/2015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300233-75B6-4176-B20C-AEB29B3B3B6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588B9F-BEE4-4E77-A75E-4E72A9FB54A4}" type="datetimeFigureOut">
              <a:rPr lang="en-US" smtClean="0"/>
              <a:pPr/>
              <a:t>4/8/2015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F300233-75B6-4176-B20C-AEB29B3B3B6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588B9F-BEE4-4E77-A75E-4E72A9FB54A4}" type="datetimeFigureOut">
              <a:rPr lang="en-US" smtClean="0"/>
              <a:pPr/>
              <a:t>4/8/2015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300233-75B6-4176-B20C-AEB29B3B3B6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588B9F-BEE4-4E77-A75E-4E72A9FB54A4}" type="datetimeFigureOut">
              <a:rPr lang="en-US" smtClean="0"/>
              <a:pPr/>
              <a:t>4/8/2015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F300233-75B6-4176-B20C-AEB29B3B3B6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588B9F-BEE4-4E77-A75E-4E72A9FB54A4}" type="datetimeFigureOut">
              <a:rPr lang="en-US" smtClean="0"/>
              <a:pPr/>
              <a:t>4/8/2015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300233-75B6-4176-B20C-AEB29B3B3B6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588B9F-BEE4-4E77-A75E-4E72A9FB54A4}" type="datetimeFigureOut">
              <a:rPr lang="en-US" smtClean="0"/>
              <a:pPr/>
              <a:t>4/8/2015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300233-75B6-4176-B20C-AEB29B3B3B6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60000"/>
                <a:lumOff val="40000"/>
              </a:schemeClr>
            </a:gs>
            <a:gs pos="40000">
              <a:schemeClr val="bg2">
                <a:tint val="45000"/>
                <a:shade val="99000"/>
                <a:satMod val="350000"/>
              </a:schemeClr>
            </a:gs>
            <a:gs pos="100000">
              <a:schemeClr val="bg2">
                <a:shade val="20000"/>
                <a:satMod val="255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88B9F-BEE4-4E77-A75E-4E72A9FB54A4}" type="datetimeFigureOut">
              <a:rPr lang="en-US" smtClean="0"/>
              <a:pPr/>
              <a:t>4/8/2015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300233-75B6-4176-B20C-AEB29B3B3B69}"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p:txBody>
          <a:bodyPr>
            <a:normAutofit fontScale="90000"/>
          </a:bodyPr>
          <a:lstStyle/>
          <a:p>
            <a:pPr algn="ctr"/>
            <a:r>
              <a:rPr lang="en-US" altLang="en-US" dirty="0" smtClean="0"/>
              <a:t>COMMUNICATIONS AND SETTLEMENTS WORKING GROUP (CSWG) </a:t>
            </a:r>
            <a:endParaRPr lang="en-US" altLang="en-US" b="1" dirty="0" smtClean="0"/>
          </a:p>
        </p:txBody>
      </p:sp>
      <p:sp>
        <p:nvSpPr>
          <p:cNvPr id="6147" name="Content Placeholder 1"/>
          <p:cNvSpPr>
            <a:spLocks noGrp="1"/>
          </p:cNvSpPr>
          <p:nvPr>
            <p:ph type="subTitle" idx="1"/>
          </p:nvPr>
        </p:nvSpPr>
        <p:spPr/>
        <p:txBody>
          <a:bodyPr>
            <a:normAutofit/>
          </a:bodyPr>
          <a:lstStyle/>
          <a:p>
            <a:pPr marL="0" indent="0">
              <a:buFontTx/>
              <a:buNone/>
              <a:defRPr/>
            </a:pPr>
            <a:r>
              <a:rPr lang="en-US" altLang="en-US" b="1" dirty="0" smtClean="0">
                <a:solidFill>
                  <a:srgbClr val="7030A0"/>
                </a:solidFill>
              </a:rPr>
              <a:t>April 2015 Update to COPS</a:t>
            </a:r>
            <a:endParaRPr lang="en-US" altLang="en-US" sz="3200" b="1" dirty="0" smtClean="0">
              <a:solidFill>
                <a:srgbClr val="7030A0"/>
              </a:solidFill>
            </a:endParaRPr>
          </a:p>
          <a:p>
            <a:pPr marL="571500" indent="-457200">
              <a:buFont typeface="+mj-lt"/>
              <a:buAutoNum type="arabicPeriod"/>
              <a:defRPr/>
            </a:pPr>
            <a:endParaRPr lang="en-US" b="0" dirty="0" smtClean="0"/>
          </a:p>
          <a:p>
            <a:pPr>
              <a:defRPr/>
            </a:pPr>
            <a:endParaRPr lang="en-US" altLang="en-US" sz="2400" b="0" dirty="0" smtClean="0"/>
          </a:p>
          <a:p>
            <a:pPr>
              <a:buFont typeface="Wingdings" pitchFamily="2" charset="2"/>
              <a:buChar char="§"/>
              <a:defRPr/>
            </a:pPr>
            <a:endParaRPr lang="en-US" altLang="en-US" sz="1800" dirty="0" smtClean="0"/>
          </a:p>
          <a:p>
            <a:pPr>
              <a:buFont typeface="Wingdings" pitchFamily="2" charset="2"/>
              <a:buChar char="§"/>
              <a:defRPr/>
            </a:pPr>
            <a:endParaRPr lang="en-US" altLang="en-US" sz="2400" b="0" dirty="0" smtClean="0"/>
          </a:p>
          <a:p>
            <a:pPr lvl="2">
              <a:defRPr/>
            </a:pPr>
            <a:endParaRPr lang="en-US"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Registered DG Threshold Background</a:t>
            </a:r>
            <a:br>
              <a:rPr lang="en-US" sz="2400" dirty="0" smtClean="0"/>
            </a:br>
            <a:endParaRPr lang="en-US" sz="2400" dirty="0">
              <a:solidFill>
                <a:srgbClr val="7030A0"/>
              </a:solidFill>
            </a:endParaRPr>
          </a:p>
        </p:txBody>
      </p:sp>
      <p:sp>
        <p:nvSpPr>
          <p:cNvPr id="3" name="Content Placeholder 2"/>
          <p:cNvSpPr>
            <a:spLocks noGrp="1"/>
          </p:cNvSpPr>
          <p:nvPr>
            <p:ph idx="1"/>
          </p:nvPr>
        </p:nvSpPr>
        <p:spPr>
          <a:xfrm>
            <a:off x="457200" y="990600"/>
            <a:ext cx="8229600" cy="5334000"/>
          </a:xfrm>
        </p:spPr>
        <p:txBody>
          <a:bodyPr>
            <a:normAutofit fontScale="77500" lnSpcReduction="20000"/>
          </a:bodyPr>
          <a:lstStyle/>
          <a:p>
            <a:pPr>
              <a:buNone/>
            </a:pPr>
            <a:endParaRPr lang="en-US" sz="1800" dirty="0" smtClean="0"/>
          </a:p>
          <a:p>
            <a:pPr marL="0" indent="0">
              <a:buNone/>
            </a:pPr>
            <a:r>
              <a:rPr lang="en-US" sz="2500" dirty="0"/>
              <a:t>Unregistered Distributed Generation (DG) are electrical generating facilities located at a Customer’s point of delivery, connected at a distribution voltage, and equal to or less than the </a:t>
            </a:r>
            <a:r>
              <a:rPr lang="en-US" sz="2500" dirty="0" smtClean="0"/>
              <a:t>DG </a:t>
            </a:r>
            <a:r>
              <a:rPr lang="en-US" sz="2500" dirty="0"/>
              <a:t>registration </a:t>
            </a:r>
            <a:r>
              <a:rPr lang="en-US" sz="2500" dirty="0" smtClean="0"/>
              <a:t>threshold (Currently set at 1 MW).</a:t>
            </a:r>
          </a:p>
          <a:p>
            <a:pPr marL="0" indent="0">
              <a:buNone/>
            </a:pPr>
            <a:endParaRPr lang="en-US" sz="2600" dirty="0"/>
          </a:p>
          <a:p>
            <a:pPr lvl="0">
              <a:spcBef>
                <a:spcPts val="300"/>
              </a:spcBef>
              <a:spcAft>
                <a:spcPts val="300"/>
              </a:spcAft>
            </a:pPr>
            <a:r>
              <a:rPr lang="en-US" sz="2600" dirty="0" smtClean="0"/>
              <a:t>TAC Leadership requested that COPS develop </a:t>
            </a:r>
            <a:r>
              <a:rPr lang="en-US" sz="2600" dirty="0"/>
              <a:t>an </a:t>
            </a:r>
            <a:r>
              <a:rPr lang="en-US" sz="2600" dirty="0" smtClean="0"/>
              <a:t>Change Communication Plan, </a:t>
            </a:r>
            <a:r>
              <a:rPr lang="en-US" sz="2600" dirty="0"/>
              <a:t>in case the DG registration threshold is ever reduced below the current 1 </a:t>
            </a:r>
            <a:r>
              <a:rPr lang="en-US" sz="2600" dirty="0" smtClean="0"/>
              <a:t>MW</a:t>
            </a:r>
            <a:endParaRPr lang="en-US" sz="2600" dirty="0"/>
          </a:p>
          <a:p>
            <a:pPr lvl="0">
              <a:spcBef>
                <a:spcPts val="300"/>
              </a:spcBef>
              <a:spcAft>
                <a:spcPts val="300"/>
              </a:spcAft>
            </a:pPr>
            <a:r>
              <a:rPr lang="en-US" sz="2600" dirty="0"/>
              <a:t>Items to be considered before reducing the DG Registration </a:t>
            </a:r>
            <a:r>
              <a:rPr lang="en-US" sz="2600" dirty="0" smtClean="0"/>
              <a:t>Threshold are </a:t>
            </a:r>
            <a:r>
              <a:rPr lang="en-US" sz="2600" dirty="0"/>
              <a:t>(1) Settlements (Wholesale generation settlements vs. load aggregation process for settlements, AMS vs. TDSP monthly reported metering, LMP vs. Load Zone pricing) and (2) Operations (what </a:t>
            </a:r>
            <a:r>
              <a:rPr lang="en-US" sz="2600" dirty="0" smtClean="0"/>
              <a:t>registered DG </a:t>
            </a:r>
            <a:r>
              <a:rPr lang="en-US" sz="2600" dirty="0"/>
              <a:t>is and is not included in the Network Operations Model</a:t>
            </a:r>
            <a:r>
              <a:rPr lang="en-US" sz="2600" dirty="0" smtClean="0"/>
              <a:t>)</a:t>
            </a:r>
            <a:endParaRPr lang="en-US" sz="2600" dirty="0"/>
          </a:p>
          <a:p>
            <a:pPr lvl="0">
              <a:spcBef>
                <a:spcPts val="300"/>
              </a:spcBef>
              <a:spcAft>
                <a:spcPts val="300"/>
              </a:spcAft>
            </a:pPr>
            <a:r>
              <a:rPr lang="en-US" sz="2600" dirty="0"/>
              <a:t>In order to communicate a new DG registration requirement to ERCOT Stakeholders and specifically DG Owners, ERCOT, TAC Subcommittees and TDSPs (and possibly REPs) will need to be part of the communication </a:t>
            </a:r>
            <a:r>
              <a:rPr lang="en-US" sz="2600" dirty="0" smtClean="0"/>
              <a:t>plan </a:t>
            </a:r>
            <a:endParaRPr lang="en-US" sz="2600" dirty="0"/>
          </a:p>
          <a:p>
            <a:pPr lvl="0">
              <a:spcBef>
                <a:spcPts val="300"/>
              </a:spcBef>
              <a:spcAft>
                <a:spcPts val="300"/>
              </a:spcAft>
            </a:pPr>
            <a:r>
              <a:rPr lang="en-US" sz="2600" dirty="0" smtClean="0"/>
              <a:t>How to document the </a:t>
            </a:r>
            <a:r>
              <a:rPr lang="en-US" sz="2600" dirty="0"/>
              <a:t>DG Registration Threshold Change </a:t>
            </a:r>
            <a:r>
              <a:rPr lang="en-US" sz="2600" dirty="0" smtClean="0"/>
              <a:t>Communication Plan and where to keep the documentation for </a:t>
            </a:r>
            <a:r>
              <a:rPr lang="en-US" sz="2600" dirty="0"/>
              <a:t>future reference and </a:t>
            </a:r>
            <a:r>
              <a:rPr lang="en-US" sz="2600" dirty="0" smtClean="0"/>
              <a:t>use</a:t>
            </a:r>
            <a:endParaRPr lang="en-US" sz="2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Registered DG Threshold</a:t>
            </a:r>
            <a:br>
              <a:rPr lang="en-US" sz="2400" dirty="0" smtClean="0"/>
            </a:br>
            <a:r>
              <a:rPr lang="en-US" sz="2400" b="1" dirty="0" smtClean="0">
                <a:solidFill>
                  <a:srgbClr val="7030A0"/>
                </a:solidFill>
              </a:rPr>
              <a:t>Two Discussion Items</a:t>
            </a:r>
            <a:endParaRPr lang="en-US" sz="2400" b="1" dirty="0">
              <a:solidFill>
                <a:srgbClr val="7030A0"/>
              </a:solidFill>
            </a:endParaRPr>
          </a:p>
        </p:txBody>
      </p:sp>
      <p:sp>
        <p:nvSpPr>
          <p:cNvPr id="3" name="Content Placeholder 2"/>
          <p:cNvSpPr>
            <a:spLocks noGrp="1"/>
          </p:cNvSpPr>
          <p:nvPr>
            <p:ph sz="half" idx="1"/>
          </p:nvPr>
        </p:nvSpPr>
        <p:spPr>
          <a:xfrm>
            <a:off x="838200" y="1600200"/>
            <a:ext cx="7391400" cy="4571999"/>
          </a:xfrm>
        </p:spPr>
        <p:txBody>
          <a:bodyPr>
            <a:normAutofit lnSpcReduction="10000"/>
          </a:bodyPr>
          <a:lstStyle/>
          <a:p>
            <a:pPr marL="514350" indent="-514350">
              <a:buFont typeface="+mj-lt"/>
              <a:buAutoNum type="arabicPeriod"/>
            </a:pPr>
            <a:r>
              <a:rPr lang="en-US" dirty="0" smtClean="0"/>
              <a:t>Development of a Change Communication Plan </a:t>
            </a:r>
            <a:r>
              <a:rPr lang="en-US" dirty="0"/>
              <a:t>and where </a:t>
            </a:r>
            <a:r>
              <a:rPr lang="en-US" dirty="0" smtClean="0"/>
              <a:t>to keep </a:t>
            </a:r>
            <a:r>
              <a:rPr lang="en-US" dirty="0"/>
              <a:t>it for future reference </a:t>
            </a:r>
            <a:r>
              <a:rPr lang="en-US" dirty="0" smtClean="0"/>
              <a:t>(COPSMG: Section 5, Market Notice Communication Process, or Appendix)</a:t>
            </a:r>
            <a:endParaRPr lang="en-US" dirty="0"/>
          </a:p>
          <a:p>
            <a:pPr marL="514350" indent="-514350">
              <a:buFont typeface="+mj-lt"/>
              <a:buAutoNum type="arabicPeriod"/>
            </a:pPr>
            <a:r>
              <a:rPr lang="en-US" dirty="0"/>
              <a:t>Whether to change the </a:t>
            </a:r>
            <a:r>
              <a:rPr lang="en-US" dirty="0" smtClean="0"/>
              <a:t>10 MW in any Load Zone threshold </a:t>
            </a:r>
            <a:r>
              <a:rPr lang="en-US" u="sng" dirty="0" smtClean="0"/>
              <a:t>trigger</a:t>
            </a:r>
            <a:r>
              <a:rPr lang="en-US" dirty="0" smtClean="0"/>
              <a:t>; For example to 20 MW in any Load Zone (Requires a NPRR)</a:t>
            </a:r>
          </a:p>
          <a:p>
            <a:pPr marL="400050" lvl="1" indent="0">
              <a:buNone/>
            </a:pPr>
            <a:r>
              <a:rPr lang="en-US" sz="2200" dirty="0" smtClean="0"/>
              <a:t>(Protocol Section 16.5 requires ERCOT to reduce the DG Registration Threshold once any Load Zone reaches an aggregated 10 MW, to an amount such that no Load Zone exceeds an aggregated 7 MW; Currently estimated to be at about 300 kW and impacting 10 to 12 DG facilities)</a:t>
            </a:r>
            <a:endParaRPr lang="en-US" sz="2200" dirty="0"/>
          </a:p>
          <a:p>
            <a:pPr>
              <a:buNone/>
            </a:pPr>
            <a:endParaRPr lang="en-US" dirty="0" smtClean="0"/>
          </a:p>
          <a:p>
            <a:pPr>
              <a:buNone/>
            </a:pP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CSWG DG Registration Threshold Discussion Highlights </a:t>
            </a:r>
            <a:br>
              <a:rPr lang="en-US" sz="2400" dirty="0" smtClean="0"/>
            </a:br>
            <a:r>
              <a:rPr lang="en-US" sz="2400" dirty="0" smtClean="0">
                <a:solidFill>
                  <a:srgbClr val="7030A0"/>
                </a:solidFill>
              </a:rPr>
              <a:t>No current reliability or settlement issues</a:t>
            </a:r>
            <a:endParaRPr lang="en-US" sz="2400" dirty="0">
              <a:solidFill>
                <a:srgbClr val="7030A0"/>
              </a:solidFill>
            </a:endParaRPr>
          </a:p>
        </p:txBody>
      </p:sp>
      <p:sp>
        <p:nvSpPr>
          <p:cNvPr id="3" name="Content Placeholder 2"/>
          <p:cNvSpPr>
            <a:spLocks noGrp="1"/>
          </p:cNvSpPr>
          <p:nvPr>
            <p:ph sz="half" idx="1"/>
          </p:nvPr>
        </p:nvSpPr>
        <p:spPr>
          <a:xfrm>
            <a:off x="457200" y="1600201"/>
            <a:ext cx="4038600" cy="4114800"/>
          </a:xfrm>
        </p:spPr>
        <p:txBody>
          <a:bodyPr>
            <a:normAutofit fontScale="92500"/>
          </a:bodyPr>
          <a:lstStyle/>
          <a:p>
            <a:pPr>
              <a:buNone/>
            </a:pPr>
            <a:r>
              <a:rPr lang="en-US" dirty="0" smtClean="0"/>
              <a:t>Settlement (Unregistered)</a:t>
            </a:r>
          </a:p>
          <a:p>
            <a:pPr>
              <a:buFont typeface="Wingdings" pitchFamily="2" charset="2"/>
              <a:buChar char="ü"/>
            </a:pPr>
            <a:r>
              <a:rPr lang="en-US" dirty="0" smtClean="0"/>
              <a:t>Competitive area:</a:t>
            </a:r>
          </a:p>
          <a:p>
            <a:pPr>
              <a:buNone/>
            </a:pPr>
            <a:r>
              <a:rPr lang="en-US" dirty="0" smtClean="0"/>
              <a:t>	Outflows are treated as negative load for the Rep</a:t>
            </a:r>
          </a:p>
          <a:p>
            <a:pPr>
              <a:buFont typeface="Wingdings" pitchFamily="2" charset="2"/>
              <a:buChar char="ü"/>
            </a:pPr>
            <a:r>
              <a:rPr lang="en-US" dirty="0" smtClean="0"/>
              <a:t>In NOIE: </a:t>
            </a:r>
          </a:p>
          <a:p>
            <a:pPr>
              <a:buNone/>
            </a:pPr>
            <a:r>
              <a:rPr lang="en-US" dirty="0" smtClean="0"/>
              <a:t>	Outflows reduce load at the NOIE boundary metering points</a:t>
            </a:r>
          </a:p>
          <a:p>
            <a:pPr>
              <a:buNone/>
            </a:pPr>
            <a:endParaRPr lang="en-US" dirty="0" smtClean="0"/>
          </a:p>
          <a:p>
            <a:endParaRPr lang="en-US" dirty="0"/>
          </a:p>
        </p:txBody>
      </p:sp>
      <p:sp>
        <p:nvSpPr>
          <p:cNvPr id="4" name="Content Placeholder 3"/>
          <p:cNvSpPr>
            <a:spLocks noGrp="1"/>
          </p:cNvSpPr>
          <p:nvPr>
            <p:ph sz="half" idx="2"/>
          </p:nvPr>
        </p:nvSpPr>
        <p:spPr/>
        <p:txBody>
          <a:bodyPr>
            <a:normAutofit fontScale="92500"/>
          </a:bodyPr>
          <a:lstStyle/>
          <a:p>
            <a:pPr>
              <a:buNone/>
            </a:pPr>
            <a:r>
              <a:rPr lang="en-US" dirty="0" smtClean="0"/>
              <a:t>Operations</a:t>
            </a:r>
          </a:p>
          <a:p>
            <a:pPr>
              <a:buFont typeface="Wingdings" pitchFamily="2" charset="2"/>
              <a:buChar char="ü"/>
            </a:pPr>
            <a:r>
              <a:rPr lang="en-US" dirty="0" smtClean="0"/>
              <a:t>ERCOT evaluates </a:t>
            </a:r>
            <a:r>
              <a:rPr lang="en-US" dirty="0"/>
              <a:t>whether to include </a:t>
            </a:r>
            <a:r>
              <a:rPr lang="en-US" dirty="0" smtClean="0"/>
              <a:t>registered DG in </a:t>
            </a:r>
            <a:r>
              <a:rPr lang="en-US" dirty="0"/>
              <a:t>the Network Operations </a:t>
            </a:r>
            <a:r>
              <a:rPr lang="en-US" dirty="0" smtClean="0"/>
              <a:t>Model on a case-by-case basis</a:t>
            </a:r>
            <a:endParaRPr lang="en-US" dirty="0"/>
          </a:p>
          <a:p>
            <a:pPr>
              <a:buFont typeface="Wingdings" pitchFamily="2" charset="2"/>
              <a:buChar char="ü"/>
            </a:pPr>
            <a:r>
              <a:rPr lang="en-US" dirty="0" smtClean="0"/>
              <a:t>Non-modeled generation is not </a:t>
            </a:r>
            <a:r>
              <a:rPr lang="en-US" dirty="0" smtClean="0">
                <a:solidFill>
                  <a:srgbClr val="7030A0"/>
                </a:solidFill>
              </a:rPr>
              <a:t>currently</a:t>
            </a:r>
            <a:r>
              <a:rPr lang="en-US" dirty="0" smtClean="0"/>
              <a:t> a problem in terms of resource adequacy planning</a:t>
            </a:r>
          </a:p>
        </p:txBody>
      </p:sp>
    </p:spTree>
    <p:extLst>
      <p:ext uri="{BB962C8B-B14F-4D97-AF65-F5344CB8AC3E}">
        <p14:creationId xmlns:p14="http://schemas.microsoft.com/office/powerpoint/2010/main" xmlns="" val="3478944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CSWG DG Registration Threshold Discussion Highlights</a:t>
            </a:r>
            <a:br>
              <a:rPr lang="en-US" sz="2400" dirty="0" smtClean="0"/>
            </a:br>
            <a:r>
              <a:rPr lang="en-US" sz="2400" b="1" dirty="0" smtClean="0">
                <a:solidFill>
                  <a:srgbClr val="7030A0"/>
                </a:solidFill>
              </a:rPr>
              <a:t>How to determine a new threshold </a:t>
            </a:r>
            <a:r>
              <a:rPr lang="en-US" sz="2400" b="1" u="sng" dirty="0" smtClean="0">
                <a:solidFill>
                  <a:srgbClr val="7030A0"/>
                </a:solidFill>
              </a:rPr>
              <a:t>trigger</a:t>
            </a:r>
            <a:r>
              <a:rPr lang="en-US" sz="2400" dirty="0" smtClean="0">
                <a:solidFill>
                  <a:srgbClr val="7030A0"/>
                </a:solidFill>
              </a:rPr>
              <a:t/>
            </a:r>
            <a:br>
              <a:rPr lang="en-US" sz="2400" dirty="0" smtClean="0">
                <a:solidFill>
                  <a:srgbClr val="7030A0"/>
                </a:solidFill>
              </a:rPr>
            </a:br>
            <a:endParaRPr lang="en-US" sz="2400" dirty="0">
              <a:solidFill>
                <a:srgbClr val="7030A0"/>
              </a:solidFill>
            </a:endParaRPr>
          </a:p>
        </p:txBody>
      </p:sp>
      <p:sp>
        <p:nvSpPr>
          <p:cNvPr id="3" name="Content Placeholder 2"/>
          <p:cNvSpPr>
            <a:spLocks noGrp="1"/>
          </p:cNvSpPr>
          <p:nvPr>
            <p:ph idx="1"/>
          </p:nvPr>
        </p:nvSpPr>
        <p:spPr>
          <a:xfrm>
            <a:off x="457200" y="1143000"/>
            <a:ext cx="8229600" cy="5105400"/>
          </a:xfrm>
        </p:spPr>
        <p:txBody>
          <a:bodyPr>
            <a:normAutofit fontScale="70000" lnSpcReduction="20000"/>
          </a:bodyPr>
          <a:lstStyle/>
          <a:p>
            <a:pPr>
              <a:spcBef>
                <a:spcPts val="300"/>
              </a:spcBef>
              <a:spcAft>
                <a:spcPts val="300"/>
              </a:spcAft>
            </a:pPr>
            <a:r>
              <a:rPr lang="en-US" dirty="0" smtClean="0"/>
              <a:t>2014_QTR4 report shows 87 sites with an aggregated capacity of ~16MW </a:t>
            </a:r>
          </a:p>
          <a:p>
            <a:pPr>
              <a:spcBef>
                <a:spcPts val="300"/>
              </a:spcBef>
              <a:spcAft>
                <a:spcPts val="300"/>
              </a:spcAft>
            </a:pPr>
            <a:r>
              <a:rPr lang="en-US" dirty="0" smtClean="0"/>
              <a:t>LZ_North is over 7MW;  Once any Load Zone reaches 10 MW a 9-month notice to the market of a registration threshold reduction is triggered</a:t>
            </a:r>
          </a:p>
          <a:p>
            <a:pPr>
              <a:spcBef>
                <a:spcPts val="300"/>
              </a:spcBef>
              <a:spcAft>
                <a:spcPts val="300"/>
              </a:spcAft>
            </a:pPr>
            <a:r>
              <a:rPr lang="en-US" dirty="0" smtClean="0"/>
              <a:t>Raise the DG registration threshold trigger from 10MW to 20MW per load zone</a:t>
            </a:r>
          </a:p>
          <a:p>
            <a:pPr>
              <a:spcBef>
                <a:spcPts val="300"/>
              </a:spcBef>
              <a:spcAft>
                <a:spcPts val="300"/>
              </a:spcAft>
            </a:pPr>
            <a:r>
              <a:rPr lang="en-US" dirty="0" smtClean="0"/>
              <a:t>The </a:t>
            </a:r>
            <a:r>
              <a:rPr lang="en-US" dirty="0"/>
              <a:t>10 MW trigger </a:t>
            </a:r>
            <a:r>
              <a:rPr lang="en-US" dirty="0" smtClean="0"/>
              <a:t>will cause the registration </a:t>
            </a:r>
            <a:r>
              <a:rPr lang="en-US" dirty="0"/>
              <a:t>of 10-12 sites &gt;300kW</a:t>
            </a:r>
          </a:p>
          <a:p>
            <a:pPr>
              <a:spcBef>
                <a:spcPts val="300"/>
              </a:spcBef>
              <a:spcAft>
                <a:spcPts val="300"/>
              </a:spcAft>
            </a:pPr>
            <a:r>
              <a:rPr lang="en-US" dirty="0" smtClean="0"/>
              <a:t>Find an operations network modeled-based criteria for establishing a DG registration threshold; How many MWs from a single DG is enough to be included in the model?</a:t>
            </a:r>
          </a:p>
          <a:p>
            <a:pPr>
              <a:buNone/>
            </a:pPr>
            <a:r>
              <a:rPr lang="en-US" dirty="0" smtClean="0"/>
              <a:t>	</a:t>
            </a:r>
          </a:p>
          <a:p>
            <a:pPr>
              <a:spcBef>
                <a:spcPts val="300"/>
              </a:spcBef>
              <a:spcAft>
                <a:spcPts val="300"/>
              </a:spcAft>
            </a:pPr>
            <a:endParaRPr lang="en-US" dirty="0"/>
          </a:p>
          <a:p>
            <a:pPr marL="0" indent="0" algn="ctr">
              <a:spcBef>
                <a:spcPts val="300"/>
              </a:spcBef>
              <a:spcAft>
                <a:spcPts val="300"/>
              </a:spcAft>
              <a:buNone/>
            </a:pPr>
            <a:r>
              <a:rPr lang="en-US" dirty="0" smtClean="0"/>
              <a:t>This discussion will continue at CSWG</a:t>
            </a:r>
          </a:p>
          <a:p>
            <a:pPr lvl="1">
              <a:buNone/>
            </a:pPr>
            <a:endParaRPr lang="en-US" sz="2200" dirty="0" smtClean="0"/>
          </a:p>
        </p:txBody>
      </p:sp>
    </p:spTree>
    <p:extLst>
      <p:ext uri="{BB962C8B-B14F-4D97-AF65-F5344CB8AC3E}">
        <p14:creationId xmlns="" xmlns:p14="http://schemas.microsoft.com/office/powerpoint/2010/main" val="492060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fontScale="90000"/>
          </a:bodyPr>
          <a:lstStyle/>
          <a:p>
            <a:r>
              <a:rPr lang="en-US" sz="2700" dirty="0" smtClean="0"/>
              <a:t>Draft DG Registration Threshold Change Communication Plan</a:t>
            </a:r>
            <a:r>
              <a:rPr lang="en-US" sz="2400" dirty="0" smtClean="0"/>
              <a:t/>
            </a:r>
            <a:br>
              <a:rPr lang="en-US" sz="2400" dirty="0" smtClean="0"/>
            </a:br>
            <a:r>
              <a:rPr lang="en-US" sz="2400" b="1" dirty="0" smtClean="0">
                <a:solidFill>
                  <a:schemeClr val="accent4">
                    <a:lumMod val="75000"/>
                  </a:schemeClr>
                </a:solidFill>
              </a:rPr>
              <a:t>Trigger: When Reported Unregistered DG, &gt; 50 kW and &lt;= 1 MW, in</a:t>
            </a:r>
            <a:br>
              <a:rPr lang="en-US" sz="2400" b="1" dirty="0" smtClean="0">
                <a:solidFill>
                  <a:schemeClr val="accent4">
                    <a:lumMod val="75000"/>
                  </a:schemeClr>
                </a:solidFill>
              </a:rPr>
            </a:br>
            <a:r>
              <a:rPr lang="en-US" sz="2400" b="1" dirty="0" smtClean="0">
                <a:solidFill>
                  <a:schemeClr val="accent4">
                    <a:lumMod val="75000"/>
                  </a:schemeClr>
                </a:solidFill>
              </a:rPr>
              <a:t>  any one Load Zone reaches an aggregated 10 MW</a:t>
            </a:r>
            <a:endParaRPr lang="en-US" sz="2400" dirty="0">
              <a:solidFill>
                <a:srgbClr val="7030A0"/>
              </a:solidFill>
            </a:endParaRPr>
          </a:p>
        </p:txBody>
      </p:sp>
      <p:sp>
        <p:nvSpPr>
          <p:cNvPr id="3" name="Content Placeholder 2"/>
          <p:cNvSpPr>
            <a:spLocks noGrp="1"/>
          </p:cNvSpPr>
          <p:nvPr>
            <p:ph idx="1"/>
          </p:nvPr>
        </p:nvSpPr>
        <p:spPr>
          <a:xfrm>
            <a:off x="457200" y="1447800"/>
            <a:ext cx="8229600" cy="4800600"/>
          </a:xfrm>
        </p:spPr>
        <p:txBody>
          <a:bodyPr>
            <a:normAutofit fontScale="92500" lnSpcReduction="10000"/>
          </a:bodyPr>
          <a:lstStyle/>
          <a:p>
            <a:pPr>
              <a:buNone/>
            </a:pPr>
            <a:endParaRPr lang="en-US" sz="1800" dirty="0" smtClean="0"/>
          </a:p>
          <a:p>
            <a:pPr>
              <a:spcBef>
                <a:spcPts val="300"/>
              </a:spcBef>
              <a:spcAft>
                <a:spcPts val="300"/>
              </a:spcAft>
            </a:pPr>
            <a:r>
              <a:rPr lang="en-US" sz="2600" dirty="0" smtClean="0"/>
              <a:t>ERCOT Staff - Post the new (reduced) DG Registration Requirement on the Market Information System (MIS)</a:t>
            </a:r>
          </a:p>
          <a:p>
            <a:pPr>
              <a:spcBef>
                <a:spcPts val="300"/>
              </a:spcBef>
              <a:spcAft>
                <a:spcPts val="300"/>
              </a:spcAft>
            </a:pPr>
            <a:r>
              <a:rPr lang="en-US" sz="2600" dirty="0" smtClean="0"/>
              <a:t>ERCOT Staff - Meet with the appropriate TAC Subcommittees to announce the new (reduced) DG Registration Threshold</a:t>
            </a:r>
          </a:p>
          <a:p>
            <a:pPr>
              <a:spcBef>
                <a:spcPts val="300"/>
              </a:spcBef>
              <a:spcAft>
                <a:spcPts val="300"/>
              </a:spcAft>
            </a:pPr>
            <a:r>
              <a:rPr lang="en-US" sz="2600" dirty="0"/>
              <a:t>ERCOT </a:t>
            </a:r>
            <a:r>
              <a:rPr lang="en-US" sz="2600" dirty="0" smtClean="0"/>
              <a:t>Staff - Issue </a:t>
            </a:r>
            <a:r>
              <a:rPr lang="en-US" sz="2600" dirty="0"/>
              <a:t>a Market Notice </a:t>
            </a:r>
            <a:r>
              <a:rPr lang="en-US" sz="2600" dirty="0" smtClean="0"/>
              <a:t>announcing the new (reduced) </a:t>
            </a:r>
            <a:r>
              <a:rPr lang="en-US" sz="2600" dirty="0"/>
              <a:t>DG Registration Threshold </a:t>
            </a:r>
            <a:r>
              <a:rPr lang="en-US" sz="2600" dirty="0" smtClean="0"/>
              <a:t>with an implementation date of 9 </a:t>
            </a:r>
            <a:r>
              <a:rPr lang="en-US" sz="2600" dirty="0"/>
              <a:t>months after </a:t>
            </a:r>
            <a:r>
              <a:rPr lang="en-US" sz="2600" dirty="0" smtClean="0"/>
              <a:t>date of the Market Notice</a:t>
            </a:r>
          </a:p>
          <a:p>
            <a:pPr>
              <a:spcBef>
                <a:spcPts val="300"/>
              </a:spcBef>
              <a:spcAft>
                <a:spcPts val="300"/>
              </a:spcAft>
            </a:pPr>
            <a:r>
              <a:rPr lang="en-US" sz="2600" dirty="0" smtClean="0"/>
              <a:t>Appropriate TDSP/NOIE - Notify individual DG Owners and their REPs that are immediately impacted by the new DG Registration Threshold</a:t>
            </a:r>
            <a:endParaRPr lang="en-US" sz="2600" dirty="0"/>
          </a:p>
          <a:p>
            <a:pPr marL="0" indent="0">
              <a:spcBef>
                <a:spcPts val="300"/>
              </a:spcBef>
              <a:spcAft>
                <a:spcPts val="300"/>
              </a:spcAft>
              <a:buNone/>
            </a:pPr>
            <a:r>
              <a:rPr lang="en-US" sz="2600" dirty="0" smtClean="0"/>
              <a:t>Notice/Notification content details to be determined at the CSWG</a:t>
            </a:r>
            <a:endParaRPr lang="en-US" sz="1800" dirty="0" smtClean="0"/>
          </a:p>
        </p:txBody>
      </p:sp>
    </p:spTree>
    <p:extLst>
      <p:ext uri="{BB962C8B-B14F-4D97-AF65-F5344CB8AC3E}">
        <p14:creationId xmlns="" xmlns:p14="http://schemas.microsoft.com/office/powerpoint/2010/main" val="2864233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152400" y="0"/>
            <a:ext cx="8839200" cy="685800"/>
          </a:xfrm>
        </p:spPr>
        <p:txBody>
          <a:bodyPr/>
          <a:lstStyle/>
          <a:p>
            <a:pPr marL="0" indent="0" eaLnBrk="1" hangingPunct="1">
              <a:tabLst>
                <a:tab pos="1143000" algn="l"/>
                <a:tab pos="2514600" algn="l"/>
                <a:tab pos="6864350" algn="l"/>
              </a:tabLst>
              <a:defRPr/>
            </a:pPr>
            <a:r>
              <a:rPr lang="en-US" sz="1800" dirty="0" smtClean="0"/>
              <a:t>Scope Change to 2015 Market System Enhancements </a:t>
            </a:r>
            <a:endParaRPr lang="en-US" sz="1800" dirty="0"/>
          </a:p>
        </p:txBody>
      </p:sp>
      <p:graphicFrame>
        <p:nvGraphicFramePr>
          <p:cNvPr id="7" name="Table 6"/>
          <p:cNvGraphicFramePr>
            <a:graphicFrameLocks noGrp="1"/>
          </p:cNvGraphicFramePr>
          <p:nvPr>
            <p:extLst>
              <p:ext uri="{D42A27DB-BD31-4B8C-83A1-F6EECF244321}">
                <p14:modId xmlns="" xmlns:p14="http://schemas.microsoft.com/office/powerpoint/2010/main" val="2385403919"/>
              </p:ext>
            </p:extLst>
          </p:nvPr>
        </p:nvGraphicFramePr>
        <p:xfrm>
          <a:off x="304800" y="2895600"/>
          <a:ext cx="8610600" cy="3383280"/>
        </p:xfrm>
        <a:graphic>
          <a:graphicData uri="http://schemas.openxmlformats.org/drawingml/2006/table">
            <a:tbl>
              <a:tblPr firstRow="1" bandRow="1">
                <a:tableStyleId>{5C22544A-7EE6-4342-B048-85BDC9FD1C3A}</a:tableStyleId>
              </a:tblPr>
              <a:tblGrid>
                <a:gridCol w="7391400"/>
                <a:gridCol w="1219200"/>
              </a:tblGrid>
              <a:tr h="345684">
                <a:tc>
                  <a:txBody>
                    <a:bodyPr/>
                    <a:lstStyle/>
                    <a:p>
                      <a:pPr algn="ctr"/>
                      <a:r>
                        <a:rPr lang="en-US" baseline="0" dirty="0" smtClean="0">
                          <a:solidFill>
                            <a:schemeClr val="tx1"/>
                          </a:solidFill>
                        </a:rPr>
                        <a:t>2015 Market System Enhancements</a:t>
                      </a:r>
                      <a:endParaRPr lang="en-US"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aseline="0" dirty="0" smtClean="0">
                          <a:solidFill>
                            <a:schemeClr val="tx1"/>
                          </a:solidFill>
                        </a:rPr>
                        <a:t>Timing</a:t>
                      </a:r>
                      <a:endParaRPr lang="en-US"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16734">
                <a:tc>
                  <a:txBody>
                    <a:bodyPr/>
                    <a:lstStyle/>
                    <a:p>
                      <a:pPr marL="342900" lvl="0" indent="-285750" eaLnBrk="1" hangingPunct="1">
                        <a:buFont typeface="Arial" panose="020B0604020202020204" pitchFamily="34" charset="0"/>
                        <a:buChar char="•"/>
                        <a:tabLst>
                          <a:tab pos="1143000" algn="l"/>
                          <a:tab pos="2514600" algn="l"/>
                          <a:tab pos="6864350" algn="l"/>
                        </a:tabLst>
                        <a:defRPr/>
                      </a:pPr>
                      <a:r>
                        <a:rPr lang="en-US" sz="1600" b="1" dirty="0" smtClean="0"/>
                        <a:t>Phase 1</a:t>
                      </a:r>
                    </a:p>
                    <a:p>
                      <a:pPr marL="800100" lvl="1" indent="-285750" eaLnBrk="1" hangingPunct="1">
                        <a:buFont typeface="Arial" panose="020B0604020202020204" pitchFamily="34" charset="0"/>
                        <a:buChar char="•"/>
                        <a:tabLst>
                          <a:tab pos="1143000" algn="l"/>
                          <a:tab pos="2514600" algn="l"/>
                          <a:tab pos="6864350" algn="l"/>
                        </a:tabLst>
                        <a:defRPr/>
                      </a:pPr>
                      <a:r>
                        <a:rPr lang="en-US" sz="1600" b="1" dirty="0" smtClean="0"/>
                        <a:t>NPRR626</a:t>
                      </a:r>
                      <a:r>
                        <a:rPr lang="en-US" sz="1600" dirty="0" smtClean="0"/>
                        <a:t> – Reliability Deployment Price Adder</a:t>
                      </a:r>
                    </a:p>
                    <a:p>
                      <a:pPr marL="800100" lvl="1" indent="-285750" eaLnBrk="1" hangingPunct="1">
                        <a:buFont typeface="Arial" panose="020B0604020202020204" pitchFamily="34" charset="0"/>
                        <a:buChar char="•"/>
                        <a:tabLst>
                          <a:tab pos="1143000" algn="l"/>
                          <a:tab pos="2514600" algn="l"/>
                          <a:tab pos="6864350" algn="l"/>
                        </a:tabLst>
                        <a:defRPr/>
                      </a:pPr>
                      <a:r>
                        <a:rPr lang="en-US" sz="1600" b="1" dirty="0" smtClean="0"/>
                        <a:t>NPRR665</a:t>
                      </a:r>
                      <a:r>
                        <a:rPr lang="en-US" sz="1600" dirty="0" smtClean="0"/>
                        <a:t> – As-Built Clarification of Reliability Deployment Price Adder</a:t>
                      </a:r>
                      <a:endParaRPr lang="en-US" sz="1600" b="1" dirty="0" smtClean="0"/>
                    </a:p>
                    <a:p>
                      <a:pPr marL="800100" lvl="1" indent="-285750" eaLnBrk="1" hangingPunct="1">
                        <a:buFont typeface="Arial" panose="020B0604020202020204" pitchFamily="34" charset="0"/>
                        <a:buChar char="•"/>
                        <a:tabLst>
                          <a:tab pos="1143000" algn="l"/>
                          <a:tab pos="2514600" algn="l"/>
                          <a:tab pos="6864350" algn="l"/>
                        </a:tabLst>
                        <a:defRPr/>
                      </a:pPr>
                      <a:r>
                        <a:rPr lang="en-US" sz="1600" b="1" strike="sngStrike" dirty="0" smtClean="0"/>
                        <a:t>NPRR568 Phase 2 </a:t>
                      </a:r>
                      <a:r>
                        <a:rPr lang="en-US" sz="1600" strike="sngStrike" dirty="0" smtClean="0"/>
                        <a:t>– Real-Time Reserve Price Adder Based on ORDC</a:t>
                      </a:r>
                    </a:p>
                    <a:p>
                      <a:pPr marL="800100" lvl="1" indent="-285750" eaLnBrk="1" hangingPunct="1">
                        <a:buFont typeface="Arial" panose="020B0604020202020204" pitchFamily="34" charset="0"/>
                        <a:buChar char="•"/>
                        <a:tabLst>
                          <a:tab pos="1143000" algn="l"/>
                          <a:tab pos="2514600" algn="l"/>
                          <a:tab pos="6864350" algn="l"/>
                        </a:tabLst>
                        <a:defRPr/>
                      </a:pPr>
                      <a:r>
                        <a:rPr lang="en-US" sz="1600" b="1" strike="sngStrike" dirty="0" smtClean="0"/>
                        <a:t>NPRR644</a:t>
                      </a:r>
                      <a:r>
                        <a:rPr lang="en-US" sz="1600" strike="sngStrike" dirty="0" smtClean="0"/>
                        <a:t> – Operating Reserve Demand Curve Phase 2 Revisions</a:t>
                      </a:r>
                    </a:p>
                    <a:p>
                      <a:pPr marL="800100" lvl="1" indent="-285750" eaLnBrk="1" hangingPunct="1">
                        <a:buFont typeface="Arial" panose="020B0604020202020204" pitchFamily="34" charset="0"/>
                        <a:buChar char="•"/>
                        <a:tabLst>
                          <a:tab pos="1143000" algn="l"/>
                          <a:tab pos="2514600" algn="l"/>
                          <a:tab pos="6864350" algn="l"/>
                        </a:tabLst>
                        <a:defRPr/>
                      </a:pPr>
                      <a:r>
                        <a:rPr lang="en-US" sz="1600" b="1" dirty="0" smtClean="0"/>
                        <a:t>NPRR645</a:t>
                      </a:r>
                      <a:r>
                        <a:rPr lang="en-US" sz="1600" dirty="0" smtClean="0"/>
                        <a:t> – Real-Time On-Line Capacity Revisions</a:t>
                      </a:r>
                      <a:endParaRPr lang="en-US" sz="1600" b="1" dirty="0" smtClean="0"/>
                    </a:p>
                    <a:p>
                      <a:pPr marL="800100" lvl="1" indent="-285750" eaLnBrk="1" hangingPunct="1">
                        <a:buFont typeface="Arial" panose="020B0604020202020204" pitchFamily="34" charset="0"/>
                        <a:buChar char="•"/>
                        <a:tabLst>
                          <a:tab pos="1143000" algn="l"/>
                          <a:tab pos="2514600" algn="l"/>
                          <a:tab pos="6864350" algn="l"/>
                        </a:tabLst>
                        <a:defRPr/>
                      </a:pPr>
                      <a:r>
                        <a:rPr lang="en-US" sz="1600" b="1" dirty="0" smtClean="0"/>
                        <a:t>NPRR598</a:t>
                      </a:r>
                      <a:r>
                        <a:rPr lang="en-US" sz="1600" dirty="0" smtClean="0"/>
                        <a:t> – Clarify Inputs to PRC and ORDC</a:t>
                      </a:r>
                    </a:p>
                    <a:p>
                      <a:pPr marL="800100" lvl="1" indent="-285750" eaLnBrk="1" hangingPunct="1">
                        <a:buFont typeface="Arial" panose="020B0604020202020204" pitchFamily="34" charset="0"/>
                        <a:buChar char="•"/>
                        <a:tabLst>
                          <a:tab pos="1143000" algn="l"/>
                          <a:tab pos="2514600" algn="l"/>
                          <a:tab pos="6864350" algn="l"/>
                        </a:tabLst>
                        <a:defRPr/>
                      </a:pPr>
                      <a:r>
                        <a:rPr lang="en-US" sz="1600" b="1" dirty="0" smtClean="0"/>
                        <a:t>OBD</a:t>
                      </a:r>
                      <a:r>
                        <a:rPr lang="en-US" sz="1600" dirty="0" smtClean="0"/>
                        <a:t> – Methodology for Setting Max Shadow Prices</a:t>
                      </a:r>
                    </a:p>
                    <a:p>
                      <a:pPr marL="342900" lvl="0" indent="-285750" eaLnBrk="1" hangingPunct="1">
                        <a:buFont typeface="Arial" panose="020B0604020202020204" pitchFamily="34" charset="0"/>
                        <a:buChar char="•"/>
                        <a:tabLst>
                          <a:tab pos="1143000" algn="l"/>
                          <a:tab pos="2514600" algn="l"/>
                          <a:tab pos="6864350" algn="l"/>
                        </a:tabLst>
                        <a:defRPr/>
                      </a:pPr>
                      <a:r>
                        <a:rPr lang="en-US" sz="1600" b="1" dirty="0" smtClean="0"/>
                        <a:t>Phase 2</a:t>
                      </a:r>
                    </a:p>
                    <a:p>
                      <a:pPr marL="80010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1143000" algn="l"/>
                          <a:tab pos="2514600" algn="l"/>
                          <a:tab pos="6864350" algn="l"/>
                        </a:tabLst>
                        <a:defRPr/>
                      </a:pPr>
                      <a:r>
                        <a:rPr lang="en-US" sz="1600" b="1" dirty="0" smtClean="0"/>
                        <a:t>NPRR595</a:t>
                      </a:r>
                      <a:r>
                        <a:rPr lang="en-US" sz="1600" dirty="0" smtClean="0"/>
                        <a:t> – RRS Load Resource Treatment In ORDC</a:t>
                      </a:r>
                    </a:p>
                    <a:p>
                      <a:pPr marL="80010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1143000" algn="l"/>
                          <a:tab pos="2514600" algn="l"/>
                          <a:tab pos="6864350" algn="l"/>
                        </a:tabLst>
                        <a:defRPr/>
                      </a:pPr>
                      <a:r>
                        <a:rPr lang="en-US" sz="1600" b="1" dirty="0" smtClean="0">
                          <a:solidFill>
                            <a:srgbClr val="FF0000"/>
                          </a:solidFill>
                        </a:rPr>
                        <a:t>NPRR568 Phase 2 </a:t>
                      </a:r>
                      <a:r>
                        <a:rPr lang="en-US" sz="1600" dirty="0" smtClean="0">
                          <a:solidFill>
                            <a:srgbClr val="FF0000"/>
                          </a:solidFill>
                        </a:rPr>
                        <a:t>– Real-Time Reserve Price Adder Based on ORDC</a:t>
                      </a:r>
                    </a:p>
                    <a:p>
                      <a:pPr marL="80010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1143000" algn="l"/>
                          <a:tab pos="2514600" algn="l"/>
                          <a:tab pos="6864350" algn="l"/>
                        </a:tabLst>
                        <a:defRPr/>
                      </a:pPr>
                      <a:r>
                        <a:rPr lang="en-US" sz="1600" b="1" strike="noStrike" dirty="0" smtClean="0">
                          <a:solidFill>
                            <a:srgbClr val="FF0000"/>
                          </a:solidFill>
                        </a:rPr>
                        <a:t>NPRR644</a:t>
                      </a:r>
                      <a:r>
                        <a:rPr lang="en-US" sz="1600" strike="noStrike" dirty="0" smtClean="0">
                          <a:solidFill>
                            <a:srgbClr val="FF0000"/>
                          </a:solidFill>
                        </a:rPr>
                        <a:t> – Operating Reserve Demand Curve Phase 2 Revisions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Ph1 – </a:t>
                      </a:r>
                      <a:r>
                        <a:rPr lang="en-US" sz="1600" dirty="0" smtClean="0"/>
                        <a:t>6/27-6/28</a:t>
                      </a:r>
                    </a:p>
                    <a:p>
                      <a:pPr algn="ctr"/>
                      <a:endParaRPr lang="en-US" sz="1600" dirty="0" smtClean="0"/>
                    </a:p>
                    <a:p>
                      <a:pPr algn="ctr"/>
                      <a:endParaRPr lang="en-US" sz="1600" dirty="0" smtClean="0"/>
                    </a:p>
                    <a:p>
                      <a:pPr algn="ctr"/>
                      <a:endParaRPr lang="en-US" sz="1600" dirty="0" smtClean="0"/>
                    </a:p>
                    <a:p>
                      <a:pPr algn="ctr"/>
                      <a:endParaRPr lang="en-US" sz="1600" dirty="0" smtClean="0"/>
                    </a:p>
                    <a:p>
                      <a:pPr algn="ctr"/>
                      <a:endParaRPr lang="en-US" sz="1600" dirty="0" smtClean="0"/>
                    </a:p>
                    <a:p>
                      <a:pPr algn="ctr"/>
                      <a:endParaRPr lang="en-US" sz="600" dirty="0" smtClean="0"/>
                    </a:p>
                    <a:p>
                      <a:pPr algn="ctr"/>
                      <a:r>
                        <a:rPr lang="en-US" dirty="0" smtClean="0"/>
                        <a:t>Ph2 – </a:t>
                      </a:r>
                      <a:r>
                        <a:rPr lang="en-US" sz="1600" dirty="0" smtClean="0"/>
                        <a:t>9/21-9/25</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Content Placeholder 16"/>
          <p:cNvSpPr>
            <a:spLocks noGrp="1"/>
          </p:cNvSpPr>
          <p:nvPr>
            <p:ph idx="1"/>
          </p:nvPr>
        </p:nvSpPr>
        <p:spPr>
          <a:xfrm>
            <a:off x="84664" y="685800"/>
            <a:ext cx="8991600" cy="2209800"/>
          </a:xfrm>
        </p:spPr>
        <p:txBody>
          <a:bodyPr/>
          <a:lstStyle/>
          <a:p>
            <a:pPr eaLnBrk="1" hangingPunct="1"/>
            <a:r>
              <a:rPr lang="en-US" sz="1800" b="0" dirty="0" smtClean="0"/>
              <a:t>At the 3/4/2014 WMS meeting, ERCOT recommended the removal of </a:t>
            </a:r>
            <a:r>
              <a:rPr lang="en-US" sz="1800" b="0" dirty="0"/>
              <a:t>NPRR568 Phase 2 from the </a:t>
            </a:r>
            <a:r>
              <a:rPr lang="en-US" sz="1800" b="0" dirty="0" smtClean="0"/>
              <a:t>June delivery </a:t>
            </a:r>
          </a:p>
          <a:p>
            <a:pPr eaLnBrk="1" hangingPunct="1"/>
            <a:r>
              <a:rPr lang="en-US" sz="1800" b="0" dirty="0" smtClean="0"/>
              <a:t>WMS concurred </a:t>
            </a:r>
            <a:r>
              <a:rPr lang="en-US" sz="1800" b="0" dirty="0"/>
              <a:t>with ERCOT’s </a:t>
            </a:r>
            <a:r>
              <a:rPr lang="en-US" sz="1800" b="0" dirty="0" smtClean="0"/>
              <a:t>recommendation and asked that MPs consider whether they would support:</a:t>
            </a:r>
          </a:p>
          <a:p>
            <a:pPr lvl="1" eaLnBrk="1" hangingPunct="1"/>
            <a:r>
              <a:rPr lang="en-US" sz="1600" dirty="0" smtClean="0"/>
              <a:t>The deferral of NPRR568 Phase 2 to the 2</a:t>
            </a:r>
            <a:r>
              <a:rPr lang="en-US" sz="1600" baseline="30000" dirty="0" smtClean="0"/>
              <a:t>nd</a:t>
            </a:r>
            <a:r>
              <a:rPr lang="en-US" sz="1600" dirty="0" smtClean="0"/>
              <a:t> phase of the in-flight project; or,</a:t>
            </a:r>
            <a:endParaRPr lang="en-US" sz="1600" b="0" dirty="0" smtClean="0"/>
          </a:p>
          <a:p>
            <a:pPr lvl="1" eaLnBrk="1" hangingPunct="1"/>
            <a:r>
              <a:rPr lang="en-US" sz="1600" dirty="0" smtClean="0"/>
              <a:t>T</a:t>
            </a:r>
            <a:r>
              <a:rPr lang="en-US" sz="1600" b="0" dirty="0" smtClean="0"/>
              <a:t>he removal of NPRR568 Phase 2 altogether  </a:t>
            </a:r>
            <a:r>
              <a:rPr lang="en-US" sz="1400" b="0" dirty="0" smtClean="0"/>
              <a:t>(NPRR required to strike the gray box)</a:t>
            </a:r>
            <a:endParaRPr lang="en-US" sz="1600" b="0" dirty="0" smtClean="0"/>
          </a:p>
          <a:p>
            <a:pPr eaLnBrk="1" hangingPunct="1"/>
            <a:r>
              <a:rPr lang="en-US" sz="1800" b="0" dirty="0" smtClean="0"/>
              <a:t>Follow-up discussion planned at April WMS meeting</a:t>
            </a:r>
            <a:endParaRPr lang="en-US" sz="1400" b="0" dirty="0" smtClean="0"/>
          </a:p>
        </p:txBody>
      </p:sp>
      <p:sp>
        <p:nvSpPr>
          <p:cNvPr id="5" name="TextBox 4"/>
          <p:cNvSpPr txBox="1"/>
          <p:nvPr/>
        </p:nvSpPr>
        <p:spPr>
          <a:xfrm>
            <a:off x="1066800" y="6400800"/>
            <a:ext cx="4187588" cy="338554"/>
          </a:xfrm>
          <a:prstGeom prst="rect">
            <a:avLst/>
          </a:prstGeom>
          <a:noFill/>
          <a:ln>
            <a:solidFill>
              <a:schemeClr val="tx1"/>
            </a:solidFill>
          </a:ln>
        </p:spPr>
        <p:txBody>
          <a:bodyPr wrap="square" rtlCol="0">
            <a:spAutoFit/>
          </a:bodyPr>
          <a:lstStyle/>
          <a:p>
            <a:r>
              <a:rPr lang="en-US" sz="1600" b="1" dirty="0" smtClean="0"/>
              <a:t>Slide found in March PRS BusInt Update</a:t>
            </a:r>
            <a:endParaRPr lang="en-US" sz="1600" b="1" dirty="0"/>
          </a:p>
        </p:txBody>
      </p:sp>
    </p:spTree>
    <p:extLst>
      <p:ext uri="{BB962C8B-B14F-4D97-AF65-F5344CB8AC3E}">
        <p14:creationId xmlns="" xmlns:p14="http://schemas.microsoft.com/office/powerpoint/2010/main" val="850464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0" y="0"/>
            <a:ext cx="9144000" cy="685800"/>
          </a:xfrm>
        </p:spPr>
        <p:txBody>
          <a:bodyPr>
            <a:noAutofit/>
          </a:bodyPr>
          <a:lstStyle/>
          <a:p>
            <a:r>
              <a:rPr lang="en-US" sz="2400" i="1" dirty="0" smtClean="0"/>
              <a:t>Changes to the document formerly known as the </a:t>
            </a:r>
            <a:br>
              <a:rPr lang="en-US" sz="2400" i="1" dirty="0" smtClean="0"/>
            </a:br>
            <a:r>
              <a:rPr lang="en-US" sz="2400" i="1" dirty="0" smtClean="0"/>
              <a:t>“Nodal Settlement Operating Guide”</a:t>
            </a:r>
            <a:endParaRPr lang="en-US" altLang="en-US" sz="2400" b="1" i="1" dirty="0" smtClean="0"/>
          </a:p>
        </p:txBody>
      </p:sp>
      <p:sp>
        <p:nvSpPr>
          <p:cNvPr id="2" name="Content Placeholder 1"/>
          <p:cNvSpPr>
            <a:spLocks noGrp="1"/>
          </p:cNvSpPr>
          <p:nvPr>
            <p:ph idx="1"/>
          </p:nvPr>
        </p:nvSpPr>
        <p:spPr>
          <a:xfrm>
            <a:off x="228600" y="838200"/>
            <a:ext cx="8686800" cy="5410200"/>
          </a:xfrm>
        </p:spPr>
        <p:txBody>
          <a:bodyPr/>
          <a:lstStyle/>
          <a:p>
            <a:pPr marL="514350" indent="-514350" algn="ctr">
              <a:buNone/>
              <a:defRPr/>
            </a:pPr>
            <a:r>
              <a:rPr lang="en-US" dirty="0" smtClean="0"/>
              <a:t> </a:t>
            </a:r>
            <a:r>
              <a:rPr lang="en-US" b="1" dirty="0" smtClean="0">
                <a:solidFill>
                  <a:srgbClr val="7030A0"/>
                </a:solidFill>
              </a:rPr>
              <a:t>Nodal Settlement Handbook</a:t>
            </a:r>
          </a:p>
          <a:p>
            <a:pPr marL="514350" indent="-514350">
              <a:buNone/>
              <a:defRPr/>
            </a:pPr>
            <a:r>
              <a:rPr lang="en-US" dirty="0" smtClean="0"/>
              <a:t>Why?</a:t>
            </a:r>
          </a:p>
          <a:p>
            <a:pPr marL="514350" indent="-514350">
              <a:buFont typeface="+mj-lt"/>
              <a:buAutoNum type="arabicPeriod"/>
              <a:defRPr/>
            </a:pPr>
            <a:r>
              <a:rPr lang="en-US" sz="2400" dirty="0" smtClean="0"/>
              <a:t>Maintained by CSWG, not ERCOT (though ERCOT is encouraged to review) </a:t>
            </a:r>
          </a:p>
          <a:p>
            <a:pPr marL="514350" indent="-514350">
              <a:buFont typeface="+mj-lt"/>
              <a:buAutoNum type="arabicPeriod"/>
              <a:defRPr/>
            </a:pPr>
            <a:r>
              <a:rPr lang="en-US" sz="2400" dirty="0" smtClean="0"/>
              <a:t>Non-binding, collaborative work-in-progress</a:t>
            </a:r>
          </a:p>
          <a:p>
            <a:pPr marL="514350" indent="-514350">
              <a:buFont typeface="+mj-lt"/>
              <a:buAutoNum type="arabicPeriod"/>
              <a:defRPr/>
            </a:pPr>
            <a:r>
              <a:rPr lang="en-US" sz="2400" dirty="0" smtClean="0"/>
              <a:t>Flexibility to incorporate Protocol grey-boxes and work ahead, or wait for efficient time to add</a:t>
            </a:r>
          </a:p>
          <a:p>
            <a:pPr marL="514350" indent="-514350">
              <a:buFont typeface="+mj-lt"/>
              <a:buAutoNum type="arabicPeriod"/>
              <a:defRPr/>
            </a:pPr>
            <a:r>
              <a:rPr lang="en-US" sz="2400" dirty="0" smtClean="0"/>
              <a:t>Broaden scope to include shadow techniques for charge types not in the ERCOT matrix, e.g. ERS</a:t>
            </a:r>
          </a:p>
          <a:p>
            <a:pPr marL="514350" indent="-514350">
              <a:buFont typeface="+mj-lt"/>
              <a:buAutoNum type="arabicPeriod"/>
              <a:defRPr/>
            </a:pPr>
            <a:r>
              <a:rPr lang="en-US" sz="2400" dirty="0" smtClean="0"/>
              <a:t>Further broaden to include Settlement-related workflows, not on Settlement statements, e.g. ERO Fee</a:t>
            </a:r>
          </a:p>
          <a:p>
            <a:pPr marL="514350" indent="-514350">
              <a:buFont typeface="+mj-lt"/>
              <a:buAutoNum type="arabicPeriod"/>
              <a:defRPr/>
            </a:pPr>
            <a:endParaRPr lang="en-US" sz="24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5795</TotalTime>
  <Words>827</Words>
  <Application>Microsoft Office PowerPoint</Application>
  <PresentationFormat>On-screen Show (4:3)</PresentationFormat>
  <Paragraphs>80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COMMUNICATIONS AND SETTLEMENTS WORKING GROUP (CSWG) </vt:lpstr>
      <vt:lpstr>Registered DG Threshold Background </vt:lpstr>
      <vt:lpstr>Registered DG Threshold Two Discussion Items</vt:lpstr>
      <vt:lpstr>CSWG DG Registration Threshold Discussion Highlights  No current reliability or settlement issues</vt:lpstr>
      <vt:lpstr>CSWG DG Registration Threshold Discussion Highlights How to determine a new threshold trigger </vt:lpstr>
      <vt:lpstr>Draft DG Registration Threshold Change Communication Plan Trigger: When Reported Unregistered DG, &gt; 50 kW and &lt;= 1 MW, in   any one Load Zone reaches an aggregated 10 MW</vt:lpstr>
      <vt:lpstr>Scope Change to 2015 Market System Enhancements </vt:lpstr>
      <vt:lpstr>Changes to the document formerly known as the  “Nodal Settlement Operating Guide”</vt:lpstr>
    </vt:vector>
  </TitlesOfParts>
  <Company>Lower Colorado River Authority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COMMUNICATIONS AND SETTLEMENTS WORKING GROUP (CSWG)</dc:title>
  <dc:creator>heatherjo</dc:creator>
  <cp:lastModifiedBy>heatherjo</cp:lastModifiedBy>
  <cp:revision>45</cp:revision>
  <cp:lastPrinted>2015-04-06T15:20:49Z</cp:lastPrinted>
  <dcterms:created xsi:type="dcterms:W3CDTF">2015-03-22T16:17:53Z</dcterms:created>
  <dcterms:modified xsi:type="dcterms:W3CDTF">2015-04-08T16:58:08Z</dcterms:modified>
</cp:coreProperties>
</file>